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876" r:id="rId2"/>
    <p:sldId id="847" r:id="rId3"/>
    <p:sldId id="848" r:id="rId4"/>
    <p:sldId id="849" r:id="rId5"/>
    <p:sldId id="866" r:id="rId6"/>
    <p:sldId id="867" r:id="rId7"/>
    <p:sldId id="851" r:id="rId8"/>
    <p:sldId id="854" r:id="rId9"/>
    <p:sldId id="855" r:id="rId10"/>
    <p:sldId id="856" r:id="rId11"/>
    <p:sldId id="857" r:id="rId12"/>
    <p:sldId id="858" r:id="rId13"/>
    <p:sldId id="859" r:id="rId14"/>
    <p:sldId id="860" r:id="rId15"/>
    <p:sldId id="861" r:id="rId16"/>
    <p:sldId id="862" r:id="rId17"/>
    <p:sldId id="863" r:id="rId18"/>
    <p:sldId id="864" r:id="rId19"/>
    <p:sldId id="865" r:id="rId20"/>
    <p:sldId id="868" r:id="rId21"/>
    <p:sldId id="870" r:id="rId22"/>
    <p:sldId id="875" r:id="rId23"/>
    <p:sldId id="874" r:id="rId24"/>
    <p:sldId id="873" r:id="rId25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1E24"/>
    <a:srgbClr val="0060AA"/>
    <a:srgbClr val="0066B3"/>
    <a:srgbClr val="006CB4"/>
    <a:srgbClr val="E8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37" autoAdjust="0"/>
    <p:restoredTop sz="88000" autoAdjust="0"/>
  </p:normalViewPr>
  <p:slideViewPr>
    <p:cSldViewPr>
      <p:cViewPr varScale="1">
        <p:scale>
          <a:sx n="77" d="100"/>
          <a:sy n="77" d="100"/>
        </p:scale>
        <p:origin x="1123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68431-CD35-4516-818D-B41B2C4843CF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949B3-C4AB-4FB2-8B24-B07A558BD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534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855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853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675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756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0974DFB-3008-8543-633F-58A4FDCE5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B405E617-873D-1C3C-F1FE-596A7096C4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10C17E02-BCF9-92D4-5122-7BCC78C013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DB01162-177B-B734-FFE6-17BCFEDA52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015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248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17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315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456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947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IN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66408276-A834-4159-AF0F-8791405A7427}" type="slidenum">
              <a:rPr lang="en-IN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253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053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61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5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38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19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71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18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30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24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78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67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84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75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implilearn.com/tutorials/data-structure-tutorial/graphs-in-data-structure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tutorialspoint.com/data_structures_algorithms/graph_data_structure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what-is-graph-data-structure/" TargetMode="External"/><Relationship Id="rId11" Type="http://schemas.openxmlformats.org/officeDocument/2006/relationships/hyperlink" Target="https://www.youtube.com/watch?v=4IZ80K72OXo" TargetMode="External"/><Relationship Id="rId5" Type="http://schemas.openxmlformats.org/officeDocument/2006/relationships/hyperlink" Target="https://www.boardinfinity.com/blog/graphs-in-data-structure/" TargetMode="External"/><Relationship Id="rId10" Type="http://schemas.openxmlformats.org/officeDocument/2006/relationships/hyperlink" Target="https://www.upgrad.com/blog/graphs-in-data-structure/" TargetMode="External"/><Relationship Id="rId4" Type="http://schemas.openxmlformats.org/officeDocument/2006/relationships/image" Target="../media/image9.png"/><Relationship Id="rId9" Type="http://schemas.openxmlformats.org/officeDocument/2006/relationships/hyperlink" Target="https://www.geeksforgeeks.org/applications-of-graph-data-structure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272"/>
            <a:ext cx="9144000" cy="6895272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788" y="969957"/>
            <a:ext cx="4797049" cy="69065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0A7DA37A-11B2-EE8B-F6D4-23A07A6F9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846" y="4203550"/>
            <a:ext cx="6480720" cy="530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>
              <a:buSzPct val="25000"/>
            </a:pPr>
            <a:r>
              <a:rPr lang="en-US" sz="1500" b="1" kern="100" dirty="0"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Associate Professor, School of Engineering &amp; Technology </a:t>
            </a:r>
          </a:p>
          <a:p>
            <a:pPr lvl="0" algn="ctr">
              <a:buSzPct val="25000"/>
            </a:pPr>
            <a:r>
              <a:rPr lang="en-US" sz="1500" b="1" kern="100" dirty="0"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K.R. </a:t>
            </a:r>
            <a:r>
              <a:rPr lang="en-US" sz="1500" b="1" kern="100" dirty="0" err="1"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Mangalam</a:t>
            </a:r>
            <a:r>
              <a:rPr lang="en-US" sz="1500" b="1" kern="100" dirty="0"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University </a:t>
            </a:r>
            <a:endParaRPr lang="en-IN" sz="1500" b="1" dirty="0">
              <a:solidFill>
                <a:srgbClr val="E31E24"/>
              </a:solidFill>
              <a:latin typeface="Sylfaen" panose="010A0502050306030303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="" xmlns:a16="http://schemas.microsoft.com/office/drawing/2014/main" id="{5BBDD341-9065-6500-56A4-3D760AE6D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381" y="2066484"/>
            <a:ext cx="6372708" cy="94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>
              <a:buSzPct val="25000"/>
            </a:pPr>
            <a:r>
              <a:rPr lang="en-US" sz="2400" b="1" kern="1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b="1" kern="1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</a:p>
          <a:p>
            <a:pPr lvl="0" algn="ctr">
              <a:buSzPct val="25000"/>
            </a:pPr>
            <a:r>
              <a:rPr lang="en-US" sz="2700" b="1" kern="1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Course Code : ENCS205</a:t>
            </a:r>
            <a:endParaRPr lang="en-IN" sz="2700" b="1" kern="100" dirty="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="" xmlns:a16="http://schemas.microsoft.com/office/drawing/2014/main" id="{99D8B597-3B07-52D6-2F94-7B4B11AB3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852" y="3435669"/>
            <a:ext cx="6372708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>
              <a:buSzPct val="25000"/>
            </a:pPr>
            <a:r>
              <a:rPr lang="en-US" sz="2100" b="1" kern="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Dr</a:t>
            </a:r>
            <a:r>
              <a:rPr lang="en-US" sz="2100" b="1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Swati Gupta</a:t>
            </a:r>
            <a:endParaRPr lang="en-IN" sz="2100" b="1" dirty="0">
              <a:solidFill>
                <a:srgbClr val="E31E2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57754" y="5103186"/>
            <a:ext cx="43204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rgbClr val="FF0000"/>
                </a:solidFill>
                <a:latin typeface="Arial Black" panose="020B0A04020102020204" pitchFamily="34" charset="0"/>
              </a:rPr>
              <a:t>Unit </a:t>
            </a:r>
            <a:r>
              <a:rPr lang="en-US" sz="21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4 </a:t>
            </a:r>
            <a:r>
              <a:rPr lang="en-US" sz="2100" b="1" dirty="0">
                <a:solidFill>
                  <a:srgbClr val="FF0000"/>
                </a:solidFill>
                <a:latin typeface="Arial Black" panose="020B0A04020102020204" pitchFamily="34" charset="0"/>
              </a:rPr>
              <a:t>:Trees and Graphs</a:t>
            </a:r>
            <a:endParaRPr lang="en-IN" sz="21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22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-42862" y="236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Topological Sort : Example</a:t>
            </a:r>
            <a:endParaRPr lang="en-CA" dirty="0" smtClean="0"/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29250" y="2428875"/>
            <a:ext cx="3214688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say we start the DFS from the vertex </a:t>
            </a:r>
            <a:r>
              <a:rPr lang="en-CA" sz="2000" b="1" dirty="0"/>
              <a:t>c</a:t>
            </a:r>
          </a:p>
        </p:txBody>
      </p:sp>
      <p:sp>
        <p:nvSpPr>
          <p:cNvPr id="10271" name="TextBox 46"/>
          <p:cNvSpPr txBox="1">
            <a:spLocks noChangeArrowheads="1"/>
          </p:cNvSpPr>
          <p:nvPr/>
        </p:nvSpPr>
        <p:spPr bwMode="auto">
          <a:xfrm>
            <a:off x="1357313" y="24971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</p:txBody>
      </p:sp>
      <p:sp>
        <p:nvSpPr>
          <p:cNvPr id="10272" name="TextBox 47"/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2143125" y="52117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</p:txBody>
      </p:sp>
      <p:sp>
        <p:nvSpPr>
          <p:cNvPr id="10274" name="TextBox 51"/>
          <p:cNvSpPr txBox="1">
            <a:spLocks noChangeArrowheads="1"/>
          </p:cNvSpPr>
          <p:nvPr/>
        </p:nvSpPr>
        <p:spPr bwMode="auto">
          <a:xfrm>
            <a:off x="4214813" y="42116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</p:txBody>
      </p:sp>
      <p:sp>
        <p:nvSpPr>
          <p:cNvPr id="53" name="TextBox 52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4</a:t>
            </a:r>
          </a:p>
        </p:txBody>
      </p:sp>
      <p:sp>
        <p:nvSpPr>
          <p:cNvPr id="55" name="Oval 54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10280" name="TextBox 55"/>
          <p:cNvSpPr txBox="1">
            <a:spLocks noChangeArrowheads="1"/>
          </p:cNvSpPr>
          <p:nvPr/>
        </p:nvSpPr>
        <p:spPr bwMode="auto">
          <a:xfrm>
            <a:off x="3500438" y="3286125"/>
            <a:ext cx="857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</p:txBody>
      </p:sp>
      <p:sp>
        <p:nvSpPr>
          <p:cNvPr id="29" name="TextBox 28"/>
          <p:cNvSpPr txBox="1"/>
          <p:nvPr/>
        </p:nvSpPr>
        <p:spPr>
          <a:xfrm>
            <a:off x="5429250" y="320833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285" name="TextBox 30"/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2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</p:txBody>
      </p:sp>
      <p:sp>
        <p:nvSpPr>
          <p:cNvPr id="32" name="TextBox 31"/>
          <p:cNvSpPr txBox="1"/>
          <p:nvPr/>
        </p:nvSpPr>
        <p:spPr>
          <a:xfrm>
            <a:off x="5429250" y="3708400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f</a:t>
            </a:r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143125" y="52149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sk-SK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4</a:t>
            </a:r>
            <a:endParaRPr lang="en-CA" sz="1800">
              <a:latin typeface="Cambria Math" panose="02040503050406030204" pitchFamily="18" charset="0"/>
              <a:ea typeface="Cambria Math" panose="02040503050406030204" pitchFamily="18" charset="0"/>
              <a:cs typeface="Cambria Math" panose="020405030504060302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29250" y="4208463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/>
              <a:t>f</a:t>
            </a:r>
            <a:r>
              <a:rPr lang="sk-SK" sz="2000" b="1" dirty="0"/>
              <a:t> </a:t>
            </a:r>
            <a:r>
              <a:rPr lang="sk-SK" sz="2000" dirty="0"/>
              <a:t>is done, move back to </a:t>
            </a:r>
            <a:r>
              <a:rPr lang="sk-SK" sz="2000" b="1" dirty="0"/>
              <a:t>d</a:t>
            </a:r>
            <a:endParaRPr lang="en-CA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000625" y="2357438"/>
            <a:ext cx="4000500" cy="12001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1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arenR" startAt="2"/>
              <a:defRPr/>
            </a:pPr>
            <a:r>
              <a:rPr lang="en-CA" sz="2400" dirty="0"/>
              <a:t>as each vertex is finished, insert it onto the </a:t>
            </a:r>
            <a:r>
              <a:rPr lang="en-CA" sz="2400" b="1" dirty="0"/>
              <a:t>front </a:t>
            </a:r>
            <a:r>
              <a:rPr lang="en-CA" sz="2400" dirty="0"/>
              <a:t>of a linked list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07193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39" name="Straight Arrow Connector 38"/>
          <p:cNvCxnSpPr>
            <a:stCxn id="38" idx="3"/>
          </p:cNvCxnSpPr>
          <p:nvPr/>
        </p:nvCxnSpPr>
        <p:spPr>
          <a:xfrm>
            <a:off x="4429125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786188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1" y="908720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32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2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4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5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8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4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5" grpId="0" animBg="1"/>
      <p:bldP spid="36" grpId="0" animBg="1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-185742" y="-769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Topological Sort : Example</a:t>
            </a:r>
            <a:endParaRPr lang="en-CA" dirty="0" smtClean="0"/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say we start the DFS from the vertex </a:t>
            </a:r>
            <a:r>
              <a:rPr lang="en-CA" sz="2000" b="1" dirty="0"/>
              <a:t>c</a:t>
            </a:r>
          </a:p>
        </p:txBody>
      </p:sp>
      <p:sp>
        <p:nvSpPr>
          <p:cNvPr id="11294" name="TextBox 46"/>
          <p:cNvSpPr txBox="1">
            <a:spLocks noChangeArrowheads="1"/>
          </p:cNvSpPr>
          <p:nvPr/>
        </p:nvSpPr>
        <p:spPr bwMode="auto">
          <a:xfrm>
            <a:off x="1357313" y="24971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</p:txBody>
      </p:sp>
      <p:sp>
        <p:nvSpPr>
          <p:cNvPr id="11295" name="TextBox 47"/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</p:txBody>
      </p:sp>
      <p:sp>
        <p:nvSpPr>
          <p:cNvPr id="11296" name="TextBox 51"/>
          <p:cNvSpPr txBox="1">
            <a:spLocks noChangeArrowheads="1"/>
          </p:cNvSpPr>
          <p:nvPr/>
        </p:nvSpPr>
        <p:spPr bwMode="auto">
          <a:xfrm>
            <a:off x="4214813" y="42116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</p:txBody>
      </p:sp>
      <p:sp>
        <p:nvSpPr>
          <p:cNvPr id="53" name="TextBox 52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4</a:t>
            </a:r>
            <a:endParaRPr lang="en-CA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5</a:t>
            </a:r>
            <a:endParaRPr lang="en-CA" b="1" dirty="0"/>
          </a:p>
        </p:txBody>
      </p:sp>
      <p:sp>
        <p:nvSpPr>
          <p:cNvPr id="55" name="Oval 54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11302" name="TextBox 55"/>
          <p:cNvSpPr txBox="1">
            <a:spLocks noChangeArrowheads="1"/>
          </p:cNvSpPr>
          <p:nvPr/>
        </p:nvSpPr>
        <p:spPr bwMode="auto">
          <a:xfrm>
            <a:off x="3500438" y="3286125"/>
            <a:ext cx="857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</p:txBody>
      </p:sp>
      <p:sp>
        <p:nvSpPr>
          <p:cNvPr id="29" name="TextBox 28"/>
          <p:cNvSpPr txBox="1"/>
          <p:nvPr/>
        </p:nvSpPr>
        <p:spPr>
          <a:xfrm>
            <a:off x="5429250" y="320833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1307" name="TextBox 30"/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2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sk-SK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5</a:t>
            </a:r>
            <a:endParaRPr lang="en-CA" sz="1800"/>
          </a:p>
        </p:txBody>
      </p:sp>
      <p:sp>
        <p:nvSpPr>
          <p:cNvPr id="32" name="TextBox 31"/>
          <p:cNvSpPr txBox="1"/>
          <p:nvPr/>
        </p:nvSpPr>
        <p:spPr>
          <a:xfrm>
            <a:off x="5429250" y="3708400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f</a:t>
            </a:r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1312" name="TextBox 33"/>
          <p:cNvSpPr txBox="1">
            <a:spLocks noChangeArrowheads="1"/>
          </p:cNvSpPr>
          <p:nvPr/>
        </p:nvSpPr>
        <p:spPr bwMode="auto">
          <a:xfrm>
            <a:off x="2143125" y="52149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sk-SK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4</a:t>
            </a:r>
            <a:endParaRPr lang="en-CA" sz="1800">
              <a:latin typeface="Cambria Math" panose="02040503050406030204" pitchFamily="18" charset="0"/>
              <a:ea typeface="Cambria Math" panose="02040503050406030204" pitchFamily="18" charset="0"/>
              <a:cs typeface="Cambria Math" panose="020405030504060302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29250" y="4208463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/>
              <a:t>f</a:t>
            </a:r>
            <a:r>
              <a:rPr lang="sk-SK" sz="2000" b="1" dirty="0"/>
              <a:t> </a:t>
            </a:r>
            <a:r>
              <a:rPr lang="sk-SK" sz="2000" dirty="0"/>
              <a:t>is done, move back to </a:t>
            </a:r>
            <a:r>
              <a:rPr lang="sk-SK" sz="2000" b="1" dirty="0"/>
              <a:t>d</a:t>
            </a:r>
            <a:endParaRPr lang="en-CA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429250" y="4708525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d </a:t>
            </a:r>
            <a:r>
              <a:rPr lang="sk-SK" sz="2000" dirty="0"/>
              <a:t>is done, move back to </a:t>
            </a:r>
            <a:r>
              <a:rPr lang="sk-SK" sz="2000" b="1" dirty="0"/>
              <a:t>c</a:t>
            </a:r>
            <a:endParaRPr lang="en-CA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07193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>
            <a:off x="4429125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43" name="Rectangle 42"/>
          <p:cNvSpPr/>
          <p:nvPr/>
        </p:nvSpPr>
        <p:spPr>
          <a:xfrm>
            <a:off x="342900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d</a:t>
            </a:r>
            <a:endParaRPr lang="en-CA" b="1" dirty="0"/>
          </a:p>
        </p:txBody>
      </p:sp>
      <p:cxnSp>
        <p:nvCxnSpPr>
          <p:cNvPr id="45" name="Straight Arrow Connector 44"/>
          <p:cNvCxnSpPr>
            <a:stCxn id="43" idx="3"/>
          </p:cNvCxnSpPr>
          <p:nvPr/>
        </p:nvCxnSpPr>
        <p:spPr>
          <a:xfrm>
            <a:off x="3786188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143250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1" y="908720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01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6" grpId="0" animBg="1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-185742" y="-9425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Topological Sort : Example</a:t>
            </a:r>
            <a:endParaRPr lang="en-CA" dirty="0" smtClean="0"/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say we start the DFS from the vertex </a:t>
            </a:r>
            <a:r>
              <a:rPr lang="en-CA" sz="2000" b="1" dirty="0"/>
              <a:t>c</a:t>
            </a:r>
          </a:p>
        </p:txBody>
      </p:sp>
      <p:sp>
        <p:nvSpPr>
          <p:cNvPr id="12318" name="TextBox 46"/>
          <p:cNvSpPr txBox="1">
            <a:spLocks noChangeArrowheads="1"/>
          </p:cNvSpPr>
          <p:nvPr/>
        </p:nvSpPr>
        <p:spPr bwMode="auto">
          <a:xfrm>
            <a:off x="1357313" y="24971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</p:txBody>
      </p:sp>
      <p:sp>
        <p:nvSpPr>
          <p:cNvPr id="12319" name="TextBox 47"/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</p:txBody>
      </p:sp>
      <p:sp>
        <p:nvSpPr>
          <p:cNvPr id="12320" name="TextBox 51"/>
          <p:cNvSpPr txBox="1">
            <a:spLocks noChangeArrowheads="1"/>
          </p:cNvSpPr>
          <p:nvPr/>
        </p:nvSpPr>
        <p:spPr bwMode="auto">
          <a:xfrm>
            <a:off x="4214813" y="42116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</p:txBody>
      </p:sp>
      <p:sp>
        <p:nvSpPr>
          <p:cNvPr id="53" name="TextBox 52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5</a:t>
            </a:r>
            <a:endParaRPr lang="en-CA" b="1" dirty="0"/>
          </a:p>
        </p:txBody>
      </p:sp>
      <p:sp>
        <p:nvSpPr>
          <p:cNvPr id="55" name="Oval 54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12325" name="TextBox 55"/>
          <p:cNvSpPr txBox="1">
            <a:spLocks noChangeArrowheads="1"/>
          </p:cNvSpPr>
          <p:nvPr/>
        </p:nvSpPr>
        <p:spPr bwMode="auto">
          <a:xfrm>
            <a:off x="3500438" y="3286125"/>
            <a:ext cx="857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</p:txBody>
      </p:sp>
      <p:sp>
        <p:nvSpPr>
          <p:cNvPr id="29" name="TextBox 28"/>
          <p:cNvSpPr txBox="1"/>
          <p:nvPr/>
        </p:nvSpPr>
        <p:spPr>
          <a:xfrm>
            <a:off x="5429250" y="320833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330" name="TextBox 30"/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2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sk-SK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5</a:t>
            </a:r>
            <a:endParaRPr lang="en-CA" sz="1800"/>
          </a:p>
        </p:txBody>
      </p:sp>
      <p:sp>
        <p:nvSpPr>
          <p:cNvPr id="32" name="TextBox 31"/>
          <p:cNvSpPr txBox="1"/>
          <p:nvPr/>
        </p:nvSpPr>
        <p:spPr>
          <a:xfrm>
            <a:off x="5429250" y="3708400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f</a:t>
            </a:r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2335" name="TextBox 33"/>
          <p:cNvSpPr txBox="1">
            <a:spLocks noChangeArrowheads="1"/>
          </p:cNvSpPr>
          <p:nvPr/>
        </p:nvSpPr>
        <p:spPr bwMode="auto">
          <a:xfrm>
            <a:off x="2143125" y="52149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sk-SK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4</a:t>
            </a:r>
            <a:endParaRPr lang="en-CA" sz="1800">
              <a:latin typeface="Cambria Math" panose="02040503050406030204" pitchFamily="18" charset="0"/>
              <a:ea typeface="Cambria Math" panose="02040503050406030204" pitchFamily="18" charset="0"/>
              <a:cs typeface="Cambria Math" panose="020405030504060302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29250" y="4208463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/>
              <a:t>f</a:t>
            </a:r>
            <a:r>
              <a:rPr lang="sk-SK" sz="2000" b="1" dirty="0"/>
              <a:t> </a:t>
            </a:r>
            <a:r>
              <a:rPr lang="sk-SK" sz="2000" dirty="0"/>
              <a:t>is done, move back to </a:t>
            </a:r>
            <a:r>
              <a:rPr lang="sk-SK" sz="2000" b="1" dirty="0"/>
              <a:t>d</a:t>
            </a:r>
            <a:endParaRPr lang="en-CA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429250" y="4708525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d </a:t>
            </a:r>
            <a:r>
              <a:rPr lang="sk-SK" sz="2000" dirty="0"/>
              <a:t>is done, move back to </a:t>
            </a:r>
            <a:r>
              <a:rPr lang="sk-SK" sz="2000" b="1" dirty="0"/>
              <a:t>c</a:t>
            </a:r>
            <a:endParaRPr lang="en-CA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429250" y="520858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e</a:t>
            </a:r>
            <a:endParaRPr lang="en-CA" sz="20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6</a:t>
            </a:r>
            <a:endParaRPr lang="en-CA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07193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50" name="Straight Arrow Connector 49"/>
          <p:cNvCxnSpPr>
            <a:stCxn id="49" idx="3"/>
          </p:cNvCxnSpPr>
          <p:nvPr/>
        </p:nvCxnSpPr>
        <p:spPr>
          <a:xfrm>
            <a:off x="4429125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57" name="Rectangle 56"/>
          <p:cNvSpPr/>
          <p:nvPr/>
        </p:nvSpPr>
        <p:spPr>
          <a:xfrm>
            <a:off x="342900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d</a:t>
            </a:r>
            <a:endParaRPr lang="en-CA" b="1" dirty="0"/>
          </a:p>
        </p:txBody>
      </p:sp>
      <p:cxnSp>
        <p:nvCxnSpPr>
          <p:cNvPr id="58" name="Straight Arrow Connector 57"/>
          <p:cNvCxnSpPr>
            <a:stCxn id="57" idx="3"/>
          </p:cNvCxnSpPr>
          <p:nvPr/>
        </p:nvCxnSpPr>
        <p:spPr>
          <a:xfrm>
            <a:off x="3786188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143250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1" y="908720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7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-185742" y="2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Topological Sort : Example</a:t>
            </a:r>
            <a:endParaRPr lang="en-CA" dirty="0" smtClean="0"/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say we start the DFS from the vertex </a:t>
            </a:r>
            <a:r>
              <a:rPr lang="en-CA" sz="2000" b="1" dirty="0"/>
              <a:t>c</a:t>
            </a:r>
          </a:p>
        </p:txBody>
      </p:sp>
      <p:sp>
        <p:nvSpPr>
          <p:cNvPr id="13342" name="TextBox 46"/>
          <p:cNvSpPr txBox="1">
            <a:spLocks noChangeArrowheads="1"/>
          </p:cNvSpPr>
          <p:nvPr/>
        </p:nvSpPr>
        <p:spPr bwMode="auto">
          <a:xfrm>
            <a:off x="1357313" y="24971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</p:txBody>
      </p:sp>
      <p:sp>
        <p:nvSpPr>
          <p:cNvPr id="13343" name="TextBox 47"/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</p:txBody>
      </p:sp>
      <p:sp>
        <p:nvSpPr>
          <p:cNvPr id="13344" name="TextBox 51"/>
          <p:cNvSpPr txBox="1">
            <a:spLocks noChangeArrowheads="1"/>
          </p:cNvSpPr>
          <p:nvPr/>
        </p:nvSpPr>
        <p:spPr bwMode="auto">
          <a:xfrm>
            <a:off x="4214813" y="42116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sk-SK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6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</p:txBody>
      </p:sp>
      <p:sp>
        <p:nvSpPr>
          <p:cNvPr id="53" name="TextBox 52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6</a:t>
            </a:r>
            <a:endParaRPr lang="en-CA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7</a:t>
            </a:r>
            <a:endParaRPr lang="en-CA" b="1" dirty="0"/>
          </a:p>
        </p:txBody>
      </p:sp>
      <p:sp>
        <p:nvSpPr>
          <p:cNvPr id="55" name="Oval 54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/>
              <a:t>e</a:t>
            </a:r>
            <a:endParaRPr lang="en-CA" b="1" dirty="0"/>
          </a:p>
        </p:txBody>
      </p:sp>
      <p:sp>
        <p:nvSpPr>
          <p:cNvPr id="13350" name="TextBox 55"/>
          <p:cNvSpPr txBox="1">
            <a:spLocks noChangeArrowheads="1"/>
          </p:cNvSpPr>
          <p:nvPr/>
        </p:nvSpPr>
        <p:spPr bwMode="auto">
          <a:xfrm>
            <a:off x="3500438" y="3286125"/>
            <a:ext cx="857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</p:txBody>
      </p:sp>
      <p:sp>
        <p:nvSpPr>
          <p:cNvPr id="29" name="TextBox 28"/>
          <p:cNvSpPr txBox="1"/>
          <p:nvPr/>
        </p:nvSpPr>
        <p:spPr>
          <a:xfrm>
            <a:off x="5429250" y="320833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3355" name="TextBox 30"/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2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sk-SK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5</a:t>
            </a:r>
            <a:endParaRPr lang="en-CA" sz="1800"/>
          </a:p>
        </p:txBody>
      </p:sp>
      <p:sp>
        <p:nvSpPr>
          <p:cNvPr id="32" name="TextBox 31"/>
          <p:cNvSpPr txBox="1"/>
          <p:nvPr/>
        </p:nvSpPr>
        <p:spPr>
          <a:xfrm>
            <a:off x="5429250" y="3708400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f</a:t>
            </a:r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3360" name="TextBox 33"/>
          <p:cNvSpPr txBox="1">
            <a:spLocks noChangeArrowheads="1"/>
          </p:cNvSpPr>
          <p:nvPr/>
        </p:nvSpPr>
        <p:spPr bwMode="auto">
          <a:xfrm>
            <a:off x="2143125" y="52149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sk-SK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4</a:t>
            </a:r>
            <a:endParaRPr lang="en-CA" sz="1800">
              <a:latin typeface="Cambria Math" panose="02040503050406030204" pitchFamily="18" charset="0"/>
              <a:ea typeface="Cambria Math" panose="02040503050406030204" pitchFamily="18" charset="0"/>
              <a:cs typeface="Cambria Math" panose="020405030504060302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29250" y="4208463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/>
              <a:t>f</a:t>
            </a:r>
            <a:r>
              <a:rPr lang="sk-SK" sz="2000" b="1" dirty="0"/>
              <a:t> </a:t>
            </a:r>
            <a:r>
              <a:rPr lang="sk-SK" sz="2000" dirty="0"/>
              <a:t>is done, move back to </a:t>
            </a:r>
            <a:r>
              <a:rPr lang="sk-SK" sz="2000" b="1" dirty="0"/>
              <a:t>d</a:t>
            </a:r>
            <a:endParaRPr lang="en-CA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429250" y="4708525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d </a:t>
            </a:r>
            <a:r>
              <a:rPr lang="sk-SK" sz="2000" dirty="0"/>
              <a:t>is done, move back to </a:t>
            </a:r>
            <a:r>
              <a:rPr lang="sk-SK" sz="2000" b="1" dirty="0"/>
              <a:t>c</a:t>
            </a:r>
            <a:endParaRPr lang="en-CA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429250" y="520858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e</a:t>
            </a:r>
            <a:endParaRPr lang="en-CA" sz="2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072063" y="3857625"/>
            <a:ext cx="4000500" cy="95408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dirty="0"/>
              <a:t>Both edges from </a:t>
            </a:r>
            <a:r>
              <a:rPr lang="sk-SK" sz="2800" b="1" dirty="0"/>
              <a:t>e</a:t>
            </a:r>
            <a:r>
              <a:rPr lang="sk-SK" sz="2800" dirty="0"/>
              <a:t> are </a:t>
            </a:r>
            <a:r>
              <a:rPr lang="sk-SK" sz="2800" b="1" dirty="0"/>
              <a:t>cross edges</a:t>
            </a:r>
            <a:endParaRPr lang="en-CA" sz="28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429250" y="5708650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e </a:t>
            </a:r>
            <a:r>
              <a:rPr lang="sk-SK" sz="2000" dirty="0"/>
              <a:t>is done, move back to </a:t>
            </a:r>
            <a:r>
              <a:rPr lang="sk-SK" sz="2000" b="1" dirty="0"/>
              <a:t>c</a:t>
            </a:r>
            <a:endParaRPr lang="en-CA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07193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45" name="Straight Arrow Connector 44"/>
          <p:cNvCxnSpPr>
            <a:stCxn id="43" idx="3"/>
          </p:cNvCxnSpPr>
          <p:nvPr/>
        </p:nvCxnSpPr>
        <p:spPr>
          <a:xfrm>
            <a:off x="4429125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50" name="Rectangle 49"/>
          <p:cNvSpPr/>
          <p:nvPr/>
        </p:nvSpPr>
        <p:spPr>
          <a:xfrm>
            <a:off x="342900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d</a:t>
            </a:r>
            <a:endParaRPr lang="en-CA" b="1" dirty="0"/>
          </a:p>
        </p:txBody>
      </p:sp>
      <p:cxnSp>
        <p:nvCxnSpPr>
          <p:cNvPr id="51" name="Straight Arrow Connector 50"/>
          <p:cNvCxnSpPr>
            <a:stCxn id="50" idx="3"/>
          </p:cNvCxnSpPr>
          <p:nvPr/>
        </p:nvCxnSpPr>
        <p:spPr>
          <a:xfrm>
            <a:off x="3786188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786063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e</a:t>
            </a:r>
            <a:endParaRPr lang="en-CA" b="1" dirty="0"/>
          </a:p>
        </p:txBody>
      </p:sp>
      <p:cxnSp>
        <p:nvCxnSpPr>
          <p:cNvPr id="59" name="Straight Arrow Connector 58"/>
          <p:cNvCxnSpPr>
            <a:stCxn id="58" idx="3"/>
          </p:cNvCxnSpPr>
          <p:nvPr/>
        </p:nvCxnSpPr>
        <p:spPr>
          <a:xfrm>
            <a:off x="3143250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500313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155256" cy="346691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1" y="908720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27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6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9" grpId="0" animBg="1"/>
      <p:bldP spid="39" grpId="1" animBg="1"/>
      <p:bldP spid="40" grpId="0" animBg="1"/>
      <p:bldP spid="5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-42862" y="-182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Topological Sort : Example</a:t>
            </a:r>
            <a:endParaRPr lang="en-CA" dirty="0" smtClean="0"/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say we start the DFS from the vertex </a:t>
            </a:r>
            <a:r>
              <a:rPr lang="en-CA" sz="2000" b="1" dirty="0"/>
              <a:t>c</a:t>
            </a:r>
          </a:p>
        </p:txBody>
      </p:sp>
      <p:sp>
        <p:nvSpPr>
          <p:cNvPr id="14366" name="TextBox 46"/>
          <p:cNvSpPr txBox="1">
            <a:spLocks noChangeArrowheads="1"/>
          </p:cNvSpPr>
          <p:nvPr/>
        </p:nvSpPr>
        <p:spPr bwMode="auto">
          <a:xfrm>
            <a:off x="1357313" y="24971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</p:txBody>
      </p:sp>
      <p:sp>
        <p:nvSpPr>
          <p:cNvPr id="14367" name="TextBox 47"/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</p:txBody>
      </p:sp>
      <p:sp>
        <p:nvSpPr>
          <p:cNvPr id="14368" name="TextBox 51"/>
          <p:cNvSpPr txBox="1">
            <a:spLocks noChangeArrowheads="1"/>
          </p:cNvSpPr>
          <p:nvPr/>
        </p:nvSpPr>
        <p:spPr bwMode="auto">
          <a:xfrm>
            <a:off x="4214813" y="42116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sk-SK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6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sk-SK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7</a:t>
            </a:r>
            <a:endParaRPr lang="en-CA" sz="1800"/>
          </a:p>
        </p:txBody>
      </p:sp>
      <p:sp>
        <p:nvSpPr>
          <p:cNvPr id="53" name="TextBox 52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7</a:t>
            </a:r>
            <a:endParaRPr lang="en-CA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8</a:t>
            </a:r>
            <a:endParaRPr lang="en-CA" b="1" dirty="0"/>
          </a:p>
        </p:txBody>
      </p:sp>
      <p:sp>
        <p:nvSpPr>
          <p:cNvPr id="55" name="Oval 54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bg1"/>
                </a:solidFill>
              </a:rPr>
              <a:t>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4374" name="TextBox 55"/>
          <p:cNvSpPr txBox="1">
            <a:spLocks noChangeArrowheads="1"/>
          </p:cNvSpPr>
          <p:nvPr/>
        </p:nvSpPr>
        <p:spPr bwMode="auto">
          <a:xfrm>
            <a:off x="3500438" y="3286125"/>
            <a:ext cx="857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</p:txBody>
      </p:sp>
      <p:sp>
        <p:nvSpPr>
          <p:cNvPr id="29" name="TextBox 28"/>
          <p:cNvSpPr txBox="1"/>
          <p:nvPr/>
        </p:nvSpPr>
        <p:spPr>
          <a:xfrm>
            <a:off x="5429250" y="320833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4379" name="TextBox 30"/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2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sk-SK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5</a:t>
            </a:r>
            <a:endParaRPr lang="en-CA" sz="1800"/>
          </a:p>
        </p:txBody>
      </p:sp>
      <p:sp>
        <p:nvSpPr>
          <p:cNvPr id="32" name="TextBox 31"/>
          <p:cNvSpPr txBox="1"/>
          <p:nvPr/>
        </p:nvSpPr>
        <p:spPr>
          <a:xfrm>
            <a:off x="5429250" y="3708400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f</a:t>
            </a:r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4384" name="TextBox 33"/>
          <p:cNvSpPr txBox="1">
            <a:spLocks noChangeArrowheads="1"/>
          </p:cNvSpPr>
          <p:nvPr/>
        </p:nvSpPr>
        <p:spPr bwMode="auto">
          <a:xfrm>
            <a:off x="2143125" y="52149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sk-SK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4</a:t>
            </a:r>
            <a:endParaRPr lang="en-CA" sz="1800">
              <a:latin typeface="Cambria Math" panose="02040503050406030204" pitchFamily="18" charset="0"/>
              <a:ea typeface="Cambria Math" panose="02040503050406030204" pitchFamily="18" charset="0"/>
              <a:cs typeface="Cambria Math" panose="020405030504060302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29250" y="4208463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/>
              <a:t>f</a:t>
            </a:r>
            <a:r>
              <a:rPr lang="sk-SK" sz="2000" b="1" dirty="0"/>
              <a:t> </a:t>
            </a:r>
            <a:r>
              <a:rPr lang="sk-SK" sz="2000" dirty="0"/>
              <a:t>is done, move back to </a:t>
            </a:r>
            <a:r>
              <a:rPr lang="sk-SK" sz="2000" b="1" dirty="0"/>
              <a:t>d</a:t>
            </a:r>
            <a:endParaRPr lang="en-CA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429250" y="4708525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d </a:t>
            </a:r>
            <a:r>
              <a:rPr lang="sk-SK" sz="2000" dirty="0"/>
              <a:t>is done, move back to </a:t>
            </a:r>
            <a:r>
              <a:rPr lang="sk-SK" sz="2000" b="1" dirty="0"/>
              <a:t>c</a:t>
            </a:r>
            <a:endParaRPr lang="en-CA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429250" y="520858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e</a:t>
            </a:r>
            <a:endParaRPr lang="en-CA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429250" y="5708650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e </a:t>
            </a:r>
            <a:r>
              <a:rPr lang="sk-SK" sz="2000" dirty="0"/>
              <a:t>is done, move back to </a:t>
            </a:r>
            <a:r>
              <a:rPr lang="sk-SK" sz="2000" b="1" dirty="0"/>
              <a:t>c</a:t>
            </a:r>
            <a:endParaRPr lang="en-CA" sz="2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07193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43" name="Straight Arrow Connector 42"/>
          <p:cNvCxnSpPr>
            <a:stCxn id="42" idx="3"/>
          </p:cNvCxnSpPr>
          <p:nvPr/>
        </p:nvCxnSpPr>
        <p:spPr>
          <a:xfrm>
            <a:off x="4429125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49" name="Rectangle 48"/>
          <p:cNvSpPr/>
          <p:nvPr/>
        </p:nvSpPr>
        <p:spPr>
          <a:xfrm>
            <a:off x="342900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d</a:t>
            </a:r>
            <a:endParaRPr lang="en-CA" b="1" dirty="0"/>
          </a:p>
        </p:txBody>
      </p:sp>
      <p:cxnSp>
        <p:nvCxnSpPr>
          <p:cNvPr id="50" name="Straight Arrow Connector 49"/>
          <p:cNvCxnSpPr>
            <a:stCxn id="49" idx="3"/>
          </p:cNvCxnSpPr>
          <p:nvPr/>
        </p:nvCxnSpPr>
        <p:spPr>
          <a:xfrm>
            <a:off x="3786188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786063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e</a:t>
            </a:r>
            <a:endParaRPr lang="en-CA" b="1" dirty="0"/>
          </a:p>
        </p:txBody>
      </p:sp>
      <p:cxnSp>
        <p:nvCxnSpPr>
          <p:cNvPr id="57" name="Straight Arrow Connector 56"/>
          <p:cNvCxnSpPr>
            <a:stCxn id="51" idx="3"/>
          </p:cNvCxnSpPr>
          <p:nvPr/>
        </p:nvCxnSpPr>
        <p:spPr>
          <a:xfrm>
            <a:off x="3143250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500313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429250" y="6215063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c </a:t>
            </a:r>
            <a:r>
              <a:rPr lang="sk-SK" sz="2000" dirty="0"/>
              <a:t>is done as well</a:t>
            </a:r>
            <a:endParaRPr lang="en-CA" sz="2000" b="1" dirty="0"/>
          </a:p>
        </p:txBody>
      </p:sp>
      <p:sp>
        <p:nvSpPr>
          <p:cNvPr id="60" name="Rectangle 59"/>
          <p:cNvSpPr/>
          <p:nvPr/>
        </p:nvSpPr>
        <p:spPr>
          <a:xfrm>
            <a:off x="2143125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c</a:t>
            </a:r>
            <a:endParaRPr lang="en-CA" b="1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857375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1701230" cy="346691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1" y="908720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85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5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9" grpId="0" animBg="1"/>
      <p:bldP spid="6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-42862" y="-2698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Topological Sort : Example</a:t>
            </a:r>
            <a:endParaRPr lang="en-CA" dirty="0" smtClean="0"/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</a:t>
            </a:r>
            <a:r>
              <a:rPr lang="sk-SK" sz="2000" dirty="0"/>
              <a:t>now call </a:t>
            </a:r>
            <a:r>
              <a:rPr lang="en-CA" sz="2000" dirty="0"/>
              <a:t>DFS</a:t>
            </a:r>
            <a:r>
              <a:rPr lang="sk-SK" sz="2000" dirty="0"/>
              <a:t> visit</a:t>
            </a:r>
            <a:r>
              <a:rPr lang="en-CA" sz="2000" dirty="0"/>
              <a:t> from the vertex </a:t>
            </a:r>
            <a:r>
              <a:rPr lang="sk-SK" sz="2000" b="1" dirty="0"/>
              <a:t>a</a:t>
            </a:r>
            <a:endParaRPr lang="en-CA" sz="2000" b="1" dirty="0"/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1357313" y="24971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</p:txBody>
      </p:sp>
      <p:sp>
        <p:nvSpPr>
          <p:cNvPr id="15391" name="TextBox 47"/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</p:txBody>
      </p:sp>
      <p:sp>
        <p:nvSpPr>
          <p:cNvPr id="15392" name="TextBox 51"/>
          <p:cNvSpPr txBox="1">
            <a:spLocks noChangeArrowheads="1"/>
          </p:cNvSpPr>
          <p:nvPr/>
        </p:nvSpPr>
        <p:spPr bwMode="auto">
          <a:xfrm>
            <a:off x="4214813" y="42116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sk-SK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6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sk-SK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7</a:t>
            </a:r>
            <a:endParaRPr lang="en-CA" sz="1800"/>
          </a:p>
        </p:txBody>
      </p:sp>
      <p:sp>
        <p:nvSpPr>
          <p:cNvPr id="53" name="TextBox 52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9</a:t>
            </a:r>
            <a:endParaRPr lang="en-CA" b="1" dirty="0"/>
          </a:p>
        </p:txBody>
      </p:sp>
      <p:sp>
        <p:nvSpPr>
          <p:cNvPr id="55" name="Oval 54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bg1"/>
                </a:solidFill>
              </a:rPr>
              <a:t>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5397" name="TextBox 55"/>
          <p:cNvSpPr txBox="1">
            <a:spLocks noChangeArrowheads="1"/>
          </p:cNvSpPr>
          <p:nvPr/>
        </p:nvSpPr>
        <p:spPr bwMode="auto">
          <a:xfrm>
            <a:off x="3500438" y="3286125"/>
            <a:ext cx="857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sk-SK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8</a:t>
            </a:r>
            <a:endParaRPr lang="en-CA" sz="1800"/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5401" name="TextBox 30"/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2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sk-SK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5</a:t>
            </a:r>
            <a:endParaRPr lang="en-CA" sz="1800"/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5405" name="TextBox 33"/>
          <p:cNvSpPr txBox="1">
            <a:spLocks noChangeArrowheads="1"/>
          </p:cNvSpPr>
          <p:nvPr/>
        </p:nvSpPr>
        <p:spPr bwMode="auto">
          <a:xfrm>
            <a:off x="2143125" y="52149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sk-SK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4</a:t>
            </a:r>
            <a:endParaRPr lang="en-CA" sz="1800">
              <a:latin typeface="Cambria Math" panose="02040503050406030204" pitchFamily="18" charset="0"/>
              <a:ea typeface="Cambria Math" panose="02040503050406030204" pitchFamily="18" charset="0"/>
              <a:cs typeface="Cambria Math" panose="020405030504060302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071938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43" name="Straight Arrow Connector 42"/>
          <p:cNvCxnSpPr>
            <a:stCxn id="42" idx="3"/>
          </p:cNvCxnSpPr>
          <p:nvPr/>
        </p:nvCxnSpPr>
        <p:spPr>
          <a:xfrm>
            <a:off x="4429125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714876" y="621508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49" name="Rectangle 48"/>
          <p:cNvSpPr/>
          <p:nvPr/>
        </p:nvSpPr>
        <p:spPr>
          <a:xfrm>
            <a:off x="3429000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d</a:t>
            </a:r>
            <a:endParaRPr lang="en-CA" b="1" dirty="0"/>
          </a:p>
        </p:txBody>
      </p:sp>
      <p:cxnSp>
        <p:nvCxnSpPr>
          <p:cNvPr id="50" name="Straight Arrow Connector 49"/>
          <p:cNvCxnSpPr>
            <a:stCxn id="49" idx="3"/>
          </p:cNvCxnSpPr>
          <p:nvPr/>
        </p:nvCxnSpPr>
        <p:spPr>
          <a:xfrm>
            <a:off x="3786188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786063" y="6072188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e</a:t>
            </a:r>
            <a:endParaRPr lang="en-CA" b="1" dirty="0"/>
          </a:p>
        </p:txBody>
      </p:sp>
      <p:cxnSp>
        <p:nvCxnSpPr>
          <p:cNvPr id="57" name="Straight Arrow Connector 56"/>
          <p:cNvCxnSpPr>
            <a:stCxn id="51" idx="3"/>
          </p:cNvCxnSpPr>
          <p:nvPr/>
        </p:nvCxnSpPr>
        <p:spPr>
          <a:xfrm>
            <a:off x="3143250" y="632301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500313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143125" y="607218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c</a:t>
            </a:r>
            <a:endParaRPr lang="en-CA" b="1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857375" y="631983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1357313" y="25003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sk-SK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9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</p:txBody>
      </p:sp>
      <p:sp>
        <p:nvSpPr>
          <p:cNvPr id="64" name="TextBox 63"/>
          <p:cNvSpPr txBox="1"/>
          <p:nvPr/>
        </p:nvSpPr>
        <p:spPr>
          <a:xfrm>
            <a:off x="5429250" y="3208338"/>
            <a:ext cx="3286125" cy="101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c</a:t>
            </a:r>
            <a:r>
              <a:rPr lang="sk-SK" sz="2000" dirty="0"/>
              <a:t>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dirty="0"/>
              <a:t>but </a:t>
            </a:r>
            <a:r>
              <a:rPr lang="sk-SK" sz="2000" b="1" dirty="0"/>
              <a:t>c</a:t>
            </a:r>
            <a:r>
              <a:rPr lang="sk-SK" sz="2000" dirty="0"/>
              <a:t> was already processed =&gt; (</a:t>
            </a:r>
            <a:r>
              <a:rPr lang="sk-SK" sz="2000" b="1" dirty="0"/>
              <a:t>a</a:t>
            </a:r>
            <a:r>
              <a:rPr lang="sk-SK" sz="2000" dirty="0"/>
              <a:t>,</a:t>
            </a:r>
            <a:r>
              <a:rPr lang="sk-SK" sz="2000" b="1" dirty="0"/>
              <a:t>c</a:t>
            </a:r>
            <a:r>
              <a:rPr lang="sk-SK" sz="2000" dirty="0"/>
              <a:t>) is a cross edge</a:t>
            </a:r>
            <a:endParaRPr lang="en-CA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10</a:t>
            </a:r>
            <a:endParaRPr lang="en-CA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429250" y="4314825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b</a:t>
            </a:r>
            <a:endParaRPr lang="en-CA" sz="2000" b="1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1619672" cy="346691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1" y="908720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67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63" grpId="0"/>
      <p:bldP spid="64" grpId="0" animBg="1"/>
      <p:bldP spid="66" grpId="0" animBg="1"/>
      <p:bldP spid="6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-42862" y="-365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Topological Sort : Example</a:t>
            </a:r>
            <a:endParaRPr lang="en-CA" dirty="0" smtClean="0"/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</a:t>
            </a:r>
            <a:r>
              <a:rPr lang="sk-SK" sz="2000" dirty="0"/>
              <a:t>now call </a:t>
            </a:r>
            <a:r>
              <a:rPr lang="en-CA" sz="2000" dirty="0"/>
              <a:t>DFS</a:t>
            </a:r>
            <a:r>
              <a:rPr lang="sk-SK" sz="2000" dirty="0"/>
              <a:t> visit</a:t>
            </a:r>
            <a:r>
              <a:rPr lang="en-CA" sz="2000" dirty="0"/>
              <a:t> from the vertex </a:t>
            </a:r>
            <a:r>
              <a:rPr lang="sk-SK" sz="2000" b="1" dirty="0"/>
              <a:t>a</a:t>
            </a:r>
            <a:endParaRPr lang="en-CA" sz="2000" b="1" dirty="0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sk-SK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10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</p:txBody>
      </p:sp>
      <p:sp>
        <p:nvSpPr>
          <p:cNvPr id="16415" name="TextBox 51"/>
          <p:cNvSpPr txBox="1">
            <a:spLocks noChangeArrowheads="1"/>
          </p:cNvSpPr>
          <p:nvPr/>
        </p:nvSpPr>
        <p:spPr bwMode="auto">
          <a:xfrm>
            <a:off x="4214813" y="42116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sk-SK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6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sk-SK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7</a:t>
            </a:r>
            <a:endParaRPr lang="en-CA" sz="1800"/>
          </a:p>
        </p:txBody>
      </p:sp>
      <p:sp>
        <p:nvSpPr>
          <p:cNvPr id="53" name="TextBox 52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10</a:t>
            </a:r>
            <a:endParaRPr lang="en-CA" b="1" dirty="0"/>
          </a:p>
        </p:txBody>
      </p:sp>
      <p:sp>
        <p:nvSpPr>
          <p:cNvPr id="55" name="Oval 54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bg1"/>
                </a:solidFill>
              </a:rPr>
              <a:t>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6420" name="TextBox 55"/>
          <p:cNvSpPr txBox="1">
            <a:spLocks noChangeArrowheads="1"/>
          </p:cNvSpPr>
          <p:nvPr/>
        </p:nvSpPr>
        <p:spPr bwMode="auto">
          <a:xfrm>
            <a:off x="3500438" y="3286125"/>
            <a:ext cx="857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sk-SK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8</a:t>
            </a:r>
            <a:endParaRPr lang="en-CA" sz="1800"/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6424" name="TextBox 30"/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2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sk-SK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5</a:t>
            </a:r>
            <a:endParaRPr lang="en-CA" sz="1800"/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6428" name="TextBox 33"/>
          <p:cNvSpPr txBox="1">
            <a:spLocks noChangeArrowheads="1"/>
          </p:cNvSpPr>
          <p:nvPr/>
        </p:nvSpPr>
        <p:spPr bwMode="auto">
          <a:xfrm>
            <a:off x="2143125" y="52149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sk-SK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4</a:t>
            </a:r>
            <a:endParaRPr lang="en-CA" sz="1800">
              <a:latin typeface="Cambria Math" panose="02040503050406030204" pitchFamily="18" charset="0"/>
              <a:ea typeface="Cambria Math" panose="02040503050406030204" pitchFamily="18" charset="0"/>
              <a:cs typeface="Cambria Math" panose="020405030504060302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700370" y="6183177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79227" y="6375270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382259" y="6268351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49" name="Rectangle 48"/>
          <p:cNvSpPr/>
          <p:nvPr/>
        </p:nvSpPr>
        <p:spPr>
          <a:xfrm>
            <a:off x="5035764" y="6202163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d</a:t>
            </a:r>
            <a:endParaRPr lang="en-CA" b="1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429250" y="6396794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354613" y="6202163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e</a:t>
            </a:r>
            <a:endParaRPr lang="en-CA" b="1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728345" y="6402591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058029" y="6414890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681734" y="6232634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c</a:t>
            </a:r>
            <a:endParaRPr lang="en-CA" b="1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3374315" y="6414096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16445" name="TextBox 62"/>
          <p:cNvSpPr txBox="1">
            <a:spLocks noChangeArrowheads="1"/>
          </p:cNvSpPr>
          <p:nvPr/>
        </p:nvSpPr>
        <p:spPr bwMode="auto">
          <a:xfrm>
            <a:off x="1357313" y="25003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sk-SK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9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</p:txBody>
      </p:sp>
      <p:sp>
        <p:nvSpPr>
          <p:cNvPr id="64" name="TextBox 63"/>
          <p:cNvSpPr txBox="1"/>
          <p:nvPr/>
        </p:nvSpPr>
        <p:spPr>
          <a:xfrm>
            <a:off x="5429250" y="3208338"/>
            <a:ext cx="3286125" cy="101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c</a:t>
            </a:r>
            <a:r>
              <a:rPr lang="sk-SK" sz="2000" dirty="0"/>
              <a:t>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dirty="0"/>
              <a:t>but </a:t>
            </a:r>
            <a:r>
              <a:rPr lang="sk-SK" sz="2000" b="1" dirty="0"/>
              <a:t>c</a:t>
            </a:r>
            <a:r>
              <a:rPr lang="sk-SK" sz="2000" dirty="0"/>
              <a:t> was already processed =&gt; (</a:t>
            </a:r>
            <a:r>
              <a:rPr lang="sk-SK" sz="2000" b="1" dirty="0"/>
              <a:t>a</a:t>
            </a:r>
            <a:r>
              <a:rPr lang="sk-SK" sz="2000" dirty="0"/>
              <a:t>,</a:t>
            </a:r>
            <a:r>
              <a:rPr lang="sk-SK" sz="2000" b="1" dirty="0"/>
              <a:t>c</a:t>
            </a:r>
            <a:r>
              <a:rPr lang="sk-SK" sz="2000" dirty="0"/>
              <a:t>) is a cross edge</a:t>
            </a:r>
            <a:endParaRPr lang="en-CA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11</a:t>
            </a:r>
            <a:endParaRPr lang="en-CA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429250" y="4314825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b</a:t>
            </a:r>
            <a:endParaRPr lang="en-CA" sz="2000" b="1" dirty="0"/>
          </a:p>
        </p:txBody>
      </p:sp>
      <p:sp>
        <p:nvSpPr>
          <p:cNvPr id="54" name="Oval 5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sk-SK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10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sk-SK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11</a:t>
            </a:r>
            <a:endParaRPr lang="en-CA" sz="1800"/>
          </a:p>
        </p:txBody>
      </p:sp>
      <p:sp>
        <p:nvSpPr>
          <p:cNvPr id="65" name="Rectangle 64"/>
          <p:cNvSpPr/>
          <p:nvPr/>
        </p:nvSpPr>
        <p:spPr>
          <a:xfrm>
            <a:off x="3037278" y="6225035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b</a:t>
            </a:r>
            <a:endParaRPr lang="en-CA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704979" y="6457194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5" y="6378406"/>
            <a:ext cx="2192684" cy="346691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1" y="908720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69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66" grpId="0" animBg="1"/>
      <p:bldP spid="59" grpId="0"/>
      <p:bldP spid="6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0" y="-365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Topological Sort : Example</a:t>
            </a:r>
            <a:endParaRPr lang="en-CA" dirty="0" smtClean="0"/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</a:t>
            </a:r>
            <a:r>
              <a:rPr lang="sk-SK" sz="2000" dirty="0"/>
              <a:t>now call </a:t>
            </a:r>
            <a:r>
              <a:rPr lang="en-CA" sz="2000" dirty="0"/>
              <a:t>DFS</a:t>
            </a:r>
            <a:r>
              <a:rPr lang="sk-SK" sz="2000" dirty="0"/>
              <a:t> visit</a:t>
            </a:r>
            <a:r>
              <a:rPr lang="en-CA" sz="2000" dirty="0"/>
              <a:t> from the vertex </a:t>
            </a:r>
            <a:r>
              <a:rPr lang="sk-SK" sz="2000" b="1" dirty="0"/>
              <a:t>a</a:t>
            </a:r>
            <a:endParaRPr lang="en-CA" sz="2000" b="1" dirty="0"/>
          </a:p>
        </p:txBody>
      </p:sp>
      <p:sp>
        <p:nvSpPr>
          <p:cNvPr id="17438" name="TextBox 51"/>
          <p:cNvSpPr txBox="1">
            <a:spLocks noChangeArrowheads="1"/>
          </p:cNvSpPr>
          <p:nvPr/>
        </p:nvSpPr>
        <p:spPr bwMode="auto">
          <a:xfrm>
            <a:off x="4214813" y="42116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sk-SK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6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sk-SK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7</a:t>
            </a:r>
            <a:endParaRPr lang="en-CA" sz="1800"/>
          </a:p>
        </p:txBody>
      </p:sp>
      <p:sp>
        <p:nvSpPr>
          <p:cNvPr id="53" name="TextBox 52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11</a:t>
            </a:r>
            <a:endParaRPr lang="en-CA" b="1" dirty="0"/>
          </a:p>
        </p:txBody>
      </p:sp>
      <p:sp>
        <p:nvSpPr>
          <p:cNvPr id="55" name="Oval 54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bg1"/>
                </a:solidFill>
              </a:rPr>
              <a:t>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7443" name="TextBox 55"/>
          <p:cNvSpPr txBox="1">
            <a:spLocks noChangeArrowheads="1"/>
          </p:cNvSpPr>
          <p:nvPr/>
        </p:nvSpPr>
        <p:spPr bwMode="auto">
          <a:xfrm>
            <a:off x="3500438" y="3286125"/>
            <a:ext cx="857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sk-SK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8</a:t>
            </a:r>
            <a:endParaRPr lang="en-CA" sz="1800"/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7447" name="TextBox 30"/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2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sk-SK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5</a:t>
            </a:r>
            <a:endParaRPr lang="en-CA" sz="1800"/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7451" name="TextBox 33"/>
          <p:cNvSpPr txBox="1">
            <a:spLocks noChangeArrowheads="1"/>
          </p:cNvSpPr>
          <p:nvPr/>
        </p:nvSpPr>
        <p:spPr bwMode="auto">
          <a:xfrm>
            <a:off x="2143125" y="52149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sk-SK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4</a:t>
            </a:r>
            <a:endParaRPr lang="en-CA" sz="1800">
              <a:latin typeface="Cambria Math" panose="02040503050406030204" pitchFamily="18" charset="0"/>
              <a:ea typeface="Cambria Math" panose="02040503050406030204" pitchFamily="18" charset="0"/>
              <a:cs typeface="Cambria Math" panose="020405030504060302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533413" y="6279699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870426" y="648107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156176" y="6357936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49" name="Rectangle 48"/>
          <p:cNvSpPr/>
          <p:nvPr/>
        </p:nvSpPr>
        <p:spPr>
          <a:xfrm>
            <a:off x="4853756" y="6286804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d</a:t>
            </a:r>
            <a:endParaRPr lang="en-CA" b="1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227487" y="6479030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157947" y="6286804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e</a:t>
            </a:r>
            <a:endParaRPr lang="en-CA" b="1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543254" y="653524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875709" y="6529730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483516" y="6314665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c</a:t>
            </a:r>
            <a:endParaRPr lang="en-CA" b="1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3208628" y="6539571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17468" name="TextBox 62"/>
          <p:cNvSpPr txBox="1">
            <a:spLocks noChangeArrowheads="1"/>
          </p:cNvSpPr>
          <p:nvPr/>
        </p:nvSpPr>
        <p:spPr bwMode="auto">
          <a:xfrm>
            <a:off x="1357313" y="25003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sk-SK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9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</p:txBody>
      </p:sp>
      <p:sp>
        <p:nvSpPr>
          <p:cNvPr id="64" name="TextBox 63"/>
          <p:cNvSpPr txBox="1"/>
          <p:nvPr/>
        </p:nvSpPr>
        <p:spPr>
          <a:xfrm>
            <a:off x="5429250" y="3208338"/>
            <a:ext cx="3286125" cy="101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c</a:t>
            </a:r>
            <a:r>
              <a:rPr lang="sk-SK" sz="2000" dirty="0"/>
              <a:t>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dirty="0"/>
              <a:t>but </a:t>
            </a:r>
            <a:r>
              <a:rPr lang="sk-SK" sz="2000" b="1" dirty="0"/>
              <a:t>c</a:t>
            </a:r>
            <a:r>
              <a:rPr lang="sk-SK" sz="2000" dirty="0"/>
              <a:t> was already processed =&gt; (</a:t>
            </a:r>
            <a:r>
              <a:rPr lang="sk-SK" sz="2000" b="1" dirty="0"/>
              <a:t>a</a:t>
            </a:r>
            <a:r>
              <a:rPr lang="sk-SK" sz="2000" dirty="0"/>
              <a:t>,</a:t>
            </a:r>
            <a:r>
              <a:rPr lang="sk-SK" sz="2000" b="1" dirty="0"/>
              <a:t>c</a:t>
            </a:r>
            <a:r>
              <a:rPr lang="sk-SK" sz="2000" dirty="0"/>
              <a:t>) is a cross edge</a:t>
            </a:r>
            <a:endParaRPr lang="en-CA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12</a:t>
            </a:r>
            <a:endParaRPr lang="en-CA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429250" y="4314825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b</a:t>
            </a:r>
            <a:endParaRPr lang="en-CA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429250" y="4814888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b </a:t>
            </a:r>
            <a:r>
              <a:rPr lang="sk-SK" sz="2000" dirty="0"/>
              <a:t>is done as (</a:t>
            </a:r>
            <a:r>
              <a:rPr lang="sk-SK" sz="2000" b="1" dirty="0"/>
              <a:t>b</a:t>
            </a:r>
            <a:r>
              <a:rPr lang="sk-SK" sz="2000" dirty="0"/>
              <a:t>,</a:t>
            </a:r>
            <a:r>
              <a:rPr lang="sk-SK" sz="2000" b="1" dirty="0"/>
              <a:t>d</a:t>
            </a:r>
            <a:r>
              <a:rPr lang="sk-SK" sz="2000" dirty="0"/>
              <a:t>) is a cross edge =&gt; now move back to </a:t>
            </a:r>
            <a:r>
              <a:rPr lang="sk-SK" sz="2000" b="1" dirty="0"/>
              <a:t>c</a:t>
            </a:r>
            <a:endParaRPr lang="en-CA" sz="2000" b="1" dirty="0"/>
          </a:p>
        </p:txBody>
      </p:sp>
      <p:sp>
        <p:nvSpPr>
          <p:cNvPr id="54" name="Oval 5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7476" name="TextBox 58"/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sk-SK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10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sk-SK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11</a:t>
            </a:r>
            <a:endParaRPr lang="en-CA" sz="1800"/>
          </a:p>
        </p:txBody>
      </p:sp>
      <p:sp>
        <p:nvSpPr>
          <p:cNvPr id="65" name="Rectangle 64"/>
          <p:cNvSpPr/>
          <p:nvPr/>
        </p:nvSpPr>
        <p:spPr>
          <a:xfrm>
            <a:off x="2851440" y="6286804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b</a:t>
            </a:r>
            <a:endParaRPr lang="en-CA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567446" y="6563109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429250" y="5643563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a </a:t>
            </a:r>
            <a:r>
              <a:rPr lang="sk-SK" sz="2000" dirty="0"/>
              <a:t>is done as well</a:t>
            </a:r>
            <a:endParaRPr lang="en-CA" sz="2000" b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1" y="908720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29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-42862" y="-7540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Topological Sort : Example</a:t>
            </a:r>
            <a:endParaRPr lang="en-CA" dirty="0" smtClean="0"/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</a:t>
            </a:r>
            <a:r>
              <a:rPr lang="sk-SK" sz="2000" dirty="0"/>
              <a:t>now call </a:t>
            </a:r>
            <a:r>
              <a:rPr lang="en-CA" sz="2000" dirty="0"/>
              <a:t>DFS</a:t>
            </a:r>
            <a:r>
              <a:rPr lang="sk-SK" sz="2000" dirty="0"/>
              <a:t> visit</a:t>
            </a:r>
            <a:r>
              <a:rPr lang="en-CA" sz="2000" dirty="0"/>
              <a:t> from the vertex </a:t>
            </a:r>
            <a:r>
              <a:rPr lang="sk-SK" sz="2000" b="1" dirty="0"/>
              <a:t>a</a:t>
            </a:r>
            <a:endParaRPr lang="en-CA" sz="2000" b="1" dirty="0"/>
          </a:p>
        </p:txBody>
      </p:sp>
      <p:sp>
        <p:nvSpPr>
          <p:cNvPr id="18462" name="TextBox 51"/>
          <p:cNvSpPr txBox="1">
            <a:spLocks noChangeArrowheads="1"/>
          </p:cNvSpPr>
          <p:nvPr/>
        </p:nvSpPr>
        <p:spPr bwMode="auto">
          <a:xfrm>
            <a:off x="4214813" y="42116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sk-SK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6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sk-SK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7</a:t>
            </a:r>
            <a:endParaRPr lang="en-CA" sz="1800"/>
          </a:p>
        </p:txBody>
      </p:sp>
      <p:sp>
        <p:nvSpPr>
          <p:cNvPr id="53" name="TextBox 52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11</a:t>
            </a:r>
            <a:endParaRPr lang="en-CA" b="1" dirty="0"/>
          </a:p>
        </p:txBody>
      </p:sp>
      <p:sp>
        <p:nvSpPr>
          <p:cNvPr id="55" name="Oval 54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bg1"/>
                </a:solidFill>
              </a:rPr>
              <a:t>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8467" name="TextBox 55"/>
          <p:cNvSpPr txBox="1">
            <a:spLocks noChangeArrowheads="1"/>
          </p:cNvSpPr>
          <p:nvPr/>
        </p:nvSpPr>
        <p:spPr bwMode="auto">
          <a:xfrm>
            <a:off x="3500438" y="3286125"/>
            <a:ext cx="857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sk-SK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8</a:t>
            </a:r>
            <a:endParaRPr lang="en-CA" sz="1800"/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8471" name="TextBox 30"/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2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sk-SK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5</a:t>
            </a:r>
            <a:endParaRPr lang="en-CA" sz="1800"/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8475" name="TextBox 33"/>
          <p:cNvSpPr txBox="1">
            <a:spLocks noChangeArrowheads="1"/>
          </p:cNvSpPr>
          <p:nvPr/>
        </p:nvSpPr>
        <p:spPr bwMode="auto">
          <a:xfrm>
            <a:off x="2143125" y="52149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sk-SK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4</a:t>
            </a:r>
            <a:endParaRPr lang="en-CA" sz="1800">
              <a:latin typeface="Cambria Math" panose="02040503050406030204" pitchFamily="18" charset="0"/>
              <a:ea typeface="Cambria Math" panose="02040503050406030204" pitchFamily="18" charset="0"/>
              <a:cs typeface="Cambria Math" panose="020405030504060302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248939" y="6215063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614882" y="6467432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873160" y="6319254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49" name="Rectangle 48"/>
          <p:cNvSpPr/>
          <p:nvPr/>
        </p:nvSpPr>
        <p:spPr>
          <a:xfrm>
            <a:off x="4593933" y="6215063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d</a:t>
            </a:r>
            <a:endParaRPr lang="en-CA" b="1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981905" y="6419917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007107" y="6228703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e</a:t>
            </a:r>
            <a:endParaRPr lang="en-CA" b="1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357687" y="6436974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814728" y="646091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460844" y="6226973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c</a:t>
            </a:r>
            <a:endParaRPr lang="en-CA" b="1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3220683" y="647282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8492" name="TextBox 62"/>
          <p:cNvSpPr txBox="1">
            <a:spLocks noChangeArrowheads="1"/>
          </p:cNvSpPr>
          <p:nvPr/>
        </p:nvSpPr>
        <p:spPr bwMode="auto">
          <a:xfrm>
            <a:off x="1357313" y="25003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sk-SK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9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sk-SK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12</a:t>
            </a:r>
            <a:endParaRPr lang="en-CA" sz="1800"/>
          </a:p>
        </p:txBody>
      </p:sp>
      <p:sp>
        <p:nvSpPr>
          <p:cNvPr id="64" name="TextBox 63"/>
          <p:cNvSpPr txBox="1"/>
          <p:nvPr/>
        </p:nvSpPr>
        <p:spPr>
          <a:xfrm>
            <a:off x="5429250" y="3208338"/>
            <a:ext cx="3286125" cy="101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c</a:t>
            </a:r>
            <a:r>
              <a:rPr lang="sk-SK" sz="2000" dirty="0"/>
              <a:t>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dirty="0"/>
              <a:t>but </a:t>
            </a:r>
            <a:r>
              <a:rPr lang="sk-SK" sz="2000" b="1" dirty="0"/>
              <a:t>c</a:t>
            </a:r>
            <a:r>
              <a:rPr lang="sk-SK" sz="2000" dirty="0"/>
              <a:t> was already processed =&gt; (</a:t>
            </a:r>
            <a:r>
              <a:rPr lang="sk-SK" sz="2000" b="1" dirty="0"/>
              <a:t>a</a:t>
            </a:r>
            <a:r>
              <a:rPr lang="sk-SK" sz="2000" dirty="0"/>
              <a:t>,</a:t>
            </a:r>
            <a:r>
              <a:rPr lang="sk-SK" sz="2000" b="1" dirty="0"/>
              <a:t>c</a:t>
            </a:r>
            <a:r>
              <a:rPr lang="sk-SK" sz="2000" dirty="0"/>
              <a:t>) is a cross edge</a:t>
            </a:r>
            <a:endParaRPr lang="en-CA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13</a:t>
            </a:r>
            <a:endParaRPr lang="en-CA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429250" y="4314825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sk-SK" sz="2000" b="1" dirty="0"/>
              <a:t>b</a:t>
            </a:r>
            <a:endParaRPr lang="en-CA" sz="20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5429250" y="4814888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b </a:t>
            </a:r>
            <a:r>
              <a:rPr lang="sk-SK" sz="2000" dirty="0"/>
              <a:t>is done as (</a:t>
            </a:r>
            <a:r>
              <a:rPr lang="sk-SK" sz="2000" b="1" dirty="0"/>
              <a:t>b</a:t>
            </a:r>
            <a:r>
              <a:rPr lang="sk-SK" sz="2000" dirty="0"/>
              <a:t>,</a:t>
            </a:r>
            <a:r>
              <a:rPr lang="sk-SK" sz="2000" b="1" dirty="0"/>
              <a:t>d</a:t>
            </a:r>
            <a:r>
              <a:rPr lang="sk-SK" sz="2000" dirty="0"/>
              <a:t>) is a cross edge =&gt; now move back to </a:t>
            </a:r>
            <a:r>
              <a:rPr lang="sk-SK" sz="2000" b="1" dirty="0"/>
              <a:t>c</a:t>
            </a:r>
            <a:endParaRPr lang="en-CA" sz="2000" b="1" dirty="0"/>
          </a:p>
        </p:txBody>
      </p:sp>
      <p:sp>
        <p:nvSpPr>
          <p:cNvPr id="54" name="Oval 5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8500" name="TextBox 58"/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sk-SK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10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sk-SK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11</a:t>
            </a:r>
            <a:endParaRPr lang="en-CA" sz="1800"/>
          </a:p>
        </p:txBody>
      </p:sp>
      <p:sp>
        <p:nvSpPr>
          <p:cNvPr id="65" name="Rectangle 64"/>
          <p:cNvSpPr/>
          <p:nvPr/>
        </p:nvSpPr>
        <p:spPr>
          <a:xfrm>
            <a:off x="2874018" y="6276425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b</a:t>
            </a:r>
            <a:endParaRPr lang="en-CA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592206" y="6472828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429250" y="5643563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000" b="1" dirty="0"/>
              <a:t>a </a:t>
            </a:r>
            <a:r>
              <a:rPr lang="sk-SK" sz="2000" dirty="0"/>
              <a:t>is done as well</a:t>
            </a:r>
            <a:endParaRPr lang="en-CA" sz="2000" b="1" dirty="0"/>
          </a:p>
        </p:txBody>
      </p:sp>
      <p:sp>
        <p:nvSpPr>
          <p:cNvPr id="48" name="Rectangle 47"/>
          <p:cNvSpPr/>
          <p:nvPr/>
        </p:nvSpPr>
        <p:spPr>
          <a:xfrm>
            <a:off x="2249479" y="6264420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a</a:t>
            </a:r>
            <a:endParaRPr lang="en-CA" b="1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1937582" y="6481460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000625" y="2500313"/>
            <a:ext cx="4000500" cy="13239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1" indent="-45720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b="1" dirty="0"/>
              <a:t>WE HAVE THE RESULT!</a:t>
            </a:r>
          </a:p>
          <a:p>
            <a:pPr lvl="1" indent="-45720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600" b="1" dirty="0"/>
              <a:t> </a:t>
            </a:r>
            <a:endParaRPr lang="sk-SK" sz="500" b="1" dirty="0"/>
          </a:p>
          <a:p>
            <a:pPr lvl="1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arenR" startAt="3"/>
              <a:defRPr/>
            </a:pPr>
            <a:r>
              <a:rPr lang="en-CA" sz="2400" dirty="0"/>
              <a:t>return the linked list of vertices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rot="10800000" flipV="1">
            <a:off x="4500563" y="3429000"/>
            <a:ext cx="2786062" cy="2428875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577" y="6426411"/>
            <a:ext cx="1907704" cy="346691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1" y="908720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49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1" grpId="0" animBg="1"/>
      <p:bldP spid="64" grpId="0" animBg="1"/>
      <p:bldP spid="67" grpId="0" animBg="1"/>
      <p:bldP spid="44" grpId="0" animBg="1"/>
      <p:bldP spid="69" grpId="0" animBg="1"/>
      <p:bldP spid="48" grpId="0" animBg="1"/>
      <p:bldP spid="7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0" y="4057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Topological Sort : Example</a:t>
            </a:r>
            <a:endParaRPr lang="en-CA" dirty="0" smtClean="0"/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85" name="TextBox 51"/>
          <p:cNvSpPr txBox="1">
            <a:spLocks noChangeArrowheads="1"/>
          </p:cNvSpPr>
          <p:nvPr/>
        </p:nvSpPr>
        <p:spPr bwMode="auto">
          <a:xfrm>
            <a:off x="4214813" y="4211638"/>
            <a:ext cx="8572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sk-SK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6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2000" b="1"/>
              <a:t>f </a:t>
            </a:r>
            <a:r>
              <a:rPr lang="en-CA" sz="2000" b="1">
                <a:ea typeface="Cambria Math" panose="02040503050406030204" pitchFamily="18" charset="0"/>
                <a:cs typeface="Cambria Math" panose="02040503050406030204" pitchFamily="18" charset="0"/>
              </a:rPr>
              <a:t>= </a:t>
            </a:r>
            <a:r>
              <a:rPr lang="sk-SK" sz="2000" b="1">
                <a:ea typeface="Cambria Math" panose="02040503050406030204" pitchFamily="18" charset="0"/>
                <a:cs typeface="Cambria Math" panose="02040503050406030204" pitchFamily="18" charset="0"/>
              </a:rPr>
              <a:t>7</a:t>
            </a:r>
            <a:endParaRPr lang="en-CA" sz="2000" b="1">
              <a:ea typeface="Cambria Math" panose="02040503050406030204" pitchFamily="18" charset="0"/>
              <a:cs typeface="Cambria Math" panose="020405030504060302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11</a:t>
            </a:r>
            <a:endParaRPr lang="en-CA" b="1" dirty="0"/>
          </a:p>
        </p:txBody>
      </p:sp>
      <p:sp>
        <p:nvSpPr>
          <p:cNvPr id="55" name="Oval 54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b="1" dirty="0">
                <a:solidFill>
                  <a:schemeClr val="bg1"/>
                </a:solidFill>
              </a:rPr>
              <a:t>e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9490" name="TextBox 55"/>
          <p:cNvSpPr txBox="1">
            <a:spLocks noChangeArrowheads="1"/>
          </p:cNvSpPr>
          <p:nvPr/>
        </p:nvSpPr>
        <p:spPr bwMode="auto">
          <a:xfrm>
            <a:off x="3500438" y="3286125"/>
            <a:ext cx="85725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2000" b="1"/>
              <a:t>f </a:t>
            </a:r>
            <a:r>
              <a:rPr lang="en-CA" sz="2000" b="1">
                <a:ea typeface="Cambria Math" panose="02040503050406030204" pitchFamily="18" charset="0"/>
                <a:cs typeface="Cambria Math" panose="02040503050406030204" pitchFamily="18" charset="0"/>
              </a:rPr>
              <a:t>= </a:t>
            </a:r>
            <a:r>
              <a:rPr lang="sk-SK" sz="2000" b="1">
                <a:ea typeface="Cambria Math" panose="02040503050406030204" pitchFamily="18" charset="0"/>
                <a:cs typeface="Cambria Math" panose="02040503050406030204" pitchFamily="18" charset="0"/>
              </a:rPr>
              <a:t>8</a:t>
            </a:r>
            <a:endParaRPr lang="en-CA" sz="2000" b="1">
              <a:ea typeface="Cambria Math" panose="02040503050406030204" pitchFamily="18" charset="0"/>
              <a:cs typeface="Cambria Math" panose="02040503050406030204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9494" name="TextBox 30"/>
          <p:cNvSpPr txBox="1">
            <a:spLocks noChangeArrowheads="1"/>
          </p:cNvSpPr>
          <p:nvPr/>
        </p:nvSpPr>
        <p:spPr bwMode="auto">
          <a:xfrm>
            <a:off x="1357313" y="4214813"/>
            <a:ext cx="85725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2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2000" b="1"/>
              <a:t>f </a:t>
            </a:r>
            <a:r>
              <a:rPr lang="en-CA" sz="2000" b="1">
                <a:ea typeface="Cambria Math" panose="02040503050406030204" pitchFamily="18" charset="0"/>
                <a:cs typeface="Cambria Math" panose="02040503050406030204" pitchFamily="18" charset="0"/>
              </a:rPr>
              <a:t>= </a:t>
            </a:r>
            <a:r>
              <a:rPr lang="sk-SK" sz="2000" b="1">
                <a:ea typeface="Cambria Math" panose="02040503050406030204" pitchFamily="18" charset="0"/>
                <a:cs typeface="Cambria Math" panose="02040503050406030204" pitchFamily="18" charset="0"/>
              </a:rPr>
              <a:t>5</a:t>
            </a:r>
            <a:endParaRPr lang="en-CA" sz="2000" b="1">
              <a:ea typeface="Cambria Math" panose="02040503050406030204" pitchFamily="18" charset="0"/>
              <a:cs typeface="Cambria Math" panose="02040503050406030204" pitchFamily="18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9498" name="TextBox 33"/>
          <p:cNvSpPr txBox="1">
            <a:spLocks noChangeArrowheads="1"/>
          </p:cNvSpPr>
          <p:nvPr/>
        </p:nvSpPr>
        <p:spPr bwMode="auto">
          <a:xfrm>
            <a:off x="2143125" y="5214938"/>
            <a:ext cx="85725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2000" b="1"/>
              <a:t>f </a:t>
            </a:r>
            <a:r>
              <a:rPr lang="en-CA" sz="2000" b="1">
                <a:ea typeface="Cambria Math" panose="02040503050406030204" pitchFamily="18" charset="0"/>
                <a:cs typeface="Cambria Math" panose="02040503050406030204" pitchFamily="18" charset="0"/>
              </a:rPr>
              <a:t>= </a:t>
            </a:r>
            <a:r>
              <a:rPr lang="sk-SK" sz="2000" b="1">
                <a:ea typeface="Cambria Math" panose="02040503050406030204" pitchFamily="18" charset="0"/>
                <a:cs typeface="Cambria Math" panose="02040503050406030204" pitchFamily="18" charset="0"/>
              </a:rPr>
              <a:t>4</a:t>
            </a:r>
            <a:endParaRPr lang="en-CA" sz="2000" b="1">
              <a:ea typeface="Cambria Math" panose="02040503050406030204" pitchFamily="18" charset="0"/>
              <a:cs typeface="Cambria Math" panose="020405030504060302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519449" y="6043387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f</a:t>
            </a:r>
            <a:endParaRPr lang="en-CA" b="1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858000" y="6229962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92280" y="6124392"/>
            <a:ext cx="214314" cy="214314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sp>
        <p:nvSpPr>
          <p:cNvPr id="49" name="Rectangle 48"/>
          <p:cNvSpPr/>
          <p:nvPr/>
        </p:nvSpPr>
        <p:spPr>
          <a:xfrm>
            <a:off x="5899360" y="6059289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d</a:t>
            </a:r>
            <a:endParaRPr lang="en-CA" b="1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6240798" y="6238634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246440" y="6088675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e</a:t>
            </a:r>
            <a:endParaRPr lang="en-CA" b="1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613610" y="6304795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000625" y="6338706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637038" y="6124392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c</a:t>
            </a:r>
            <a:endParaRPr lang="en-CA" b="1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368056" y="6345293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514" name="TextBox 62"/>
          <p:cNvSpPr txBox="1">
            <a:spLocks noChangeArrowheads="1"/>
          </p:cNvSpPr>
          <p:nvPr/>
        </p:nvSpPr>
        <p:spPr bwMode="auto">
          <a:xfrm>
            <a:off x="1357313" y="2500313"/>
            <a:ext cx="85725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sk-SK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9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2000" b="1"/>
              <a:t>f = </a:t>
            </a:r>
            <a:r>
              <a:rPr lang="sk-SK" sz="2000" b="1">
                <a:ea typeface="Cambria Math" panose="02040503050406030204" pitchFamily="18" charset="0"/>
                <a:cs typeface="Cambria Math" panose="02040503050406030204" pitchFamily="18" charset="0"/>
              </a:rPr>
              <a:t>12</a:t>
            </a:r>
            <a:endParaRPr lang="en-CA" sz="2000" b="1"/>
          </a:p>
        </p:txBody>
      </p:sp>
      <p:sp>
        <p:nvSpPr>
          <p:cNvPr id="66" name="TextBox 65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</a:t>
            </a:r>
            <a:r>
              <a:rPr lang="sk-SK" b="1" dirty="0"/>
              <a:t>13</a:t>
            </a:r>
            <a:endParaRPr lang="en-CA" b="1" dirty="0"/>
          </a:p>
        </p:txBody>
      </p:sp>
      <p:sp>
        <p:nvSpPr>
          <p:cNvPr id="54" name="Oval 5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9519" name="TextBox 58"/>
          <p:cNvSpPr txBox="1">
            <a:spLocks noChangeArrowheads="1"/>
          </p:cNvSpPr>
          <p:nvPr/>
        </p:nvSpPr>
        <p:spPr bwMode="auto">
          <a:xfrm>
            <a:off x="571500" y="3357563"/>
            <a:ext cx="85725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sk-SK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10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2000" b="1"/>
              <a:t>f = </a:t>
            </a:r>
            <a:r>
              <a:rPr lang="sk-SK" sz="2000" b="1">
                <a:ea typeface="Cambria Math" panose="02040503050406030204" pitchFamily="18" charset="0"/>
                <a:cs typeface="Cambria Math" panose="02040503050406030204" pitchFamily="18" charset="0"/>
              </a:rPr>
              <a:t>11</a:t>
            </a:r>
            <a:endParaRPr lang="en-CA" sz="2000" b="1">
              <a:ea typeface="Cambria Math" panose="02040503050406030204" pitchFamily="18" charset="0"/>
              <a:cs typeface="Cambria Math" panose="020405030504060302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010868" y="6126520"/>
            <a:ext cx="357187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b</a:t>
            </a:r>
            <a:endParaRPr lang="en-CA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3715135" y="6329250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330145" y="6154168"/>
            <a:ext cx="357188" cy="500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800" b="1" dirty="0"/>
              <a:t>a</a:t>
            </a:r>
            <a:endParaRPr lang="en-CA" b="1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3044394" y="6397136"/>
            <a:ext cx="285750" cy="15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000625" y="2071688"/>
            <a:ext cx="4000500" cy="12001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sk-SK" sz="2400" dirty="0"/>
              <a:t>The </a:t>
            </a:r>
            <a:r>
              <a:rPr lang="en-CA" sz="2400" dirty="0"/>
              <a:t>linked list </a:t>
            </a:r>
            <a:r>
              <a:rPr lang="sk-SK" sz="2400" dirty="0"/>
              <a:t>is sorted in </a:t>
            </a:r>
            <a:r>
              <a:rPr lang="en-US" sz="2400" b="1" dirty="0"/>
              <a:t>decreasing</a:t>
            </a:r>
            <a:r>
              <a:rPr lang="en-US" sz="2400" dirty="0"/>
              <a:t> order of finishing times </a:t>
            </a:r>
            <a:r>
              <a:rPr lang="en-US" sz="2400" b="1" dirty="0"/>
              <a:t>f</a:t>
            </a:r>
            <a:r>
              <a:rPr lang="sk-SK" sz="2400" dirty="0"/>
              <a:t>[] </a:t>
            </a:r>
            <a:endParaRPr lang="en-CA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5000625" y="3443288"/>
            <a:ext cx="4000500" cy="8302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lv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/>
              <a:t>Try yourself with different </a:t>
            </a:r>
            <a:r>
              <a:rPr lang="sk-SK" sz="2400" dirty="0"/>
              <a:t>vertex </a:t>
            </a:r>
            <a:r>
              <a:rPr lang="en-US" sz="2400" dirty="0"/>
              <a:t>order for DFS visit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14" y="6395034"/>
            <a:ext cx="2411760" cy="346691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1" y="908720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61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9099B22-9FA9-1FAA-D08D-F3C803090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39E82FE-96D7-2529-7945-4ACABDB58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" y="0"/>
            <a:ext cx="9180512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00CE4655-45F0-8225-0B3B-452512BC49A5}"/>
              </a:ext>
            </a:extLst>
          </p:cNvPr>
          <p:cNvCxnSpPr/>
          <p:nvPr/>
        </p:nvCxnSpPr>
        <p:spPr>
          <a:xfrm>
            <a:off x="11334" y="767146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C685B53-95B0-E1DB-1C9C-F5456893FE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236DC02-599B-DF7E-0281-3D512FA448DC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979542EF-0836-8363-678A-2FD2B60D1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2081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36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xmlns="" id="{979542EF-0836-8363-678A-2FD2B60D1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12" y="27321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36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23728" y="2025551"/>
            <a:ext cx="4320480" cy="566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/>
              <a:t>Session </a:t>
            </a:r>
            <a:r>
              <a:rPr lang="en-US" sz="3200" b="1" smtClean="0"/>
              <a:t>54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63688" y="3110811"/>
            <a:ext cx="619268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Topological Sort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Application of Topological Sort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Algorithm of </a:t>
            </a:r>
            <a:r>
              <a:rPr lang="en-US" sz="2400" dirty="0"/>
              <a:t>Topological </a:t>
            </a:r>
            <a:r>
              <a:rPr lang="en-US" sz="2400" dirty="0" smtClean="0"/>
              <a:t>Sort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Example of Topological Sort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Brainstorming </a:t>
            </a:r>
            <a:r>
              <a:rPr lang="en-US" sz="2400" dirty="0"/>
              <a:t>Session </a:t>
            </a: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483768" y="1412776"/>
            <a:ext cx="4320480" cy="50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130084" y="1223272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TOPOLOGICAL SORT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94058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1" y="824789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007" y="823656"/>
            <a:ext cx="87484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1 How many topological ordering for the given graph G exist</a:t>
            </a:r>
          </a:p>
          <a:p>
            <a:endParaRPr lang="en-US" b="1" dirty="0"/>
          </a:p>
          <a:p>
            <a:pPr marL="342900" indent="-342900">
              <a:buAutoNum type="alphaLcParenR"/>
            </a:pPr>
            <a:r>
              <a:rPr lang="en-US" dirty="0" smtClean="0"/>
              <a:t>2</a:t>
            </a:r>
          </a:p>
          <a:p>
            <a:pPr marL="342900" indent="-342900">
              <a:buAutoNum type="alphaLcParenR"/>
            </a:pPr>
            <a:r>
              <a:rPr lang="en-US" dirty="0" smtClean="0"/>
              <a:t>3</a:t>
            </a:r>
          </a:p>
          <a:p>
            <a:pPr marL="342900" indent="-342900">
              <a:buAutoNum type="alphaLcParenR"/>
            </a:pPr>
            <a:r>
              <a:rPr lang="en-US" dirty="0" smtClean="0"/>
              <a:t>4</a:t>
            </a:r>
          </a:p>
          <a:p>
            <a:pPr marL="342900" indent="-342900">
              <a:buAutoNum type="alphaLcParenR"/>
            </a:pPr>
            <a:r>
              <a:rPr lang="en-US" dirty="0"/>
              <a:t>5</a:t>
            </a:r>
            <a:endParaRPr lang="en-US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Answer (C)</a:t>
            </a:r>
            <a:endParaRPr lang="en-US" b="1" dirty="0"/>
          </a:p>
          <a:p>
            <a:endParaRPr lang="pt-BR" dirty="0" smtClean="0"/>
          </a:p>
          <a:p>
            <a:r>
              <a:rPr lang="en-US" dirty="0" smtClean="0"/>
              <a:t>2 Which of the following is valid  topological </a:t>
            </a:r>
            <a:r>
              <a:rPr lang="en-US" dirty="0"/>
              <a:t>ordering for the given graph </a:t>
            </a:r>
            <a:r>
              <a:rPr lang="en-US" dirty="0" smtClean="0"/>
              <a:t>G</a:t>
            </a:r>
          </a:p>
          <a:p>
            <a:endParaRPr lang="en-US" dirty="0"/>
          </a:p>
          <a:p>
            <a:pPr marL="342900" indent="-342900">
              <a:buAutoNum type="alphaLcParenR"/>
            </a:pPr>
            <a:r>
              <a:rPr lang="en-US" dirty="0" smtClean="0"/>
              <a:t>ABCD</a:t>
            </a:r>
          </a:p>
          <a:p>
            <a:pPr marL="342900" indent="-342900">
              <a:buAutoNum type="alphaLcParenR"/>
            </a:pPr>
            <a:r>
              <a:rPr lang="en-US" dirty="0" smtClean="0"/>
              <a:t>BACD</a:t>
            </a:r>
          </a:p>
          <a:p>
            <a:pPr marL="342900" indent="-342900">
              <a:buAutoNum type="alphaLcParenR"/>
            </a:pPr>
            <a:r>
              <a:rPr lang="en-US" dirty="0" smtClean="0"/>
              <a:t>BADC</a:t>
            </a:r>
          </a:p>
          <a:p>
            <a:pPr marL="342900" indent="-342900">
              <a:buAutoNum type="alphaLcParenR"/>
            </a:pPr>
            <a:r>
              <a:rPr lang="en-US" dirty="0" smtClean="0"/>
              <a:t>ABDC</a:t>
            </a:r>
            <a:r>
              <a:rPr lang="pt-BR" dirty="0"/>
              <a:t/>
            </a:r>
            <a:br>
              <a:rPr lang="pt-BR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8" y="177325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Test Your Knowledge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928" y="1647312"/>
            <a:ext cx="2695575" cy="1952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6238" y="4156481"/>
            <a:ext cx="19812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4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1" y="824789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007" y="823656"/>
            <a:ext cx="87484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3. </a:t>
            </a:r>
            <a:r>
              <a:rPr lang="en-US" dirty="0"/>
              <a:t>Which of the following is not an application of topological sorting</a:t>
            </a:r>
            <a:r>
              <a:rPr lang="en-US" dirty="0" smtClean="0"/>
              <a:t>?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a) Finding prerequisite of a task</a:t>
            </a:r>
            <a:br>
              <a:rPr lang="en-US" dirty="0"/>
            </a:br>
            <a:r>
              <a:rPr lang="en-US" dirty="0"/>
              <a:t>b) Finding Deadlock in an Operating System</a:t>
            </a:r>
            <a:br>
              <a:rPr lang="en-US" dirty="0"/>
            </a:br>
            <a:r>
              <a:rPr lang="en-US" dirty="0"/>
              <a:t>c) Finding Cycle in a graph</a:t>
            </a:r>
            <a:br>
              <a:rPr lang="en-US" dirty="0"/>
            </a:br>
            <a:r>
              <a:rPr lang="en-US" dirty="0"/>
              <a:t>d) Ordered Statistics</a:t>
            </a:r>
            <a:endParaRPr lang="en-US" b="1" dirty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Answer (D)</a:t>
            </a:r>
            <a:endParaRPr lang="en-US" b="1" dirty="0"/>
          </a:p>
          <a:p>
            <a:endParaRPr lang="pt-BR" dirty="0" smtClean="0"/>
          </a:p>
          <a:p>
            <a:r>
              <a:rPr lang="en-US" dirty="0" smtClean="0"/>
              <a:t>4. </a:t>
            </a:r>
            <a:r>
              <a:rPr lang="en-US" dirty="0"/>
              <a:t>Topological sort of a Directed Acyclic graph is?</a:t>
            </a:r>
            <a:br>
              <a:rPr lang="en-US" dirty="0"/>
            </a:br>
            <a:r>
              <a:rPr lang="en-US" dirty="0"/>
              <a:t>a) Always unique</a:t>
            </a:r>
            <a:br>
              <a:rPr lang="en-US" dirty="0"/>
            </a:br>
            <a:r>
              <a:rPr lang="en-US" dirty="0"/>
              <a:t>b) Always Not unique</a:t>
            </a:r>
            <a:br>
              <a:rPr lang="en-US" dirty="0"/>
            </a:br>
            <a:r>
              <a:rPr lang="en-US" dirty="0"/>
              <a:t>c) Sometimes unique and sometimes not unique</a:t>
            </a:r>
            <a:br>
              <a:rPr lang="en-US" dirty="0"/>
            </a:br>
            <a:r>
              <a:rPr lang="en-US" dirty="0"/>
              <a:t>d) Always unique if graph has even number of vertices</a:t>
            </a:r>
            <a:r>
              <a:rPr lang="pt-BR" dirty="0"/>
              <a:t/>
            </a:r>
            <a:br>
              <a:rPr lang="pt-BR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b="1" dirty="0"/>
              <a:t>Answer </a:t>
            </a:r>
            <a:r>
              <a:rPr lang="en-US" b="1" dirty="0" smtClean="0"/>
              <a:t>(C)</a:t>
            </a:r>
            <a:endParaRPr lang="en-US" b="1" dirty="0"/>
          </a:p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8" y="177325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Test Your Knowledge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698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1458149"/>
            <a:ext cx="8748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8" y="177325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REVIEW 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1458149"/>
            <a:ext cx="82089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graph is a non-linear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made up of nodes or vertices and edges.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/>
              <a:t>Breadth-First </a:t>
            </a:r>
            <a:r>
              <a:rPr lang="en-US" sz="2400" b="1" dirty="0"/>
              <a:t>Search (BFS)</a:t>
            </a:r>
            <a:r>
              <a:rPr lang="en-US" sz="2400" dirty="0"/>
              <a:t> is a graph traversal algorithm, where we start from a selected(source) node and traverse the graph level by level, by exploring the neighbor nodes at each level.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Depth-First Search (DFS)</a:t>
            </a:r>
            <a:r>
              <a:rPr lang="en-US" sz="2400" dirty="0"/>
              <a:t> is a graph traversal algorithm, which starts at the root node and examines each branch as far as possible before backtracking.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13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2" y="0"/>
            <a:ext cx="9144000" cy="6887292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560" y="1081481"/>
            <a:ext cx="6267764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24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13692" y="980728"/>
            <a:ext cx="9144000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17" y="6121351"/>
            <a:ext cx="1808820" cy="2600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277634" y="1827625"/>
            <a:ext cx="6588732" cy="314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sz="1350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1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1327" y="1653336"/>
            <a:ext cx="65613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35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511993"/>
            <a:ext cx="8208912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IN" sz="2000" dirty="0">
                <a:hlinkClick r:id="rId5"/>
              </a:rPr>
              <a:t>https://www.boardinfinity.com/blog/graphs-in-data-structure</a:t>
            </a:r>
            <a:r>
              <a:rPr lang="en-IN" sz="2000" dirty="0" smtClean="0">
                <a:hlinkClick r:id="rId5"/>
              </a:rPr>
              <a:t>/</a:t>
            </a:r>
            <a:r>
              <a:rPr lang="en-IN" sz="2000" dirty="0" smtClean="0"/>
              <a:t>.</a:t>
            </a:r>
          </a:p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IN" sz="2000" dirty="0">
                <a:hlinkClick r:id="rId6"/>
              </a:rPr>
              <a:t>https://www.geeksforgeeks.org/what-is-graph-data-structure</a:t>
            </a:r>
            <a:r>
              <a:rPr lang="en-IN" sz="2000" dirty="0" smtClean="0">
                <a:hlinkClick r:id="rId6"/>
              </a:rPr>
              <a:t>/</a:t>
            </a:r>
            <a:endParaRPr lang="en-IN" sz="2000" dirty="0" smtClean="0"/>
          </a:p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IN" sz="2000" dirty="0">
                <a:hlinkClick r:id="rId7"/>
              </a:rPr>
              <a:t>https://</a:t>
            </a:r>
            <a:r>
              <a:rPr lang="en-IN" sz="2000" dirty="0" smtClean="0">
                <a:hlinkClick r:id="rId7"/>
              </a:rPr>
              <a:t>www.tutorialspoint.com/data_structures_algorithms/graph_data_structure.html</a:t>
            </a:r>
            <a:r>
              <a:rPr lang="en-IN" sz="2000" dirty="0" smtClean="0"/>
              <a:t>.</a:t>
            </a:r>
          </a:p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IN" sz="2000" dirty="0">
                <a:hlinkClick r:id="rId8"/>
              </a:rPr>
              <a:t>https://</a:t>
            </a:r>
            <a:r>
              <a:rPr lang="en-IN" sz="2000" dirty="0" smtClean="0">
                <a:hlinkClick r:id="rId8"/>
              </a:rPr>
              <a:t>www.simplilearn.com/tutorials/data-structure-tutorial/graphs-in-data-structure</a:t>
            </a:r>
            <a:endParaRPr lang="en-IN" sz="2000" dirty="0" smtClean="0"/>
          </a:p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IN" sz="2000" dirty="0">
                <a:hlinkClick r:id="rId9"/>
              </a:rPr>
              <a:t>https://www.geeksforgeeks.org/applications-of-graph-data-structure</a:t>
            </a:r>
            <a:r>
              <a:rPr lang="en-IN" sz="2000" dirty="0" smtClean="0">
                <a:hlinkClick r:id="rId9"/>
              </a:rPr>
              <a:t>/</a:t>
            </a:r>
            <a:endParaRPr lang="en-IN" sz="2000" dirty="0" smtClean="0"/>
          </a:p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IN" sz="2000" dirty="0">
                <a:hlinkClick r:id="rId10"/>
              </a:rPr>
              <a:t>https://www.upgrad.com/blog/graphs-in-data-structure</a:t>
            </a:r>
            <a:r>
              <a:rPr lang="en-IN" sz="2000" dirty="0" smtClean="0">
                <a:hlinkClick r:id="rId10"/>
              </a:rPr>
              <a:t>/</a:t>
            </a:r>
            <a:endParaRPr lang="en-IN" sz="2000" dirty="0" smtClean="0"/>
          </a:p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IN" sz="2000" dirty="0">
                <a:hlinkClick r:id="rId11"/>
              </a:rPr>
              <a:t>https://</a:t>
            </a:r>
            <a:r>
              <a:rPr lang="en-IN" sz="2000" dirty="0" smtClean="0">
                <a:hlinkClick r:id="rId11"/>
              </a:rPr>
              <a:t>www.youtube.com/watch?v=4IZ80K72OXo</a:t>
            </a:r>
            <a:endParaRPr lang="en-IN" sz="2000" dirty="0" smtClean="0"/>
          </a:p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IN" sz="2000" dirty="0"/>
          </a:p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IN" sz="2000" dirty="0"/>
          </a:p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IN" sz="1350" dirty="0"/>
          </a:p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IN" sz="135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203420"/>
            <a:ext cx="6267764" cy="62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References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Swati, Ms Suman &amp; Ms Neetu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83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5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35696" y="2708920"/>
            <a:ext cx="5651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0060AA"/>
                </a:solidFill>
                <a:latin typeface="Garamond" pitchFamily="18" charset="0"/>
              </a:rPr>
              <a:t>THANK</a:t>
            </a:r>
            <a:r>
              <a:rPr lang="en-US" sz="7200" dirty="0">
                <a:latin typeface="Garamond" pitchFamily="18" charset="0"/>
              </a:rPr>
              <a:t> </a:t>
            </a:r>
            <a:r>
              <a:rPr lang="en-US" sz="7200" dirty="0">
                <a:solidFill>
                  <a:srgbClr val="E31E24"/>
                </a:solidFill>
                <a:latin typeface="Garamond" pitchFamily="18" charset="0"/>
              </a:rPr>
              <a:t>YOU</a:t>
            </a:r>
            <a:endParaRPr lang="en-IN" sz="72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65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1458149"/>
            <a:ext cx="8748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8" y="177325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RECAP 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1458149"/>
            <a:ext cx="82089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graph is a non-linear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made up of nodes or vertices and edges.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/>
              <a:t>Breadth-First </a:t>
            </a:r>
            <a:r>
              <a:rPr lang="en-US" sz="2400" b="1" dirty="0"/>
              <a:t>Search (BFS)</a:t>
            </a:r>
            <a:r>
              <a:rPr lang="en-US" sz="2400" dirty="0"/>
              <a:t> is a graph traversal algorithm, where we start from a selected(source) node and traverse the graph level by level, by exploring the neighbor nodes at each level.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Depth-First Search (DFS)</a:t>
            </a:r>
            <a:r>
              <a:rPr lang="en-US" sz="2400" dirty="0"/>
              <a:t> is a graph traversal algorithm, which starts at the root node and examines each branch as far as possible before backtracking.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06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1" y="824789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150" y="1000981"/>
            <a:ext cx="87484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Topological sorting</a:t>
            </a:r>
            <a:r>
              <a:rPr lang="en-US" sz="2400" dirty="0"/>
              <a:t> is a dependency problem in which completion of one task depends upon the completion of several other tasks whose order can vary.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Topological sorting for </a:t>
            </a:r>
            <a:r>
              <a:rPr lang="en-US" sz="2400" b="1" dirty="0"/>
              <a:t>Directed Acyclic Graph </a:t>
            </a:r>
            <a:r>
              <a:rPr lang="en-US" sz="2400" dirty="0"/>
              <a:t>is a linear ordering of vertices such that for every directed edge u-&gt;v, vertex u comes before v in the order.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The first vertex in topological sorting is always a vertex with an </a:t>
            </a:r>
            <a:r>
              <a:rPr lang="en-US" sz="2400" b="1" dirty="0"/>
              <a:t>in-degree of zero.</a:t>
            </a:r>
          </a:p>
          <a:p>
            <a:endParaRPr lang="pt-BR" sz="2400" dirty="0"/>
          </a:p>
          <a:p>
            <a:r>
              <a:rPr lang="pt-BR" dirty="0"/>
              <a:t/>
            </a:r>
            <a:br>
              <a:rPr lang="pt-BR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8" y="177325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SzPct val="25000"/>
            </a:pPr>
            <a:r>
              <a:rPr lang="en-CA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Topological sort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2061" y="4013495"/>
            <a:ext cx="5716116" cy="26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8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1" y="824789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150" y="1000981"/>
            <a:ext cx="874846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Used in </a:t>
            </a:r>
            <a:r>
              <a:rPr lang="en-IN" sz="2400" dirty="0"/>
              <a:t>Critical Path </a:t>
            </a:r>
            <a:r>
              <a:rPr lang="en-IN" sz="2400" dirty="0" smtClean="0"/>
              <a:t>Analysis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Operation System deadlock detection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Course Schedule problem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Instruction Scheduling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endParaRPr lang="pt-BR" sz="2400" dirty="0"/>
          </a:p>
          <a:p>
            <a:r>
              <a:rPr lang="pt-BR" dirty="0"/>
              <a:t/>
            </a:r>
            <a:br>
              <a:rPr lang="pt-BR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8" y="177325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SzPct val="25000"/>
            </a:pPr>
            <a:r>
              <a:rPr lang="en-CA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Applications of Topological </a:t>
            </a:r>
            <a:r>
              <a:rPr lang="en-CA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3442692"/>
            <a:ext cx="6156091" cy="150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6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1" y="824789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150" y="1000981"/>
            <a:ext cx="874846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pt-BR" sz="2400" dirty="0"/>
          </a:p>
          <a:p>
            <a:r>
              <a:rPr lang="pt-BR" dirty="0"/>
              <a:t/>
            </a:r>
            <a:br>
              <a:rPr lang="pt-BR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8" y="177325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SzPct val="25000"/>
            </a:pPr>
            <a:r>
              <a:rPr lang="en-CA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Topological sort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609" y="1242631"/>
            <a:ext cx="7633544" cy="492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1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1" y="908720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150" y="1000981"/>
            <a:ext cx="87484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>
              <a:defRPr/>
            </a:pPr>
            <a:r>
              <a:rPr lang="en-CA" sz="2400" b="1" dirty="0"/>
              <a:t>TOPOLOGICAL-SORT(G):</a:t>
            </a:r>
          </a:p>
          <a:p>
            <a:pPr marL="971550" lvl="1" indent="-514350">
              <a:buFont typeface="+mj-lt"/>
              <a:buAutoNum type="arabicParenR"/>
              <a:defRPr/>
            </a:pPr>
            <a:r>
              <a:rPr lang="en-CA" sz="2400" dirty="0"/>
              <a:t>call DFS(G) to compute finishing times f[v] for each vertex v</a:t>
            </a:r>
          </a:p>
          <a:p>
            <a:pPr marL="971550" lvl="1" indent="-514350">
              <a:buFont typeface="+mj-lt"/>
              <a:buAutoNum type="arabicParenR"/>
              <a:defRPr/>
            </a:pPr>
            <a:r>
              <a:rPr lang="en-CA" sz="2400" dirty="0"/>
              <a:t>as each vertex is finished, insert it onto the front of a linked list</a:t>
            </a:r>
          </a:p>
          <a:p>
            <a:pPr marL="971550" lvl="1" indent="-514350">
              <a:buFont typeface="+mj-lt"/>
              <a:buAutoNum type="arabicParenR"/>
              <a:defRPr/>
            </a:pPr>
            <a:r>
              <a:rPr lang="en-CA" sz="2400" dirty="0"/>
              <a:t>return the linked list of vertices</a:t>
            </a:r>
          </a:p>
          <a:p>
            <a:pPr>
              <a:defRPr/>
            </a:pPr>
            <a:endParaRPr lang="en-CA" sz="2400" dirty="0"/>
          </a:p>
          <a:p>
            <a:pPr>
              <a:defRPr/>
            </a:pPr>
            <a:r>
              <a:rPr lang="en-CA" sz="2400" b="1" dirty="0"/>
              <a:t>Note</a:t>
            </a:r>
            <a:r>
              <a:rPr lang="en-CA" sz="2400" dirty="0"/>
              <a:t> that the result is just a list of vertices in order of decreasing finish times f[]</a:t>
            </a:r>
          </a:p>
          <a:p>
            <a:endParaRPr lang="pt-BR" sz="2400" dirty="0"/>
          </a:p>
          <a:p>
            <a:r>
              <a:rPr lang="pt-BR" dirty="0"/>
              <a:t/>
            </a:r>
            <a:br>
              <a:rPr lang="pt-BR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8" y="177325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SzPct val="25000"/>
            </a:pPr>
            <a:r>
              <a:rPr lang="en-CA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Topological </a:t>
            </a:r>
            <a:r>
              <a:rPr lang="en-CA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 : Algorithm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600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108520" y="-107154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CA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Topological </a:t>
            </a:r>
            <a:r>
              <a:rPr lang="en-CA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 : Example</a:t>
            </a:r>
            <a:endParaRPr lang="en-CA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say we start the DFS from the vertex </a:t>
            </a:r>
            <a:r>
              <a:rPr lang="en-CA" sz="2000" b="1" dirty="0"/>
              <a:t>c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1357313" y="24971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2143125" y="52117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3500438" y="3282950"/>
            <a:ext cx="857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4214813" y="42116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</p:txBody>
      </p:sp>
      <p:sp>
        <p:nvSpPr>
          <p:cNvPr id="53" name="TextBox 52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2</a:t>
            </a:r>
          </a:p>
        </p:txBody>
      </p:sp>
      <p:sp>
        <p:nvSpPr>
          <p:cNvPr id="55" name="Oval 54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3500438" y="3286125"/>
            <a:ext cx="857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</p:txBody>
      </p:sp>
      <p:sp>
        <p:nvSpPr>
          <p:cNvPr id="57" name="TextBox 56"/>
          <p:cNvSpPr txBox="1"/>
          <p:nvPr/>
        </p:nvSpPr>
        <p:spPr>
          <a:xfrm>
            <a:off x="5429250" y="321468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1" y="824789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05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48" grpId="0"/>
      <p:bldP spid="49" grpId="0"/>
      <p:bldP spid="50" grpId="0"/>
      <p:bldP spid="51" grpId="0"/>
      <p:bldP spid="51" grpId="1"/>
      <p:bldP spid="52" grpId="0"/>
      <p:bldP spid="53" grpId="0" animBg="1"/>
      <p:bldP spid="54" grpId="0" animBg="1"/>
      <p:bldP spid="56" grpId="0"/>
      <p:bldP spid="57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72008" y="-99071"/>
            <a:ext cx="8597018" cy="1143000"/>
          </a:xfrm>
        </p:spPr>
        <p:txBody>
          <a:bodyPr>
            <a:normAutofit/>
          </a:bodyPr>
          <a:lstStyle/>
          <a:p>
            <a:r>
              <a:rPr lang="en-CA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Topological Sort : Example</a:t>
            </a:r>
            <a:endParaRPr lang="en-CA" dirty="0" smtClean="0"/>
          </a:p>
        </p:txBody>
      </p:sp>
      <p:sp>
        <p:nvSpPr>
          <p:cNvPr id="4" name="Oval 3"/>
          <p:cNvSpPr/>
          <p:nvPr/>
        </p:nvSpPr>
        <p:spPr>
          <a:xfrm>
            <a:off x="1285852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b</a:t>
            </a:r>
          </a:p>
        </p:txBody>
      </p:sp>
      <p:sp>
        <p:nvSpPr>
          <p:cNvPr id="5" name="Oval 4"/>
          <p:cNvSpPr/>
          <p:nvPr/>
        </p:nvSpPr>
        <p:spPr>
          <a:xfrm>
            <a:off x="2071670" y="2714620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3643306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3000364" y="5286388"/>
            <a:ext cx="571504" cy="428628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f</a:t>
            </a:r>
          </a:p>
        </p:txBody>
      </p:sp>
      <p:cxnSp>
        <p:nvCxnSpPr>
          <p:cNvPr id="11" name="Straight Arrow Connector 10"/>
          <p:cNvCxnSpPr>
            <a:endCxn id="4" idx="7"/>
          </p:cNvCxnSpPr>
          <p:nvPr/>
        </p:nvCxnSpPr>
        <p:spPr>
          <a:xfrm rot="5400000">
            <a:off x="1722438" y="3130550"/>
            <a:ext cx="484188" cy="382587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7" idx="1"/>
          </p:cNvCxnSpPr>
          <p:nvPr/>
        </p:nvCxnSpPr>
        <p:spPr>
          <a:xfrm rot="16200000" flipH="1">
            <a:off x="2543969" y="3094831"/>
            <a:ext cx="484188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6"/>
          </p:cNvCxnSpPr>
          <p:nvPr/>
        </p:nvCxnSpPr>
        <p:spPr>
          <a:xfrm rot="10800000">
            <a:off x="2714625" y="4572000"/>
            <a:ext cx="928688" cy="1588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  <a:endCxn id="8" idx="0"/>
          </p:cNvCxnSpPr>
          <p:nvPr/>
        </p:nvCxnSpPr>
        <p:spPr>
          <a:xfrm rot="16200000" flipH="1">
            <a:off x="3426619" y="3855244"/>
            <a:ext cx="492125" cy="512763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5"/>
            <a:endCxn id="9" idx="1"/>
          </p:cNvCxnSpPr>
          <p:nvPr/>
        </p:nvCxnSpPr>
        <p:spPr>
          <a:xfrm rot="16200000" flipH="1">
            <a:off x="1722438" y="3916363"/>
            <a:ext cx="555625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7"/>
          </p:cNvCxnSpPr>
          <p:nvPr/>
        </p:nvCxnSpPr>
        <p:spPr>
          <a:xfrm rot="5400000">
            <a:off x="2543969" y="3952082"/>
            <a:ext cx="555625" cy="382587"/>
          </a:xfrm>
          <a:prstGeom prst="straightConnector1">
            <a:avLst/>
          </a:prstGeom>
          <a:ln>
            <a:solidFill>
              <a:srgbClr val="00B05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0" idx="1"/>
          </p:cNvCxnSpPr>
          <p:nvPr/>
        </p:nvCxnSpPr>
        <p:spPr>
          <a:xfrm rot="16200000" flipH="1">
            <a:off x="2543970" y="4809331"/>
            <a:ext cx="627062" cy="4540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4"/>
            <a:endCxn id="10" idx="7"/>
          </p:cNvCxnSpPr>
          <p:nvPr/>
        </p:nvCxnSpPr>
        <p:spPr>
          <a:xfrm rot="5400000">
            <a:off x="3426620" y="4847431"/>
            <a:ext cx="563562" cy="441325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429250" y="2428875"/>
            <a:ext cx="3286125" cy="7080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Let’s say we start the DFS from the vertex </a:t>
            </a:r>
            <a:r>
              <a:rPr lang="en-CA" sz="2000" b="1" dirty="0"/>
              <a:t>c</a:t>
            </a:r>
          </a:p>
        </p:txBody>
      </p:sp>
      <p:sp>
        <p:nvSpPr>
          <p:cNvPr id="9246" name="TextBox 46"/>
          <p:cNvSpPr txBox="1">
            <a:spLocks noChangeArrowheads="1"/>
          </p:cNvSpPr>
          <p:nvPr/>
        </p:nvSpPr>
        <p:spPr bwMode="auto">
          <a:xfrm>
            <a:off x="1357313" y="24971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</p:txBody>
      </p:sp>
      <p:sp>
        <p:nvSpPr>
          <p:cNvPr id="9247" name="TextBox 47"/>
          <p:cNvSpPr txBox="1">
            <a:spLocks noChangeArrowheads="1"/>
          </p:cNvSpPr>
          <p:nvPr/>
        </p:nvSpPr>
        <p:spPr bwMode="auto">
          <a:xfrm>
            <a:off x="571500" y="33575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</p:txBody>
      </p:sp>
      <p:sp>
        <p:nvSpPr>
          <p:cNvPr id="9249" name="TextBox 49"/>
          <p:cNvSpPr txBox="1">
            <a:spLocks noChangeArrowheads="1"/>
          </p:cNvSpPr>
          <p:nvPr/>
        </p:nvSpPr>
        <p:spPr bwMode="auto">
          <a:xfrm>
            <a:off x="2143125" y="521176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</p:txBody>
      </p:sp>
      <p:sp>
        <p:nvSpPr>
          <p:cNvPr id="9250" name="TextBox 51"/>
          <p:cNvSpPr txBox="1">
            <a:spLocks noChangeArrowheads="1"/>
          </p:cNvSpPr>
          <p:nvPr/>
        </p:nvSpPr>
        <p:spPr bwMode="auto">
          <a:xfrm>
            <a:off x="4214813" y="4211638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</p:txBody>
      </p:sp>
      <p:sp>
        <p:nvSpPr>
          <p:cNvPr id="53" name="TextBox 52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071688" y="1928813"/>
            <a:ext cx="1214437" cy="36988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Time = 3</a:t>
            </a:r>
          </a:p>
        </p:txBody>
      </p:sp>
      <p:sp>
        <p:nvSpPr>
          <p:cNvPr id="55" name="Oval 54"/>
          <p:cNvSpPr/>
          <p:nvPr/>
        </p:nvSpPr>
        <p:spPr>
          <a:xfrm>
            <a:off x="2928926" y="3500438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c</a:t>
            </a:r>
          </a:p>
        </p:txBody>
      </p:sp>
      <p:sp>
        <p:nvSpPr>
          <p:cNvPr id="9256" name="TextBox 55"/>
          <p:cNvSpPr txBox="1">
            <a:spLocks noChangeArrowheads="1"/>
          </p:cNvSpPr>
          <p:nvPr/>
        </p:nvSpPr>
        <p:spPr bwMode="auto">
          <a:xfrm>
            <a:off x="3500438" y="3286125"/>
            <a:ext cx="857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1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</p:txBody>
      </p:sp>
      <p:sp>
        <p:nvSpPr>
          <p:cNvPr id="29" name="TextBox 28"/>
          <p:cNvSpPr txBox="1"/>
          <p:nvPr/>
        </p:nvSpPr>
        <p:spPr>
          <a:xfrm>
            <a:off x="5429250" y="3214688"/>
            <a:ext cx="3286125" cy="400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/>
              <a:t>Next we discover the vertex </a:t>
            </a:r>
            <a:r>
              <a:rPr lang="en-CA" sz="2000" b="1" dirty="0"/>
              <a:t>d</a:t>
            </a:r>
          </a:p>
        </p:txBody>
      </p:sp>
      <p:sp>
        <p:nvSpPr>
          <p:cNvPr id="30" name="Oval 29"/>
          <p:cNvSpPr/>
          <p:nvPr/>
        </p:nvSpPr>
        <p:spPr>
          <a:xfrm>
            <a:off x="2143108" y="4357694"/>
            <a:ext cx="571504" cy="42862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/>
              <a:t>d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357313" y="4214813"/>
            <a:ext cx="8572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d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2</a:t>
            </a:r>
            <a:endParaRPr lang="en-CA" sz="1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sz="1800"/>
              <a:t>f = </a:t>
            </a:r>
            <a:r>
              <a:rPr lang="en-CA" sz="18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∞</a:t>
            </a:r>
            <a:endParaRPr lang="en-CA" sz="1800"/>
          </a:p>
        </p:txBody>
      </p:sp>
      <p:sp>
        <p:nvSpPr>
          <p:cNvPr id="32" name="TextBox 31"/>
          <p:cNvSpPr txBox="1"/>
          <p:nvPr/>
        </p:nvSpPr>
        <p:spPr>
          <a:xfrm>
            <a:off x="5000625" y="1357313"/>
            <a:ext cx="4000500" cy="8302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457200" indent="-4572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  <a:defRPr/>
            </a:pPr>
            <a:r>
              <a:rPr lang="en-CA" sz="2400" dirty="0"/>
              <a:t>Call DFS(</a:t>
            </a:r>
            <a:r>
              <a:rPr lang="en-CA" sz="2400" b="1" dirty="0"/>
              <a:t>G</a:t>
            </a:r>
            <a:r>
              <a:rPr lang="en-CA" sz="2400" dirty="0"/>
              <a:t>) to compute the</a:t>
            </a:r>
            <a:r>
              <a:rPr lang="sk-SK" sz="2400" dirty="0"/>
              <a:t> </a:t>
            </a:r>
            <a:r>
              <a:rPr lang="en-CA" sz="2400" dirty="0"/>
              <a:t>finishing times </a:t>
            </a:r>
            <a:r>
              <a:rPr lang="en-CA" sz="2400" b="1" dirty="0"/>
              <a:t>f</a:t>
            </a:r>
            <a:r>
              <a:rPr lang="en-CA" sz="2400" dirty="0"/>
              <a:t>[</a:t>
            </a:r>
            <a:r>
              <a:rPr lang="en-CA" sz="2400" b="1" dirty="0"/>
              <a:t>v</a:t>
            </a:r>
            <a:r>
              <a:rPr lang="en-CA" sz="2400" dirty="0"/>
              <a:t>]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1" y="824789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6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4" grpId="0" animBg="1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9749</TotalTime>
  <Words>1677</Words>
  <Application>Microsoft Office PowerPoint</Application>
  <PresentationFormat>On-screen Show (4:3)</PresentationFormat>
  <Paragraphs>539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Arial Black</vt:lpstr>
      <vt:lpstr>Calibri</vt:lpstr>
      <vt:lpstr>Cambria Math</vt:lpstr>
      <vt:lpstr>Garamond</vt:lpstr>
      <vt:lpstr>Sylfaen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Topological Sort : Example</vt:lpstr>
      <vt:lpstr>Topological Sort : Example</vt:lpstr>
      <vt:lpstr>Topological Sort : Example</vt:lpstr>
      <vt:lpstr>Topological Sort : Example</vt:lpstr>
      <vt:lpstr>Topological Sort : Example</vt:lpstr>
      <vt:lpstr>Topological Sort : Example</vt:lpstr>
      <vt:lpstr>Topological Sort : Example</vt:lpstr>
      <vt:lpstr>Topological Sort : Example</vt:lpstr>
      <vt:lpstr>Topological Sort : Example</vt:lpstr>
      <vt:lpstr>Topological Sort : Example</vt:lpstr>
      <vt:lpstr>Topological Sort : Example</vt:lpstr>
      <vt:lpstr>Topological Sort : Example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WEBDEV</dc:creator>
  <cp:lastModifiedBy>Microsoft account</cp:lastModifiedBy>
  <cp:revision>835</cp:revision>
  <cp:lastPrinted>2022-09-05T08:43:44Z</cp:lastPrinted>
  <dcterms:created xsi:type="dcterms:W3CDTF">2020-01-16T09:05:56Z</dcterms:created>
  <dcterms:modified xsi:type="dcterms:W3CDTF">2025-08-07T16:40:02Z</dcterms:modified>
</cp:coreProperties>
</file>