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673" r:id="rId3"/>
    <p:sldMasterId id="2147483719" r:id="rId4"/>
    <p:sldMasterId id="2147483731" r:id="rId5"/>
    <p:sldMasterId id="2147483661" r:id="rId6"/>
  </p:sldMasterIdLst>
  <p:notesMasterIdLst>
    <p:notesMasterId r:id="rId61"/>
  </p:notesMasterIdLst>
  <p:handoutMasterIdLst>
    <p:handoutMasterId r:id="rId62"/>
  </p:handoutMasterIdLst>
  <p:sldIdLst>
    <p:sldId id="349" r:id="rId7"/>
    <p:sldId id="300" r:id="rId8"/>
    <p:sldId id="272" r:id="rId9"/>
    <p:sldId id="278" r:id="rId10"/>
    <p:sldId id="277" r:id="rId11"/>
    <p:sldId id="296" r:id="rId12"/>
    <p:sldId id="298" r:id="rId13"/>
    <p:sldId id="297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5" r:id="rId57"/>
    <p:sldId id="344" r:id="rId58"/>
    <p:sldId id="347" r:id="rId59"/>
    <p:sldId id="34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C1E8CBA-0881-2319-7F58-773816D3A1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0D980A-EB51-35A1-8BCF-69700F57BF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DF404-3878-433B-A0A6-B0550DE0ECC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5A85A65-92A3-B0B5-1E61-4B050E789D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996F57-7F82-FF97-20D1-8A490771D6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29F62-D634-4904-AB11-F130E2E40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370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82EEB-7ACD-47FE-8DDD-477AE8E2D78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43778-CF55-444F-B3CC-131C85997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9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23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7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FD02AD-06D0-3C26-20F9-22B186D0C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F616D0-C173-C3EC-9A42-1CEB5C53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7EDC4F-FC6E-D89C-6884-284025A6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1058F9-AC99-971E-B1E9-3ED72A91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0ADC3B-6E10-FD36-5616-54DDDDD5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87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06F918-D3D6-8CC1-F3D7-754DB5F9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26FA95-73D1-FBA8-68F9-48697A427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B5C640-3625-BA45-2825-6B372DFC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C9B23A-9301-D9B6-928C-56EBC52B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5C24FA-2D03-4E89-3566-47D4E5DA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6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3DAFA73-CD9F-B47A-D257-FB7BBD519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5FD3D1-F82C-33FD-A2E5-D9AA39BD7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D4283F-0316-9AF0-8515-372B3157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214F38-CF4A-E025-AB05-A36971B3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BEE0DF-7D6A-00E8-58F3-540AB2FD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0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79DD70-D4E9-E051-93B0-B6241FE31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03FBF-F8B1-2913-8684-CC7AC2EED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045F60-2988-7780-772C-38B238F6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345881-0C94-7892-2D8B-6718111F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7535E0-A846-466A-C684-2C77FB27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7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919A2-860E-021C-F5C7-3764F926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B79C5E-D534-82CF-74D5-CA4BE70D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C35CF2-691E-038E-B463-95748875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620DD6-1C03-7DFB-3CB1-75E9491A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B68209-C9F8-0C2D-5469-D82AE2D4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7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E09235-4BD3-DB53-1182-FAF8E90B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D8B9973-02E7-6005-2FE8-F89E987D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4A3B09-88AA-DBDC-281A-420A20A0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F507E5-7455-5011-C9CE-8899890C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DE68D3-12F5-7CD5-382D-21A0D4E2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682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9230E-5971-6128-0B08-B46F63C9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674030-6B52-6D08-FF39-AD0942B43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EB6FDB6-0C8D-BDA6-22BD-54F5C7DCA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EBC4244-BDF3-5771-333E-72A8FA7E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137E99-F46B-E7F1-6DF0-361D9E4E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7894AA-CF39-DCB1-D0AE-F189F961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62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7ECAB-DF20-D6DE-5AD3-93B64522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89C9E5-506F-BD59-7DB4-DC4059EE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1621C2-45FE-4205-8A21-E0D0069C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AEA3B77-F468-D9D7-9A3E-8CB4A2E9A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B5ADE7E-99F9-264E-D088-D7A4247EB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BEA97E8-64C6-9129-47B4-9B02FAF4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B8A9493-4BD7-2AA7-C13E-E31E4E9E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A56679-242C-F8F4-D488-9A6A2B18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43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FA9F99-6B36-8444-FC90-4A3ED6C0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2F7FF67-00DA-B280-B297-B27288B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25CD7A5-2C4E-0460-BBFB-BBA45271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FF51D4F-4C98-1635-E9E7-F54C0E1A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7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D8B968-E3F4-D67A-89D2-53385901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4DB1EBD-B079-5054-F3BD-9BC1BD96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6DF4AA7-A474-A056-18FC-877E8B93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04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4798E9-E087-4DA1-3318-EFFF1A45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64E103-9176-61A0-F11D-755BDDDA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94CAD8-A6CB-E57C-106C-B6EAC0B31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59304D2-37F2-0D7F-DCAE-C45E6302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330964-2C4F-DA98-9380-E42A2985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1EC6FF-800E-A4D3-0082-6D31E372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7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2ECDB3-7998-CA81-7656-D581822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41D27C-0C07-023D-8782-2B2A0D9B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685CCB-7AB0-32C3-68B0-30EA13FF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2DC121-40F8-028A-2341-F523C434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6BE26C-49D3-7F4E-518D-D8E1B242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98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CE578-EA1E-FF5E-F760-24CBAC92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E2CAA13-1CC8-AD0D-F19A-69C50598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3197EA-883C-AABA-8A0F-0B9DF9BA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58EF14-A45F-A560-9810-C2B7A2A9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1CA49CB-C4CE-A48A-7859-4D171732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C5C734-DB28-7D1D-7243-E066D882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20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123BF0-8509-488F-E7F9-04792E44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14171A-71DE-251E-055E-19A528277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E0E3C4-14DE-67C9-2339-DBC9148D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683D41-C3AD-8446-9C34-C60A9550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B267B7-DDEB-6FF4-58C1-6DDAFD06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93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6C9F57E-7FBB-1986-5AFC-1E436B4D2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72007D2-6BF6-937D-E3D6-51EC2A15F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1B1464-F385-6D4D-8144-91801728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CC8598-0475-C953-9F14-8BCFAF1D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40B728-0714-11E0-5C87-6763F8C3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52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7FA2B7-B1AA-E896-E6A0-D221F717D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92D6CDF-2C40-E166-123D-DD6178F36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985193-278A-5B53-A5FF-F88E55AD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EBCA53-2E31-DF74-5A40-55FFB257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06F3D2-2D51-E9B7-5A24-F182CC47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3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26637C-0BC5-F260-AA3D-6A83F092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7C641D-0F0B-FDF7-0B05-8632B218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80E946-5E98-5506-A2BF-EE7285FC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285B9E-2DE7-0208-0B1F-89AF8976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154AD0-42CC-AE5E-90D8-ABFAA5D5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01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9DAAEA-4F85-8FAA-6BF5-32696793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55E9E3-6EB5-95B0-1E48-4CF62A611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6D0B70-D675-8E0E-8173-F7524166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1EC034-C1BD-05C5-E9A8-EA82081D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6DF6E8-2D76-990E-8EF4-96840CE5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1211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02FC97-75DF-B822-3D53-B55F5DB3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11CAF4-4797-157B-9D45-30F032CCC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6AE989-500E-F32E-F4D3-004AA191D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AA2772-851E-D325-14B0-3EDDD3FF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B967972-C519-4DFD-CDFA-0A36CFE4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52D775-AD9D-9AC4-01E5-DBD1465B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47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0DDBF7-61AB-765E-A9D3-DDFC0D3E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4C0348-0B1A-94A8-F73A-58BCEFC0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CE78F21-F86C-1769-263B-183D10464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23B8BB9-41A2-5F92-805D-53D5983D6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26CF97B-1C0B-F5FD-84A1-27228025D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86669FD-7A0B-2A53-BD69-CF26B1B2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1AF0F9-EA06-5930-FDC2-463B83A2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E03B56-6DD5-6731-4F57-21F935D8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022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414A30-595F-C4B9-094E-48527DE0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980D6EE-09C4-A66F-3C26-F5708321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0D9B2E-EA8F-50B2-0F6F-2FE12481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30AAF5-ECB9-6C51-C1F8-132B2279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4461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80111C5-C0E4-6E1B-27DB-E269EA5C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5BFAC1-3C64-982C-3485-967A4EF0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0A6027-C52F-4248-C698-F0AE14D4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58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2EAC09-269C-A309-7FC5-FF9DDE05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60B6E7-AA15-3136-EEF5-0E427D77A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7B2C7D-9334-D96B-8C5F-5CC6A9C0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D1DF42-F271-BAFE-6DF7-440EBD4A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8A5725-EF56-46DE-CD30-0E2058BB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58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4E12F2-BE50-7607-DA04-19C07461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32E7C7-2B15-EDEA-06B6-24160AD3D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A6485E-8251-E030-4B64-C93A78306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332D075-465F-C76C-0605-62470582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4AE24DD-747A-259F-8A6E-4570E9F6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C60281-E478-47EB-6318-54F4244E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343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EDC49-D8F3-DA36-7A3A-CDFCC755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49E22DE-B083-BD36-1DCD-E98930793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41F2D00-645D-2ACD-60A8-9E4007DE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8F47948-FFC8-0A8F-0268-4C192CCE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0D340AC-13F0-A9E8-C49D-ACDEC0FD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CECFC8-2091-50C6-6A0B-B1FF37B6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651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9672A-8A44-FAB2-09E4-02D17664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C5DA52-EC01-CDB6-B95C-657F0E145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EE4B07-F634-9E15-395D-5AACD8D0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BC38D2-6AB6-58A1-72B4-489DBDF8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69B924-2ECB-F812-BF9A-99B9DD8C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3999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5C24258-C522-3BD6-3893-E94EC96BB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210562F-8A1A-56FC-BC4C-BC668973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B5D5B5-F962-CC86-D8D2-A48DD0A6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4C2E6F-17A9-6FF4-D1F1-AAF1014B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E0D1D1-8FA7-FF78-3971-F8413A0B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1949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67EC35-FBA2-6996-71E1-EB252CB2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180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AAF4B-BD2C-FCCB-660B-2272B456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364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67EC35-FBA2-6996-71E1-EB252CB2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667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3BB66-3034-2292-1FA9-D00E59F5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549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8ECD9C-EC44-8060-BBA6-1542B6E3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848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AAF4B-BD2C-FCCB-660B-2272B456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3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8077EB-4981-4621-92D5-832C47DA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6F08B5-D479-DD1E-7BBC-999597431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DEE462-C966-BEC8-1C19-B80551845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6D57841-8D3F-3F81-7BBC-F0E739EA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030E2A1-FDC4-6F6B-A981-597C178D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A1B127E-93AF-408F-65F8-123B4ED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082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67EC35-FBA2-6996-71E1-EB252CB2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667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3BB66-3034-2292-1FA9-D00E59F5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549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8ECD9C-EC44-8060-BBA6-1542B6E3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848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FD02AD-06D0-3C26-20F9-22B186D0C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F616D0-C173-C3EC-9A42-1CEB5C53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7EDC4F-FC6E-D89C-6884-284025A6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1058F9-AC99-971E-B1E9-3ED72A91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0ADC3B-6E10-FD36-5616-54DDDDD5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8770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2ECDB3-7998-CA81-7656-D581822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41D27C-0C07-023D-8782-2B2A0D9B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685CCB-7AB0-32C3-68B0-30EA13FF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2DC121-40F8-028A-2341-F523C434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6BE26C-49D3-7F4E-518D-D8E1B242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984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2EAC09-269C-A309-7FC5-FF9DDE05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60B6E7-AA15-3136-EEF5-0E427D77A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7B2C7D-9334-D96B-8C5F-5CC6A9C0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D1DF42-F271-BAFE-6DF7-440EBD4A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8A5725-EF56-46DE-CD30-0E2058BB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586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8077EB-4981-4621-92D5-832C47DA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6F08B5-D479-DD1E-7BBC-999597431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DEE462-C966-BEC8-1C19-B80551845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6D57841-8D3F-3F81-7BBC-F0E739EA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030E2A1-FDC4-6F6B-A981-597C178D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A1B127E-93AF-408F-65F8-123B4ED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08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6C6A49-1C7D-2A3B-CD22-02DF31AE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CF41F1-33BC-C161-F5B3-585F0349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3D112C-0E84-F3E8-2C94-74A31C02B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454EC4-9A5D-9360-5ADC-CD0AD8FDD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6C2ADD6-23E5-BC12-75D6-6F01EFA7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4C67229-9B55-5AA7-D1B6-8EB95705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63A4A34-252B-7ED4-473A-E73C24FA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284C530-DAAC-FAC5-FA5A-F611EB1F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758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96635C-55F1-4358-6DCA-CC17CDEA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16963A9-D552-CF4A-A16F-6EBB4E01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116F48-34F9-7E95-D9A7-4FF29465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0578E7-BB70-E831-22BD-D9E07995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56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2825379-EC1A-F354-DED8-BBF15349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11DE727-5965-18A2-8FB0-B9F43016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5B11D4-3A33-A524-31E6-B3CA7FA2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6C6A49-1C7D-2A3B-CD22-02DF31AE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CF41F1-33BC-C161-F5B3-585F0349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3D112C-0E84-F3E8-2C94-74A31C02B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454EC4-9A5D-9360-5ADC-CD0AD8FDD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6C2ADD6-23E5-BC12-75D6-6F01EFA7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4C67229-9B55-5AA7-D1B6-8EB95705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63A4A34-252B-7ED4-473A-E73C24FA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284C530-DAAC-FAC5-FA5A-F611EB1F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758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B5F144-D785-233C-3195-66966616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754D6F-F06D-1FF5-1D5C-77CB4BAA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0AFE3F-6B17-16AF-BF5E-08F8724F7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CA57CD-53DE-2919-6961-677E13F6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1DBCD6-B53F-6671-F9B2-F4AD7E58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479B21-D0C3-0040-45AA-A6E1375F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457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18A9C4-657A-5A99-0517-7175621B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234F5E1-E980-F929-2831-BD3A13788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255CA1-047A-ED4E-342B-E468902F8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348C991-F579-13B2-5027-56ADD3A5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5A2E0E3-780C-1F47-202E-E6715C67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3DF4BA5-2FAA-80A6-096B-E3796998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633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06F918-D3D6-8CC1-F3D7-754DB5F9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26FA95-73D1-FBA8-68F9-48697A427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B5C640-3625-BA45-2825-6B372DFC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C9B23A-9301-D9B6-928C-56EBC52B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5C24FA-2D03-4E89-3566-47D4E5DA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671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3DAFA73-CD9F-B47A-D257-FB7BBD519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5FD3D1-F82C-33FD-A2E5-D9AA39BD7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D4283F-0316-9AF0-8515-372B3157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214F38-CF4A-E025-AB05-A36971B3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BEE0DF-7D6A-00E8-58F3-540AB2FD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000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79DD70-D4E9-E051-93B0-B6241FE31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03FBF-F8B1-2913-8684-CC7AC2EED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045F60-2988-7780-772C-38B238F6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345881-0C94-7892-2D8B-6718111F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7535E0-A846-466A-C684-2C77FB27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713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919A2-860E-021C-F5C7-3764F926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B79C5E-D534-82CF-74D5-CA4BE70D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C35CF2-691E-038E-B463-95748875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620DD6-1C03-7DFB-3CB1-75E9491A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B68209-C9F8-0C2D-5469-D82AE2D4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727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E09235-4BD3-DB53-1182-FAF8E90B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D8B9973-02E7-6005-2FE8-F89E987D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4A3B09-88AA-DBDC-281A-420A20A0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F507E5-7455-5011-C9CE-8899890C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DE68D3-12F5-7CD5-382D-21A0D4E2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682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9230E-5971-6128-0B08-B46F63C9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674030-6B52-6D08-FF39-AD0942B43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EB6FDB6-0C8D-BDA6-22BD-54F5C7DCA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EBC4244-BDF3-5771-333E-72A8FA7E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137E99-F46B-E7F1-6DF0-361D9E4E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7894AA-CF39-DCB1-D0AE-F189F961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625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7ECAB-DF20-D6DE-5AD3-93B64522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89C9E5-506F-BD59-7DB4-DC4059EE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1621C2-45FE-4205-8A21-E0D0069C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AEA3B77-F468-D9D7-9A3E-8CB4A2E9A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B5ADE7E-99F9-264E-D088-D7A4247EB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BEA97E8-64C6-9129-47B4-9B02FAF4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B8A9493-4BD7-2AA7-C13E-E31E4E9E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A56679-242C-F8F4-D488-9A6A2B18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438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FA9F99-6B36-8444-FC90-4A3ED6C0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2F7FF67-00DA-B280-B297-B27288B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25CD7A5-2C4E-0460-BBFB-BBA45271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FF51D4F-4C98-1635-E9E7-F54C0E1A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96635C-55F1-4358-6DCA-CC17CDEA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16963A9-D552-CF4A-A16F-6EBB4E01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116F48-34F9-7E95-D9A7-4FF29465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0578E7-BB70-E831-22BD-D9E07995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56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D8B968-E3F4-D67A-89D2-53385901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4DB1EBD-B079-5054-F3BD-9BC1BD96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6DF4AA7-A474-A056-18FC-877E8B93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047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4798E9-E087-4DA1-3318-EFFF1A45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64E103-9176-61A0-F11D-755BDDDA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94CAD8-A6CB-E57C-106C-B6EAC0B31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59304D2-37F2-0D7F-DCAE-C45E6302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330964-2C4F-DA98-9380-E42A2985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1EC6FF-800E-A4D3-0082-6D31E372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783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CE578-EA1E-FF5E-F760-24CBAC92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E2CAA13-1CC8-AD0D-F19A-69C50598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3197EA-883C-AABA-8A0F-0B9DF9BA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58EF14-A45F-A560-9810-C2B7A2A9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1CA49CB-C4CE-A48A-7859-4D171732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C5C734-DB28-7D1D-7243-E066D882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204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123BF0-8509-488F-E7F9-04792E44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14171A-71DE-251E-055E-19A528277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E0E3C4-14DE-67C9-2339-DBC9148D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683D41-C3AD-8446-9C34-C60A9550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B267B7-DDEB-6FF4-58C1-6DDAFD06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939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6C9F57E-7FBB-1986-5AFC-1E436B4D2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72007D2-6BF6-937D-E3D6-51EC2A15F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1B1464-F385-6D4D-8144-91801728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CC8598-0475-C953-9F14-8BCFAF1D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40B728-0714-11E0-5C87-6763F8C3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5227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EF8608-2A74-5DD9-E6A3-98A4827FB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95FC91F-674E-5975-8EB0-84DF2EFD3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57F3BF-88E0-4147-33B9-1453EC58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A6CB70-267F-A703-C69F-020848A0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FFAE7A-F76D-C784-3DE8-DAF477BC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504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0B9BDF-66F6-4198-9D37-E8289CBB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504289-BF19-FA1A-0AE7-238F2A47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BB8C2A-EBB0-55AC-2878-3DC415C6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A08506-F8CA-3208-4288-EF50AECA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BED688-E71B-D315-B990-997710C7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1937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AB3D3A-4AFE-1A96-745C-DEBDB7C1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774BEF-A3EB-A095-3628-CCAFF946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41F696-5994-AD48-78AA-40A99CB2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107F00-22AD-3060-4995-01530175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D4400D-A26F-E192-7E0C-E9460F86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4752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AB2C91-F205-BAED-0C0E-88A93562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15F6CE-A2E5-3756-6044-2B0BBEBEC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8775E2-8512-9A88-A7D9-E5109793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FB3B87-CEC2-5094-F8F6-7708FFBA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E04FCE-CB3C-8985-DF43-028A95C2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7DD7BF-11B1-055D-BD1B-8FC4C138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95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418685-2801-FBAA-A656-BC528367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0B92AD-1FF2-0BEC-ABCC-E203F948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4BBF6A-36C0-2C4F-35EC-A011B7A34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B13B73D-24FD-CF7C-9AA4-B6BE98828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A5D1A02-7A95-82C4-95B8-DB744D94D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E086369-3F85-298C-B323-DD5F4296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49A5BB6-1F19-6CC1-0727-3588A901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AFDD55D-1169-8849-3A8E-B4655853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6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2825379-EC1A-F354-DED8-BBF15349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11DE727-5965-18A2-8FB0-B9F43016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5B11D4-3A33-A524-31E6-B3CA7FA2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429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072736-3329-AC2C-2356-9C4B32DA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68010F1-45A3-E106-9C18-4FD0E721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B3B5F0A-CAE3-470F-65A9-0D24803E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E6528C-1D13-D21E-A2C3-22D42A56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6872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EF149C7-BE96-1D69-CBEE-68E789A0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7185551-4C12-C399-79C4-34138A97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E25DC48-9209-0E7E-C3CC-E4F80182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6628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17B96-F8E5-3E4A-752B-849C0364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0EC4B6-CED0-FE1E-377D-D644E995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68BD334-1867-FF0F-E0FA-D187F4E4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FCD4154-0992-AAD1-983B-8A0290C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F4334A5-03C3-A49C-02CE-39234B3A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67E33F3-7069-F578-F196-8452250A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926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5D543-EF25-FAB9-7822-3C68184D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3624423-24FD-757F-CFC4-AE6357162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6FF0057-BF37-E625-52ED-C4A5911B0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07DC981-03A6-A7FA-D45B-4CFE1886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9FC89E-48A7-26C7-DDDE-7F0BFBE2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5667F0-DDF2-9B1A-B46E-88690683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367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6280CE-E05D-88AE-1B9E-46D59393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A5FFF88-0A63-34E6-49F9-C91C2B6E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0C6087-1B9E-1948-6B1A-DF15C132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1BAA9A-9A4C-C773-C46F-8A214E38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CD525C-D9F1-2190-6193-81A84533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5328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7A930FA-26DB-9EF1-9C66-B58403FE1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353E159-03EF-D124-58A9-7E169A1A4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F7280D-7C35-BA9B-13B1-F2945A5C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A182D7-7911-18F0-59FB-2806290D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575959-7B90-EE0A-AE04-4C4B64D1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4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B5F144-D785-233C-3195-66966616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754D6F-F06D-1FF5-1D5C-77CB4BAA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0AFE3F-6B17-16AF-BF5E-08F8724F7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CA57CD-53DE-2919-6961-677E13F6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1DBCD6-B53F-6671-F9B2-F4AD7E58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479B21-D0C3-0040-45AA-A6E1375F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4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18A9C4-657A-5A99-0517-7175621B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234F5E1-E980-F929-2831-BD3A13788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255CA1-047A-ED4E-342B-E468902F8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348C991-F579-13B2-5027-56ADD3A5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5A2E0E3-780C-1F47-202E-E6715C67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3DF4BA5-2FAA-80A6-096B-E3796998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6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EF036C1-47BC-6C99-2F7D-DF1D88A7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E61203-2556-9825-BFE8-FC8BE78A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51D341-F0ED-85F8-C638-53EB97DED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911FCF-043E-4015-4E47-FAE03EE54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8ED953-F194-64A4-70BD-9A130FAE2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6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1F22F20-EC2E-47EE-2AA9-E4AD3BA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F19BA5-FAB4-12D2-E446-CB6B4D2A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DFB85-112A-7537-C9D5-BFF726956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DFF2D9-0A06-F127-5F5A-E8FDE65FD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8B966B-35BC-0FF4-D8FE-8E10FF347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6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4B6EDB6-4774-FEBF-550C-85EB321B8E87}"/>
              </a:ext>
            </a:extLst>
          </p:cNvPr>
          <p:cNvSpPr/>
          <p:nvPr userDrawn="1"/>
        </p:nvSpPr>
        <p:spPr>
          <a:xfrm>
            <a:off x="0" y="0"/>
            <a:ext cx="12192000" cy="1414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FE8DC66-C881-3BD9-719E-3969A98EDCD9}"/>
              </a:ext>
            </a:extLst>
          </p:cNvPr>
          <p:cNvSpPr/>
          <p:nvPr userDrawn="1"/>
        </p:nvSpPr>
        <p:spPr>
          <a:xfrm>
            <a:off x="-7859" y="1104506"/>
            <a:ext cx="1219200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DDD93B-3A14-4209-6521-D7539087FD6C}"/>
              </a:ext>
            </a:extLst>
          </p:cNvPr>
          <p:cNvSpPr/>
          <p:nvPr userDrawn="1"/>
        </p:nvSpPr>
        <p:spPr>
          <a:xfrm>
            <a:off x="-6291" y="6713455"/>
            <a:ext cx="3985970" cy="141402"/>
          </a:xfrm>
          <a:prstGeom prst="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1170139-2614-AE08-1C4F-A07375289CEF}"/>
              </a:ext>
            </a:extLst>
          </p:cNvPr>
          <p:cNvSpPr/>
          <p:nvPr userDrawn="1"/>
        </p:nvSpPr>
        <p:spPr>
          <a:xfrm>
            <a:off x="3970252" y="6713455"/>
            <a:ext cx="8221748" cy="141402"/>
          </a:xfrm>
          <a:prstGeom prst="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C606E14-35F4-6D12-35C2-A0145CA337A2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40" y="141402"/>
            <a:ext cx="2411760" cy="3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2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  <p:sldLayoutId id="2147483660" r:id="rId14"/>
    <p:sldLayoutId id="2147483686" r:id="rId15"/>
    <p:sldLayoutId id="2147483688" r:id="rId16"/>
    <p:sldLayoutId id="2147483717" r:id="rId17"/>
    <p:sldLayoutId id="2147483714" r:id="rId18"/>
    <p:sldLayoutId id="2147483716" r:id="rId19"/>
    <p:sldLayoutId id="214748371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EF036C1-47BC-6C99-2F7D-DF1D88A7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E61203-2556-9825-BFE8-FC8BE78A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51D341-F0ED-85F8-C638-53EB97DED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911FCF-043E-4015-4E47-FAE03EE54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8ED953-F194-64A4-70BD-9A130FAE2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6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1F22F20-EC2E-47EE-2AA9-E4AD3BA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F19BA5-FAB4-12D2-E446-CB6B4D2A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DFB85-112A-7537-C9D5-BFF726956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DFF2D9-0A06-F127-5F5A-E8FDE65FD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8B966B-35BC-0FF4-D8FE-8E10FF347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6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02ABCF-36FA-4615-2286-1E6D0C5B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CA3759-2F14-D8C0-5F3B-A9B663254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093435-1034-8876-674D-A1DC8F314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5598B2-BC6D-B44C-407B-B2D31F76A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3B2B7C-B325-C9D6-B9D9-F09151A07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implilearn.com/tutorials/data-structure-tutorial/graphs-in-data-structur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tutorialspoint.com/data_structures_algorithms/graph_data_structur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geeksforgeeks.org/what-is-graph-data-structure/" TargetMode="External"/><Relationship Id="rId11" Type="http://schemas.openxmlformats.org/officeDocument/2006/relationships/hyperlink" Target="https://www.youtube.com/watch?v=4IZ80K72OXo" TargetMode="External"/><Relationship Id="rId5" Type="http://schemas.openxmlformats.org/officeDocument/2006/relationships/hyperlink" Target="https://www.boardinfinity.com/blog/graphs/" TargetMode="External"/><Relationship Id="rId10" Type="http://schemas.openxmlformats.org/officeDocument/2006/relationships/hyperlink" Target="https://www.upgrad.com/blog/graphs-in-data-structure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www.geeksforgeeks.org/applications-of-graph-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83" y="150275"/>
            <a:ext cx="6396065" cy="92087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0A7DA37A-11B2-EE8B-F6D4-23A07A6F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461" y="4461733"/>
            <a:ext cx="8640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000" b="1" kern="100" dirty="0" smtClean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 Professor, School </a:t>
            </a:r>
            <a:r>
              <a:rPr lang="en-US" sz="20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Engineering &amp; Technology </a:t>
            </a:r>
          </a:p>
          <a:p>
            <a:pPr lvl="0" algn="ctr">
              <a:buSzPct val="25000"/>
            </a:pPr>
            <a:r>
              <a:rPr lang="en-US" sz="20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K.R. </a:t>
            </a:r>
            <a:r>
              <a:rPr lang="en-US" sz="2000" b="1" kern="100" dirty="0" err="1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lang="en-US" sz="20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IN" sz="2000" b="1" dirty="0">
              <a:solidFill>
                <a:srgbClr val="E31E24"/>
              </a:solidFill>
              <a:latin typeface="Sylfaen" panose="010A0502050306030303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5BBDD341-9065-6500-56A4-3D760AE6D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508" y="1612311"/>
            <a:ext cx="8496944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32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000" b="1" kern="100" dirty="0" smtClean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lvl="0" algn="ctr">
              <a:buSzPct val="25000"/>
            </a:pPr>
            <a:r>
              <a:rPr lang="en-US" sz="36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Course Code : ENCS205</a:t>
            </a:r>
            <a:endParaRPr lang="en-IN" sz="3600" b="1" kern="1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99D8B597-3B07-52D6-2F94-7B4B11AB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469" y="3437891"/>
            <a:ext cx="84969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8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</a:t>
            </a:r>
            <a:r>
              <a:rPr 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Swati </a:t>
            </a:r>
            <a:r>
              <a:rPr 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Gupta</a:t>
            </a:r>
            <a:endParaRPr lang="en-IN" sz="28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3672" y="56612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latin typeface="Arial Black" panose="020B0A04020102020204" pitchFamily="34" charset="0"/>
              </a:rPr>
              <a:t>Unit </a:t>
            </a:r>
            <a:r>
              <a:rPr lang="en-US" sz="2800" b="1" smtClean="0">
                <a:solidFill>
                  <a:srgbClr val="FF0000"/>
                </a:solidFill>
                <a:latin typeface="Arial Black" panose="020B0A04020102020204" pitchFamily="34" charset="0"/>
              </a:rPr>
              <a:t>4 </a:t>
            </a:r>
            <a:r>
              <a:rPr 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:</a:t>
            </a:r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Trees and Graphs</a:t>
            </a:r>
            <a:endParaRPr lang="en-IN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6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6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7239000" y="2550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white</a:t>
            </a:r>
          </a:p>
        </p:txBody>
      </p:sp>
      <p:sp>
        <p:nvSpPr>
          <p:cNvPr id="33" name="Oval 32"/>
          <p:cNvSpPr/>
          <p:nvPr/>
        </p:nvSpPr>
        <p:spPr>
          <a:xfrm>
            <a:off x="7239000" y="3788374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gray</a:t>
            </a:r>
          </a:p>
        </p:txBody>
      </p:sp>
      <p:sp>
        <p:nvSpPr>
          <p:cNvPr id="34" name="Oval 33"/>
          <p:cNvSpPr/>
          <p:nvPr/>
        </p:nvSpPr>
        <p:spPr>
          <a:xfrm>
            <a:off x="7239000" y="504807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black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10600" y="236220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discovered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10600" y="344787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Discovered,</a:t>
            </a:r>
          </a:p>
          <a:p>
            <a:r>
              <a:rPr lang="en-US" sz="2400" dirty="0"/>
              <a:t> nodes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39200" y="488338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Finished nodes</a:t>
            </a:r>
          </a:p>
        </p:txBody>
      </p:sp>
    </p:spTree>
    <p:extLst>
      <p:ext uri="{BB962C8B-B14F-4D97-AF65-F5344CB8AC3E}">
        <p14:creationId xmlns:p14="http://schemas.microsoft.com/office/powerpoint/2010/main" val="2836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0" y="3429000"/>
            <a:ext cx="327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1. Initialize the graph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color[u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gray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π[u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Nil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0</a:t>
            </a:r>
          </a:p>
          <a:p>
            <a:r>
              <a:rPr lang="en-US" sz="2400" dirty="0"/>
              <a:t>    for each other vertex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color[u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white</a:t>
            </a:r>
          </a:p>
        </p:txBody>
      </p:sp>
    </p:spTree>
    <p:extLst>
      <p:ext uri="{BB962C8B-B14F-4D97-AF65-F5344CB8AC3E}">
        <p14:creationId xmlns:p14="http://schemas.microsoft.com/office/powerpoint/2010/main" val="38105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43800" y="2705272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0" y="342900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2. Initialize the queue</a:t>
            </a:r>
          </a:p>
          <a:p>
            <a:r>
              <a:rPr lang="en-US" sz="2400" dirty="0"/>
              <a:t>    Q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Ø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Enqueue(Q</a:t>
            </a:r>
            <a:r>
              <a:rPr lang="en-US" sz="2400" dirty="0"/>
              <a:t>, </a:t>
            </a:r>
            <a:r>
              <a:rPr lang="en-US" sz="2400" dirty="0" err="1"/>
              <a:t>u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11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8000" y="3429000"/>
            <a:ext cx="3276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3. While Q ≠ Ø</a:t>
            </a:r>
          </a:p>
          <a:p>
            <a:r>
              <a:rPr lang="en-US" sz="2400" dirty="0"/>
              <a:t>    1) </a:t>
            </a:r>
            <a:r>
              <a:rPr lang="en-US" sz="2400" dirty="0" err="1"/>
              <a:t>t</a:t>
            </a:r>
            <a:r>
              <a:rPr lang="en-US" sz="2400" dirty="0"/>
              <a:t>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</a:t>
            </a:r>
            <a:r>
              <a:rPr lang="en-US" sz="2400" dirty="0" err="1"/>
              <a:t>Dequeue(Q</a:t>
            </a:r>
            <a:r>
              <a:rPr lang="en-US" sz="2400" dirty="0"/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46" name="Oval 45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48" name="Oval 47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50" name="Oval 49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52" name="Oval 51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9067800" y="209389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</a:t>
            </a:r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55" name="Rectangle 54"/>
          <p:cNvSpPr/>
          <p:nvPr/>
        </p:nvSpPr>
        <p:spPr>
          <a:xfrm>
            <a:off x="1783110" y="2543799"/>
            <a:ext cx="2150094" cy="95410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43800" y="2705272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v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0" y="3429000"/>
            <a:ext cx="327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3. While Q ≠ Ø</a:t>
            </a:r>
          </a:p>
          <a:p>
            <a:r>
              <a:rPr lang="en-US" sz="2400" dirty="0"/>
              <a:t>    2) for each </a:t>
            </a:r>
            <a:r>
              <a:rPr lang="en-US" sz="2400" dirty="0" err="1"/>
              <a:t>r</a:t>
            </a:r>
            <a:r>
              <a:rPr lang="en-US" sz="2400" dirty="0"/>
              <a:t>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t</a:t>
            </a:r>
            <a:endParaRPr lang="en-US" sz="2400" dirty="0"/>
          </a:p>
          <a:p>
            <a:r>
              <a:rPr lang="en-US" sz="2400" dirty="0"/>
              <a:t>      if </a:t>
            </a:r>
            <a:r>
              <a:rPr lang="en-US" sz="2400" dirty="0" err="1"/>
              <a:t>color[r</a:t>
            </a:r>
            <a:r>
              <a:rPr lang="en-US" sz="2400" dirty="0"/>
              <a:t>] = white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color[r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gray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π[r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d[r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</a:t>
            </a:r>
            <a:r>
              <a:rPr lang="en-US" sz="2400" dirty="0" err="1"/>
              <a:t>d[t</a:t>
            </a:r>
            <a:r>
              <a:rPr lang="en-US" sz="2400" dirty="0"/>
              <a:t>] + 1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Enqueue(Q</a:t>
            </a:r>
            <a:r>
              <a:rPr lang="en-US" sz="2400" dirty="0"/>
              <a:t>, </a:t>
            </a:r>
            <a:r>
              <a:rPr lang="en-US" sz="2400" dirty="0" err="1"/>
              <a:t>r</a:t>
            </a:r>
            <a:r>
              <a:rPr lang="en-US" sz="2400" dirty="0"/>
              <a:t>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17306" y="2819400"/>
            <a:ext cx="778494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2612406" y="3695700"/>
            <a:ext cx="533400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67800" y="2093894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</a:t>
            </a:r>
            <a:r>
              <a:rPr lang="en-US" sz="2800" dirty="0" err="1"/>
              <a:t>u</a:t>
            </a:r>
            <a:endParaRPr lang="en-US" sz="2800" dirty="0"/>
          </a:p>
          <a:p>
            <a:r>
              <a:rPr lang="en-US" sz="2800" dirty="0"/>
              <a:t>r = v, x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018808" y="2712884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43800" y="2705272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v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0" y="3429000"/>
            <a:ext cx="3276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3. While Q ≠ Ø</a:t>
            </a:r>
          </a:p>
          <a:p>
            <a:r>
              <a:rPr lang="en-US" sz="2400" dirty="0"/>
              <a:t>    3) </a:t>
            </a:r>
            <a:r>
              <a:rPr lang="en-US" sz="2400" dirty="0" err="1"/>
              <a:t>color[t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black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17306" y="2819400"/>
            <a:ext cx="778494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2612406" y="3695700"/>
            <a:ext cx="533400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67800" y="2093894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</a:t>
            </a:r>
            <a:r>
              <a:rPr lang="en-US" sz="2800" dirty="0" err="1"/>
              <a:t>u</a:t>
            </a:r>
            <a:endParaRPr lang="en-US" sz="2800" dirty="0"/>
          </a:p>
          <a:p>
            <a:r>
              <a:rPr lang="en-US" sz="2800" dirty="0"/>
              <a:t>r = 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8018808" y="2712884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43800" y="2705272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0" y="34290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3. While Q ≠ Ø</a:t>
            </a:r>
          </a:p>
          <a:p>
            <a:r>
              <a:rPr lang="en-US" sz="2400" dirty="0"/>
              <a:t>    1) </a:t>
            </a:r>
            <a:r>
              <a:rPr lang="en-US" sz="2400" dirty="0" err="1"/>
              <a:t>t</a:t>
            </a:r>
            <a:r>
              <a:rPr lang="en-US" sz="2400" dirty="0"/>
              <a:t>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</a:t>
            </a:r>
            <a:r>
              <a:rPr lang="en-US" sz="2400" dirty="0" err="1"/>
              <a:t>Dequeue(Q</a:t>
            </a:r>
            <a:r>
              <a:rPr lang="en-US" sz="2400" dirty="0"/>
              <a:t>)</a:t>
            </a:r>
          </a:p>
          <a:p>
            <a:r>
              <a:rPr lang="en-US" sz="2400" dirty="0"/>
              <a:t>    2) for each </a:t>
            </a:r>
            <a:r>
              <a:rPr lang="en-US" sz="2400" dirty="0" err="1"/>
              <a:t>r</a:t>
            </a:r>
            <a:r>
              <a:rPr lang="en-US" sz="2400" dirty="0"/>
              <a:t>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t</a:t>
            </a:r>
            <a:endParaRPr lang="en-US" sz="2400" dirty="0"/>
          </a:p>
          <a:p>
            <a:r>
              <a:rPr lang="en-US" sz="2400" dirty="0"/>
              <a:t>        …</a:t>
            </a:r>
          </a:p>
          <a:p>
            <a:r>
              <a:rPr lang="en-US" sz="2400" dirty="0"/>
              <a:t>    3) </a:t>
            </a:r>
            <a:r>
              <a:rPr lang="en-US" sz="2400" dirty="0" err="1"/>
              <a:t>color[t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67800" y="209389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</a:t>
            </a:r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1783110" y="3922694"/>
            <a:ext cx="2150094" cy="95410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43800" y="2705272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0" y="34290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3. While Q ≠ Ø</a:t>
            </a:r>
          </a:p>
          <a:p>
            <a:r>
              <a:rPr lang="en-US" sz="2400" dirty="0"/>
              <a:t>    1) </a:t>
            </a:r>
            <a:r>
              <a:rPr lang="en-US" sz="2400" dirty="0" err="1"/>
              <a:t>t</a:t>
            </a:r>
            <a:r>
              <a:rPr lang="en-US" sz="2400" dirty="0"/>
              <a:t>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</a:t>
            </a:r>
            <a:r>
              <a:rPr lang="en-US" sz="2400" dirty="0" err="1"/>
              <a:t>Dequeue(Q</a:t>
            </a:r>
            <a:r>
              <a:rPr lang="en-US" sz="2400" dirty="0"/>
              <a:t>)</a:t>
            </a:r>
          </a:p>
          <a:p>
            <a:r>
              <a:rPr lang="en-US" sz="2400" dirty="0"/>
              <a:t>    2) for each </a:t>
            </a:r>
            <a:r>
              <a:rPr lang="en-US" sz="2400" dirty="0" err="1"/>
              <a:t>r</a:t>
            </a:r>
            <a:r>
              <a:rPr lang="en-US" sz="2400" dirty="0"/>
              <a:t>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t</a:t>
            </a:r>
            <a:endParaRPr lang="en-US" sz="2400" dirty="0"/>
          </a:p>
          <a:p>
            <a:r>
              <a:rPr lang="en-US" sz="2400" dirty="0"/>
              <a:t>        …</a:t>
            </a:r>
          </a:p>
          <a:p>
            <a:r>
              <a:rPr lang="en-US" sz="2400" dirty="0"/>
              <a:t>    3) </a:t>
            </a:r>
            <a:r>
              <a:rPr lang="en-US" sz="2400" dirty="0" err="1"/>
              <a:t>color[t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67800" y="2093894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</a:t>
            </a:r>
            <a:r>
              <a:rPr lang="en-US" sz="2800" dirty="0" err="1"/>
              <a:t>v</a:t>
            </a:r>
            <a:endParaRPr lang="en-US" sz="2800" dirty="0"/>
          </a:p>
          <a:p>
            <a:r>
              <a:rPr lang="en-US" sz="2800" dirty="0"/>
              <a:t>r = </a:t>
            </a:r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8018808" y="2712884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y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717306" y="4189412"/>
            <a:ext cx="778494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43800" y="2705272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0" y="34290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3. While Q ≠ Ø</a:t>
            </a:r>
          </a:p>
          <a:p>
            <a:r>
              <a:rPr lang="en-US" sz="2400" dirty="0"/>
              <a:t>    1) </a:t>
            </a:r>
            <a:r>
              <a:rPr lang="en-US" sz="2400" dirty="0" err="1"/>
              <a:t>t</a:t>
            </a:r>
            <a:r>
              <a:rPr lang="en-US" sz="2400" dirty="0"/>
              <a:t>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</a:t>
            </a:r>
            <a:r>
              <a:rPr lang="en-US" sz="2400" dirty="0" err="1"/>
              <a:t>Dequeue(Q</a:t>
            </a:r>
            <a:r>
              <a:rPr lang="en-US" sz="2400" dirty="0"/>
              <a:t>)</a:t>
            </a:r>
          </a:p>
          <a:p>
            <a:r>
              <a:rPr lang="en-US" sz="2400" dirty="0"/>
              <a:t>    2) for each </a:t>
            </a:r>
            <a:r>
              <a:rPr lang="en-US" sz="2400" dirty="0" err="1"/>
              <a:t>r</a:t>
            </a:r>
            <a:r>
              <a:rPr lang="en-US" sz="2400" dirty="0"/>
              <a:t>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t</a:t>
            </a:r>
            <a:endParaRPr lang="en-US" sz="2400" dirty="0"/>
          </a:p>
          <a:p>
            <a:r>
              <a:rPr lang="en-US" sz="2400" dirty="0"/>
              <a:t>        …</a:t>
            </a:r>
          </a:p>
          <a:p>
            <a:r>
              <a:rPr lang="en-US" sz="2400" dirty="0"/>
              <a:t>    3) </a:t>
            </a:r>
            <a:r>
              <a:rPr lang="en-US" sz="2400" dirty="0" err="1"/>
              <a:t>color[t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67800" y="2093894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</a:t>
            </a:r>
            <a:r>
              <a:rPr lang="en-US" sz="2800" dirty="0" err="1"/>
              <a:t>v</a:t>
            </a:r>
            <a:endParaRPr lang="en-US" sz="2800" dirty="0"/>
          </a:p>
          <a:p>
            <a:r>
              <a:rPr lang="en-US" sz="2800" dirty="0"/>
              <a:t>r = </a:t>
            </a:r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8018808" y="2712884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y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717306" y="4189412"/>
            <a:ext cx="778494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43800" y="2705272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0" y="34290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3. While Q ≠ Ø</a:t>
            </a:r>
          </a:p>
          <a:p>
            <a:r>
              <a:rPr lang="en-US" sz="2400" dirty="0"/>
              <a:t>    1) </a:t>
            </a:r>
            <a:r>
              <a:rPr lang="en-US" sz="2400" dirty="0" err="1"/>
              <a:t>t</a:t>
            </a:r>
            <a:r>
              <a:rPr lang="en-US" sz="2400" dirty="0"/>
              <a:t>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</a:t>
            </a:r>
            <a:r>
              <a:rPr lang="en-US" sz="2400" dirty="0" err="1"/>
              <a:t>Dequeue(Q</a:t>
            </a:r>
            <a:r>
              <a:rPr lang="en-US" sz="2400" dirty="0"/>
              <a:t>)</a:t>
            </a:r>
          </a:p>
          <a:p>
            <a:r>
              <a:rPr lang="en-US" sz="2400" dirty="0"/>
              <a:t>    2) for each </a:t>
            </a:r>
            <a:r>
              <a:rPr lang="en-US" sz="2400" dirty="0" err="1"/>
              <a:t>r</a:t>
            </a:r>
            <a:r>
              <a:rPr lang="en-US" sz="2400" dirty="0"/>
              <a:t>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t</a:t>
            </a:r>
            <a:endParaRPr lang="en-US" sz="2400" dirty="0"/>
          </a:p>
          <a:p>
            <a:r>
              <a:rPr lang="en-US" sz="2400" dirty="0"/>
              <a:t>        …</a:t>
            </a:r>
          </a:p>
          <a:p>
            <a:r>
              <a:rPr lang="en-US" sz="2400" dirty="0"/>
              <a:t>    3) </a:t>
            </a:r>
            <a:r>
              <a:rPr lang="en-US" sz="2400" dirty="0" err="1"/>
              <a:t>color[t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67800" y="2093894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</a:t>
            </a:r>
            <a:r>
              <a:rPr lang="en-US" sz="2800" dirty="0" err="1"/>
              <a:t>x</a:t>
            </a:r>
            <a:endParaRPr lang="en-US" sz="2800" dirty="0"/>
          </a:p>
          <a:p>
            <a:r>
              <a:rPr lang="en-US" sz="2800" dirty="0"/>
              <a:t>r = </a:t>
            </a:r>
          </a:p>
        </p:txBody>
      </p:sp>
    </p:spTree>
    <p:extLst>
      <p:ext uri="{BB962C8B-B14F-4D97-AF65-F5344CB8AC3E}">
        <p14:creationId xmlns:p14="http://schemas.microsoft.com/office/powerpoint/2010/main" val="37080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 rot="16200000" flipH="1">
            <a:off x="8953607" y="4977862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6847817" y="4968591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4946684" y="4968591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2872290" y="4979898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8423964" y="4985691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340297" y="502277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4431714" y="4974388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2359360" y="4985693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8190208" y="3895472"/>
            <a:ext cx="1029992" cy="79184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4227808" y="3894406"/>
            <a:ext cx="1029992" cy="79291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7086602" y="3931486"/>
            <a:ext cx="1062999" cy="79291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7" idx="7"/>
          </p:cNvCxnSpPr>
          <p:nvPr/>
        </p:nvCxnSpPr>
        <p:spPr>
          <a:xfrm rot="10800000" flipV="1">
            <a:off x="3317208" y="3931486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18552" y="3276602"/>
            <a:ext cx="1931047" cy="65488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 flipV="1">
            <a:off x="4227808" y="3276602"/>
            <a:ext cx="1990745" cy="65488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67268" y="3083703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62268" y="3733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977332" y="3733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971800" y="4500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63064" y="4500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52868" y="4495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044132" y="4495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38400" y="5643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29664" y="5643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19468" y="5638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510732" y="5638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05200" y="5643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496464" y="5643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86268" y="5638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577532" y="5638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rot="10800000" flipV="1">
            <a:off x="4181454" y="3032322"/>
            <a:ext cx="1763132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572001" y="3886200"/>
            <a:ext cx="3247243" cy="1588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 flipV="1">
            <a:off x="3458356" y="3999485"/>
            <a:ext cx="4314045" cy="622609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466326" y="4666743"/>
            <a:ext cx="5525274" cy="76201"/>
            <a:chOff x="1942326" y="4666742"/>
            <a:chExt cx="5525274" cy="76201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1942326" y="4742942"/>
              <a:ext cx="1494890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91510" y="4715129"/>
              <a:ext cx="1355902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891068" y="4666742"/>
              <a:ext cx="1576532" cy="1588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/>
          <p:nvPr/>
        </p:nvCxnSpPr>
        <p:spPr>
          <a:xfrm rot="10800000" flipV="1">
            <a:off x="2843070" y="4793036"/>
            <a:ext cx="6148289" cy="869101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895601" y="5858131"/>
            <a:ext cx="6648971" cy="9271"/>
            <a:chOff x="1371600" y="5858130"/>
            <a:chExt cx="6648971" cy="9271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1371600" y="5858130"/>
              <a:ext cx="552186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2429131" y="5867399"/>
              <a:ext cx="496967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446892" y="5867400"/>
              <a:ext cx="546664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4522964" y="5867400"/>
              <a:ext cx="298180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370433" y="5867400"/>
              <a:ext cx="496967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6428610" y="5867400"/>
              <a:ext cx="496967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7449059" y="5867400"/>
              <a:ext cx="571512" cy="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480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43800" y="2705272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w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0" y="34290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3. While Q ≠ Ø</a:t>
            </a:r>
          </a:p>
          <a:p>
            <a:r>
              <a:rPr lang="en-US" sz="2400" dirty="0"/>
              <a:t>    1) </a:t>
            </a:r>
            <a:r>
              <a:rPr lang="en-US" sz="2400" dirty="0" err="1"/>
              <a:t>t</a:t>
            </a:r>
            <a:r>
              <a:rPr lang="en-US" sz="2400" dirty="0"/>
              <a:t>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</a:t>
            </a:r>
            <a:r>
              <a:rPr lang="en-US" sz="2400" dirty="0" err="1"/>
              <a:t>Dequeue(Q</a:t>
            </a:r>
            <a:r>
              <a:rPr lang="en-US" sz="2400" dirty="0"/>
              <a:t>)</a:t>
            </a:r>
          </a:p>
          <a:p>
            <a:r>
              <a:rPr lang="en-US" sz="2400" dirty="0"/>
              <a:t>    2) for each </a:t>
            </a:r>
            <a:r>
              <a:rPr lang="en-US" sz="2400" dirty="0" err="1"/>
              <a:t>r</a:t>
            </a:r>
            <a:r>
              <a:rPr lang="en-US" sz="2400" dirty="0"/>
              <a:t>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t</a:t>
            </a:r>
            <a:endParaRPr lang="en-US" sz="2400" dirty="0"/>
          </a:p>
          <a:p>
            <a:r>
              <a:rPr lang="en-US" sz="2400" dirty="0"/>
              <a:t>        …</a:t>
            </a:r>
          </a:p>
          <a:p>
            <a:r>
              <a:rPr lang="en-US" sz="2400" dirty="0"/>
              <a:t>    3) </a:t>
            </a:r>
            <a:r>
              <a:rPr lang="en-US" sz="2400" dirty="0" err="1"/>
              <a:t>color[t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67800" y="2093894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</a:t>
            </a:r>
            <a:r>
              <a:rPr lang="en-US" sz="2800" dirty="0" err="1"/>
              <a:t>y</a:t>
            </a:r>
            <a:endParaRPr lang="en-US" sz="2800" dirty="0"/>
          </a:p>
          <a:p>
            <a:r>
              <a:rPr lang="en-US" sz="2800" dirty="0"/>
              <a:t>r = </a:t>
            </a:r>
            <a:r>
              <a:rPr lang="en-US" sz="2800" dirty="0" err="1"/>
              <a:t>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8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43800" y="2705272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z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0" y="34290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3. While Q ≠ Ø</a:t>
            </a:r>
          </a:p>
          <a:p>
            <a:r>
              <a:rPr lang="en-US" sz="2400" dirty="0"/>
              <a:t>    1) </a:t>
            </a:r>
            <a:r>
              <a:rPr lang="en-US" sz="2400" dirty="0" err="1"/>
              <a:t>t</a:t>
            </a:r>
            <a:r>
              <a:rPr lang="en-US" sz="2400" dirty="0"/>
              <a:t>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</a:t>
            </a:r>
            <a:r>
              <a:rPr lang="en-US" sz="2400" dirty="0" err="1"/>
              <a:t>Dequeue(Q</a:t>
            </a:r>
            <a:r>
              <a:rPr lang="en-US" sz="2400" dirty="0"/>
              <a:t>)</a:t>
            </a:r>
          </a:p>
          <a:p>
            <a:r>
              <a:rPr lang="en-US" sz="2400" dirty="0"/>
              <a:t>    2) for each </a:t>
            </a:r>
            <a:r>
              <a:rPr lang="en-US" sz="2400" dirty="0" err="1"/>
              <a:t>r</a:t>
            </a:r>
            <a:r>
              <a:rPr lang="en-US" sz="2400" dirty="0"/>
              <a:t>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t</a:t>
            </a:r>
            <a:endParaRPr lang="en-US" sz="2400" dirty="0"/>
          </a:p>
          <a:p>
            <a:r>
              <a:rPr lang="en-US" sz="2400" dirty="0"/>
              <a:t>        …</a:t>
            </a:r>
          </a:p>
          <a:p>
            <a:r>
              <a:rPr lang="en-US" sz="2400" dirty="0"/>
              <a:t>    3) </a:t>
            </a:r>
            <a:r>
              <a:rPr lang="en-US" sz="2400" dirty="0" err="1"/>
              <a:t>color[t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67800" y="2093894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</a:t>
            </a:r>
            <a:r>
              <a:rPr lang="en-US" sz="2800" dirty="0" err="1"/>
              <a:t>w</a:t>
            </a:r>
            <a:endParaRPr lang="en-US" sz="2800" dirty="0"/>
          </a:p>
          <a:p>
            <a:r>
              <a:rPr lang="en-US" sz="2800" dirty="0"/>
              <a:t>r = </a:t>
            </a:r>
            <a:r>
              <a:rPr lang="en-US" sz="2800" dirty="0" err="1"/>
              <a:t>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88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8000" y="34290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3. While Q ≠ Ø</a:t>
            </a:r>
          </a:p>
          <a:p>
            <a:r>
              <a:rPr lang="en-US" sz="2400" dirty="0"/>
              <a:t>    1) </a:t>
            </a:r>
            <a:r>
              <a:rPr lang="en-US" sz="2400" dirty="0" err="1"/>
              <a:t>t</a:t>
            </a:r>
            <a:r>
              <a:rPr lang="en-US" sz="2400" dirty="0"/>
              <a:t>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</a:t>
            </a:r>
            <a:r>
              <a:rPr lang="en-US" sz="2400" dirty="0" err="1"/>
              <a:t>Dequeue(Q</a:t>
            </a:r>
            <a:r>
              <a:rPr lang="en-US" sz="2400" dirty="0"/>
              <a:t>)</a:t>
            </a:r>
          </a:p>
          <a:p>
            <a:r>
              <a:rPr lang="en-US" sz="2400" dirty="0"/>
              <a:t>    2) for each </a:t>
            </a:r>
            <a:r>
              <a:rPr lang="en-US" sz="2400" dirty="0" err="1"/>
              <a:t>r</a:t>
            </a:r>
            <a:r>
              <a:rPr lang="en-US" sz="2400" dirty="0"/>
              <a:t>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t</a:t>
            </a:r>
            <a:endParaRPr lang="en-US" sz="2400" dirty="0"/>
          </a:p>
          <a:p>
            <a:r>
              <a:rPr lang="en-US" sz="2400" dirty="0"/>
              <a:t>        …</a:t>
            </a:r>
          </a:p>
          <a:p>
            <a:r>
              <a:rPr lang="en-US" sz="2400" dirty="0"/>
              <a:t>    3) </a:t>
            </a:r>
            <a:r>
              <a:rPr lang="en-US" sz="2400" dirty="0" err="1"/>
              <a:t>color[t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black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67800" y="2093894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</a:t>
            </a:r>
            <a:r>
              <a:rPr lang="en-US" sz="2800" dirty="0" err="1"/>
              <a:t>z</a:t>
            </a:r>
            <a:endParaRPr lang="en-US" sz="2800" dirty="0"/>
          </a:p>
          <a:p>
            <a:r>
              <a:rPr lang="en-US" sz="2800" dirty="0"/>
              <a:t>r = </a:t>
            </a:r>
          </a:p>
        </p:txBody>
      </p:sp>
    </p:spTree>
    <p:extLst>
      <p:ext uri="{BB962C8B-B14F-4D97-AF65-F5344CB8AC3E}">
        <p14:creationId xmlns:p14="http://schemas.microsoft.com/office/powerpoint/2010/main" val="11740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553200" y="2914918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- the shortest-path distance </a:t>
            </a:r>
          </a:p>
          <a:p>
            <a:r>
              <a:rPr lang="en-US" sz="2400" dirty="0"/>
              <a:t>    from </a:t>
            </a:r>
            <a:r>
              <a:rPr lang="en-US" sz="2400" dirty="0" err="1"/>
              <a:t>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73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3200" y="2914918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- the shortest-path distance </a:t>
            </a:r>
          </a:p>
          <a:p>
            <a:r>
              <a:rPr lang="en-US" sz="2400" dirty="0"/>
              <a:t>    from </a:t>
            </a:r>
            <a:r>
              <a:rPr lang="en-US" sz="2400" dirty="0" err="1"/>
              <a:t>u</a:t>
            </a:r>
            <a:endParaRPr lang="en-US" sz="2400" dirty="0"/>
          </a:p>
          <a:p>
            <a:r>
              <a:rPr lang="en-US" sz="2400" dirty="0"/>
              <a:t>  - construct a tree</a:t>
            </a:r>
          </a:p>
        </p:txBody>
      </p:sp>
    </p:spTree>
    <p:extLst>
      <p:ext uri="{BB962C8B-B14F-4D97-AF65-F5344CB8AC3E}">
        <p14:creationId xmlns:p14="http://schemas.microsoft.com/office/powerpoint/2010/main" val="13005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477000" y="2914918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- Initialization: |V|</a:t>
            </a:r>
          </a:p>
          <a:p>
            <a:r>
              <a:rPr lang="en-US" sz="2400" dirty="0"/>
              <a:t>  - </a:t>
            </a:r>
            <a:r>
              <a:rPr lang="en-US" sz="2400" dirty="0" err="1"/>
              <a:t>Enqueuing/dequeuing</a:t>
            </a:r>
            <a:r>
              <a:rPr lang="en-US" sz="2400" dirty="0"/>
              <a:t>: </a:t>
            </a:r>
          </a:p>
          <a:p>
            <a:r>
              <a:rPr lang="en-US" sz="2400" dirty="0"/>
              <a:t>    |V|</a:t>
            </a:r>
          </a:p>
          <a:p>
            <a:r>
              <a:rPr lang="en-US" sz="2400" dirty="0"/>
              <a:t>  - Scanning </a:t>
            </a:r>
            <a:r>
              <a:rPr lang="en-US" sz="2400" dirty="0" err="1"/>
              <a:t>adj</a:t>
            </a:r>
            <a:r>
              <a:rPr lang="en-US" sz="2400" dirty="0"/>
              <a:t> vertices: |E|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72120" y="5366403"/>
            <a:ext cx="170528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296400" y="5064902"/>
            <a:ext cx="6858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696200" y="5064902"/>
            <a:ext cx="6858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9038920" y="4953000"/>
            <a:ext cx="638480" cy="1588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95920" y="4953000"/>
            <a:ext cx="638480" cy="1588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429320" y="6280803"/>
            <a:ext cx="79088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9296400" y="5979302"/>
            <a:ext cx="6858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696200" y="5979302"/>
            <a:ext cx="6858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895920" y="5867400"/>
            <a:ext cx="638480" cy="1588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 Algorithm (BFS)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1177058"/>
            <a:ext cx="8648700" cy="54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8953607" y="4977862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6200000" flipH="1">
            <a:off x="6847817" y="4968591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4946684" y="4968591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2872290" y="4979898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423964" y="4985691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340297" y="502277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431714" y="4974388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359360" y="4985693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8190208" y="3895472"/>
            <a:ext cx="1029992" cy="79184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4227808" y="3894406"/>
            <a:ext cx="1029992" cy="79291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7086602" y="3931486"/>
            <a:ext cx="1062999" cy="79291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3317208" y="3931486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18552" y="3276602"/>
            <a:ext cx="1931047" cy="65488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4227808" y="3276602"/>
            <a:ext cx="1990745" cy="65488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67268" y="3083703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62268" y="3733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77332" y="3733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4500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63064" y="4500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52868" y="4495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9044132" y="4495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438400" y="5643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29664" y="5643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19468" y="5638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10732" y="5638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505200" y="5643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96464" y="5643594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586268" y="5638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577532" y="5638800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10800000" flipV="1">
            <a:off x="4181454" y="3032322"/>
            <a:ext cx="1763132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3065520" y="3806698"/>
            <a:ext cx="888873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145475" y="4924635"/>
            <a:ext cx="967581" cy="488881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666640" y="5142844"/>
            <a:ext cx="660374" cy="317773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3070407" y="5208062"/>
            <a:ext cx="578135" cy="27332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3234539" y="4996231"/>
            <a:ext cx="751576" cy="355316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V="1">
            <a:off x="3479902" y="4209814"/>
            <a:ext cx="711098" cy="475488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328732" y="3971673"/>
            <a:ext cx="1541064" cy="1676399"/>
            <a:chOff x="2804732" y="3971672"/>
            <a:chExt cx="1541064" cy="1676399"/>
          </a:xfrm>
        </p:grpSpPr>
        <p:cxnSp>
          <p:nvCxnSpPr>
            <p:cNvPr id="43" name="Straight Connector 42"/>
            <p:cNvCxnSpPr/>
            <p:nvPr/>
          </p:nvCxnSpPr>
          <p:spPr>
            <a:xfrm rot="5400000">
              <a:off x="2712555" y="4919840"/>
              <a:ext cx="967581" cy="48888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3224451" y="5128778"/>
              <a:ext cx="660374" cy="317773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3628217" y="5193997"/>
              <a:ext cx="578135" cy="273320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3792350" y="4982166"/>
              <a:ext cx="751576" cy="355316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804732" y="4200271"/>
              <a:ext cx="591019" cy="470948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048000" y="3971672"/>
              <a:ext cx="531917" cy="423853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 rot="10800000" flipV="1">
            <a:off x="4676011" y="3505200"/>
            <a:ext cx="1234192" cy="416052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371938" y="3065161"/>
            <a:ext cx="3496983" cy="2591006"/>
            <a:chOff x="4847937" y="3065161"/>
            <a:chExt cx="3496983" cy="259100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4888214" y="3065161"/>
              <a:ext cx="1681764" cy="594361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 flipV="1">
              <a:off x="5540644" y="3974974"/>
              <a:ext cx="631556" cy="429386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620598" y="4927936"/>
              <a:ext cx="967581" cy="48888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5141764" y="5146145"/>
              <a:ext cx="660374" cy="317773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5545530" y="5211364"/>
              <a:ext cx="578135" cy="273320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5709663" y="4999533"/>
              <a:ext cx="751576" cy="355316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 flipV="1">
              <a:off x="5955026" y="4213116"/>
              <a:ext cx="711098" cy="475488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6711679" y="4923142"/>
              <a:ext cx="967581" cy="48888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7223575" y="5132080"/>
              <a:ext cx="660374" cy="317773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7627341" y="5197299"/>
              <a:ext cx="578135" cy="273320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7791474" y="4985468"/>
              <a:ext cx="751576" cy="355316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803856" y="4203573"/>
              <a:ext cx="591019" cy="470948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951029" y="3894405"/>
              <a:ext cx="628012" cy="504422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847937" y="3459909"/>
              <a:ext cx="1261323" cy="44577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76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2725913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61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68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66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876007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639459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3657602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239000" y="2550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239000" y="3788374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/</a:t>
            </a:r>
          </a:p>
        </p:txBody>
      </p:sp>
      <p:sp>
        <p:nvSpPr>
          <p:cNvPr id="35" name="Oval 34"/>
          <p:cNvSpPr/>
          <p:nvPr/>
        </p:nvSpPr>
        <p:spPr>
          <a:xfrm>
            <a:off x="7239000" y="504807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/ </a:t>
            </a:r>
            <a:r>
              <a:rPr lang="en-US" sz="2400" dirty="0" err="1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10600" y="2362201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discovered(white)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03055" y="360747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Discovered,</a:t>
            </a:r>
          </a:p>
          <a:p>
            <a:r>
              <a:rPr lang="en-US" sz="2400" dirty="0"/>
              <a:t>Nodes(Grey)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10600" y="485275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Finished nodes(Black)</a:t>
            </a:r>
          </a:p>
        </p:txBody>
      </p:sp>
    </p:spTree>
    <p:extLst>
      <p:ext uri="{BB962C8B-B14F-4D97-AF65-F5344CB8AC3E}">
        <p14:creationId xmlns:p14="http://schemas.microsoft.com/office/powerpoint/2010/main" val="32092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Parameters Used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1" y="2743200"/>
            <a:ext cx="1209675" cy="43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400" y="2743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 of a Node 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36576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d(u)-------discover time of node u</a:t>
            </a:r>
          </a:p>
          <a:p>
            <a:r>
              <a:rPr lang="en-IN" dirty="0"/>
              <a:t>f(u)------finishing time of node u(when it is finished)//Black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471" y="2228473"/>
            <a:ext cx="105294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We always start with source </a:t>
            </a:r>
            <a:r>
              <a:rPr lang="en-IN" sz="2400" dirty="0" smtClean="0"/>
              <a:t>node.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 smtClean="0"/>
              <a:t>QUEUE </a:t>
            </a:r>
            <a:r>
              <a:rPr lang="en-IN" sz="2400" dirty="0"/>
              <a:t>is being used for intermediate </a:t>
            </a:r>
            <a:r>
              <a:rPr lang="en-IN" sz="2400" dirty="0" smtClean="0"/>
              <a:t>operation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 smtClean="0"/>
              <a:t>Until </a:t>
            </a:r>
            <a:r>
              <a:rPr lang="en-IN" sz="2400" dirty="0"/>
              <a:t>the Queue becomes Empty we will processed the nodes by removing the front element of Queue</a:t>
            </a:r>
          </a:p>
        </p:txBody>
      </p:sp>
      <p:sp>
        <p:nvSpPr>
          <p:cNvPr id="3" name="Rectangle 2"/>
          <p:cNvSpPr/>
          <p:nvPr/>
        </p:nvSpPr>
        <p:spPr>
          <a:xfrm>
            <a:off x="670870" y="436480"/>
            <a:ext cx="60474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Breadth-First Search (BFS)</a:t>
            </a:r>
            <a:endParaRPr lang="en-IN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50788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3459266" y="4297400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46336" y="430319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3904184" y="3248988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58776" y="3818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253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0921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58776" y="37001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5881998" y="31242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d[u</a:t>
            </a:r>
            <a:r>
              <a:rPr lang="en-US" sz="2400" dirty="0"/>
              <a:t>]: when </a:t>
            </a:r>
            <a:r>
              <a:rPr lang="en-US" sz="2400" dirty="0" err="1"/>
              <a:t>u</a:t>
            </a:r>
            <a:r>
              <a:rPr lang="en-US" sz="2400" dirty="0"/>
              <a:t> is discovered</a:t>
            </a:r>
          </a:p>
          <a:p>
            <a:r>
              <a:rPr lang="en-US" sz="2400" dirty="0" err="1"/>
              <a:t>f[u</a:t>
            </a:r>
            <a:r>
              <a:rPr lang="en-US" sz="2400" dirty="0"/>
              <a:t>]: when searching </a:t>
            </a:r>
            <a:r>
              <a:rPr lang="en-US" sz="2400" dirty="0" err="1"/>
              <a:t>adj</a:t>
            </a:r>
            <a:r>
              <a:rPr lang="en-US" sz="2400" dirty="0"/>
              <a:t> of </a:t>
            </a:r>
            <a:r>
              <a:rPr lang="en-US" sz="2400" dirty="0" err="1"/>
              <a:t>u</a:t>
            </a:r>
            <a:endParaRPr lang="en-US" sz="2400" dirty="0"/>
          </a:p>
          <a:p>
            <a:r>
              <a:rPr lang="en-US" sz="2400" dirty="0"/>
              <a:t>         is finished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48000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72" name="TextBox 71"/>
          <p:cNvSpPr txBox="1"/>
          <p:nvPr/>
        </p:nvSpPr>
        <p:spPr>
          <a:xfrm>
            <a:off x="4053198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34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3459266" y="4297400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46336" y="430319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3904184" y="3248988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58776" y="3818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253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0921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 flipV="1">
            <a:off x="3652496" y="3124200"/>
            <a:ext cx="888873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58776" y="37001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5881998" y="31242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d[u</a:t>
            </a:r>
            <a:r>
              <a:rPr lang="en-US" sz="2400" dirty="0"/>
              <a:t>]: when </a:t>
            </a:r>
            <a:r>
              <a:rPr lang="en-US" sz="2400" dirty="0" err="1"/>
              <a:t>u</a:t>
            </a:r>
            <a:r>
              <a:rPr lang="en-US" sz="2400" dirty="0"/>
              <a:t> is discovered</a:t>
            </a:r>
          </a:p>
          <a:p>
            <a:r>
              <a:rPr lang="en-US" sz="2400" dirty="0" err="1"/>
              <a:t>f[u</a:t>
            </a:r>
            <a:r>
              <a:rPr lang="en-US" sz="2400" dirty="0"/>
              <a:t>]: when searching </a:t>
            </a:r>
            <a:r>
              <a:rPr lang="en-US" sz="2400" dirty="0" err="1"/>
              <a:t>adj</a:t>
            </a:r>
            <a:r>
              <a:rPr lang="en-US" sz="2400" dirty="0"/>
              <a:t> of </a:t>
            </a:r>
            <a:r>
              <a:rPr lang="en-US" sz="2400" dirty="0" err="1"/>
              <a:t>u</a:t>
            </a:r>
            <a:endParaRPr lang="en-US" sz="2400" dirty="0"/>
          </a:p>
          <a:p>
            <a:r>
              <a:rPr lang="en-US" sz="2400" dirty="0"/>
              <a:t>         is finished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70582" y="259080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timestamp: </a:t>
            </a:r>
            <a:r>
              <a:rPr lang="en-US" sz="2400" dirty="0" err="1"/>
              <a:t>t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828800" y="3642359"/>
            <a:ext cx="135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d[u</a:t>
            </a:r>
            <a:r>
              <a:rPr lang="en-US" sz="2400" dirty="0"/>
              <a:t>] = </a:t>
            </a:r>
            <a:r>
              <a:rPr lang="en-US" sz="2400" dirty="0" err="1"/>
              <a:t>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053198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72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3459266" y="4297400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46336" y="430319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3904184" y="3248988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58776" y="3818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253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0921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 flipV="1">
            <a:off x="3652496" y="3124200"/>
            <a:ext cx="888873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58776" y="37001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5881998" y="31242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d[u</a:t>
            </a:r>
            <a:r>
              <a:rPr lang="en-US" sz="2400" dirty="0"/>
              <a:t>]: when </a:t>
            </a:r>
            <a:r>
              <a:rPr lang="en-US" sz="2400" dirty="0" err="1"/>
              <a:t>u</a:t>
            </a:r>
            <a:r>
              <a:rPr lang="en-US" sz="2400" dirty="0"/>
              <a:t> is discovered</a:t>
            </a:r>
          </a:p>
          <a:p>
            <a:r>
              <a:rPr lang="en-US" sz="2400" dirty="0" err="1"/>
              <a:t>f[u</a:t>
            </a:r>
            <a:r>
              <a:rPr lang="en-US" sz="2400" dirty="0"/>
              <a:t>]: when searching </a:t>
            </a:r>
            <a:r>
              <a:rPr lang="en-US" sz="2400" dirty="0" err="1"/>
              <a:t>adj</a:t>
            </a:r>
            <a:r>
              <a:rPr lang="en-US" sz="2400" dirty="0"/>
              <a:t> of </a:t>
            </a:r>
            <a:r>
              <a:rPr lang="en-US" sz="2400" dirty="0" err="1"/>
              <a:t>u</a:t>
            </a:r>
            <a:endParaRPr lang="en-US" sz="2400" dirty="0"/>
          </a:p>
          <a:p>
            <a:r>
              <a:rPr lang="en-US" sz="2400" dirty="0"/>
              <a:t>         is finished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70582" y="2590801"/>
            <a:ext cx="228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timestamp: t+1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0" y="3642359"/>
            <a:ext cx="135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d[u</a:t>
            </a:r>
            <a:r>
              <a:rPr lang="en-US" sz="2400" dirty="0"/>
              <a:t>] = </a:t>
            </a:r>
            <a:r>
              <a:rPr lang="en-US" sz="2400" dirty="0" err="1"/>
              <a:t>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053198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732451" y="4242137"/>
            <a:ext cx="967581" cy="488881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09800" y="5334001"/>
            <a:ext cx="152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d[v</a:t>
            </a:r>
            <a:r>
              <a:rPr lang="en-US" sz="2400" dirty="0"/>
              <a:t>] = t+1</a:t>
            </a:r>
          </a:p>
        </p:txBody>
      </p:sp>
    </p:spTree>
    <p:extLst>
      <p:ext uri="{BB962C8B-B14F-4D97-AF65-F5344CB8AC3E}">
        <p14:creationId xmlns:p14="http://schemas.microsoft.com/office/powerpoint/2010/main" val="33017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3459266" y="4297400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46336" y="430319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3904184" y="3248988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58776" y="3818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253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0921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 flipV="1">
            <a:off x="3652496" y="3124200"/>
            <a:ext cx="888873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58776" y="37001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5881998" y="31242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d[u</a:t>
            </a:r>
            <a:r>
              <a:rPr lang="en-US" sz="2400" dirty="0"/>
              <a:t>]: when </a:t>
            </a:r>
            <a:r>
              <a:rPr lang="en-US" sz="2400" dirty="0" err="1"/>
              <a:t>u</a:t>
            </a:r>
            <a:r>
              <a:rPr lang="en-US" sz="2400" dirty="0"/>
              <a:t> is discovered</a:t>
            </a:r>
          </a:p>
          <a:p>
            <a:r>
              <a:rPr lang="en-US" sz="2400" dirty="0" err="1"/>
              <a:t>f[u</a:t>
            </a:r>
            <a:r>
              <a:rPr lang="en-US" sz="2400" dirty="0"/>
              <a:t>]: when searching </a:t>
            </a:r>
            <a:r>
              <a:rPr lang="en-US" sz="2400" dirty="0" err="1"/>
              <a:t>adj</a:t>
            </a:r>
            <a:r>
              <a:rPr lang="en-US" sz="2400" dirty="0"/>
              <a:t> of </a:t>
            </a:r>
            <a:r>
              <a:rPr lang="en-US" sz="2400" dirty="0" err="1"/>
              <a:t>u</a:t>
            </a:r>
            <a:endParaRPr lang="en-US" sz="2400" dirty="0"/>
          </a:p>
          <a:p>
            <a:r>
              <a:rPr lang="en-US" sz="2400" dirty="0"/>
              <a:t>         is finished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70582" y="2590801"/>
            <a:ext cx="232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timestamp: t+2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0" y="3642359"/>
            <a:ext cx="135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d[u</a:t>
            </a:r>
            <a:r>
              <a:rPr lang="en-US" sz="2400" dirty="0"/>
              <a:t>] = </a:t>
            </a:r>
            <a:r>
              <a:rPr lang="en-US" sz="2400" dirty="0" err="1"/>
              <a:t>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053198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732451" y="4242137"/>
            <a:ext cx="967581" cy="488881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09800" y="5334001"/>
            <a:ext cx="152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d[v</a:t>
            </a:r>
            <a:r>
              <a:rPr lang="en-US" sz="2400" dirty="0"/>
              <a:t>] = t+1</a:t>
            </a:r>
          </a:p>
          <a:p>
            <a:r>
              <a:rPr lang="en-US" sz="2400" dirty="0" err="1"/>
              <a:t>f[v</a:t>
            </a:r>
            <a:r>
              <a:rPr lang="en-US" sz="2400" dirty="0"/>
              <a:t>] = t+2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3253616" y="4460346"/>
            <a:ext cx="660374" cy="317773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3459266" y="4297400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46336" y="430319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3904184" y="3248988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58776" y="3818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253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0921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 flipV="1">
            <a:off x="3652496" y="3124200"/>
            <a:ext cx="888873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58776" y="37001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5881998" y="31242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d[u</a:t>
            </a:r>
            <a:r>
              <a:rPr lang="en-US" sz="2400" dirty="0"/>
              <a:t>]: when </a:t>
            </a:r>
            <a:r>
              <a:rPr lang="en-US" sz="2400" dirty="0" err="1"/>
              <a:t>u</a:t>
            </a:r>
            <a:r>
              <a:rPr lang="en-US" sz="2400" dirty="0"/>
              <a:t> is discovered</a:t>
            </a:r>
          </a:p>
          <a:p>
            <a:r>
              <a:rPr lang="en-US" sz="2400" dirty="0" err="1"/>
              <a:t>f[u</a:t>
            </a:r>
            <a:r>
              <a:rPr lang="en-US" sz="2400" dirty="0"/>
              <a:t>]: when searching </a:t>
            </a:r>
            <a:r>
              <a:rPr lang="en-US" sz="2400" dirty="0" err="1"/>
              <a:t>adj</a:t>
            </a:r>
            <a:r>
              <a:rPr lang="en-US" sz="2400" dirty="0"/>
              <a:t> of </a:t>
            </a:r>
            <a:r>
              <a:rPr lang="en-US" sz="2400" dirty="0" err="1"/>
              <a:t>u</a:t>
            </a:r>
            <a:endParaRPr lang="en-US" sz="2400" dirty="0"/>
          </a:p>
          <a:p>
            <a:r>
              <a:rPr lang="en-US" sz="2400" dirty="0"/>
              <a:t>         is finished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70582" y="2590801"/>
            <a:ext cx="232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timestamp: t+3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0" y="3642359"/>
            <a:ext cx="135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d[u</a:t>
            </a:r>
            <a:r>
              <a:rPr lang="en-US" sz="2400" dirty="0"/>
              <a:t>] = </a:t>
            </a:r>
            <a:r>
              <a:rPr lang="en-US" sz="2400" dirty="0" err="1"/>
              <a:t>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053198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732451" y="4242137"/>
            <a:ext cx="967581" cy="488881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09800" y="5334001"/>
            <a:ext cx="152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d[v</a:t>
            </a:r>
            <a:r>
              <a:rPr lang="en-US" sz="2400" dirty="0"/>
              <a:t>] = t+1</a:t>
            </a:r>
          </a:p>
          <a:p>
            <a:r>
              <a:rPr lang="en-US" sz="2400" dirty="0" err="1"/>
              <a:t>f[v</a:t>
            </a:r>
            <a:r>
              <a:rPr lang="en-US" sz="2400" dirty="0"/>
              <a:t>] = t+2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3253616" y="4460346"/>
            <a:ext cx="660374" cy="317773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3657383" y="4525564"/>
            <a:ext cx="578135" cy="27332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61356" y="5334001"/>
            <a:ext cx="175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d[w</a:t>
            </a:r>
            <a:r>
              <a:rPr lang="en-US" sz="2400" dirty="0"/>
              <a:t>] = t+3</a:t>
            </a:r>
          </a:p>
        </p:txBody>
      </p:sp>
    </p:spTree>
    <p:extLst>
      <p:ext uri="{BB962C8B-B14F-4D97-AF65-F5344CB8AC3E}">
        <p14:creationId xmlns:p14="http://schemas.microsoft.com/office/powerpoint/2010/main" val="13389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3459266" y="4297400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46336" y="430319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3904184" y="3248988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58776" y="3818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253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0921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 flipV="1">
            <a:off x="3652496" y="3124200"/>
            <a:ext cx="888873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58776" y="37001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5881998" y="31242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d[u</a:t>
            </a:r>
            <a:r>
              <a:rPr lang="en-US" sz="2400" dirty="0"/>
              <a:t>]: when </a:t>
            </a:r>
            <a:r>
              <a:rPr lang="en-US" sz="2400" dirty="0" err="1"/>
              <a:t>u</a:t>
            </a:r>
            <a:r>
              <a:rPr lang="en-US" sz="2400" dirty="0"/>
              <a:t> is discovered</a:t>
            </a:r>
          </a:p>
          <a:p>
            <a:r>
              <a:rPr lang="en-US" sz="2400" dirty="0" err="1"/>
              <a:t>f[u</a:t>
            </a:r>
            <a:r>
              <a:rPr lang="en-US" sz="2400" dirty="0"/>
              <a:t>]: when searching </a:t>
            </a:r>
            <a:r>
              <a:rPr lang="en-US" sz="2400" dirty="0" err="1"/>
              <a:t>adj</a:t>
            </a:r>
            <a:r>
              <a:rPr lang="en-US" sz="2400" dirty="0"/>
              <a:t> of </a:t>
            </a:r>
            <a:r>
              <a:rPr lang="en-US" sz="2400" dirty="0" err="1"/>
              <a:t>u</a:t>
            </a:r>
            <a:endParaRPr lang="en-US" sz="2400" dirty="0"/>
          </a:p>
          <a:p>
            <a:r>
              <a:rPr lang="en-US" sz="2400" dirty="0"/>
              <a:t>         is finished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70582" y="2590801"/>
            <a:ext cx="232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timestamp: t+4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0" y="3642359"/>
            <a:ext cx="135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d[u</a:t>
            </a:r>
            <a:r>
              <a:rPr lang="en-US" sz="2400" dirty="0"/>
              <a:t>] = </a:t>
            </a:r>
            <a:r>
              <a:rPr lang="en-US" sz="2400" dirty="0" err="1"/>
              <a:t>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053198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732451" y="4242137"/>
            <a:ext cx="967581" cy="488881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09800" y="5334001"/>
            <a:ext cx="152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d[v</a:t>
            </a:r>
            <a:r>
              <a:rPr lang="en-US" sz="2400" dirty="0"/>
              <a:t>] = t+1</a:t>
            </a:r>
          </a:p>
          <a:p>
            <a:r>
              <a:rPr lang="en-US" sz="2400" dirty="0" err="1"/>
              <a:t>f[v</a:t>
            </a:r>
            <a:r>
              <a:rPr lang="en-US" sz="2400" dirty="0"/>
              <a:t>] = t+2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3253616" y="4460346"/>
            <a:ext cx="660374" cy="317773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3657383" y="4525564"/>
            <a:ext cx="578135" cy="27332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61356" y="5334001"/>
            <a:ext cx="175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d[w</a:t>
            </a:r>
            <a:r>
              <a:rPr lang="en-US" sz="2400" dirty="0"/>
              <a:t>] = t+3</a:t>
            </a:r>
          </a:p>
          <a:p>
            <a:r>
              <a:rPr lang="en-US" sz="2400" dirty="0" err="1"/>
              <a:t>f[v</a:t>
            </a:r>
            <a:r>
              <a:rPr lang="en-US" sz="2400" dirty="0"/>
              <a:t>] = t+4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3821515" y="4313733"/>
            <a:ext cx="751576" cy="355316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8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3459266" y="4297400"/>
            <a:ext cx="1140961" cy="55580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46336" y="4303195"/>
            <a:ext cx="1103881" cy="50713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1" idx="7"/>
          </p:cNvCxnSpPr>
          <p:nvPr/>
        </p:nvCxnSpPr>
        <p:spPr>
          <a:xfrm rot="10800000" flipV="1">
            <a:off x="3904184" y="3248988"/>
            <a:ext cx="910597" cy="62420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58776" y="3818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253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092176" y="4961096"/>
            <a:ext cx="404668" cy="376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 flipV="1">
            <a:off x="3652496" y="3124200"/>
            <a:ext cx="888873" cy="59436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58776" y="37001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5881998" y="3124200"/>
            <a:ext cx="426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d[u</a:t>
            </a:r>
            <a:r>
              <a:rPr lang="en-US" sz="2400" dirty="0"/>
              <a:t>]: when </a:t>
            </a:r>
            <a:r>
              <a:rPr lang="en-US" sz="2400" dirty="0" err="1"/>
              <a:t>u</a:t>
            </a:r>
            <a:r>
              <a:rPr lang="en-US" sz="2400" dirty="0"/>
              <a:t> is discovered</a:t>
            </a:r>
          </a:p>
          <a:p>
            <a:r>
              <a:rPr lang="en-US" sz="2400" dirty="0" err="1"/>
              <a:t>f[u</a:t>
            </a:r>
            <a:r>
              <a:rPr lang="en-US" sz="2400" dirty="0"/>
              <a:t>]: when searching </a:t>
            </a:r>
            <a:r>
              <a:rPr lang="en-US" sz="2400" dirty="0" err="1"/>
              <a:t>adj</a:t>
            </a:r>
            <a:r>
              <a:rPr lang="en-US" sz="2400" dirty="0"/>
              <a:t> of </a:t>
            </a:r>
            <a:r>
              <a:rPr lang="en-US" sz="2400" dirty="0" err="1"/>
              <a:t>u</a:t>
            </a:r>
            <a:endParaRPr lang="en-US" sz="2400" dirty="0"/>
          </a:p>
          <a:p>
            <a:r>
              <a:rPr lang="en-US" sz="2400" dirty="0"/>
              <a:t>         is finished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70582" y="2590801"/>
            <a:ext cx="232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timestamp: t+5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0" y="3642359"/>
            <a:ext cx="1596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d[u</a:t>
            </a:r>
            <a:r>
              <a:rPr lang="en-US" sz="2400" dirty="0"/>
              <a:t>] = </a:t>
            </a:r>
            <a:r>
              <a:rPr lang="en-US" sz="2400" dirty="0" err="1"/>
              <a:t>t</a:t>
            </a:r>
            <a:endParaRPr lang="en-US" sz="2400" dirty="0"/>
          </a:p>
          <a:p>
            <a:r>
              <a:rPr lang="en-US" sz="2400" dirty="0" err="1"/>
              <a:t>f[u</a:t>
            </a:r>
            <a:r>
              <a:rPr lang="en-US" sz="2400" dirty="0"/>
              <a:t>] = t+5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0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053198" y="48297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732451" y="4242137"/>
            <a:ext cx="967581" cy="488881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09800" y="5334001"/>
            <a:ext cx="152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d[v</a:t>
            </a:r>
            <a:r>
              <a:rPr lang="en-US" sz="2400" dirty="0"/>
              <a:t>] = t+1</a:t>
            </a:r>
          </a:p>
          <a:p>
            <a:r>
              <a:rPr lang="en-US" sz="2400" dirty="0" err="1"/>
              <a:t>f[v</a:t>
            </a:r>
            <a:r>
              <a:rPr lang="en-US" sz="2400" dirty="0"/>
              <a:t>] = t+2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3253616" y="4460346"/>
            <a:ext cx="660374" cy="317773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3657383" y="4525564"/>
            <a:ext cx="578135" cy="273320"/>
          </a:xfrm>
          <a:prstGeom prst="line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61356" y="5334001"/>
            <a:ext cx="175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d[w</a:t>
            </a:r>
            <a:r>
              <a:rPr lang="en-US" sz="2400" dirty="0"/>
              <a:t>] = t+3</a:t>
            </a:r>
          </a:p>
          <a:p>
            <a:r>
              <a:rPr lang="en-US" sz="2400" dirty="0" err="1"/>
              <a:t>f[w</a:t>
            </a:r>
            <a:r>
              <a:rPr lang="en-US" sz="2400" dirty="0"/>
              <a:t>] = t+4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3821515" y="4313733"/>
            <a:ext cx="751576" cy="355316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4066878" y="3527316"/>
            <a:ext cx="711098" cy="475488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43600" y="486718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Remember: Output of DFS is always forest. Forest---Collection of trees</a:t>
            </a:r>
          </a:p>
        </p:txBody>
      </p:sp>
    </p:spTree>
    <p:extLst>
      <p:ext uri="{BB962C8B-B14F-4D97-AF65-F5344CB8AC3E}">
        <p14:creationId xmlns:p14="http://schemas.microsoft.com/office/powerpoint/2010/main" val="18524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2725913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61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68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66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876007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639459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3657602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24004" y="2743200"/>
            <a:ext cx="3795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DFS(G):</a:t>
            </a:r>
          </a:p>
          <a:p>
            <a:r>
              <a:rPr lang="en-US" sz="2400" dirty="0"/>
              <a:t>  1. Initialization</a:t>
            </a:r>
          </a:p>
          <a:p>
            <a:r>
              <a:rPr lang="en-US" sz="2400" dirty="0"/>
              <a:t>    for each </a:t>
            </a:r>
            <a:r>
              <a:rPr lang="en-US" sz="2400" dirty="0" err="1"/>
              <a:t>u</a:t>
            </a:r>
            <a:r>
              <a:rPr lang="en-US" sz="2400" dirty="0"/>
              <a:t>    V[G],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color[u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white</a:t>
            </a:r>
          </a:p>
          <a:p>
            <a:r>
              <a:rPr lang="en-US" sz="2400" dirty="0"/>
              <a:t>      π[u] </a:t>
            </a:r>
            <a:r>
              <a:rPr lang="en-US" sz="2400" dirty="0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Nil //</a:t>
            </a:r>
          </a:p>
          <a:p>
            <a:r>
              <a:rPr lang="en-US" sz="2400" dirty="0"/>
              <a:t>    time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0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229600" y="3629043"/>
            <a:ext cx="213360" cy="213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15400" y="4255927"/>
            <a:ext cx="128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 is nil</a:t>
            </a:r>
          </a:p>
        </p:txBody>
      </p:sp>
    </p:spTree>
    <p:extLst>
      <p:ext uri="{BB962C8B-B14F-4D97-AF65-F5344CB8AC3E}">
        <p14:creationId xmlns:p14="http://schemas.microsoft.com/office/powerpoint/2010/main" val="39576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4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DFS(G):</a:t>
            </a:r>
          </a:p>
          <a:p>
            <a:r>
              <a:rPr lang="en-US" sz="2400" dirty="0"/>
              <a:t>  1. Initialization</a:t>
            </a:r>
          </a:p>
          <a:p>
            <a:r>
              <a:rPr lang="en-US" sz="2400" dirty="0"/>
              <a:t>  2. For each </a:t>
            </a:r>
            <a:r>
              <a:rPr lang="en-US" sz="2400" dirty="0" err="1"/>
              <a:t>u</a:t>
            </a:r>
            <a:r>
              <a:rPr lang="en-US" sz="2400" dirty="0"/>
              <a:t>    V[G]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color[u</a:t>
            </a:r>
            <a:r>
              <a:rPr lang="en-US" sz="2400" dirty="0"/>
              <a:t>] = white</a:t>
            </a:r>
          </a:p>
          <a:p>
            <a:r>
              <a:rPr lang="en-US" sz="2400" dirty="0"/>
              <a:t>      DFS-</a:t>
            </a:r>
            <a:r>
              <a:rPr lang="en-US" sz="2400" dirty="0" err="1"/>
              <a:t>Visit(u</a:t>
            </a:r>
            <a:r>
              <a:rPr lang="en-US" sz="2400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3200" y="4731603"/>
            <a:ext cx="3795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DFS-</a:t>
            </a:r>
            <a:r>
              <a:rPr lang="en-US" sz="2400" dirty="0" err="1"/>
              <a:t>Visit(u</a:t>
            </a:r>
            <a:r>
              <a:rPr lang="en-US" sz="2400" dirty="0"/>
              <a:t>):</a:t>
            </a:r>
          </a:p>
          <a:p>
            <a:r>
              <a:rPr lang="en-US" sz="2400" dirty="0"/>
              <a:t>  1. Initial Setting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color[u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gray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516592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1/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725913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61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68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66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876007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3639459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3657602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7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4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DFS(G):</a:t>
            </a:r>
          </a:p>
          <a:p>
            <a:r>
              <a:rPr lang="en-US" sz="2400" dirty="0"/>
              <a:t>  1. Initialization</a:t>
            </a:r>
          </a:p>
          <a:p>
            <a:r>
              <a:rPr lang="en-US" sz="2400" dirty="0"/>
              <a:t>  2. For each </a:t>
            </a:r>
            <a:r>
              <a:rPr lang="en-US" sz="2400" dirty="0" err="1"/>
              <a:t>u</a:t>
            </a:r>
            <a:r>
              <a:rPr lang="en-US" sz="2400" dirty="0"/>
              <a:t>    V[G]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color[u</a:t>
            </a:r>
            <a:r>
              <a:rPr lang="en-US" sz="2400" dirty="0"/>
              <a:t>] = white</a:t>
            </a:r>
          </a:p>
          <a:p>
            <a:r>
              <a:rPr lang="en-US" sz="2400" dirty="0"/>
              <a:t>      DFS-</a:t>
            </a:r>
            <a:r>
              <a:rPr lang="en-US" sz="2400" dirty="0" err="1"/>
              <a:t>Visit(u</a:t>
            </a:r>
            <a:r>
              <a:rPr lang="en-US" sz="2400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3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DFS-</a:t>
            </a:r>
            <a:r>
              <a:rPr lang="en-US" sz="2400" dirty="0" err="1"/>
              <a:t>Visit(u</a:t>
            </a:r>
            <a:r>
              <a:rPr lang="en-US" sz="2400" dirty="0"/>
              <a:t>):</a:t>
            </a:r>
          </a:p>
          <a:p>
            <a:r>
              <a:rPr lang="en-US" sz="2400" dirty="0"/>
              <a:t>  1. Initial Setting</a:t>
            </a:r>
          </a:p>
          <a:p>
            <a:r>
              <a:rPr lang="en-US" sz="2400" dirty="0"/>
              <a:t>  2. for each </a:t>
            </a:r>
            <a:r>
              <a:rPr lang="en-US" sz="2400" dirty="0" err="1"/>
              <a:t>adj</a:t>
            </a:r>
            <a:r>
              <a:rPr lang="en-US" sz="2400" dirty="0"/>
              <a:t> </a:t>
            </a:r>
            <a:r>
              <a:rPr lang="en-US" sz="2400" dirty="0" err="1"/>
              <a:t>v</a:t>
            </a:r>
            <a:r>
              <a:rPr lang="en-US" sz="2400" dirty="0"/>
              <a:t> of white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π[v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</a:t>
            </a:r>
            <a:r>
              <a:rPr lang="en-US" sz="2400" dirty="0" err="1"/>
              <a:t>u</a:t>
            </a:r>
            <a:endParaRPr lang="en-US" sz="2400" dirty="0"/>
          </a:p>
          <a:p>
            <a:r>
              <a:rPr lang="en-US" sz="2400" dirty="0"/>
              <a:t>       DFS-</a:t>
            </a:r>
            <a:r>
              <a:rPr lang="en-US" sz="2400" dirty="0" err="1"/>
              <a:t>Visit[v</a:t>
            </a:r>
            <a:r>
              <a:rPr lang="en-US" sz="2400" dirty="0"/>
              <a:t>]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516592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1/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2/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725913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61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68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66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876007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3639459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3657602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6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7239000" y="2550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white</a:t>
            </a:r>
          </a:p>
        </p:txBody>
      </p:sp>
      <p:sp>
        <p:nvSpPr>
          <p:cNvPr id="33" name="Oval 32"/>
          <p:cNvSpPr/>
          <p:nvPr/>
        </p:nvSpPr>
        <p:spPr>
          <a:xfrm>
            <a:off x="7239000" y="3788374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gray</a:t>
            </a:r>
          </a:p>
        </p:txBody>
      </p:sp>
      <p:sp>
        <p:nvSpPr>
          <p:cNvPr id="34" name="Oval 33"/>
          <p:cNvSpPr/>
          <p:nvPr/>
        </p:nvSpPr>
        <p:spPr>
          <a:xfrm>
            <a:off x="7239000" y="504807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black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10600" y="236220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discovered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10600" y="344787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Discovered,</a:t>
            </a:r>
          </a:p>
          <a:p>
            <a:r>
              <a:rPr lang="en-US" sz="2400" dirty="0"/>
              <a:t> nodes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39200" y="488338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Finished nodes</a:t>
            </a:r>
          </a:p>
        </p:txBody>
      </p:sp>
    </p:spTree>
    <p:extLst>
      <p:ext uri="{BB962C8B-B14F-4D97-AF65-F5344CB8AC3E}">
        <p14:creationId xmlns:p14="http://schemas.microsoft.com/office/powerpoint/2010/main" val="40144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4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DFS(G):</a:t>
            </a:r>
          </a:p>
          <a:p>
            <a:r>
              <a:rPr lang="en-US" sz="2400" dirty="0"/>
              <a:t>  1. Initialization</a:t>
            </a:r>
          </a:p>
          <a:p>
            <a:r>
              <a:rPr lang="en-US" sz="2400" dirty="0"/>
              <a:t>  2. For each </a:t>
            </a:r>
            <a:r>
              <a:rPr lang="en-US" sz="2400" dirty="0" err="1"/>
              <a:t>u</a:t>
            </a:r>
            <a:r>
              <a:rPr lang="en-US" sz="2400" dirty="0"/>
              <a:t>    V[G]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color[u</a:t>
            </a:r>
            <a:r>
              <a:rPr lang="en-US" sz="2400" dirty="0"/>
              <a:t>] = white</a:t>
            </a:r>
          </a:p>
          <a:p>
            <a:r>
              <a:rPr lang="en-US" sz="2400" dirty="0"/>
              <a:t>      DFS-</a:t>
            </a:r>
            <a:r>
              <a:rPr lang="en-US" sz="2400" dirty="0" err="1"/>
              <a:t>Visit(u</a:t>
            </a:r>
            <a:r>
              <a:rPr lang="en-US" sz="2400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3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DFS-</a:t>
            </a:r>
            <a:r>
              <a:rPr lang="en-US" sz="2400" dirty="0" err="1"/>
              <a:t>Visit(u</a:t>
            </a:r>
            <a:r>
              <a:rPr lang="en-US" sz="2400" dirty="0"/>
              <a:t>):</a:t>
            </a:r>
          </a:p>
          <a:p>
            <a:r>
              <a:rPr lang="en-US" sz="2400" dirty="0"/>
              <a:t>  1. Initial Setting</a:t>
            </a:r>
          </a:p>
          <a:p>
            <a:r>
              <a:rPr lang="en-US" sz="2400" dirty="0"/>
              <a:t>  2. for each </a:t>
            </a:r>
            <a:r>
              <a:rPr lang="en-US" sz="2400" dirty="0" err="1"/>
              <a:t>adj</a:t>
            </a:r>
            <a:r>
              <a:rPr lang="en-US" sz="2400" dirty="0"/>
              <a:t> </a:t>
            </a:r>
            <a:r>
              <a:rPr lang="en-US" sz="2400" dirty="0" err="1"/>
              <a:t>v</a:t>
            </a:r>
            <a:r>
              <a:rPr lang="en-US" sz="2400" dirty="0"/>
              <a:t> of white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π[v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</a:t>
            </a:r>
            <a:r>
              <a:rPr lang="en-US" sz="2400" dirty="0" err="1"/>
              <a:t>u</a:t>
            </a:r>
            <a:endParaRPr lang="en-US" sz="2400" dirty="0"/>
          </a:p>
          <a:p>
            <a:r>
              <a:rPr lang="en-US" sz="2400" dirty="0"/>
              <a:t>       DFS-</a:t>
            </a:r>
            <a:r>
              <a:rPr lang="en-US" sz="2400" dirty="0" err="1"/>
              <a:t>Visit[v</a:t>
            </a:r>
            <a:r>
              <a:rPr lang="en-US" sz="2400" dirty="0"/>
              <a:t>]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516592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1/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2/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3/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725913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61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68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66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876007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3639459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3657602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4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DFS(G):</a:t>
            </a:r>
          </a:p>
          <a:p>
            <a:r>
              <a:rPr lang="en-US" sz="2400" dirty="0"/>
              <a:t>  1. Initialization</a:t>
            </a:r>
          </a:p>
          <a:p>
            <a:r>
              <a:rPr lang="en-US" sz="2400" dirty="0"/>
              <a:t>  2. For each </a:t>
            </a:r>
            <a:r>
              <a:rPr lang="en-US" sz="2400" dirty="0" err="1"/>
              <a:t>u</a:t>
            </a:r>
            <a:r>
              <a:rPr lang="en-US" sz="2400" dirty="0"/>
              <a:t>    V[G]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color[u</a:t>
            </a:r>
            <a:r>
              <a:rPr lang="en-US" sz="2400" dirty="0"/>
              <a:t>] = white</a:t>
            </a:r>
          </a:p>
          <a:p>
            <a:r>
              <a:rPr lang="en-US" sz="2400" dirty="0"/>
              <a:t>      DFS-</a:t>
            </a:r>
            <a:r>
              <a:rPr lang="en-US" sz="2400" dirty="0" err="1"/>
              <a:t>Visit(u</a:t>
            </a:r>
            <a:r>
              <a:rPr lang="en-US" sz="2400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3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DFS-</a:t>
            </a:r>
            <a:r>
              <a:rPr lang="en-US" sz="2400" dirty="0" err="1"/>
              <a:t>Visit(u</a:t>
            </a:r>
            <a:r>
              <a:rPr lang="en-US" sz="2400" dirty="0"/>
              <a:t>):</a:t>
            </a:r>
          </a:p>
          <a:p>
            <a:r>
              <a:rPr lang="en-US" sz="2400" dirty="0"/>
              <a:t>  1. Initial Setting</a:t>
            </a:r>
          </a:p>
          <a:p>
            <a:r>
              <a:rPr lang="en-US" sz="2400" dirty="0"/>
              <a:t>  2. for each </a:t>
            </a:r>
            <a:r>
              <a:rPr lang="en-US" sz="2400" dirty="0" err="1"/>
              <a:t>adj</a:t>
            </a:r>
            <a:r>
              <a:rPr lang="en-US" sz="2400" dirty="0"/>
              <a:t> </a:t>
            </a:r>
            <a:r>
              <a:rPr lang="en-US" sz="2400" dirty="0" err="1"/>
              <a:t>v</a:t>
            </a:r>
            <a:r>
              <a:rPr lang="en-US" sz="2400" dirty="0"/>
              <a:t> of white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π[v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</a:t>
            </a:r>
            <a:r>
              <a:rPr lang="en-US" sz="2400" dirty="0" err="1"/>
              <a:t>u</a:t>
            </a:r>
            <a:endParaRPr lang="en-US" sz="2400" dirty="0"/>
          </a:p>
          <a:p>
            <a:r>
              <a:rPr lang="en-US" sz="2400" dirty="0"/>
              <a:t>       DFS-</a:t>
            </a:r>
            <a:r>
              <a:rPr lang="en-US" sz="2400" dirty="0" err="1"/>
              <a:t>Visit[v</a:t>
            </a:r>
            <a:r>
              <a:rPr lang="en-US" sz="2400" dirty="0"/>
              <a:t>]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516592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1/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4/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2/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3/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725913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61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68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66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876007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3639459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3657602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4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DFS(G):</a:t>
            </a:r>
          </a:p>
          <a:p>
            <a:r>
              <a:rPr lang="en-US" sz="2400" dirty="0"/>
              <a:t>  1. Initialization</a:t>
            </a:r>
          </a:p>
          <a:p>
            <a:r>
              <a:rPr lang="en-US" sz="2400" dirty="0"/>
              <a:t>  2. For each </a:t>
            </a:r>
            <a:r>
              <a:rPr lang="en-US" sz="2400" dirty="0" err="1"/>
              <a:t>u</a:t>
            </a:r>
            <a:r>
              <a:rPr lang="en-US" sz="2400" dirty="0"/>
              <a:t>    V[G]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color[u</a:t>
            </a:r>
            <a:r>
              <a:rPr lang="en-US" sz="2400" dirty="0"/>
              <a:t>] = white</a:t>
            </a:r>
          </a:p>
          <a:p>
            <a:r>
              <a:rPr lang="en-US" sz="2400" dirty="0"/>
              <a:t>      DFS-</a:t>
            </a:r>
            <a:r>
              <a:rPr lang="en-US" sz="2400" dirty="0" err="1"/>
              <a:t>Visit(u</a:t>
            </a:r>
            <a:r>
              <a:rPr lang="en-US" sz="2400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3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DFS-</a:t>
            </a:r>
            <a:r>
              <a:rPr lang="en-US" sz="2400" dirty="0" err="1"/>
              <a:t>Visit(u</a:t>
            </a:r>
            <a:r>
              <a:rPr lang="en-US" sz="2400" dirty="0"/>
              <a:t>):</a:t>
            </a:r>
          </a:p>
          <a:p>
            <a:r>
              <a:rPr lang="en-US" sz="2400" dirty="0"/>
              <a:t>  1. Initial Setting</a:t>
            </a:r>
          </a:p>
          <a:p>
            <a:r>
              <a:rPr lang="en-US" sz="2400" dirty="0"/>
              <a:t>  2. Handling </a:t>
            </a:r>
            <a:r>
              <a:rPr lang="en-US" sz="2400" dirty="0" err="1"/>
              <a:t>adj</a:t>
            </a:r>
            <a:r>
              <a:rPr lang="en-US" sz="2400" dirty="0"/>
              <a:t> vertices</a:t>
            </a:r>
          </a:p>
          <a:p>
            <a:r>
              <a:rPr lang="en-US" sz="2400" dirty="0"/>
              <a:t>  3. </a:t>
            </a:r>
            <a:r>
              <a:rPr lang="en-US" sz="2400" dirty="0" err="1"/>
              <a:t>color[u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black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516592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1/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4/5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2/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3/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725913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61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68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66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876007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3639459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3657602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3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4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DFS(G):</a:t>
            </a:r>
          </a:p>
          <a:p>
            <a:r>
              <a:rPr lang="en-US" sz="2400" dirty="0"/>
              <a:t>  1. Initialization</a:t>
            </a:r>
          </a:p>
          <a:p>
            <a:r>
              <a:rPr lang="en-US" sz="2400" dirty="0"/>
              <a:t>  2. For each </a:t>
            </a:r>
            <a:r>
              <a:rPr lang="en-US" sz="2400" dirty="0" err="1"/>
              <a:t>u</a:t>
            </a:r>
            <a:r>
              <a:rPr lang="en-US" sz="2400" dirty="0"/>
              <a:t>    V[G]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color[u</a:t>
            </a:r>
            <a:r>
              <a:rPr lang="en-US" sz="2400" dirty="0"/>
              <a:t>] = white</a:t>
            </a:r>
          </a:p>
          <a:p>
            <a:r>
              <a:rPr lang="en-US" sz="2400" dirty="0"/>
              <a:t>      DFS-</a:t>
            </a:r>
            <a:r>
              <a:rPr lang="en-US" sz="2400" dirty="0" err="1"/>
              <a:t>Visit(u</a:t>
            </a:r>
            <a:r>
              <a:rPr lang="en-US" sz="2400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3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DFS-</a:t>
            </a:r>
            <a:r>
              <a:rPr lang="en-US" sz="2400" dirty="0" err="1"/>
              <a:t>Visit(u</a:t>
            </a:r>
            <a:r>
              <a:rPr lang="en-US" sz="2400" dirty="0"/>
              <a:t>):</a:t>
            </a:r>
          </a:p>
          <a:p>
            <a:r>
              <a:rPr lang="en-US" sz="2400" dirty="0"/>
              <a:t>  1. Initial Setting</a:t>
            </a:r>
          </a:p>
          <a:p>
            <a:r>
              <a:rPr lang="en-US" sz="2400" dirty="0"/>
              <a:t>  2. Handling </a:t>
            </a:r>
            <a:r>
              <a:rPr lang="en-US" sz="2400" dirty="0" err="1"/>
              <a:t>adj</a:t>
            </a:r>
            <a:r>
              <a:rPr lang="en-US" sz="2400" dirty="0"/>
              <a:t> vertices</a:t>
            </a:r>
          </a:p>
          <a:p>
            <a:r>
              <a:rPr lang="en-US" sz="2400" dirty="0"/>
              <a:t>  3. </a:t>
            </a:r>
            <a:r>
              <a:rPr lang="en-US" sz="2400" dirty="0" err="1"/>
              <a:t>color[u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black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516592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1/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4/5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2/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3/6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725913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61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68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66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876007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3639459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3657602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8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4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DFS(G):</a:t>
            </a:r>
          </a:p>
          <a:p>
            <a:r>
              <a:rPr lang="en-US" sz="2400" dirty="0"/>
              <a:t>  1. Initialization</a:t>
            </a:r>
          </a:p>
          <a:p>
            <a:r>
              <a:rPr lang="en-US" sz="2400" dirty="0"/>
              <a:t>  2. For each </a:t>
            </a:r>
            <a:r>
              <a:rPr lang="en-US" sz="2400" dirty="0" err="1"/>
              <a:t>u</a:t>
            </a:r>
            <a:r>
              <a:rPr lang="en-US" sz="2400" dirty="0"/>
              <a:t>    V[G]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color[u</a:t>
            </a:r>
            <a:r>
              <a:rPr lang="en-US" sz="2400" dirty="0"/>
              <a:t>] = white</a:t>
            </a:r>
          </a:p>
          <a:p>
            <a:r>
              <a:rPr lang="en-US" sz="2400" dirty="0"/>
              <a:t>      DFS-</a:t>
            </a:r>
            <a:r>
              <a:rPr lang="en-US" sz="2400" dirty="0" err="1"/>
              <a:t>Visit(u</a:t>
            </a:r>
            <a:r>
              <a:rPr lang="en-US" sz="2400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3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DFS-</a:t>
            </a:r>
            <a:r>
              <a:rPr lang="en-US" sz="2400" dirty="0" err="1"/>
              <a:t>Visit(u</a:t>
            </a:r>
            <a:r>
              <a:rPr lang="en-US" sz="2400" dirty="0"/>
              <a:t>):</a:t>
            </a:r>
          </a:p>
          <a:p>
            <a:r>
              <a:rPr lang="en-US" sz="2400" dirty="0"/>
              <a:t>  1. Initial Setting</a:t>
            </a:r>
          </a:p>
          <a:p>
            <a:r>
              <a:rPr lang="en-US" sz="2400" dirty="0"/>
              <a:t>  2. Handling </a:t>
            </a:r>
            <a:r>
              <a:rPr lang="en-US" sz="2400" dirty="0" err="1"/>
              <a:t>adj</a:t>
            </a:r>
            <a:r>
              <a:rPr lang="en-US" sz="2400" dirty="0"/>
              <a:t> vertices</a:t>
            </a:r>
          </a:p>
          <a:p>
            <a:r>
              <a:rPr lang="en-US" sz="2400" dirty="0"/>
              <a:t>  3. </a:t>
            </a:r>
            <a:r>
              <a:rPr lang="en-US" sz="2400" dirty="0" err="1"/>
              <a:t>color[u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black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516592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1/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4/5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2/7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3/6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725913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61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68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66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876007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3639459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3657602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4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DFS(G):</a:t>
            </a:r>
          </a:p>
          <a:p>
            <a:r>
              <a:rPr lang="en-US" sz="2400" dirty="0"/>
              <a:t>  1. Initialization</a:t>
            </a:r>
          </a:p>
          <a:p>
            <a:r>
              <a:rPr lang="en-US" sz="2400" dirty="0"/>
              <a:t>  2. For each </a:t>
            </a:r>
            <a:r>
              <a:rPr lang="en-US" sz="2400" dirty="0" err="1"/>
              <a:t>u</a:t>
            </a:r>
            <a:r>
              <a:rPr lang="en-US" sz="2400" dirty="0"/>
              <a:t>    V[G]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color[u</a:t>
            </a:r>
            <a:r>
              <a:rPr lang="en-US" sz="2400" dirty="0"/>
              <a:t>] = white</a:t>
            </a:r>
          </a:p>
          <a:p>
            <a:r>
              <a:rPr lang="en-US" sz="2400" dirty="0"/>
              <a:t>      DFS-</a:t>
            </a:r>
            <a:r>
              <a:rPr lang="en-US" sz="2400" dirty="0" err="1"/>
              <a:t>Visit(u</a:t>
            </a:r>
            <a:r>
              <a:rPr lang="en-US" sz="2400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3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DFS-</a:t>
            </a:r>
            <a:r>
              <a:rPr lang="en-US" sz="2400" dirty="0" err="1"/>
              <a:t>Visit(u</a:t>
            </a:r>
            <a:r>
              <a:rPr lang="en-US" sz="2400" dirty="0"/>
              <a:t>):</a:t>
            </a:r>
          </a:p>
          <a:p>
            <a:r>
              <a:rPr lang="en-US" sz="2400" dirty="0"/>
              <a:t>  1. Initial Setting</a:t>
            </a:r>
          </a:p>
          <a:p>
            <a:r>
              <a:rPr lang="en-US" sz="2400" dirty="0"/>
              <a:t>  2. Handling </a:t>
            </a:r>
            <a:r>
              <a:rPr lang="en-US" sz="2400" dirty="0" err="1"/>
              <a:t>adj</a:t>
            </a:r>
            <a:r>
              <a:rPr lang="en-US" sz="2400" dirty="0"/>
              <a:t> vertices</a:t>
            </a:r>
          </a:p>
          <a:p>
            <a:r>
              <a:rPr lang="en-US" sz="2400" dirty="0"/>
              <a:t>  3. </a:t>
            </a:r>
            <a:r>
              <a:rPr lang="en-US" sz="2400" dirty="0" err="1"/>
              <a:t>color[u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black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516592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1/8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4/5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2/7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3/6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725913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61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68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66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876007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3639459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3657602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101198" y="3944597"/>
            <a:ext cx="23622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4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DFS(G):</a:t>
            </a:r>
          </a:p>
          <a:p>
            <a:r>
              <a:rPr lang="en-US" sz="2400" dirty="0"/>
              <a:t>  1. Initialization</a:t>
            </a:r>
          </a:p>
          <a:p>
            <a:r>
              <a:rPr lang="en-US" sz="2400" dirty="0"/>
              <a:t>  2. For each </a:t>
            </a:r>
            <a:r>
              <a:rPr lang="en-US" sz="2400" dirty="0" err="1"/>
              <a:t>u</a:t>
            </a:r>
            <a:r>
              <a:rPr lang="en-US" sz="2400" dirty="0"/>
              <a:t>    V[G]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color[u</a:t>
            </a:r>
            <a:r>
              <a:rPr lang="en-US" sz="2400" dirty="0"/>
              <a:t>] = white</a:t>
            </a:r>
          </a:p>
          <a:p>
            <a:r>
              <a:rPr lang="en-US" sz="2400" dirty="0"/>
              <a:t>      DFS-</a:t>
            </a:r>
            <a:r>
              <a:rPr lang="en-US" sz="2400" dirty="0" err="1"/>
              <a:t>Visit(u</a:t>
            </a:r>
            <a:r>
              <a:rPr lang="en-US" sz="2400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3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DFS-</a:t>
            </a:r>
            <a:r>
              <a:rPr lang="en-US" sz="2400" dirty="0" err="1"/>
              <a:t>Visit(u</a:t>
            </a:r>
            <a:r>
              <a:rPr lang="en-US" sz="2400" dirty="0"/>
              <a:t>):</a:t>
            </a:r>
          </a:p>
          <a:p>
            <a:r>
              <a:rPr lang="en-US" sz="2400" dirty="0"/>
              <a:t>  1. Initial Setting</a:t>
            </a:r>
          </a:p>
          <a:p>
            <a:r>
              <a:rPr lang="en-US" sz="2400" dirty="0"/>
              <a:t>  2. Handling </a:t>
            </a:r>
            <a:r>
              <a:rPr lang="en-US" sz="2400" dirty="0" err="1"/>
              <a:t>adj</a:t>
            </a:r>
            <a:r>
              <a:rPr lang="en-US" sz="2400" dirty="0"/>
              <a:t> vertices</a:t>
            </a:r>
          </a:p>
          <a:p>
            <a:r>
              <a:rPr lang="en-US" sz="2400" dirty="0"/>
              <a:t>  3. </a:t>
            </a:r>
            <a:r>
              <a:rPr lang="en-US" sz="2400" dirty="0" err="1"/>
              <a:t>color[u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black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516592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1/8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4/5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2/7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3/6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9/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725913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61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68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66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876007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3639459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3657602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4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4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DFS(G):</a:t>
            </a:r>
          </a:p>
          <a:p>
            <a:r>
              <a:rPr lang="en-US" sz="2400" dirty="0"/>
              <a:t>  1. Initialization</a:t>
            </a:r>
          </a:p>
          <a:p>
            <a:r>
              <a:rPr lang="en-US" sz="2400" dirty="0"/>
              <a:t>  2. For each </a:t>
            </a:r>
            <a:r>
              <a:rPr lang="en-US" sz="2400" dirty="0" err="1"/>
              <a:t>u</a:t>
            </a:r>
            <a:r>
              <a:rPr lang="en-US" sz="2400" dirty="0"/>
              <a:t>    V[G]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color[u</a:t>
            </a:r>
            <a:r>
              <a:rPr lang="en-US" sz="2400" dirty="0"/>
              <a:t>] = white</a:t>
            </a:r>
          </a:p>
          <a:p>
            <a:r>
              <a:rPr lang="en-US" sz="2400" dirty="0"/>
              <a:t>      DFS-</a:t>
            </a:r>
            <a:r>
              <a:rPr lang="en-US" sz="2400" dirty="0" err="1"/>
              <a:t>Visit(u</a:t>
            </a:r>
            <a:r>
              <a:rPr lang="en-US" sz="2400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3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DFS-</a:t>
            </a:r>
            <a:r>
              <a:rPr lang="en-US" sz="2400" dirty="0" err="1"/>
              <a:t>Visit(u</a:t>
            </a:r>
            <a:r>
              <a:rPr lang="en-US" sz="2400" dirty="0"/>
              <a:t>):</a:t>
            </a:r>
          </a:p>
          <a:p>
            <a:r>
              <a:rPr lang="en-US" sz="2400" dirty="0"/>
              <a:t>  1. Initial Setting</a:t>
            </a:r>
          </a:p>
          <a:p>
            <a:r>
              <a:rPr lang="en-US" sz="2400" dirty="0"/>
              <a:t>  2. Handling </a:t>
            </a:r>
            <a:r>
              <a:rPr lang="en-US" sz="2400" dirty="0" err="1"/>
              <a:t>adj</a:t>
            </a:r>
            <a:r>
              <a:rPr lang="en-US" sz="2400" dirty="0"/>
              <a:t> vertices</a:t>
            </a:r>
          </a:p>
          <a:p>
            <a:r>
              <a:rPr lang="en-US" sz="2400" dirty="0"/>
              <a:t>  3. </a:t>
            </a:r>
            <a:r>
              <a:rPr lang="en-US" sz="2400" dirty="0" err="1"/>
              <a:t>color[u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black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516592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1/8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4/5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2/7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3/6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10/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9/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725913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61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68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66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876007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3639459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3657602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4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DFS(G):</a:t>
            </a:r>
          </a:p>
          <a:p>
            <a:r>
              <a:rPr lang="en-US" sz="2400" dirty="0"/>
              <a:t>  1. Initialization</a:t>
            </a:r>
          </a:p>
          <a:p>
            <a:r>
              <a:rPr lang="en-US" sz="2400" dirty="0"/>
              <a:t>  2. For each </a:t>
            </a:r>
            <a:r>
              <a:rPr lang="en-US" sz="2400" dirty="0" err="1"/>
              <a:t>u</a:t>
            </a:r>
            <a:r>
              <a:rPr lang="en-US" sz="2400" dirty="0"/>
              <a:t>    V[G]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color[u</a:t>
            </a:r>
            <a:r>
              <a:rPr lang="en-US" sz="2400" dirty="0"/>
              <a:t>] = white</a:t>
            </a:r>
          </a:p>
          <a:p>
            <a:r>
              <a:rPr lang="en-US" sz="2400" dirty="0"/>
              <a:t>      DFS-</a:t>
            </a:r>
            <a:r>
              <a:rPr lang="en-US" sz="2400" dirty="0" err="1"/>
              <a:t>Visit(u</a:t>
            </a:r>
            <a:r>
              <a:rPr lang="en-US" sz="2400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3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DFS-</a:t>
            </a:r>
            <a:r>
              <a:rPr lang="en-US" sz="2400" dirty="0" err="1"/>
              <a:t>Visit(u</a:t>
            </a:r>
            <a:r>
              <a:rPr lang="en-US" sz="2400" dirty="0"/>
              <a:t>):</a:t>
            </a:r>
          </a:p>
          <a:p>
            <a:r>
              <a:rPr lang="en-US" sz="2400" dirty="0"/>
              <a:t>  1. Initial Setting</a:t>
            </a:r>
          </a:p>
          <a:p>
            <a:r>
              <a:rPr lang="en-US" sz="2400" dirty="0"/>
              <a:t>  2. Handling </a:t>
            </a:r>
            <a:r>
              <a:rPr lang="en-US" sz="2400" dirty="0" err="1"/>
              <a:t>adj</a:t>
            </a:r>
            <a:r>
              <a:rPr lang="en-US" sz="2400" dirty="0"/>
              <a:t> vertices</a:t>
            </a:r>
          </a:p>
          <a:p>
            <a:r>
              <a:rPr lang="en-US" sz="2400" dirty="0"/>
              <a:t>  3. </a:t>
            </a:r>
            <a:r>
              <a:rPr lang="en-US" sz="2400" dirty="0" err="1"/>
              <a:t>color[u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black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516592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1/8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4/5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2/7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3/6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10/11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9/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725913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61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68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66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876007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3639459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3657602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5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4004" y="2743200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DFS(G):</a:t>
            </a:r>
          </a:p>
          <a:p>
            <a:r>
              <a:rPr lang="en-US" sz="2400" dirty="0"/>
              <a:t>  1. Initialization</a:t>
            </a:r>
          </a:p>
          <a:p>
            <a:r>
              <a:rPr lang="en-US" sz="2400" dirty="0"/>
              <a:t>  2. For each </a:t>
            </a:r>
            <a:r>
              <a:rPr lang="en-US" sz="2400" dirty="0" err="1"/>
              <a:t>u</a:t>
            </a:r>
            <a:r>
              <a:rPr lang="en-US" sz="2400" dirty="0"/>
              <a:t>    V[G]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color[u</a:t>
            </a:r>
            <a:r>
              <a:rPr lang="en-US" sz="2400" dirty="0"/>
              <a:t>] = white</a:t>
            </a:r>
          </a:p>
          <a:p>
            <a:r>
              <a:rPr lang="en-US" sz="2400" dirty="0"/>
              <a:t>      DFS-</a:t>
            </a:r>
            <a:r>
              <a:rPr lang="en-US" sz="2400" dirty="0" err="1"/>
              <a:t>Visit(u</a:t>
            </a:r>
            <a:r>
              <a:rPr lang="en-US" sz="2400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3200" y="4731603"/>
            <a:ext cx="3795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DFS-</a:t>
            </a:r>
            <a:r>
              <a:rPr lang="en-US" sz="2400" dirty="0" err="1"/>
              <a:t>Visit(u</a:t>
            </a:r>
            <a:r>
              <a:rPr lang="en-US" sz="2400" dirty="0"/>
              <a:t>):</a:t>
            </a:r>
          </a:p>
          <a:p>
            <a:r>
              <a:rPr lang="en-US" sz="2400" dirty="0"/>
              <a:t>  1. Initial Setting</a:t>
            </a:r>
          </a:p>
          <a:p>
            <a:r>
              <a:rPr lang="en-US" sz="2400" dirty="0"/>
              <a:t>  2. Handling </a:t>
            </a:r>
            <a:r>
              <a:rPr lang="en-US" sz="2400" dirty="0" err="1"/>
              <a:t>adj</a:t>
            </a:r>
            <a:r>
              <a:rPr lang="en-US" sz="2400" dirty="0"/>
              <a:t> vertices</a:t>
            </a:r>
          </a:p>
          <a:p>
            <a:r>
              <a:rPr lang="en-US" sz="2400" dirty="0"/>
              <a:t>  3. </a:t>
            </a:r>
            <a:r>
              <a:rPr lang="en-US" sz="2400" dirty="0" err="1"/>
              <a:t>color[u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black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time + 1</a:t>
            </a:r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516592" y="3629043"/>
            <a:ext cx="213360" cy="21336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1/8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4/5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2/7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3/6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10/11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9/12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725913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61820" y="3015010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68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66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876007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3639459" y="3280650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3657602" y="4692748"/>
            <a:ext cx="856343" cy="793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9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0" y="3429000"/>
            <a:ext cx="327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1. Initialize the graph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color[u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gray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π[u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Nil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d[u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0</a:t>
            </a:r>
          </a:p>
          <a:p>
            <a:r>
              <a:rPr lang="en-US" sz="2400" dirty="0"/>
              <a:t>    for each other vertex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color[u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white</a:t>
            </a:r>
          </a:p>
        </p:txBody>
      </p:sp>
    </p:spTree>
    <p:extLst>
      <p:ext uri="{BB962C8B-B14F-4D97-AF65-F5344CB8AC3E}">
        <p14:creationId xmlns:p14="http://schemas.microsoft.com/office/powerpoint/2010/main" val="684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4004" y="2743201"/>
            <a:ext cx="3795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DFS(G): </a:t>
            </a:r>
          </a:p>
          <a:p>
            <a:r>
              <a:rPr lang="en-US" sz="2400" dirty="0"/>
              <a:t>  - construct a forest</a:t>
            </a:r>
          </a:p>
        </p:txBody>
      </p:sp>
      <p:sp>
        <p:nvSpPr>
          <p:cNvPr id="29" name="Oval 28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1/8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34" name="Oval 33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4/5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36" name="Oval 35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2/7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3/6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42" name="Oval 41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10/11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9/12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725913" y="370001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68090" y="4368527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66788" y="5764485"/>
            <a:ext cx="651510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876007" y="3667026"/>
            <a:ext cx="60959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1" y="323273"/>
            <a:ext cx="8229600" cy="1143000"/>
          </a:xfrm>
        </p:spPr>
        <p:txBody>
          <a:bodyPr/>
          <a:lstStyle/>
          <a:p>
            <a:r>
              <a:rPr lang="en-IN" dirty="0" smtClean="0"/>
              <a:t>DFS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73" y="1140692"/>
            <a:ext cx="7662863" cy="2774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3" y="3912752"/>
            <a:ext cx="7662863" cy="26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Problem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1" y="2209801"/>
            <a:ext cx="5377159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2" y="0"/>
            <a:ext cx="9144000" cy="6887292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560" y="1081481"/>
            <a:ext cx="6267764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24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524000" y="1202401"/>
            <a:ext cx="9144000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50" y="6278894"/>
            <a:ext cx="1808820" cy="260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2801634" y="1827625"/>
            <a:ext cx="6588732" cy="314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sz="1350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1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5328" y="1653336"/>
            <a:ext cx="65613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511993"/>
            <a:ext cx="82089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5"/>
              </a:rPr>
              <a:t>https://www.boardinfinity.com/blog/graphs/</a:t>
            </a:r>
            <a:r>
              <a:rPr lang="en-IN" sz="2000" dirty="0"/>
              <a:t>.</a:t>
            </a: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6"/>
              </a:rPr>
              <a:t>https://www.geeksforgeeks.org/what-is-graph-data-structure/</a:t>
            </a:r>
            <a:endParaRPr lang="en-IN" sz="200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7"/>
              </a:rPr>
              <a:t>https://www.tutorialspoint.com/data_structures_algorithms/graph_data_structure.html</a:t>
            </a:r>
            <a:r>
              <a:rPr lang="en-IN" sz="2000" dirty="0"/>
              <a:t>.</a:t>
            </a: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8"/>
              </a:rPr>
              <a:t>https://www.simplilearn.com/tutorials/data-structure-tutorial/graphs-in-data-structure</a:t>
            </a:r>
            <a:endParaRPr lang="en-IN" sz="200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9"/>
              </a:rPr>
              <a:t>https://www.geeksforgeeks.org/applications-of-graph-/</a:t>
            </a:r>
            <a:endParaRPr lang="en-IN" sz="200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10"/>
              </a:rPr>
              <a:t>https://www.upgrad.com/blog/graphs-in-data-structure/</a:t>
            </a:r>
            <a:endParaRPr lang="en-IN" sz="200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11"/>
              </a:rPr>
              <a:t>https://www.youtube.com/watch?v=4IZ80K72OXo</a:t>
            </a:r>
            <a:endParaRPr lang="en-IN" sz="200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200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200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135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135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38" y="128766"/>
            <a:ext cx="6267764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References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Swati, Ms Suman &amp; Ms Neetu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2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9696" y="2708921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43800" y="2705272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u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0" y="342900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2. Initialize the queue</a:t>
            </a:r>
          </a:p>
          <a:p>
            <a:r>
              <a:rPr lang="en-US" sz="2400" dirty="0"/>
              <a:t>    Q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Ø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Enqueue(Q</a:t>
            </a:r>
            <a:r>
              <a:rPr lang="en-US" sz="2400" dirty="0"/>
              <a:t>, </a:t>
            </a:r>
            <a:r>
              <a:rPr lang="en-US" sz="2400" dirty="0" err="1"/>
              <a:t>u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43800" y="2705272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v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0" y="3429000"/>
            <a:ext cx="327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3. While Q ≠ Ø</a:t>
            </a:r>
          </a:p>
          <a:p>
            <a:r>
              <a:rPr lang="en-US" sz="2400" dirty="0"/>
              <a:t>    2) for each </a:t>
            </a:r>
            <a:r>
              <a:rPr lang="en-US" sz="2400" dirty="0" err="1"/>
              <a:t>r</a:t>
            </a:r>
            <a:r>
              <a:rPr lang="en-US" sz="2400" dirty="0"/>
              <a:t> </a:t>
            </a:r>
            <a:r>
              <a:rPr lang="en-US" sz="2400" dirty="0" err="1"/>
              <a:t>adj</a:t>
            </a:r>
            <a:r>
              <a:rPr lang="en-US" sz="2400" dirty="0"/>
              <a:t> to </a:t>
            </a:r>
            <a:r>
              <a:rPr lang="en-US" sz="2400" dirty="0" err="1"/>
              <a:t>t</a:t>
            </a:r>
            <a:endParaRPr lang="en-US" sz="2400" dirty="0"/>
          </a:p>
          <a:p>
            <a:r>
              <a:rPr lang="en-US" sz="2400" dirty="0"/>
              <a:t>      if </a:t>
            </a:r>
            <a:r>
              <a:rPr lang="en-US" sz="2400" dirty="0" err="1"/>
              <a:t>color[r</a:t>
            </a:r>
            <a:r>
              <a:rPr lang="en-US" sz="2400" dirty="0"/>
              <a:t>] = white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color[r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gray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π[r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d[r</a:t>
            </a:r>
            <a:r>
              <a:rPr lang="en-US" sz="2400" dirty="0"/>
              <a:t>]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</a:t>
            </a:r>
            <a:r>
              <a:rPr lang="en-US" sz="2400" dirty="0" err="1"/>
              <a:t>d[t</a:t>
            </a:r>
            <a:r>
              <a:rPr lang="en-US" sz="2400" dirty="0"/>
              <a:t>] + 1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Enqueue(Q</a:t>
            </a:r>
            <a:r>
              <a:rPr lang="en-US" sz="2400" dirty="0"/>
              <a:t>, </a:t>
            </a:r>
            <a:r>
              <a:rPr lang="en-US" sz="2400" dirty="0" err="1"/>
              <a:t>r</a:t>
            </a:r>
            <a:r>
              <a:rPr lang="en-US" sz="2400" dirty="0"/>
              <a:t>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17306" y="2819400"/>
            <a:ext cx="778494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2612406" y="3695700"/>
            <a:ext cx="533400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67800" y="2093894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</a:t>
            </a:r>
            <a:r>
              <a:rPr lang="en-US" sz="2800" dirty="0" err="1"/>
              <a:t>u</a:t>
            </a:r>
            <a:endParaRPr lang="en-US" sz="2800" dirty="0"/>
          </a:p>
          <a:p>
            <a:r>
              <a:rPr lang="en-US" sz="2800" dirty="0"/>
              <a:t>r = v, x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018808" y="2712884"/>
            <a:ext cx="457200" cy="487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8000" y="3429000"/>
            <a:ext cx="3276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BFS(G, </a:t>
            </a:r>
            <a:r>
              <a:rPr lang="en-US" sz="2400" dirty="0" err="1"/>
              <a:t>u</a:t>
            </a:r>
            <a:r>
              <a:rPr lang="en-US" sz="2400" dirty="0"/>
              <a:t>):</a:t>
            </a:r>
          </a:p>
          <a:p>
            <a:r>
              <a:rPr lang="en-US" sz="2400" dirty="0"/>
              <a:t>  3. While Q ≠ Ø</a:t>
            </a:r>
          </a:p>
          <a:p>
            <a:r>
              <a:rPr lang="en-US" sz="2400" dirty="0"/>
              <a:t>    1) </a:t>
            </a:r>
            <a:r>
              <a:rPr lang="en-US" sz="2400" dirty="0" err="1"/>
              <a:t>t</a:t>
            </a:r>
            <a:r>
              <a:rPr lang="en-US" sz="2400" dirty="0"/>
              <a:t> </a:t>
            </a:r>
            <a:r>
              <a:rPr lang="en-US" sz="2400" dirty="0" err="1">
                <a:latin typeface="Wingdings"/>
                <a:ea typeface="Wingdings"/>
                <a:cs typeface="Wingdings"/>
              </a:rPr>
              <a:t></a:t>
            </a:r>
            <a:r>
              <a:rPr lang="en-US" sz="2400" dirty="0"/>
              <a:t> </a:t>
            </a:r>
            <a:r>
              <a:rPr lang="en-US" sz="2400" dirty="0" err="1"/>
              <a:t>Dequeue(Q</a:t>
            </a:r>
            <a:r>
              <a:rPr lang="en-US" sz="2400" dirty="0"/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10800000" flipV="1">
            <a:off x="3439886" y="4448322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3429002" y="3048000"/>
            <a:ext cx="1284515" cy="1190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4784567" y="3672046"/>
            <a:ext cx="792479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2603342" y="3701875"/>
            <a:ext cx="853439" cy="289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657600" y="5764485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657600" y="4368527"/>
            <a:ext cx="912114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674095" y="3015010"/>
            <a:ext cx="846963" cy="15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345706" y="2702703"/>
            <a:ext cx="1371600" cy="6500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12306" y="269371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4495800" y="27027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67400" y="270270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endParaRPr lang="en-US" sz="2800" dirty="0"/>
          </a:p>
        </p:txBody>
      </p:sp>
      <p:sp>
        <p:nvSpPr>
          <p:cNvPr id="46" name="Oval 45"/>
          <p:cNvSpPr/>
          <p:nvPr/>
        </p:nvSpPr>
        <p:spPr>
          <a:xfrm>
            <a:off x="2345706" y="40743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12306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endParaRPr lang="en-US" sz="2800" dirty="0"/>
          </a:p>
        </p:txBody>
      </p:sp>
      <p:sp>
        <p:nvSpPr>
          <p:cNvPr id="48" name="Oval 47"/>
          <p:cNvSpPr/>
          <p:nvPr/>
        </p:nvSpPr>
        <p:spPr>
          <a:xfrm>
            <a:off x="4495800" y="4037408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67400" y="3962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</a:t>
            </a:r>
            <a:endParaRPr lang="en-US" sz="2800" dirty="0"/>
          </a:p>
        </p:txBody>
      </p:sp>
      <p:sp>
        <p:nvSpPr>
          <p:cNvPr id="50" name="Oval 49"/>
          <p:cNvSpPr/>
          <p:nvPr/>
        </p:nvSpPr>
        <p:spPr>
          <a:xfrm>
            <a:off x="4495800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67400" y="54459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</a:t>
            </a:r>
            <a:endParaRPr lang="en-US" sz="2800" dirty="0"/>
          </a:p>
        </p:txBody>
      </p:sp>
      <p:sp>
        <p:nvSpPr>
          <p:cNvPr id="52" name="Oval 51"/>
          <p:cNvSpPr/>
          <p:nvPr/>
        </p:nvSpPr>
        <p:spPr>
          <a:xfrm>
            <a:off x="2345706" y="5445902"/>
            <a:ext cx="1371600" cy="6500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∞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12306" y="5410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9067800" y="209389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</a:t>
            </a:r>
            <a:r>
              <a:rPr lang="en-US" sz="2800" dirty="0" err="1"/>
              <a:t>u</a:t>
            </a:r>
            <a:endParaRPr lang="en-US" sz="2800" dirty="0"/>
          </a:p>
        </p:txBody>
      </p:sp>
      <p:sp>
        <p:nvSpPr>
          <p:cNvPr id="55" name="Rectangle 54"/>
          <p:cNvSpPr/>
          <p:nvPr/>
        </p:nvSpPr>
        <p:spPr>
          <a:xfrm>
            <a:off x="1783110" y="2543799"/>
            <a:ext cx="2150094" cy="95410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Breadth First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964"/>
            <a:ext cx="7662864" cy="3267169"/>
          </a:xfrm>
        </p:spPr>
        <p:txBody>
          <a:bodyPr/>
          <a:lstStyle/>
          <a:p>
            <a:r>
              <a:rPr lang="en-IN" dirty="0" smtClean="0"/>
              <a:t>We always start with source node </a:t>
            </a:r>
          </a:p>
          <a:p>
            <a:r>
              <a:rPr lang="en-IN" dirty="0" smtClean="0"/>
              <a:t>Data Structure QUEUE is being used for intermediate operation</a:t>
            </a:r>
          </a:p>
          <a:p>
            <a:r>
              <a:rPr lang="en-IN" dirty="0" smtClean="0"/>
              <a:t>Until the Queue becomes Empty we will processed the nodes by removing the front element of Queue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7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2412</Words>
  <Application>Microsoft Office PowerPoint</Application>
  <PresentationFormat>Widescreen</PresentationFormat>
  <Paragraphs>850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54</vt:i4>
      </vt:variant>
    </vt:vector>
  </HeadingPairs>
  <TitlesOfParts>
    <vt:vector size="69" baseType="lpstr">
      <vt:lpstr>Arial</vt:lpstr>
      <vt:lpstr>Arial Black</vt:lpstr>
      <vt:lpstr>Calibri</vt:lpstr>
      <vt:lpstr>Calibri Light</vt:lpstr>
      <vt:lpstr>Garamond</vt:lpstr>
      <vt:lpstr>Sylfaen</vt:lpstr>
      <vt:lpstr>Times New Roman</vt:lpstr>
      <vt:lpstr>Verdana</vt:lpstr>
      <vt:lpstr>Wingdings</vt:lpstr>
      <vt:lpstr>1_Custom Design</vt:lpstr>
      <vt:lpstr>2_Custom Design</vt:lpstr>
      <vt:lpstr>1_Office Theme</vt:lpstr>
      <vt:lpstr>1_Custom Design</vt:lpstr>
      <vt:lpstr>2_Custom Design</vt:lpstr>
      <vt:lpstr>Custom Design</vt:lpstr>
      <vt:lpstr>PowerPoint Presentation</vt:lpstr>
      <vt:lpstr>Breadth-First Search (BFS)</vt:lpstr>
      <vt:lpstr>PowerPoint Presentation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 First Search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Graph coloring Algorithm (BFS)</vt:lpstr>
      <vt:lpstr>Depth-First Search (DFS)</vt:lpstr>
      <vt:lpstr>Depth-First Search (DFS)</vt:lpstr>
      <vt:lpstr>Parameters Used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DFS Algorithm</vt:lpstr>
      <vt:lpstr>Exercise Problem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 Gupta</dc:creator>
  <cp:lastModifiedBy>Microsoft account</cp:lastModifiedBy>
  <cp:revision>24</cp:revision>
  <dcterms:created xsi:type="dcterms:W3CDTF">2024-06-18T08:55:18Z</dcterms:created>
  <dcterms:modified xsi:type="dcterms:W3CDTF">2025-08-07T16:40:43Z</dcterms:modified>
</cp:coreProperties>
</file>