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849" r:id="rId2"/>
    <p:sldId id="812" r:id="rId3"/>
    <p:sldId id="813" r:id="rId4"/>
    <p:sldId id="814" r:id="rId5"/>
    <p:sldId id="817" r:id="rId6"/>
    <p:sldId id="818" r:id="rId7"/>
    <p:sldId id="816" r:id="rId8"/>
    <p:sldId id="819" r:id="rId9"/>
    <p:sldId id="820" r:id="rId10"/>
    <p:sldId id="821" r:id="rId11"/>
    <p:sldId id="822" r:id="rId12"/>
    <p:sldId id="823" r:id="rId13"/>
    <p:sldId id="824" r:id="rId14"/>
    <p:sldId id="825" r:id="rId15"/>
    <p:sldId id="826" r:id="rId16"/>
    <p:sldId id="827" r:id="rId17"/>
    <p:sldId id="828" r:id="rId18"/>
    <p:sldId id="830" r:id="rId19"/>
    <p:sldId id="829" r:id="rId20"/>
    <p:sldId id="831" r:id="rId21"/>
    <p:sldId id="837" r:id="rId22"/>
    <p:sldId id="832" r:id="rId23"/>
    <p:sldId id="839" r:id="rId24"/>
    <p:sldId id="840" r:id="rId25"/>
    <p:sldId id="841" r:id="rId26"/>
    <p:sldId id="842" r:id="rId27"/>
    <p:sldId id="843" r:id="rId28"/>
    <p:sldId id="844" r:id="rId29"/>
    <p:sldId id="845" r:id="rId30"/>
    <p:sldId id="848" r:id="rId31"/>
    <p:sldId id="847" r:id="rId32"/>
    <p:sldId id="846" r:id="rId33"/>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E24"/>
    <a:srgbClr val="0060AA"/>
    <a:srgbClr val="0066B3"/>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88000" autoAdjust="0"/>
  </p:normalViewPr>
  <p:slideViewPr>
    <p:cSldViewPr>
      <p:cViewPr varScale="1">
        <p:scale>
          <a:sx n="77" d="100"/>
          <a:sy n="77" d="100"/>
        </p:scale>
        <p:origin x="1123" y="6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07-08-2025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a:t>
            </a:fld>
            <a:endParaRPr lang="en-IN"/>
          </a:p>
        </p:txBody>
      </p:sp>
    </p:spTree>
    <p:extLst>
      <p:ext uri="{BB962C8B-B14F-4D97-AF65-F5344CB8AC3E}">
        <p14:creationId xmlns:p14="http://schemas.microsoft.com/office/powerpoint/2010/main" val="41072463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116019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24870126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2233778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13</a:t>
            </a:fld>
            <a:endParaRPr lang="en-IN"/>
          </a:p>
        </p:txBody>
      </p:sp>
    </p:spTree>
    <p:extLst>
      <p:ext uri="{BB962C8B-B14F-4D97-AF65-F5344CB8AC3E}">
        <p14:creationId xmlns:p14="http://schemas.microsoft.com/office/powerpoint/2010/main" val="28552867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27910517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15</a:t>
            </a:fld>
            <a:endParaRPr lang="en-IN"/>
          </a:p>
        </p:txBody>
      </p:sp>
    </p:spTree>
    <p:extLst>
      <p:ext uri="{BB962C8B-B14F-4D97-AF65-F5344CB8AC3E}">
        <p14:creationId xmlns:p14="http://schemas.microsoft.com/office/powerpoint/2010/main" val="1447674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16</a:t>
            </a:fld>
            <a:endParaRPr lang="en-IN"/>
          </a:p>
        </p:txBody>
      </p:sp>
    </p:spTree>
    <p:extLst>
      <p:ext uri="{BB962C8B-B14F-4D97-AF65-F5344CB8AC3E}">
        <p14:creationId xmlns:p14="http://schemas.microsoft.com/office/powerpoint/2010/main" val="3540254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25573026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18</a:t>
            </a:fld>
            <a:endParaRPr lang="en-IN"/>
          </a:p>
        </p:txBody>
      </p:sp>
    </p:spTree>
    <p:extLst>
      <p:ext uri="{BB962C8B-B14F-4D97-AF65-F5344CB8AC3E}">
        <p14:creationId xmlns:p14="http://schemas.microsoft.com/office/powerpoint/2010/main" val="2819694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19</a:t>
            </a:fld>
            <a:endParaRPr lang="en-IN"/>
          </a:p>
        </p:txBody>
      </p:sp>
    </p:spTree>
    <p:extLst>
      <p:ext uri="{BB962C8B-B14F-4D97-AF65-F5344CB8AC3E}">
        <p14:creationId xmlns:p14="http://schemas.microsoft.com/office/powerpoint/2010/main" val="14199453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0974DFB-3008-8543-633F-58A4FDCE5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B405E617-873D-1C3C-F1FE-596A7096C4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10C17E02-BCF9-92D4-5122-7BCC78C0136E}"/>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7DB01162-177B-B734-FFE6-17BCFEDA52EB}"/>
              </a:ext>
            </a:extLst>
          </p:cNvPr>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28856451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20</a:t>
            </a:fld>
            <a:endParaRPr lang="en-IN"/>
          </a:p>
        </p:txBody>
      </p:sp>
    </p:spTree>
    <p:extLst>
      <p:ext uri="{BB962C8B-B14F-4D97-AF65-F5344CB8AC3E}">
        <p14:creationId xmlns:p14="http://schemas.microsoft.com/office/powerpoint/2010/main" val="2201804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21</a:t>
            </a:fld>
            <a:endParaRPr lang="en-IN"/>
          </a:p>
        </p:txBody>
      </p:sp>
    </p:spTree>
    <p:extLst>
      <p:ext uri="{BB962C8B-B14F-4D97-AF65-F5344CB8AC3E}">
        <p14:creationId xmlns:p14="http://schemas.microsoft.com/office/powerpoint/2010/main" val="177838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22</a:t>
            </a:fld>
            <a:endParaRPr lang="en-IN"/>
          </a:p>
        </p:txBody>
      </p:sp>
    </p:spTree>
    <p:extLst>
      <p:ext uri="{BB962C8B-B14F-4D97-AF65-F5344CB8AC3E}">
        <p14:creationId xmlns:p14="http://schemas.microsoft.com/office/powerpoint/2010/main" val="313184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23</a:t>
            </a:fld>
            <a:endParaRPr lang="en-IN"/>
          </a:p>
        </p:txBody>
      </p:sp>
    </p:spTree>
    <p:extLst>
      <p:ext uri="{BB962C8B-B14F-4D97-AF65-F5344CB8AC3E}">
        <p14:creationId xmlns:p14="http://schemas.microsoft.com/office/powerpoint/2010/main" val="21497452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24</a:t>
            </a:fld>
            <a:endParaRPr lang="en-IN"/>
          </a:p>
        </p:txBody>
      </p:sp>
    </p:spTree>
    <p:extLst>
      <p:ext uri="{BB962C8B-B14F-4D97-AF65-F5344CB8AC3E}">
        <p14:creationId xmlns:p14="http://schemas.microsoft.com/office/powerpoint/2010/main" val="1859987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25</a:t>
            </a:fld>
            <a:endParaRPr lang="en-IN"/>
          </a:p>
        </p:txBody>
      </p:sp>
    </p:spTree>
    <p:extLst>
      <p:ext uri="{BB962C8B-B14F-4D97-AF65-F5344CB8AC3E}">
        <p14:creationId xmlns:p14="http://schemas.microsoft.com/office/powerpoint/2010/main" val="9504380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26</a:t>
            </a:fld>
            <a:endParaRPr lang="en-IN"/>
          </a:p>
        </p:txBody>
      </p:sp>
    </p:spTree>
    <p:extLst>
      <p:ext uri="{BB962C8B-B14F-4D97-AF65-F5344CB8AC3E}">
        <p14:creationId xmlns:p14="http://schemas.microsoft.com/office/powerpoint/2010/main" val="4814711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27</a:t>
            </a:fld>
            <a:endParaRPr lang="en-IN"/>
          </a:p>
        </p:txBody>
      </p:sp>
    </p:spTree>
    <p:extLst>
      <p:ext uri="{BB962C8B-B14F-4D97-AF65-F5344CB8AC3E}">
        <p14:creationId xmlns:p14="http://schemas.microsoft.com/office/powerpoint/2010/main" val="37430770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28</a:t>
            </a:fld>
            <a:endParaRPr lang="en-IN"/>
          </a:p>
        </p:txBody>
      </p:sp>
    </p:spTree>
    <p:extLst>
      <p:ext uri="{BB962C8B-B14F-4D97-AF65-F5344CB8AC3E}">
        <p14:creationId xmlns:p14="http://schemas.microsoft.com/office/powerpoint/2010/main" val="16575990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29</a:t>
            </a:fld>
            <a:endParaRPr lang="en-IN"/>
          </a:p>
        </p:txBody>
      </p:sp>
    </p:spTree>
    <p:extLst>
      <p:ext uri="{BB962C8B-B14F-4D97-AF65-F5344CB8AC3E}">
        <p14:creationId xmlns:p14="http://schemas.microsoft.com/office/powerpoint/2010/main" val="4140708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25160847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30</a:t>
            </a:fld>
            <a:endParaRPr lang="en-IN"/>
          </a:p>
        </p:txBody>
      </p:sp>
    </p:spTree>
    <p:extLst>
      <p:ext uri="{BB962C8B-B14F-4D97-AF65-F5344CB8AC3E}">
        <p14:creationId xmlns:p14="http://schemas.microsoft.com/office/powerpoint/2010/main" val="3101985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31</a:t>
            </a:fld>
            <a:endParaRPr lang="en-IN"/>
          </a:p>
        </p:txBody>
      </p:sp>
    </p:spTree>
    <p:extLst>
      <p:ext uri="{BB962C8B-B14F-4D97-AF65-F5344CB8AC3E}">
        <p14:creationId xmlns:p14="http://schemas.microsoft.com/office/powerpoint/2010/main" val="110857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3552321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649010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25558876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570417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889814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1000492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07-08-2025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8" Type="http://schemas.openxmlformats.org/officeDocument/2006/relationships/hyperlink" Target="https://www.simplilearn.com/tutorials/data-structure-tutorial/graphs-in-data-structure" TargetMode="External"/><Relationship Id="rId3" Type="http://schemas.openxmlformats.org/officeDocument/2006/relationships/image" Target="../media/image1.png"/><Relationship Id="rId7" Type="http://schemas.openxmlformats.org/officeDocument/2006/relationships/hyperlink" Target="https://www.tutorialspoint.com/data_structures_algorithms/graph_data_structure.html"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hyperlink" Target="https://www.geeksforgeeks.org/what-is-graph-data-structure/" TargetMode="External"/><Relationship Id="rId11" Type="http://schemas.openxmlformats.org/officeDocument/2006/relationships/hyperlink" Target="https://www.youtube.com/watch?v=4IZ80K72OXo" TargetMode="External"/><Relationship Id="rId5" Type="http://schemas.openxmlformats.org/officeDocument/2006/relationships/hyperlink" Target="https://www.boardinfinity.com/blog/graphs-in-data-structure/" TargetMode="External"/><Relationship Id="rId10" Type="http://schemas.openxmlformats.org/officeDocument/2006/relationships/hyperlink" Target="https://www.upgrad.com/blog/graphs-in-data-structure/" TargetMode="External"/><Relationship Id="rId4" Type="http://schemas.openxmlformats.org/officeDocument/2006/relationships/image" Target="../media/image22.png"/><Relationship Id="rId9" Type="http://schemas.openxmlformats.org/officeDocument/2006/relationships/hyperlink" Target="https://www.geeksforgeeks.org/applications-of-graph-data-structur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37272"/>
            <a:ext cx="9144000" cy="6895272"/>
          </a:xfr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0788" y="969957"/>
            <a:ext cx="4797049" cy="690655"/>
          </a:xfrm>
          <a:prstGeom prst="rect">
            <a:avLst/>
          </a:prstGeom>
        </p:spPr>
      </p:pic>
      <p:sp>
        <p:nvSpPr>
          <p:cNvPr id="3" name="Rectangle 1">
            <a:extLst>
              <a:ext uri="{FF2B5EF4-FFF2-40B4-BE49-F238E27FC236}">
                <a16:creationId xmlns="" xmlns:a16="http://schemas.microsoft.com/office/drawing/2014/main" id="{0A7DA37A-11B2-EE8B-F6D4-23A07A6F9262}"/>
              </a:ext>
            </a:extLst>
          </p:cNvPr>
          <p:cNvSpPr>
            <a:spLocks noChangeArrowheads="1"/>
          </p:cNvSpPr>
          <p:nvPr/>
        </p:nvSpPr>
        <p:spPr bwMode="auto">
          <a:xfrm>
            <a:off x="1240846" y="4203550"/>
            <a:ext cx="6480720"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Associate Professor, School of Engineering &amp; Technology </a:t>
            </a:r>
          </a:p>
          <a:p>
            <a:pPr lvl="0" algn="ctr">
              <a:buSzPct val="25000"/>
            </a:pP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K.R. </a:t>
            </a:r>
            <a:r>
              <a:rPr lang="en-US" sz="1500" b="1" kern="100" dirty="0" err="1">
                <a:latin typeface="Sylfaen" panose="010A0502050306030303" pitchFamily="18" charset="0"/>
                <a:ea typeface="Times New Roman" panose="02020603050405020304" pitchFamily="18" charset="0"/>
                <a:cs typeface="Times New Roman" panose="02020603050405020304" pitchFamily="18" charset="0"/>
              </a:rPr>
              <a:t>Mangalam</a:t>
            </a: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 University </a:t>
            </a:r>
            <a:endParaRPr lang="en-IN" sz="1500" b="1" dirty="0">
              <a:solidFill>
                <a:srgbClr val="E31E24"/>
              </a:solidFill>
              <a:latin typeface="Sylfaen" panose="010A0502050306030303" pitchFamily="18" charset="0"/>
              <a:cs typeface="Times New Roman" panose="02020603050405020304" pitchFamily="18" charset="0"/>
              <a:sym typeface="Arial"/>
            </a:endParaRPr>
          </a:p>
        </p:txBody>
      </p:sp>
      <p:sp>
        <p:nvSpPr>
          <p:cNvPr id="6" name="Rectangle 1">
            <a:extLst>
              <a:ext uri="{FF2B5EF4-FFF2-40B4-BE49-F238E27FC236}">
                <a16:creationId xmlns="" xmlns:a16="http://schemas.microsoft.com/office/drawing/2014/main" id="{5BBDD341-9065-6500-56A4-3D760AE6D8BD}"/>
              </a:ext>
            </a:extLst>
          </p:cNvPr>
          <p:cNvSpPr>
            <a:spLocks noChangeArrowheads="1"/>
          </p:cNvSpPr>
          <p:nvPr/>
        </p:nvSpPr>
        <p:spPr bwMode="auto">
          <a:xfrm>
            <a:off x="1218381" y="2066484"/>
            <a:ext cx="6372708" cy="9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2400" b="1" kern="100" dirty="0">
                <a:latin typeface="Verdana" panose="020B0604030504040204" pitchFamily="34" charset="0"/>
                <a:ea typeface="Times New Roman" panose="02020603050405020304" pitchFamily="18" charset="0"/>
                <a:cs typeface="Times New Roman" panose="02020603050405020304" pitchFamily="18" charset="0"/>
              </a:rPr>
              <a:t>	</a:t>
            </a:r>
            <a:r>
              <a:rPr lang="en-US" sz="3000" b="1" kern="100" dirty="0">
                <a:latin typeface="Verdana" panose="020B0604030504040204" pitchFamily="34" charset="0"/>
                <a:ea typeface="Times New Roman" panose="02020603050405020304" pitchFamily="18" charset="0"/>
                <a:cs typeface="Times New Roman" panose="02020603050405020304" pitchFamily="18" charset="0"/>
              </a:rPr>
              <a:t>Data Structure</a:t>
            </a:r>
          </a:p>
          <a:p>
            <a:pPr lvl="0" algn="ctr">
              <a:buSzPct val="25000"/>
            </a:pPr>
            <a:r>
              <a:rPr lang="en-US" sz="2700" b="1" kern="100" dirty="0">
                <a:latin typeface="Verdana" panose="020B0604030504040204" pitchFamily="34" charset="0"/>
                <a:ea typeface="Times New Roman" panose="02020603050405020304" pitchFamily="18" charset="0"/>
                <a:cs typeface="Times New Roman" panose="02020603050405020304" pitchFamily="18" charset="0"/>
                <a:sym typeface="Arial"/>
              </a:rPr>
              <a:t>Course Code : ENCS205</a:t>
            </a:r>
            <a:endParaRPr lang="en-IN" sz="2700" b="1" kern="100" dirty="0">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7" name="Rectangle 1">
            <a:extLst>
              <a:ext uri="{FF2B5EF4-FFF2-40B4-BE49-F238E27FC236}">
                <a16:creationId xmlns="" xmlns:a16="http://schemas.microsoft.com/office/drawing/2014/main" id="{99D8B597-3B07-52D6-2F94-7B4B11AB32A8}"/>
              </a:ext>
            </a:extLst>
          </p:cNvPr>
          <p:cNvSpPr>
            <a:spLocks noChangeArrowheads="1"/>
          </p:cNvSpPr>
          <p:nvPr/>
        </p:nvSpPr>
        <p:spPr bwMode="auto">
          <a:xfrm>
            <a:off x="1294852" y="3435669"/>
            <a:ext cx="6372708"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2100" b="1" kern="100" dirty="0" err="1">
                <a:latin typeface="Times New Roman" panose="02020603050405020304" pitchFamily="18" charset="0"/>
                <a:cs typeface="Times New Roman" panose="02020603050405020304" pitchFamily="18" charset="0"/>
                <a:sym typeface="Arial"/>
              </a:rPr>
              <a:t>Dr</a:t>
            </a:r>
            <a:r>
              <a:rPr lang="en-US" sz="2100" b="1" kern="100" dirty="0">
                <a:latin typeface="Times New Roman" panose="02020603050405020304" pitchFamily="18" charset="0"/>
                <a:cs typeface="Times New Roman" panose="02020603050405020304" pitchFamily="18" charset="0"/>
                <a:sym typeface="Arial"/>
              </a:rPr>
              <a:t> Swati Gupta</a:t>
            </a:r>
            <a:endParaRPr lang="en-IN" sz="2100" b="1" dirty="0">
              <a:solidFill>
                <a:srgbClr val="E31E24"/>
              </a:solidFill>
              <a:latin typeface="Times New Roman" panose="02020603050405020304" pitchFamily="18" charset="0"/>
              <a:cs typeface="Times New Roman" panose="02020603050405020304" pitchFamily="18" charset="0"/>
              <a:sym typeface="Arial"/>
            </a:endParaRPr>
          </a:p>
        </p:txBody>
      </p:sp>
      <p:sp>
        <p:nvSpPr>
          <p:cNvPr id="2" name="TextBox 1"/>
          <p:cNvSpPr txBox="1"/>
          <p:nvPr/>
        </p:nvSpPr>
        <p:spPr>
          <a:xfrm>
            <a:off x="2357754" y="5103186"/>
            <a:ext cx="4320480" cy="415498"/>
          </a:xfrm>
          <a:prstGeom prst="rect">
            <a:avLst/>
          </a:prstGeom>
          <a:noFill/>
        </p:spPr>
        <p:txBody>
          <a:bodyPr wrap="square" rtlCol="0">
            <a:spAutoFit/>
          </a:bodyPr>
          <a:lstStyle/>
          <a:p>
            <a:pPr algn="ctr"/>
            <a:r>
              <a:rPr lang="en-US" sz="2100" b="1" dirty="0">
                <a:solidFill>
                  <a:srgbClr val="FF0000"/>
                </a:solidFill>
                <a:latin typeface="Arial Black" panose="020B0A04020102020204" pitchFamily="34" charset="0"/>
              </a:rPr>
              <a:t>Unit </a:t>
            </a:r>
            <a:r>
              <a:rPr lang="en-US" sz="2100" b="1" dirty="0" smtClean="0">
                <a:solidFill>
                  <a:srgbClr val="FF0000"/>
                </a:solidFill>
                <a:latin typeface="Arial Black" panose="020B0A04020102020204" pitchFamily="34" charset="0"/>
              </a:rPr>
              <a:t>4 </a:t>
            </a:r>
            <a:r>
              <a:rPr lang="en-US" sz="2100" b="1" dirty="0">
                <a:solidFill>
                  <a:srgbClr val="FF0000"/>
                </a:solidFill>
                <a:latin typeface="Arial Black" panose="020B0A04020102020204" pitchFamily="34" charset="0"/>
              </a:rPr>
              <a:t>:Trees and Graphs</a:t>
            </a:r>
            <a:endParaRPr lang="en-IN" sz="21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12484936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1200329"/>
          </a:xfrm>
          <a:prstGeom prst="rect">
            <a:avLst/>
          </a:prstGeom>
        </p:spPr>
        <p:txBody>
          <a:bodyPr wrap="square">
            <a:spAutoFit/>
          </a:bodyPr>
          <a:lstStyle/>
          <a:p>
            <a:pPr algn="just"/>
            <a:r>
              <a:rPr lang="en-US" sz="2400" b="1" dirty="0"/>
              <a:t>Step 1: </a:t>
            </a:r>
            <a:r>
              <a:rPr lang="en-US" sz="2400" dirty="0"/>
              <a:t>Firstly, we select an arbitrary vertex that acts as the starting vertex of the Minimum Spanning Tree. Here we have selected vertex 0 as the starting vertex.</a:t>
            </a:r>
            <a:endParaRPr lang="en-IN" sz="2400" dirty="0"/>
          </a:p>
        </p:txBody>
      </p:sp>
      <p:pic>
        <p:nvPicPr>
          <p:cNvPr id="8" name="Picture 7"/>
          <p:cNvPicPr>
            <a:picLocks noChangeAspect="1"/>
          </p:cNvPicPr>
          <p:nvPr/>
        </p:nvPicPr>
        <p:blipFill>
          <a:blip r:embed="rId5"/>
          <a:stretch>
            <a:fillRect/>
          </a:stretch>
        </p:blipFill>
        <p:spPr>
          <a:xfrm>
            <a:off x="1608719" y="2686177"/>
            <a:ext cx="5890047" cy="3378992"/>
          </a:xfrm>
          <a:prstGeom prst="rect">
            <a:avLst/>
          </a:prstGeom>
        </p:spPr>
      </p:pic>
    </p:spTree>
    <p:extLst>
      <p:ext uri="{BB962C8B-B14F-4D97-AF65-F5344CB8AC3E}">
        <p14:creationId xmlns:p14="http://schemas.microsoft.com/office/powerpoint/2010/main" val="13422784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1200329"/>
          </a:xfrm>
          <a:prstGeom prst="rect">
            <a:avLst/>
          </a:prstGeom>
        </p:spPr>
        <p:txBody>
          <a:bodyPr wrap="square">
            <a:spAutoFit/>
          </a:bodyPr>
          <a:lstStyle/>
          <a:p>
            <a:pPr algn="just"/>
            <a:r>
              <a:rPr lang="en-US" sz="2400" b="1" dirty="0"/>
              <a:t>Step 1: </a:t>
            </a:r>
            <a:r>
              <a:rPr lang="en-US" sz="2400" dirty="0"/>
              <a:t>Firstly, we select an arbitrary vertex that acts as the starting vertex of the Minimum Spanning Tree. Here we have selected vertex 0 as the starting vertex.</a:t>
            </a:r>
            <a:endParaRPr lang="en-IN" sz="2400" dirty="0"/>
          </a:p>
        </p:txBody>
      </p:sp>
      <p:pic>
        <p:nvPicPr>
          <p:cNvPr id="8" name="Picture 7"/>
          <p:cNvPicPr>
            <a:picLocks noChangeAspect="1"/>
          </p:cNvPicPr>
          <p:nvPr/>
        </p:nvPicPr>
        <p:blipFill>
          <a:blip r:embed="rId5"/>
          <a:stretch>
            <a:fillRect/>
          </a:stretch>
        </p:blipFill>
        <p:spPr>
          <a:xfrm>
            <a:off x="1608719" y="2686177"/>
            <a:ext cx="5890047" cy="3378992"/>
          </a:xfrm>
          <a:prstGeom prst="rect">
            <a:avLst/>
          </a:prstGeom>
        </p:spPr>
      </p:pic>
    </p:spTree>
    <p:extLst>
      <p:ext uri="{BB962C8B-B14F-4D97-AF65-F5344CB8AC3E}">
        <p14:creationId xmlns:p14="http://schemas.microsoft.com/office/powerpoint/2010/main" val="14174698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1569660"/>
          </a:xfrm>
          <a:prstGeom prst="rect">
            <a:avLst/>
          </a:prstGeom>
        </p:spPr>
        <p:txBody>
          <a:bodyPr wrap="square">
            <a:spAutoFit/>
          </a:bodyPr>
          <a:lstStyle/>
          <a:p>
            <a:pPr algn="just"/>
            <a:r>
              <a:rPr lang="en-US" sz="2400" b="1" dirty="0"/>
              <a:t>Step 2:</a:t>
            </a:r>
            <a:r>
              <a:rPr lang="en-US" sz="2400" dirty="0"/>
              <a:t> All the edges connecting the incomplete MST and other vertices are the edges {0, 1} and {0, 7}. Between these two the edge with minimum weight is {0, 1}. So include the edge and vertex 1 in the MST.</a:t>
            </a:r>
            <a:endParaRPr lang="en-IN" sz="2400" dirty="0"/>
          </a:p>
        </p:txBody>
      </p:sp>
      <p:pic>
        <p:nvPicPr>
          <p:cNvPr id="5" name="Picture 4"/>
          <p:cNvPicPr>
            <a:picLocks noChangeAspect="1"/>
          </p:cNvPicPr>
          <p:nvPr/>
        </p:nvPicPr>
        <p:blipFill>
          <a:blip r:embed="rId5"/>
          <a:stretch>
            <a:fillRect/>
          </a:stretch>
        </p:blipFill>
        <p:spPr>
          <a:xfrm>
            <a:off x="1763688" y="3052893"/>
            <a:ext cx="5768702" cy="3277672"/>
          </a:xfrm>
          <a:prstGeom prst="rect">
            <a:avLst/>
          </a:prstGeom>
        </p:spPr>
      </p:pic>
    </p:spTree>
    <p:extLst>
      <p:ext uri="{BB962C8B-B14F-4D97-AF65-F5344CB8AC3E}">
        <p14:creationId xmlns:p14="http://schemas.microsoft.com/office/powerpoint/2010/main" val="3298061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1200329"/>
          </a:xfrm>
          <a:prstGeom prst="rect">
            <a:avLst/>
          </a:prstGeom>
        </p:spPr>
        <p:txBody>
          <a:bodyPr wrap="square">
            <a:spAutoFit/>
          </a:bodyPr>
          <a:lstStyle/>
          <a:p>
            <a:pPr algn="just"/>
            <a:r>
              <a:rPr lang="en-US" sz="2400" b="1" dirty="0"/>
              <a:t>Step 3:</a:t>
            </a:r>
            <a:r>
              <a:rPr lang="en-US" sz="2400" dirty="0"/>
              <a:t> The edges connecting the incomplete MST to other vertices are {0, 7}, {1, 7} and {1, 2}. Among these edges the minimum weight is 8 which is of the edges {0, 7} and {1, 2}. </a:t>
            </a:r>
            <a:endParaRPr lang="en-IN" sz="2400" dirty="0"/>
          </a:p>
        </p:txBody>
      </p:sp>
      <p:pic>
        <p:nvPicPr>
          <p:cNvPr id="8" name="Picture 7"/>
          <p:cNvPicPr>
            <a:picLocks noChangeAspect="1"/>
          </p:cNvPicPr>
          <p:nvPr/>
        </p:nvPicPr>
        <p:blipFill>
          <a:blip r:embed="rId5"/>
          <a:stretch>
            <a:fillRect/>
          </a:stretch>
        </p:blipFill>
        <p:spPr>
          <a:xfrm>
            <a:off x="1329197" y="2546558"/>
            <a:ext cx="6954168" cy="3802010"/>
          </a:xfrm>
          <a:prstGeom prst="rect">
            <a:avLst/>
          </a:prstGeom>
        </p:spPr>
      </p:pic>
    </p:spTree>
    <p:extLst>
      <p:ext uri="{BB962C8B-B14F-4D97-AF65-F5344CB8AC3E}">
        <p14:creationId xmlns:p14="http://schemas.microsoft.com/office/powerpoint/2010/main" val="299995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1200329"/>
          </a:xfrm>
          <a:prstGeom prst="rect">
            <a:avLst/>
          </a:prstGeom>
        </p:spPr>
        <p:txBody>
          <a:bodyPr wrap="square">
            <a:spAutoFit/>
          </a:bodyPr>
          <a:lstStyle/>
          <a:p>
            <a:pPr algn="just"/>
            <a:r>
              <a:rPr lang="en-US" sz="2400" b="1" dirty="0"/>
              <a:t>Step 4:</a:t>
            </a:r>
            <a:r>
              <a:rPr lang="en-US" sz="2400" dirty="0"/>
              <a:t> The edges that connect the incomplete MST with the fringe vertices are {1, 2}, {7, 6} and {7, 8}. Add the edge {7, 6} and the vertex 6 in the MST as it has the least weight (i.e., 1).</a:t>
            </a:r>
            <a:endParaRPr lang="en-IN" sz="2400" dirty="0"/>
          </a:p>
        </p:txBody>
      </p:sp>
      <p:pic>
        <p:nvPicPr>
          <p:cNvPr id="8" name="Picture 7"/>
          <p:cNvPicPr>
            <a:picLocks noChangeAspect="1"/>
          </p:cNvPicPr>
          <p:nvPr/>
        </p:nvPicPr>
        <p:blipFill>
          <a:blip r:embed="rId5"/>
          <a:stretch>
            <a:fillRect/>
          </a:stretch>
        </p:blipFill>
        <p:spPr>
          <a:xfrm>
            <a:off x="1103138" y="2714786"/>
            <a:ext cx="6901210" cy="3594534"/>
          </a:xfrm>
          <a:prstGeom prst="rect">
            <a:avLst/>
          </a:prstGeom>
        </p:spPr>
      </p:pic>
    </p:spTree>
    <p:extLst>
      <p:ext uri="{BB962C8B-B14F-4D97-AF65-F5344CB8AC3E}">
        <p14:creationId xmlns:p14="http://schemas.microsoft.com/office/powerpoint/2010/main" val="19020031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395536" y="1136934"/>
            <a:ext cx="8389442" cy="1200329"/>
          </a:xfrm>
          <a:prstGeom prst="rect">
            <a:avLst/>
          </a:prstGeom>
        </p:spPr>
        <p:txBody>
          <a:bodyPr wrap="square">
            <a:spAutoFit/>
          </a:bodyPr>
          <a:lstStyle/>
          <a:p>
            <a:pPr algn="just"/>
            <a:r>
              <a:rPr lang="en-US" sz="2400" b="1" dirty="0"/>
              <a:t>Step 5:</a:t>
            </a:r>
            <a:r>
              <a:rPr lang="en-US" sz="2400" dirty="0"/>
              <a:t> The connecting edges now are {7, 8}, {1, 2}, {6, 8} and {6, 5}. Include edge {6, 5} and vertex 5 in the MST as the edge has the minimum weight (i.e., 2) among them.</a:t>
            </a:r>
            <a:endParaRPr lang="en-IN" sz="2400" dirty="0"/>
          </a:p>
        </p:txBody>
      </p:sp>
      <p:pic>
        <p:nvPicPr>
          <p:cNvPr id="5" name="Picture 4"/>
          <p:cNvPicPr>
            <a:picLocks noChangeAspect="1"/>
          </p:cNvPicPr>
          <p:nvPr/>
        </p:nvPicPr>
        <p:blipFill>
          <a:blip r:embed="rId5"/>
          <a:stretch>
            <a:fillRect/>
          </a:stretch>
        </p:blipFill>
        <p:spPr>
          <a:xfrm>
            <a:off x="1277888" y="2595536"/>
            <a:ext cx="6426299" cy="3462984"/>
          </a:xfrm>
          <a:prstGeom prst="rect">
            <a:avLst/>
          </a:prstGeom>
        </p:spPr>
      </p:pic>
    </p:spTree>
    <p:extLst>
      <p:ext uri="{BB962C8B-B14F-4D97-AF65-F5344CB8AC3E}">
        <p14:creationId xmlns:p14="http://schemas.microsoft.com/office/powerpoint/2010/main" val="24245325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1200329"/>
          </a:xfrm>
          <a:prstGeom prst="rect">
            <a:avLst/>
          </a:prstGeom>
        </p:spPr>
        <p:txBody>
          <a:bodyPr wrap="square">
            <a:spAutoFit/>
          </a:bodyPr>
          <a:lstStyle/>
          <a:p>
            <a:pPr algn="just"/>
            <a:r>
              <a:rPr lang="en-US" sz="2400" b="1" dirty="0"/>
              <a:t>Step 6:</a:t>
            </a:r>
            <a:r>
              <a:rPr lang="en-US" sz="2400" dirty="0"/>
              <a:t> Among the current connecting edges, the edge {5, 2} has the minimum weight. So include that edge and the vertex 2 in the MST.</a:t>
            </a:r>
            <a:endParaRPr lang="en-IN" sz="2400" dirty="0"/>
          </a:p>
        </p:txBody>
      </p:sp>
      <p:pic>
        <p:nvPicPr>
          <p:cNvPr id="5" name="Picture 4"/>
          <p:cNvPicPr>
            <a:picLocks noChangeAspect="1"/>
          </p:cNvPicPr>
          <p:nvPr/>
        </p:nvPicPr>
        <p:blipFill>
          <a:blip r:embed="rId5"/>
          <a:stretch>
            <a:fillRect/>
          </a:stretch>
        </p:blipFill>
        <p:spPr>
          <a:xfrm>
            <a:off x="1277888" y="2565990"/>
            <a:ext cx="6339433" cy="3345436"/>
          </a:xfrm>
          <a:prstGeom prst="rect">
            <a:avLst/>
          </a:prstGeom>
        </p:spPr>
      </p:pic>
    </p:spTree>
    <p:extLst>
      <p:ext uri="{BB962C8B-B14F-4D97-AF65-F5344CB8AC3E}">
        <p14:creationId xmlns:p14="http://schemas.microsoft.com/office/powerpoint/2010/main" val="3745797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539552" y="1241805"/>
            <a:ext cx="8389442" cy="1200329"/>
          </a:xfrm>
          <a:prstGeom prst="rect">
            <a:avLst/>
          </a:prstGeom>
        </p:spPr>
        <p:txBody>
          <a:bodyPr wrap="square">
            <a:spAutoFit/>
          </a:bodyPr>
          <a:lstStyle/>
          <a:p>
            <a:pPr algn="just"/>
            <a:r>
              <a:rPr lang="en-US" sz="2400" b="1" dirty="0"/>
              <a:t>Step 7: </a:t>
            </a:r>
            <a:r>
              <a:rPr lang="en-US" sz="2400" dirty="0"/>
              <a:t>The connecting edges between the incomplete MST and the other edges are {2, 8}, {2, 3}, {5, 3} and {5, 4}. The edge with minimum weight is edge {2, 8} which has weight 2. </a:t>
            </a:r>
            <a:endParaRPr lang="en-IN" sz="2400" dirty="0"/>
          </a:p>
        </p:txBody>
      </p:sp>
      <p:pic>
        <p:nvPicPr>
          <p:cNvPr id="8" name="Picture 7"/>
          <p:cNvPicPr>
            <a:picLocks noChangeAspect="1"/>
          </p:cNvPicPr>
          <p:nvPr/>
        </p:nvPicPr>
        <p:blipFill>
          <a:blip r:embed="rId5"/>
          <a:stretch>
            <a:fillRect/>
          </a:stretch>
        </p:blipFill>
        <p:spPr>
          <a:xfrm>
            <a:off x="1403648" y="2619181"/>
            <a:ext cx="6594128" cy="3513091"/>
          </a:xfrm>
          <a:prstGeom prst="rect">
            <a:avLst/>
          </a:prstGeom>
        </p:spPr>
      </p:pic>
    </p:spTree>
    <p:extLst>
      <p:ext uri="{BB962C8B-B14F-4D97-AF65-F5344CB8AC3E}">
        <p14:creationId xmlns:p14="http://schemas.microsoft.com/office/powerpoint/2010/main" val="128917524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539552" y="1131832"/>
            <a:ext cx="8389442" cy="1569660"/>
          </a:xfrm>
          <a:prstGeom prst="rect">
            <a:avLst/>
          </a:prstGeom>
        </p:spPr>
        <p:txBody>
          <a:bodyPr wrap="square">
            <a:spAutoFit/>
          </a:bodyPr>
          <a:lstStyle/>
          <a:p>
            <a:pPr algn="just"/>
            <a:r>
              <a:rPr lang="en-US" sz="2400" b="1" dirty="0"/>
              <a:t>Step 8: </a:t>
            </a:r>
            <a:r>
              <a:rPr lang="en-US" sz="2400" dirty="0"/>
              <a:t>See here that the edges {7, 8} and {2, 3} both have same weight which are minimum. But 7 is already part of MST. So we will consider the edge {2, 3} and include that edge and vertex 3 in the MST.</a:t>
            </a:r>
            <a:endParaRPr lang="en-IN" sz="2400" dirty="0"/>
          </a:p>
        </p:txBody>
      </p:sp>
      <p:pic>
        <p:nvPicPr>
          <p:cNvPr id="8" name="Picture 7"/>
          <p:cNvPicPr>
            <a:picLocks noChangeAspect="1"/>
          </p:cNvPicPr>
          <p:nvPr/>
        </p:nvPicPr>
        <p:blipFill>
          <a:blip r:embed="rId5"/>
          <a:stretch>
            <a:fillRect/>
          </a:stretch>
        </p:blipFill>
        <p:spPr>
          <a:xfrm>
            <a:off x="1691680" y="2629080"/>
            <a:ext cx="6696745" cy="3598685"/>
          </a:xfrm>
          <a:prstGeom prst="rect">
            <a:avLst/>
          </a:prstGeom>
        </p:spPr>
      </p:pic>
    </p:spTree>
    <p:extLst>
      <p:ext uri="{BB962C8B-B14F-4D97-AF65-F5344CB8AC3E}">
        <p14:creationId xmlns:p14="http://schemas.microsoft.com/office/powerpoint/2010/main" val="14884285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395536" y="1251140"/>
            <a:ext cx="8389442" cy="830997"/>
          </a:xfrm>
          <a:prstGeom prst="rect">
            <a:avLst/>
          </a:prstGeom>
        </p:spPr>
        <p:txBody>
          <a:bodyPr wrap="square">
            <a:spAutoFit/>
          </a:bodyPr>
          <a:lstStyle/>
          <a:p>
            <a:pPr algn="just"/>
            <a:r>
              <a:rPr lang="en-US" sz="2400" dirty="0"/>
              <a:t>Step 9: Only  the vertex 4 remains to be included. The minimum weighted edge from the incomplete MST to 4 is {3, 4}.</a:t>
            </a:r>
            <a:endParaRPr lang="en-IN" sz="2400" dirty="0"/>
          </a:p>
        </p:txBody>
      </p:sp>
      <p:pic>
        <p:nvPicPr>
          <p:cNvPr id="10" name="Picture 9"/>
          <p:cNvPicPr>
            <a:picLocks noChangeAspect="1"/>
          </p:cNvPicPr>
          <p:nvPr/>
        </p:nvPicPr>
        <p:blipFill>
          <a:blip r:embed="rId5"/>
          <a:stretch>
            <a:fillRect/>
          </a:stretch>
        </p:blipFill>
        <p:spPr>
          <a:xfrm>
            <a:off x="1308853" y="2145819"/>
            <a:ext cx="6545932" cy="4056240"/>
          </a:xfrm>
          <a:prstGeom prst="rect">
            <a:avLst/>
          </a:prstGeom>
        </p:spPr>
      </p:pic>
    </p:spTree>
    <p:extLst>
      <p:ext uri="{BB962C8B-B14F-4D97-AF65-F5344CB8AC3E}">
        <p14:creationId xmlns:p14="http://schemas.microsoft.com/office/powerpoint/2010/main" val="2170306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099B22-9FA9-1FAA-D08D-F3C803090021}"/>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639E82FE-96D7-2529-7945-4ACABDB58E8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34" y="0"/>
            <a:ext cx="9180512" cy="6885384"/>
          </a:xfrm>
        </p:spPr>
      </p:pic>
      <p:cxnSp>
        <p:nvCxnSpPr>
          <p:cNvPr id="7" name="Straight Connector 6">
            <a:extLst>
              <a:ext uri="{FF2B5EF4-FFF2-40B4-BE49-F238E27FC236}">
                <a16:creationId xmlns:a16="http://schemas.microsoft.com/office/drawing/2014/main" xmlns="" id="{00CE4655-45F0-8225-0B3B-452512BC49A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BC685B53-95B0-E1DB-1C9C-F5456893FE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8236DC02-599B-DF7E-0281-3D512FA448DC}"/>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Rectangle 1">
            <a:extLst>
              <a:ext uri="{FF2B5EF4-FFF2-40B4-BE49-F238E27FC236}">
                <a16:creationId xmlns:a16="http://schemas.microsoft.com/office/drawing/2014/main" xmlns="" id="{979542EF-0836-8363-678A-2FD2B60D1FD5}"/>
              </a:ext>
            </a:extLst>
          </p:cNvPr>
          <p:cNvSpPr>
            <a:spLocks noChangeArrowheads="1"/>
          </p:cNvSpPr>
          <p:nvPr/>
        </p:nvSpPr>
        <p:spPr bwMode="auto">
          <a:xfrm>
            <a:off x="179512" y="12081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endParaRPr lang="en-IN" sz="3600" b="1" dirty="0">
              <a:solidFill>
                <a:srgbClr val="E31E24"/>
              </a:solidFill>
              <a:cs typeface="Times New Roman" panose="02020603050405020304" pitchFamily="18" charset="0"/>
              <a:sym typeface="Arial"/>
            </a:endParaRPr>
          </a:p>
        </p:txBody>
      </p:sp>
      <p:sp>
        <p:nvSpPr>
          <p:cNvPr id="11" name="Rectangle 1">
            <a:extLst>
              <a:ext uri="{FF2B5EF4-FFF2-40B4-BE49-F238E27FC236}">
                <a16:creationId xmlns:a16="http://schemas.microsoft.com/office/drawing/2014/main" xmlns="" id="{979542EF-0836-8363-678A-2FD2B60D1FD5}"/>
              </a:ext>
            </a:extLst>
          </p:cNvPr>
          <p:cNvSpPr>
            <a:spLocks noChangeArrowheads="1"/>
          </p:cNvSpPr>
          <p:nvPr/>
        </p:nvSpPr>
        <p:spPr bwMode="auto">
          <a:xfrm>
            <a:off x="331912" y="27321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endParaRPr lang="en-IN" sz="3600" b="1" dirty="0">
              <a:solidFill>
                <a:srgbClr val="E31E24"/>
              </a:solidFill>
              <a:cs typeface="Times New Roman" panose="02020603050405020304" pitchFamily="18" charset="0"/>
              <a:sym typeface="Arial"/>
            </a:endParaRPr>
          </a:p>
        </p:txBody>
      </p:sp>
      <p:sp>
        <p:nvSpPr>
          <p:cNvPr id="12" name="Rectangle 11"/>
          <p:cNvSpPr/>
          <p:nvPr/>
        </p:nvSpPr>
        <p:spPr>
          <a:xfrm>
            <a:off x="2123728" y="2651115"/>
            <a:ext cx="4320480" cy="566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t>Session </a:t>
            </a:r>
            <a:r>
              <a:rPr lang="en-US" sz="3200" b="1" smtClean="0"/>
              <a:t>57</a:t>
            </a:r>
            <a:endParaRPr lang="en-US" sz="3200" b="1" dirty="0"/>
          </a:p>
        </p:txBody>
      </p:sp>
      <p:sp>
        <p:nvSpPr>
          <p:cNvPr id="13" name="TextBox 12"/>
          <p:cNvSpPr txBox="1"/>
          <p:nvPr/>
        </p:nvSpPr>
        <p:spPr>
          <a:xfrm>
            <a:off x="1493912" y="3284984"/>
            <a:ext cx="6192688" cy="1846659"/>
          </a:xfrm>
          <a:prstGeom prst="rect">
            <a:avLst/>
          </a:prstGeom>
          <a:noFill/>
        </p:spPr>
        <p:txBody>
          <a:bodyPr wrap="square" rtlCol="0">
            <a:spAutoFit/>
          </a:bodyPr>
          <a:lstStyle/>
          <a:p>
            <a:endParaRPr lang="en-US" sz="2400" dirty="0"/>
          </a:p>
          <a:p>
            <a:pPr marL="342900" indent="-342900">
              <a:buFont typeface="Wingdings" panose="05000000000000000000" pitchFamily="2" charset="2"/>
              <a:buChar char="Ø"/>
            </a:pPr>
            <a:r>
              <a:rPr lang="en-US" sz="2400" dirty="0" smtClean="0"/>
              <a:t>Prims Algorithm</a:t>
            </a:r>
          </a:p>
          <a:p>
            <a:pPr marL="342900" indent="-342900">
              <a:buFont typeface="Wingdings" panose="05000000000000000000" pitchFamily="2" charset="2"/>
              <a:buChar char="Ø"/>
            </a:pPr>
            <a:r>
              <a:rPr lang="en-US" sz="2400" dirty="0" smtClean="0"/>
              <a:t>Prims </a:t>
            </a:r>
            <a:r>
              <a:rPr lang="en-US" sz="2400" dirty="0"/>
              <a:t>Algorithm </a:t>
            </a:r>
            <a:r>
              <a:rPr lang="en-US" sz="2400" dirty="0" smtClean="0"/>
              <a:t>Example and Pseudo code </a:t>
            </a:r>
            <a:endParaRPr lang="en-US" sz="2400" dirty="0"/>
          </a:p>
          <a:p>
            <a:pPr marL="342900" indent="-342900">
              <a:buFont typeface="Wingdings" panose="05000000000000000000" pitchFamily="2" charset="2"/>
              <a:buChar char="Ø"/>
            </a:pPr>
            <a:r>
              <a:rPr lang="en-US" sz="2400" dirty="0"/>
              <a:t>Brainstorming Session </a:t>
            </a:r>
          </a:p>
          <a:p>
            <a:endParaRPr lang="en-IN" dirty="0"/>
          </a:p>
        </p:txBody>
      </p:sp>
      <p:sp>
        <p:nvSpPr>
          <p:cNvPr id="2" name="TextBox 1"/>
          <p:cNvSpPr txBox="1"/>
          <p:nvPr/>
        </p:nvSpPr>
        <p:spPr>
          <a:xfrm>
            <a:off x="1619672" y="1666628"/>
            <a:ext cx="6408712" cy="1200329"/>
          </a:xfrm>
          <a:prstGeom prst="rect">
            <a:avLst/>
          </a:prstGeom>
          <a:noFill/>
        </p:spPr>
        <p:txBody>
          <a:bodyPr wrap="square" rtlCol="0">
            <a:spAutoFit/>
          </a:bodyPr>
          <a:lstStyle/>
          <a:p>
            <a:r>
              <a:rPr lang="en-US" sz="3600" b="1" dirty="0"/>
              <a:t>Minimum Spanning Tree :PRIMS</a:t>
            </a:r>
            <a:endParaRPr lang="en-IN" sz="3600" b="1" dirty="0"/>
          </a:p>
          <a:p>
            <a:endParaRPr lang="en-IN" sz="3600" b="1" dirty="0"/>
          </a:p>
        </p:txBody>
      </p:sp>
    </p:spTree>
    <p:extLst>
      <p:ext uri="{BB962C8B-B14F-4D97-AF65-F5344CB8AC3E}">
        <p14:creationId xmlns:p14="http://schemas.microsoft.com/office/powerpoint/2010/main" val="37688613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395536" y="1251140"/>
            <a:ext cx="8389442" cy="830997"/>
          </a:xfrm>
          <a:prstGeom prst="rect">
            <a:avLst/>
          </a:prstGeom>
        </p:spPr>
        <p:txBody>
          <a:bodyPr wrap="square">
            <a:spAutoFit/>
          </a:bodyPr>
          <a:lstStyle/>
          <a:p>
            <a:pPr algn="just"/>
            <a:r>
              <a:rPr lang="en-US" sz="2400" dirty="0"/>
              <a:t>The final structure of the MST is as follows and the weight of the edges of the MST is (4 + 8 + 1 + 2 + 4 + 2 + 7 + 9) = </a:t>
            </a:r>
            <a:r>
              <a:rPr lang="en-US" sz="2400" b="1" dirty="0"/>
              <a:t>37.</a:t>
            </a:r>
            <a:endParaRPr lang="en-IN" sz="2400" b="1" dirty="0"/>
          </a:p>
        </p:txBody>
      </p:sp>
      <p:pic>
        <p:nvPicPr>
          <p:cNvPr id="5" name="Picture 4"/>
          <p:cNvPicPr>
            <a:picLocks noChangeAspect="1"/>
          </p:cNvPicPr>
          <p:nvPr/>
        </p:nvPicPr>
        <p:blipFill>
          <a:blip r:embed="rId5"/>
          <a:stretch>
            <a:fillRect/>
          </a:stretch>
        </p:blipFill>
        <p:spPr>
          <a:xfrm>
            <a:off x="1475656" y="2382645"/>
            <a:ext cx="6335812" cy="3639425"/>
          </a:xfrm>
          <a:prstGeom prst="rect">
            <a:avLst/>
          </a:prstGeom>
        </p:spPr>
      </p:pic>
    </p:spTree>
    <p:extLst>
      <p:ext uri="{BB962C8B-B14F-4D97-AF65-F5344CB8AC3E}">
        <p14:creationId xmlns:p14="http://schemas.microsoft.com/office/powerpoint/2010/main" val="2749614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1408795"/>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8" name="Rectangle 7"/>
          <p:cNvSpPr/>
          <p:nvPr/>
        </p:nvSpPr>
        <p:spPr>
          <a:xfrm>
            <a:off x="72008" y="198488"/>
            <a:ext cx="8964488" cy="1200329"/>
          </a:xfrm>
          <a:prstGeom prst="rect">
            <a:avLst/>
          </a:prstGeom>
        </p:spPr>
        <p:txBody>
          <a:bodyPr wrap="square">
            <a:spAutoFit/>
          </a:bodyPr>
          <a:lstStyle/>
          <a:p>
            <a:pPr fontAlgn="base"/>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Pseudo code of </a:t>
            </a:r>
            <a:r>
              <a:rPr lang="en-US" sz="3600" b="1" kern="100" dirty="0" err="1"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of</a:t>
            </a:r>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Prim’s Algorithm</a:t>
            </a:r>
          </a:p>
        </p:txBody>
      </p:sp>
      <p:pic>
        <p:nvPicPr>
          <p:cNvPr id="1026" name="Picture 2" descr="Prim's algorithm pseudocod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1511163"/>
            <a:ext cx="4680520" cy="4251650"/>
          </a:xfrm>
          <a:prstGeom prst="rect">
            <a:avLst/>
          </a:prstGeom>
          <a:solidFill>
            <a:schemeClr val="accent2">
              <a:lumMod val="75000"/>
            </a:schemeClr>
          </a:solidFill>
        </p:spPr>
      </p:pic>
    </p:spTree>
    <p:extLst>
      <p:ext uri="{BB962C8B-B14F-4D97-AF65-F5344CB8AC3E}">
        <p14:creationId xmlns:p14="http://schemas.microsoft.com/office/powerpoint/2010/main" val="2440945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1408795"/>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403648" y="1296449"/>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8" name="Rectangle 7"/>
          <p:cNvSpPr/>
          <p:nvPr/>
        </p:nvSpPr>
        <p:spPr>
          <a:xfrm>
            <a:off x="72008" y="198488"/>
            <a:ext cx="8964488" cy="1200329"/>
          </a:xfrm>
          <a:prstGeom prst="rect">
            <a:avLst/>
          </a:prstGeom>
        </p:spPr>
        <p:txBody>
          <a:bodyPr wrap="square">
            <a:spAutoFit/>
          </a:bodyPr>
          <a:lstStyle/>
          <a:p>
            <a:pPr fontAlgn="base"/>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Time and Space Complexity Analysis of Prim’s Algorithm</a:t>
            </a:r>
          </a:p>
        </p:txBody>
      </p:sp>
      <p:pic>
        <p:nvPicPr>
          <p:cNvPr id="11" name="Picture 10"/>
          <p:cNvPicPr>
            <a:picLocks noChangeAspect="1"/>
          </p:cNvPicPr>
          <p:nvPr/>
        </p:nvPicPr>
        <p:blipFill>
          <a:blip r:embed="rId5"/>
          <a:stretch>
            <a:fillRect/>
          </a:stretch>
        </p:blipFill>
        <p:spPr>
          <a:xfrm>
            <a:off x="2619375" y="2262187"/>
            <a:ext cx="3905250" cy="2333625"/>
          </a:xfrm>
          <a:prstGeom prst="rect">
            <a:avLst/>
          </a:prstGeom>
        </p:spPr>
      </p:pic>
    </p:spTree>
    <p:extLst>
      <p:ext uri="{BB962C8B-B14F-4D97-AF65-F5344CB8AC3E}">
        <p14:creationId xmlns:p14="http://schemas.microsoft.com/office/powerpoint/2010/main" val="387727573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82696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Exercise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TextBox 2"/>
          <p:cNvSpPr txBox="1"/>
          <p:nvPr/>
        </p:nvSpPr>
        <p:spPr>
          <a:xfrm>
            <a:off x="557809" y="1385301"/>
            <a:ext cx="8064896" cy="830997"/>
          </a:xfrm>
          <a:prstGeom prst="rect">
            <a:avLst/>
          </a:prstGeom>
          <a:noFill/>
        </p:spPr>
        <p:txBody>
          <a:bodyPr wrap="square" rtlCol="0">
            <a:spAutoFit/>
          </a:bodyPr>
          <a:lstStyle/>
          <a:p>
            <a:pPr algn="just"/>
            <a:r>
              <a:rPr lang="en-US" sz="2400" dirty="0" smtClean="0">
                <a:latin typeface="Times New Roman" panose="02020603050405020304" pitchFamily="18" charset="0"/>
                <a:cs typeface="Times New Roman" panose="02020603050405020304" pitchFamily="18" charset="0"/>
              </a:rPr>
              <a:t>Consider the following Graph G and obtain the minimum spanning tree using Prims Approach</a:t>
            </a:r>
            <a:endParaRPr lang="en-IN"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5"/>
          <a:stretch>
            <a:fillRect/>
          </a:stretch>
        </p:blipFill>
        <p:spPr>
          <a:xfrm>
            <a:off x="1256301" y="2526548"/>
            <a:ext cx="6534150" cy="3286125"/>
          </a:xfrm>
          <a:prstGeom prst="rect">
            <a:avLst/>
          </a:prstGeom>
        </p:spPr>
      </p:pic>
    </p:spTree>
    <p:extLst>
      <p:ext uri="{BB962C8B-B14F-4D97-AF65-F5344CB8AC3E}">
        <p14:creationId xmlns:p14="http://schemas.microsoft.com/office/powerpoint/2010/main" val="38313319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9760" y="-27384"/>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49720"/>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kern="100"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kern="1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5686172" cy="646331"/>
          </a:xfrm>
          <a:prstGeom prst="rect">
            <a:avLst/>
          </a:prstGeom>
        </p:spPr>
        <p:txBody>
          <a:bodyPr wrap="none">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8" name="Rectangle 7"/>
          <p:cNvSpPr/>
          <p:nvPr/>
        </p:nvSpPr>
        <p:spPr>
          <a:xfrm>
            <a:off x="98010" y="998462"/>
            <a:ext cx="8762539" cy="1015663"/>
          </a:xfrm>
          <a:prstGeom prst="rect">
            <a:avLst/>
          </a:prstGeom>
        </p:spPr>
        <p:txBody>
          <a:bodyPr wrap="square">
            <a:spAutoFit/>
          </a:bodyPr>
          <a:lstStyle/>
          <a:p>
            <a:endParaRPr lang="en-US" sz="2000" dirty="0" smtClean="0"/>
          </a:p>
          <a:p>
            <a:r>
              <a:rPr lang="en-US" sz="2000" dirty="0" smtClean="0"/>
              <a:t>1</a:t>
            </a:r>
            <a:r>
              <a:rPr lang="en-US" sz="2000" dirty="0"/>
              <a:t>. </a:t>
            </a:r>
            <a:r>
              <a:rPr lang="en-IN" sz="2000" dirty="0"/>
              <a:t>Consider the given graph</a:t>
            </a:r>
            <a:r>
              <a:rPr lang="en-IN" sz="2000" dirty="0" smtClean="0"/>
              <a:t>.</a:t>
            </a:r>
            <a:r>
              <a:rPr lang="en-US" sz="2000" dirty="0"/>
              <a:t> What is the weight of the minimum spanning tree using the Prim’s algorithm</a:t>
            </a:r>
            <a:r>
              <a:rPr lang="en-US" sz="2000" dirty="0" smtClean="0"/>
              <a:t>, starting </a:t>
            </a:r>
            <a:r>
              <a:rPr lang="en-US" sz="2000" dirty="0"/>
              <a:t>from vertex a?</a:t>
            </a:r>
            <a:endParaRPr lang="en-IN" sz="2000" dirty="0"/>
          </a:p>
        </p:txBody>
      </p:sp>
      <p:sp>
        <p:nvSpPr>
          <p:cNvPr id="10" name="Rectangle 9"/>
          <p:cNvSpPr/>
          <p:nvPr/>
        </p:nvSpPr>
        <p:spPr>
          <a:xfrm>
            <a:off x="331973" y="4035192"/>
            <a:ext cx="663964" cy="1200329"/>
          </a:xfrm>
          <a:prstGeom prst="rect">
            <a:avLst/>
          </a:prstGeom>
        </p:spPr>
        <p:txBody>
          <a:bodyPr wrap="none">
            <a:spAutoFit/>
          </a:bodyPr>
          <a:lstStyle/>
          <a:p>
            <a:r>
              <a:rPr lang="pt-BR" dirty="0"/>
              <a:t>a) 23</a:t>
            </a:r>
            <a:br>
              <a:rPr lang="pt-BR" dirty="0"/>
            </a:br>
            <a:r>
              <a:rPr lang="pt-BR" dirty="0"/>
              <a:t>b) 28</a:t>
            </a:r>
            <a:br>
              <a:rPr lang="pt-BR" dirty="0"/>
            </a:br>
            <a:r>
              <a:rPr lang="pt-BR" dirty="0"/>
              <a:t>c) 27</a:t>
            </a:r>
            <a:br>
              <a:rPr lang="pt-BR" dirty="0"/>
            </a:br>
            <a:r>
              <a:rPr lang="pt-BR" dirty="0"/>
              <a:t>d) 11</a:t>
            </a:r>
            <a:endParaRPr lang="en-US" b="1" dirty="0"/>
          </a:p>
        </p:txBody>
      </p:sp>
      <p:pic>
        <p:nvPicPr>
          <p:cNvPr id="3" name="Picture 2"/>
          <p:cNvPicPr>
            <a:picLocks noChangeAspect="1"/>
          </p:cNvPicPr>
          <p:nvPr/>
        </p:nvPicPr>
        <p:blipFill>
          <a:blip r:embed="rId5"/>
          <a:stretch>
            <a:fillRect/>
          </a:stretch>
        </p:blipFill>
        <p:spPr>
          <a:xfrm>
            <a:off x="1312193" y="2124900"/>
            <a:ext cx="2343150" cy="2095500"/>
          </a:xfrm>
          <a:prstGeom prst="rect">
            <a:avLst/>
          </a:prstGeom>
        </p:spPr>
      </p:pic>
      <p:sp>
        <p:nvSpPr>
          <p:cNvPr id="5" name="Rectangle 4"/>
          <p:cNvSpPr/>
          <p:nvPr/>
        </p:nvSpPr>
        <p:spPr>
          <a:xfrm>
            <a:off x="323528" y="5320247"/>
            <a:ext cx="1479892" cy="369332"/>
          </a:xfrm>
          <a:prstGeom prst="rect">
            <a:avLst/>
          </a:prstGeom>
        </p:spPr>
        <p:txBody>
          <a:bodyPr wrap="none">
            <a:spAutoFit/>
          </a:bodyPr>
          <a:lstStyle/>
          <a:p>
            <a:r>
              <a:rPr lang="en-US" b="1" dirty="0">
                <a:solidFill>
                  <a:srgbClr val="0D0D0D"/>
                </a:solidFill>
                <a:latin typeface="Söhne"/>
              </a:rPr>
              <a:t>Answer: (C)</a:t>
            </a:r>
            <a:endParaRPr lang="en-US" dirty="0">
              <a:solidFill>
                <a:srgbClr val="0D0D0D"/>
              </a:solidFill>
              <a:latin typeface="Söhne"/>
            </a:endParaRPr>
          </a:p>
        </p:txBody>
      </p:sp>
    </p:spTree>
    <p:extLst>
      <p:ext uri="{BB962C8B-B14F-4D97-AF65-F5344CB8AC3E}">
        <p14:creationId xmlns:p14="http://schemas.microsoft.com/office/powerpoint/2010/main" val="9996869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61" y="-27384"/>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49720"/>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kern="100"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kern="1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5686172" cy="646331"/>
          </a:xfrm>
          <a:prstGeom prst="rect">
            <a:avLst/>
          </a:prstGeom>
        </p:spPr>
        <p:txBody>
          <a:bodyPr wrap="none">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8" name="Rectangle 7"/>
          <p:cNvSpPr/>
          <p:nvPr/>
        </p:nvSpPr>
        <p:spPr>
          <a:xfrm>
            <a:off x="72008" y="1232737"/>
            <a:ext cx="8762539" cy="707886"/>
          </a:xfrm>
          <a:prstGeom prst="rect">
            <a:avLst/>
          </a:prstGeom>
        </p:spPr>
        <p:txBody>
          <a:bodyPr wrap="square">
            <a:spAutoFit/>
          </a:bodyPr>
          <a:lstStyle/>
          <a:p>
            <a:r>
              <a:rPr lang="en-US" sz="2000" dirty="0"/>
              <a:t>2. Consider the graph shown below. Which of the following edges form the MST of the given graph using </a:t>
            </a:r>
            <a:r>
              <a:rPr lang="en-US" sz="2000" dirty="0" err="1"/>
              <a:t>Prim’a</a:t>
            </a:r>
            <a:r>
              <a:rPr lang="en-US" sz="2000" dirty="0"/>
              <a:t> algorithm, starting from vertex 4. </a:t>
            </a:r>
            <a:endParaRPr lang="en-IN" sz="2000" dirty="0"/>
          </a:p>
        </p:txBody>
      </p:sp>
      <p:sp>
        <p:nvSpPr>
          <p:cNvPr id="10" name="Rectangle 9"/>
          <p:cNvSpPr/>
          <p:nvPr/>
        </p:nvSpPr>
        <p:spPr>
          <a:xfrm>
            <a:off x="179512" y="4041771"/>
            <a:ext cx="1247714" cy="369332"/>
          </a:xfrm>
          <a:prstGeom prst="rect">
            <a:avLst/>
          </a:prstGeom>
        </p:spPr>
        <p:txBody>
          <a:bodyPr wrap="none">
            <a:spAutoFit/>
          </a:bodyPr>
          <a:lstStyle/>
          <a:p>
            <a:r>
              <a:rPr lang="en-US" b="1" dirty="0"/>
              <a:t>Answer </a:t>
            </a:r>
            <a:r>
              <a:rPr lang="en-US" b="1" dirty="0" smtClean="0"/>
              <a:t>(D)</a:t>
            </a:r>
            <a:endParaRPr lang="en-US" b="1" dirty="0"/>
          </a:p>
        </p:txBody>
      </p:sp>
      <p:pic>
        <p:nvPicPr>
          <p:cNvPr id="3" name="Picture 2"/>
          <p:cNvPicPr>
            <a:picLocks noChangeAspect="1"/>
          </p:cNvPicPr>
          <p:nvPr/>
        </p:nvPicPr>
        <p:blipFill>
          <a:blip r:embed="rId5"/>
          <a:stretch>
            <a:fillRect/>
          </a:stretch>
        </p:blipFill>
        <p:spPr>
          <a:xfrm>
            <a:off x="3779912" y="2041521"/>
            <a:ext cx="4210050" cy="2467599"/>
          </a:xfrm>
          <a:prstGeom prst="rect">
            <a:avLst/>
          </a:prstGeom>
        </p:spPr>
      </p:pic>
      <p:sp>
        <p:nvSpPr>
          <p:cNvPr id="5" name="Rectangle 4"/>
          <p:cNvSpPr/>
          <p:nvPr/>
        </p:nvSpPr>
        <p:spPr>
          <a:xfrm>
            <a:off x="395536" y="2332516"/>
            <a:ext cx="4572000" cy="1200329"/>
          </a:xfrm>
          <a:prstGeom prst="rect">
            <a:avLst/>
          </a:prstGeom>
        </p:spPr>
        <p:txBody>
          <a:bodyPr>
            <a:spAutoFit/>
          </a:bodyPr>
          <a:lstStyle/>
          <a:p>
            <a:r>
              <a:rPr lang="pt-BR" dirty="0">
                <a:solidFill>
                  <a:srgbClr val="3A3A3A"/>
                </a:solidFill>
                <a:latin typeface="Open Sans"/>
              </a:rPr>
              <a:t>a) (4-3)(5-3)(2-3)(1-2)</a:t>
            </a:r>
            <a:r>
              <a:rPr lang="pt-BR" dirty="0"/>
              <a:t/>
            </a:r>
            <a:br>
              <a:rPr lang="pt-BR" dirty="0"/>
            </a:br>
            <a:r>
              <a:rPr lang="pt-BR" dirty="0">
                <a:solidFill>
                  <a:srgbClr val="3A3A3A"/>
                </a:solidFill>
                <a:latin typeface="Open Sans"/>
              </a:rPr>
              <a:t>b) (4-3)(3-5)(5-1)(1-2)</a:t>
            </a:r>
            <a:r>
              <a:rPr lang="pt-BR" dirty="0"/>
              <a:t/>
            </a:r>
            <a:br>
              <a:rPr lang="pt-BR" dirty="0"/>
            </a:br>
            <a:r>
              <a:rPr lang="pt-BR" dirty="0">
                <a:solidFill>
                  <a:srgbClr val="3A3A3A"/>
                </a:solidFill>
                <a:latin typeface="Open Sans"/>
              </a:rPr>
              <a:t>c) (4-3)(3-5)(5-2)(1-5)</a:t>
            </a:r>
            <a:r>
              <a:rPr lang="pt-BR" dirty="0"/>
              <a:t/>
            </a:r>
            <a:br>
              <a:rPr lang="pt-BR" dirty="0"/>
            </a:br>
            <a:r>
              <a:rPr lang="pt-BR" dirty="0">
                <a:solidFill>
                  <a:srgbClr val="3A3A3A"/>
                </a:solidFill>
                <a:latin typeface="Open Sans"/>
              </a:rPr>
              <a:t>d) (4-3)(3-2)(2-1)(1-5)</a:t>
            </a:r>
            <a:endParaRPr lang="en-IN" dirty="0"/>
          </a:p>
        </p:txBody>
      </p:sp>
    </p:spTree>
    <p:extLst>
      <p:ext uri="{BB962C8B-B14F-4D97-AF65-F5344CB8AC3E}">
        <p14:creationId xmlns:p14="http://schemas.microsoft.com/office/powerpoint/2010/main" val="2262637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61" y="-27384"/>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49720"/>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kern="100"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kern="1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5686172" cy="646331"/>
          </a:xfrm>
          <a:prstGeom prst="rect">
            <a:avLst/>
          </a:prstGeom>
        </p:spPr>
        <p:txBody>
          <a:bodyPr wrap="none">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8" name="Rectangle 7"/>
          <p:cNvSpPr/>
          <p:nvPr/>
        </p:nvSpPr>
        <p:spPr>
          <a:xfrm>
            <a:off x="71342" y="1190313"/>
            <a:ext cx="8762539" cy="1692771"/>
          </a:xfrm>
          <a:prstGeom prst="rect">
            <a:avLst/>
          </a:prstGeom>
        </p:spPr>
        <p:txBody>
          <a:bodyPr wrap="square">
            <a:spAutoFit/>
          </a:bodyPr>
          <a:lstStyle/>
          <a:p>
            <a:r>
              <a:rPr lang="en-US" sz="2000" dirty="0"/>
              <a:t>3. Which of the following is false about Prim’s algorithm?</a:t>
            </a:r>
            <a:br>
              <a:rPr lang="en-US" sz="2000" dirty="0"/>
            </a:br>
            <a:r>
              <a:rPr lang="en-US" sz="2000" dirty="0"/>
              <a:t>a) It is a greedy algorithm</a:t>
            </a:r>
            <a:br>
              <a:rPr lang="en-US" sz="2000" dirty="0"/>
            </a:br>
            <a:r>
              <a:rPr lang="en-US" sz="2000" dirty="0"/>
              <a:t>b) It constructs MST by selecting edges in increasing order of their weights</a:t>
            </a:r>
            <a:br>
              <a:rPr lang="en-US" sz="2000" dirty="0"/>
            </a:br>
            <a:r>
              <a:rPr lang="en-US" sz="2000" dirty="0"/>
              <a:t>c) It never accepts cycles in the MST</a:t>
            </a:r>
            <a:br>
              <a:rPr lang="en-US" sz="2000" dirty="0"/>
            </a:br>
            <a:r>
              <a:rPr lang="en-US" sz="2000" dirty="0"/>
              <a:t>d) It can be implemented using the Fibonacci heap</a:t>
            </a:r>
            <a:endParaRPr lang="en-IN" sz="2000" dirty="0"/>
          </a:p>
        </p:txBody>
      </p:sp>
      <p:sp>
        <p:nvSpPr>
          <p:cNvPr id="10" name="Rectangle 9"/>
          <p:cNvSpPr/>
          <p:nvPr/>
        </p:nvSpPr>
        <p:spPr>
          <a:xfrm>
            <a:off x="98010" y="2993238"/>
            <a:ext cx="1231684" cy="369332"/>
          </a:xfrm>
          <a:prstGeom prst="rect">
            <a:avLst/>
          </a:prstGeom>
        </p:spPr>
        <p:txBody>
          <a:bodyPr wrap="none">
            <a:spAutoFit/>
          </a:bodyPr>
          <a:lstStyle/>
          <a:p>
            <a:r>
              <a:rPr lang="en-US" b="1" dirty="0"/>
              <a:t>Answer </a:t>
            </a:r>
            <a:r>
              <a:rPr lang="en-US" b="1" dirty="0" smtClean="0"/>
              <a:t>(B)</a:t>
            </a:r>
            <a:endParaRPr lang="en-US" b="1" dirty="0"/>
          </a:p>
        </p:txBody>
      </p:sp>
      <p:sp>
        <p:nvSpPr>
          <p:cNvPr id="15" name="Rectangle 14"/>
          <p:cNvSpPr/>
          <p:nvPr/>
        </p:nvSpPr>
        <p:spPr>
          <a:xfrm>
            <a:off x="0" y="3465883"/>
            <a:ext cx="8561356" cy="2031325"/>
          </a:xfrm>
          <a:prstGeom prst="rect">
            <a:avLst/>
          </a:prstGeom>
        </p:spPr>
        <p:txBody>
          <a:bodyPr wrap="square">
            <a:spAutoFit/>
          </a:bodyPr>
          <a:lstStyle/>
          <a:p>
            <a:r>
              <a:rPr lang="en-US" dirty="0" smtClean="0">
                <a:solidFill>
                  <a:srgbClr val="0D0D0D"/>
                </a:solidFill>
                <a:latin typeface="Söhne"/>
              </a:rPr>
              <a:t>4. </a:t>
            </a:r>
            <a:r>
              <a:rPr lang="en-IN" dirty="0"/>
              <a:t>Which of the following is true?</a:t>
            </a:r>
            <a:br>
              <a:rPr lang="en-IN" dirty="0"/>
            </a:br>
            <a:r>
              <a:rPr lang="en-IN" dirty="0"/>
              <a:t>a) Prim’s algorithm initialises with a vertex</a:t>
            </a:r>
            <a:br>
              <a:rPr lang="en-IN" dirty="0"/>
            </a:br>
            <a:r>
              <a:rPr lang="en-IN" dirty="0"/>
              <a:t>b) Prim’s algorithm initialises with a edge</a:t>
            </a:r>
            <a:br>
              <a:rPr lang="en-IN" dirty="0"/>
            </a:br>
            <a:r>
              <a:rPr lang="en-IN" dirty="0"/>
              <a:t>c) Prim’s algorithm initialises with a vertex which has smallest edge</a:t>
            </a:r>
            <a:br>
              <a:rPr lang="en-IN" dirty="0"/>
            </a:br>
            <a:r>
              <a:rPr lang="en-IN" dirty="0"/>
              <a:t>d) Prim’s algorithm initialises with a </a:t>
            </a:r>
            <a:r>
              <a:rPr lang="en-IN" dirty="0" smtClean="0"/>
              <a:t>forest</a:t>
            </a:r>
          </a:p>
          <a:p>
            <a:endParaRPr lang="en-IN" b="1" dirty="0">
              <a:solidFill>
                <a:srgbClr val="0D0D0D"/>
              </a:solidFill>
              <a:latin typeface="Söhne"/>
            </a:endParaRPr>
          </a:p>
          <a:p>
            <a:r>
              <a:rPr lang="en-US" b="1" dirty="0"/>
              <a:t>Answer: (A)</a:t>
            </a:r>
          </a:p>
        </p:txBody>
      </p:sp>
    </p:spTree>
    <p:extLst>
      <p:ext uri="{BB962C8B-B14F-4D97-AF65-F5344CB8AC3E}">
        <p14:creationId xmlns:p14="http://schemas.microsoft.com/office/powerpoint/2010/main" val="1630020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61" y="-27384"/>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49720"/>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kern="100"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kern="1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5686172" cy="646331"/>
          </a:xfrm>
          <a:prstGeom prst="rect">
            <a:avLst/>
          </a:prstGeom>
        </p:spPr>
        <p:txBody>
          <a:bodyPr wrap="none">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8" name="Rectangle 7"/>
          <p:cNvSpPr/>
          <p:nvPr/>
        </p:nvSpPr>
        <p:spPr>
          <a:xfrm>
            <a:off x="98010" y="998462"/>
            <a:ext cx="8762539" cy="2616101"/>
          </a:xfrm>
          <a:prstGeom prst="rect">
            <a:avLst/>
          </a:prstGeom>
        </p:spPr>
        <p:txBody>
          <a:bodyPr wrap="square">
            <a:spAutoFit/>
          </a:bodyPr>
          <a:lstStyle/>
          <a:p>
            <a:r>
              <a:rPr lang="en-US" sz="2400" dirty="0" smtClean="0"/>
              <a:t>3. </a:t>
            </a:r>
            <a:r>
              <a:rPr lang="en-US" sz="2000" dirty="0" smtClean="0"/>
              <a:t>Consider </a:t>
            </a:r>
            <a:r>
              <a:rPr lang="en-US" sz="2000" dirty="0"/>
              <a:t>the following statements.</a:t>
            </a:r>
            <a:br>
              <a:rPr lang="en-US" sz="2000" dirty="0"/>
            </a:br>
            <a:r>
              <a:rPr lang="en-US" sz="2000" dirty="0"/>
              <a:t>S1. </a:t>
            </a:r>
            <a:r>
              <a:rPr lang="en-US" sz="2000" dirty="0" err="1"/>
              <a:t>Kruskal’s</a:t>
            </a:r>
            <a:r>
              <a:rPr lang="en-US" sz="2000" dirty="0"/>
              <a:t> algorithm might produce a non-minimal spanning tree.</a:t>
            </a:r>
            <a:br>
              <a:rPr lang="en-US" sz="2000" dirty="0"/>
            </a:br>
            <a:r>
              <a:rPr lang="en-US" sz="2000" dirty="0"/>
              <a:t>S2. </a:t>
            </a:r>
            <a:r>
              <a:rPr lang="en-US" sz="2000" dirty="0" err="1"/>
              <a:t>Kruskal’s</a:t>
            </a:r>
            <a:r>
              <a:rPr lang="en-US" sz="2000" dirty="0"/>
              <a:t> algorithm can efficiently implemented using the disjoint-set data structure.</a:t>
            </a:r>
            <a:br>
              <a:rPr lang="en-US" sz="2000" dirty="0"/>
            </a:br>
            <a:r>
              <a:rPr lang="en-US" sz="2000" dirty="0"/>
              <a:t>a) S1 is true but S2 is false</a:t>
            </a:r>
            <a:br>
              <a:rPr lang="en-US" sz="2000" dirty="0"/>
            </a:br>
            <a:r>
              <a:rPr lang="en-US" sz="2000" dirty="0"/>
              <a:t>b) Both S1 and S2 are false</a:t>
            </a:r>
            <a:br>
              <a:rPr lang="en-US" sz="2000" dirty="0"/>
            </a:br>
            <a:r>
              <a:rPr lang="en-US" sz="2000" dirty="0"/>
              <a:t>c) Both S1 and S2 are true</a:t>
            </a:r>
            <a:br>
              <a:rPr lang="en-US" sz="2000" dirty="0"/>
            </a:br>
            <a:r>
              <a:rPr lang="en-US" sz="2000" dirty="0"/>
              <a:t>d) S2 is true but S1 is false</a:t>
            </a:r>
            <a:r>
              <a:rPr lang="en-US" sz="2000" dirty="0" smtClean="0"/>
              <a:t> </a:t>
            </a:r>
            <a:endParaRPr lang="en-IN" sz="2000" dirty="0"/>
          </a:p>
        </p:txBody>
      </p:sp>
      <p:sp>
        <p:nvSpPr>
          <p:cNvPr id="10" name="Rectangle 9"/>
          <p:cNvSpPr/>
          <p:nvPr/>
        </p:nvSpPr>
        <p:spPr>
          <a:xfrm>
            <a:off x="179512" y="3649420"/>
            <a:ext cx="1247714" cy="369332"/>
          </a:xfrm>
          <a:prstGeom prst="rect">
            <a:avLst/>
          </a:prstGeom>
        </p:spPr>
        <p:txBody>
          <a:bodyPr wrap="none">
            <a:spAutoFit/>
          </a:bodyPr>
          <a:lstStyle/>
          <a:p>
            <a:r>
              <a:rPr lang="en-US" b="1" dirty="0"/>
              <a:t>Answer </a:t>
            </a:r>
            <a:r>
              <a:rPr lang="en-US" b="1" dirty="0" smtClean="0"/>
              <a:t>(D)</a:t>
            </a:r>
            <a:endParaRPr lang="en-US" b="1" dirty="0"/>
          </a:p>
        </p:txBody>
      </p:sp>
      <p:sp>
        <p:nvSpPr>
          <p:cNvPr id="15" name="Rectangle 14"/>
          <p:cNvSpPr/>
          <p:nvPr/>
        </p:nvSpPr>
        <p:spPr>
          <a:xfrm>
            <a:off x="98010" y="4077072"/>
            <a:ext cx="8561356" cy="1754326"/>
          </a:xfrm>
          <a:prstGeom prst="rect">
            <a:avLst/>
          </a:prstGeom>
        </p:spPr>
        <p:txBody>
          <a:bodyPr wrap="square">
            <a:spAutoFit/>
          </a:bodyPr>
          <a:lstStyle/>
          <a:p>
            <a:r>
              <a:rPr lang="en-US" dirty="0" smtClean="0">
                <a:solidFill>
                  <a:srgbClr val="0D0D0D"/>
                </a:solidFill>
                <a:latin typeface="Söhne"/>
              </a:rPr>
              <a:t>4. Which </a:t>
            </a:r>
            <a:r>
              <a:rPr lang="en-US" dirty="0">
                <a:solidFill>
                  <a:srgbClr val="0D0D0D"/>
                </a:solidFill>
                <a:latin typeface="Söhne"/>
              </a:rPr>
              <a:t>of the following is NOT a step in </a:t>
            </a:r>
            <a:r>
              <a:rPr lang="en-US" dirty="0" err="1">
                <a:solidFill>
                  <a:srgbClr val="0D0D0D"/>
                </a:solidFill>
                <a:latin typeface="Söhne"/>
              </a:rPr>
              <a:t>Kruskal's</a:t>
            </a:r>
            <a:r>
              <a:rPr lang="en-US" dirty="0">
                <a:solidFill>
                  <a:srgbClr val="0D0D0D"/>
                </a:solidFill>
                <a:latin typeface="Söhne"/>
              </a:rPr>
              <a:t> algorithm for finding the minimum spanning tree?</a:t>
            </a:r>
          </a:p>
          <a:p>
            <a:r>
              <a:rPr lang="en-US" dirty="0">
                <a:solidFill>
                  <a:srgbClr val="0D0D0D"/>
                </a:solidFill>
                <a:latin typeface="Söhne"/>
              </a:rPr>
              <a:t>a) Initialize an empty graph as the minimum spanning tree b) Sort all the edges in ascending order of their weights c) Select the edge with the highest weight at each step d) Repeat until all vertices are included in the minimum spanning tree</a:t>
            </a:r>
          </a:p>
          <a:p>
            <a:r>
              <a:rPr lang="en-US" b="1" dirty="0">
                <a:solidFill>
                  <a:srgbClr val="0D0D0D"/>
                </a:solidFill>
                <a:latin typeface="Söhne"/>
              </a:rPr>
              <a:t>Answer: </a:t>
            </a:r>
            <a:r>
              <a:rPr lang="en-US" b="1" dirty="0" smtClean="0">
                <a:solidFill>
                  <a:srgbClr val="0D0D0D"/>
                </a:solidFill>
                <a:latin typeface="Söhne"/>
              </a:rPr>
              <a:t>(C)</a:t>
            </a:r>
            <a:endParaRPr lang="en-US" b="0" i="0" dirty="0">
              <a:solidFill>
                <a:srgbClr val="0D0D0D"/>
              </a:solidFill>
              <a:effectLst/>
              <a:latin typeface="Söhne"/>
            </a:endParaRPr>
          </a:p>
        </p:txBody>
      </p:sp>
    </p:spTree>
    <p:extLst>
      <p:ext uri="{BB962C8B-B14F-4D97-AF65-F5344CB8AC3E}">
        <p14:creationId xmlns:p14="http://schemas.microsoft.com/office/powerpoint/2010/main" val="25152727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61" y="-27384"/>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49720"/>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kern="100"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kern="1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5686172" cy="646331"/>
          </a:xfrm>
          <a:prstGeom prst="rect">
            <a:avLst/>
          </a:prstGeom>
        </p:spPr>
        <p:txBody>
          <a:bodyPr wrap="none">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8" name="Rectangle 7"/>
          <p:cNvSpPr/>
          <p:nvPr/>
        </p:nvSpPr>
        <p:spPr>
          <a:xfrm>
            <a:off x="72008" y="1125020"/>
            <a:ext cx="8762539" cy="1015663"/>
          </a:xfrm>
          <a:prstGeom prst="rect">
            <a:avLst/>
          </a:prstGeom>
        </p:spPr>
        <p:txBody>
          <a:bodyPr wrap="square">
            <a:spAutoFit/>
          </a:bodyPr>
          <a:lstStyle/>
          <a:p>
            <a:r>
              <a:rPr lang="en-US" sz="2000" dirty="0"/>
              <a:t>5. G = (V, E) is an undirected simple graph in which each edge has a distinct weight, and e is a particular edge of G. Which of the following statements about the minimum spanning trees (MSTs) of G is/are TRUE</a:t>
            </a:r>
            <a:endParaRPr lang="en-IN" sz="2000" dirty="0"/>
          </a:p>
        </p:txBody>
      </p:sp>
      <p:sp>
        <p:nvSpPr>
          <p:cNvPr id="10" name="Rectangle 9"/>
          <p:cNvSpPr/>
          <p:nvPr/>
        </p:nvSpPr>
        <p:spPr>
          <a:xfrm>
            <a:off x="467544" y="5166633"/>
            <a:ext cx="1231684" cy="369332"/>
          </a:xfrm>
          <a:prstGeom prst="rect">
            <a:avLst/>
          </a:prstGeom>
        </p:spPr>
        <p:txBody>
          <a:bodyPr wrap="none">
            <a:spAutoFit/>
          </a:bodyPr>
          <a:lstStyle/>
          <a:p>
            <a:r>
              <a:rPr lang="en-US" b="1" dirty="0"/>
              <a:t>Answer </a:t>
            </a:r>
            <a:r>
              <a:rPr lang="en-US" b="1" dirty="0" smtClean="0"/>
              <a:t>(B)</a:t>
            </a:r>
            <a:endParaRPr lang="en-US" b="1" dirty="0"/>
          </a:p>
        </p:txBody>
      </p:sp>
      <p:pic>
        <p:nvPicPr>
          <p:cNvPr id="3" name="Picture 2"/>
          <p:cNvPicPr>
            <a:picLocks noChangeAspect="1"/>
          </p:cNvPicPr>
          <p:nvPr/>
        </p:nvPicPr>
        <p:blipFill>
          <a:blip r:embed="rId5"/>
          <a:stretch>
            <a:fillRect/>
          </a:stretch>
        </p:blipFill>
        <p:spPr>
          <a:xfrm>
            <a:off x="251520" y="2242988"/>
            <a:ext cx="5715000" cy="1266825"/>
          </a:xfrm>
          <a:prstGeom prst="rect">
            <a:avLst/>
          </a:prstGeom>
        </p:spPr>
      </p:pic>
      <p:sp>
        <p:nvSpPr>
          <p:cNvPr id="5" name="Rectangle 4"/>
          <p:cNvSpPr/>
          <p:nvPr/>
        </p:nvSpPr>
        <p:spPr>
          <a:xfrm>
            <a:off x="437195" y="3599559"/>
            <a:ext cx="4572000" cy="1477328"/>
          </a:xfrm>
          <a:prstGeom prst="rect">
            <a:avLst/>
          </a:prstGeom>
        </p:spPr>
        <p:txBody>
          <a:bodyPr>
            <a:spAutoFit/>
          </a:bodyPr>
          <a:lstStyle/>
          <a:p>
            <a:pPr marL="342900" indent="-342900">
              <a:buAutoNum type="alphaLcParenR"/>
            </a:pPr>
            <a:r>
              <a:rPr lang="en-US" dirty="0" smtClean="0"/>
              <a:t>I only</a:t>
            </a:r>
          </a:p>
          <a:p>
            <a:pPr marL="342900" indent="-342900">
              <a:buAutoNum type="alphaLcParenR"/>
            </a:pPr>
            <a:r>
              <a:rPr lang="en-US" dirty="0" smtClean="0"/>
              <a:t>II only</a:t>
            </a:r>
          </a:p>
          <a:p>
            <a:pPr marL="342900" indent="-342900">
              <a:buAutoNum type="alphaLcParenR"/>
            </a:pPr>
            <a:r>
              <a:rPr lang="en-US" dirty="0" smtClean="0"/>
              <a:t>Both I and II</a:t>
            </a:r>
          </a:p>
          <a:p>
            <a:pPr marL="342900" indent="-342900">
              <a:buAutoNum type="alphaLcParenR"/>
            </a:pPr>
            <a:r>
              <a:rPr lang="en-US" dirty="0" smtClean="0"/>
              <a:t>Neither I or II</a:t>
            </a:r>
            <a:r>
              <a:rPr lang="en-US" dirty="0"/>
              <a:t/>
            </a:r>
            <a:br>
              <a:rPr lang="en-US" dirty="0"/>
            </a:br>
            <a:endParaRPr lang="en-IN" dirty="0"/>
          </a:p>
        </p:txBody>
      </p:sp>
    </p:spTree>
    <p:extLst>
      <p:ext uri="{BB962C8B-B14F-4D97-AF65-F5344CB8AC3E}">
        <p14:creationId xmlns:p14="http://schemas.microsoft.com/office/powerpoint/2010/main" val="124697233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0461" y="-27384"/>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208229" y="1287675"/>
            <a:ext cx="8784976" cy="849720"/>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sz="1800" kern="100" dirty="0" smtClean="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r>
              <a:rPr lang="en-US" kern="100" dirty="0" smtClean="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5686172" cy="646331"/>
          </a:xfrm>
          <a:prstGeom prst="rect">
            <a:avLst/>
          </a:prstGeom>
        </p:spPr>
        <p:txBody>
          <a:bodyPr wrap="none">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8" name="Rectangle 7"/>
          <p:cNvSpPr/>
          <p:nvPr/>
        </p:nvSpPr>
        <p:spPr>
          <a:xfrm>
            <a:off x="72008" y="1125020"/>
            <a:ext cx="8762539" cy="707886"/>
          </a:xfrm>
          <a:prstGeom prst="rect">
            <a:avLst/>
          </a:prstGeom>
        </p:spPr>
        <p:txBody>
          <a:bodyPr wrap="square">
            <a:spAutoFit/>
          </a:bodyPr>
          <a:lstStyle/>
          <a:p>
            <a:r>
              <a:rPr lang="en-US" sz="2000" dirty="0" smtClean="0"/>
              <a:t>6. </a:t>
            </a:r>
            <a:r>
              <a:rPr lang="en-US" sz="2000" dirty="0"/>
              <a:t>What is the largest integer m such that every simple connected graph with n vertices and n edges contains at least m different spanning trees?</a:t>
            </a:r>
            <a:r>
              <a:rPr lang="en-US" sz="2000" dirty="0" smtClean="0"/>
              <a:t> </a:t>
            </a:r>
            <a:endParaRPr lang="en-IN" sz="2000" dirty="0"/>
          </a:p>
        </p:txBody>
      </p:sp>
      <p:sp>
        <p:nvSpPr>
          <p:cNvPr id="10" name="Rectangle 9"/>
          <p:cNvSpPr/>
          <p:nvPr/>
        </p:nvSpPr>
        <p:spPr>
          <a:xfrm>
            <a:off x="140868" y="2981178"/>
            <a:ext cx="1223668" cy="369332"/>
          </a:xfrm>
          <a:prstGeom prst="rect">
            <a:avLst/>
          </a:prstGeom>
        </p:spPr>
        <p:txBody>
          <a:bodyPr wrap="none">
            <a:spAutoFit/>
          </a:bodyPr>
          <a:lstStyle/>
          <a:p>
            <a:r>
              <a:rPr lang="en-US" b="1" dirty="0"/>
              <a:t>Answer </a:t>
            </a:r>
            <a:r>
              <a:rPr lang="en-US" b="1" dirty="0" smtClean="0"/>
              <a:t>(C)</a:t>
            </a:r>
            <a:endParaRPr lang="en-US" b="1" dirty="0"/>
          </a:p>
        </p:txBody>
      </p:sp>
      <p:sp>
        <p:nvSpPr>
          <p:cNvPr id="5" name="Rectangle 4"/>
          <p:cNvSpPr/>
          <p:nvPr/>
        </p:nvSpPr>
        <p:spPr>
          <a:xfrm>
            <a:off x="197768" y="1796783"/>
            <a:ext cx="4572000" cy="1477328"/>
          </a:xfrm>
          <a:prstGeom prst="rect">
            <a:avLst/>
          </a:prstGeom>
        </p:spPr>
        <p:txBody>
          <a:bodyPr>
            <a:spAutoFit/>
          </a:bodyPr>
          <a:lstStyle/>
          <a:p>
            <a:pPr marL="342900" indent="-342900">
              <a:buAutoNum type="alphaLcParenR"/>
            </a:pPr>
            <a:r>
              <a:rPr lang="en-US" dirty="0" smtClean="0"/>
              <a:t>1</a:t>
            </a:r>
          </a:p>
          <a:p>
            <a:pPr marL="342900" indent="-342900">
              <a:buAutoNum type="alphaLcParenR"/>
            </a:pPr>
            <a:r>
              <a:rPr lang="en-US" dirty="0"/>
              <a:t>2</a:t>
            </a:r>
            <a:endParaRPr lang="en-US" dirty="0" smtClean="0"/>
          </a:p>
          <a:p>
            <a:pPr marL="342900" indent="-342900">
              <a:buAutoNum type="alphaLcParenR"/>
            </a:pPr>
            <a:r>
              <a:rPr lang="en-US" dirty="0"/>
              <a:t>3</a:t>
            </a:r>
            <a:endParaRPr lang="en-US" dirty="0" smtClean="0"/>
          </a:p>
          <a:p>
            <a:pPr marL="342900" indent="-342900">
              <a:buAutoNum type="alphaLcParenR"/>
            </a:pPr>
            <a:r>
              <a:rPr lang="en-US" dirty="0"/>
              <a:t>n</a:t>
            </a:r>
            <a:br>
              <a:rPr lang="en-US" dirty="0"/>
            </a:br>
            <a:endParaRPr lang="en-IN" dirty="0"/>
          </a:p>
        </p:txBody>
      </p:sp>
      <p:sp>
        <p:nvSpPr>
          <p:cNvPr id="11" name="Rectangle 10"/>
          <p:cNvSpPr/>
          <p:nvPr/>
        </p:nvSpPr>
        <p:spPr>
          <a:xfrm>
            <a:off x="196252" y="3519007"/>
            <a:ext cx="8264180" cy="707886"/>
          </a:xfrm>
          <a:prstGeom prst="rect">
            <a:avLst/>
          </a:prstGeom>
        </p:spPr>
        <p:txBody>
          <a:bodyPr wrap="square">
            <a:spAutoFit/>
          </a:bodyPr>
          <a:lstStyle/>
          <a:p>
            <a:r>
              <a:rPr lang="en-US" sz="2000" dirty="0" smtClean="0"/>
              <a:t>7. The </a:t>
            </a:r>
            <a:r>
              <a:rPr lang="en-US" sz="2000" dirty="0"/>
              <a:t>number of distinct minimum spanning trees for the weighted graph below is ____</a:t>
            </a:r>
            <a:endParaRPr lang="en-IN" sz="2000" dirty="0"/>
          </a:p>
        </p:txBody>
      </p:sp>
      <p:pic>
        <p:nvPicPr>
          <p:cNvPr id="12" name="Picture 11"/>
          <p:cNvPicPr>
            <a:picLocks noChangeAspect="1"/>
          </p:cNvPicPr>
          <p:nvPr/>
        </p:nvPicPr>
        <p:blipFill>
          <a:blip r:embed="rId5"/>
          <a:stretch>
            <a:fillRect/>
          </a:stretch>
        </p:blipFill>
        <p:spPr>
          <a:xfrm>
            <a:off x="3707904" y="4244205"/>
            <a:ext cx="3756645" cy="1891691"/>
          </a:xfrm>
          <a:prstGeom prst="rect">
            <a:avLst/>
          </a:prstGeom>
        </p:spPr>
      </p:pic>
      <p:sp>
        <p:nvSpPr>
          <p:cNvPr id="14" name="Rectangle 13"/>
          <p:cNvSpPr/>
          <p:nvPr/>
        </p:nvSpPr>
        <p:spPr>
          <a:xfrm>
            <a:off x="183451" y="4395390"/>
            <a:ext cx="4572000" cy="1477328"/>
          </a:xfrm>
          <a:prstGeom prst="rect">
            <a:avLst/>
          </a:prstGeom>
        </p:spPr>
        <p:txBody>
          <a:bodyPr>
            <a:spAutoFit/>
          </a:bodyPr>
          <a:lstStyle/>
          <a:p>
            <a:pPr marL="342900" indent="-342900">
              <a:buAutoNum type="alphaLcParenR"/>
            </a:pPr>
            <a:r>
              <a:rPr lang="en-US" dirty="0"/>
              <a:t>4</a:t>
            </a:r>
            <a:endParaRPr lang="en-US" dirty="0" smtClean="0"/>
          </a:p>
          <a:p>
            <a:pPr marL="342900" indent="-342900">
              <a:buAutoNum type="alphaLcParenR"/>
            </a:pPr>
            <a:r>
              <a:rPr lang="en-US" dirty="0" smtClean="0"/>
              <a:t>5</a:t>
            </a:r>
          </a:p>
          <a:p>
            <a:pPr marL="342900" indent="-342900">
              <a:buAutoNum type="alphaLcParenR"/>
            </a:pPr>
            <a:r>
              <a:rPr lang="en-US" dirty="0" smtClean="0"/>
              <a:t>6</a:t>
            </a:r>
          </a:p>
          <a:p>
            <a:pPr marL="342900" indent="-342900">
              <a:buAutoNum type="alphaLcParenR"/>
            </a:pPr>
            <a:r>
              <a:rPr lang="en-US" dirty="0" smtClean="0"/>
              <a:t>7</a:t>
            </a:r>
            <a:r>
              <a:rPr lang="en-US" dirty="0"/>
              <a:t/>
            </a:r>
            <a:br>
              <a:rPr lang="en-US" dirty="0"/>
            </a:br>
            <a:endParaRPr lang="en-IN" dirty="0"/>
          </a:p>
        </p:txBody>
      </p:sp>
      <p:sp>
        <p:nvSpPr>
          <p:cNvPr id="15" name="Rectangle 14"/>
          <p:cNvSpPr/>
          <p:nvPr/>
        </p:nvSpPr>
        <p:spPr>
          <a:xfrm>
            <a:off x="163621" y="5721167"/>
            <a:ext cx="1223668" cy="369332"/>
          </a:xfrm>
          <a:prstGeom prst="rect">
            <a:avLst/>
          </a:prstGeom>
        </p:spPr>
        <p:txBody>
          <a:bodyPr wrap="none">
            <a:spAutoFit/>
          </a:bodyPr>
          <a:lstStyle/>
          <a:p>
            <a:r>
              <a:rPr lang="en-US" b="1" dirty="0"/>
              <a:t>Answer </a:t>
            </a:r>
            <a:r>
              <a:rPr lang="en-US" b="1" dirty="0" smtClean="0"/>
              <a:t>(C)</a:t>
            </a:r>
            <a:endParaRPr lang="en-US" b="1" dirty="0"/>
          </a:p>
        </p:txBody>
      </p:sp>
    </p:spTree>
    <p:extLst>
      <p:ext uri="{BB962C8B-B14F-4D97-AF65-F5344CB8AC3E}">
        <p14:creationId xmlns:p14="http://schemas.microsoft.com/office/powerpoint/2010/main" val="21441760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1458149"/>
            <a:ext cx="8748463" cy="646331"/>
          </a:xfrm>
          <a:prstGeom prst="rect">
            <a:avLst/>
          </a:prstGeom>
          <a:noFill/>
        </p:spPr>
        <p:txBody>
          <a:bodyPr wrap="squar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endParaRPr lang="en-US" b="1"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RECAP </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5" name="Rectangle 4"/>
          <p:cNvSpPr/>
          <p:nvPr/>
        </p:nvSpPr>
        <p:spPr>
          <a:xfrm>
            <a:off x="323528" y="1458149"/>
            <a:ext cx="8208912" cy="3416320"/>
          </a:xfrm>
          <a:prstGeom prst="rect">
            <a:avLst/>
          </a:prstGeom>
        </p:spPr>
        <p:txBody>
          <a:bodyPr wrap="square">
            <a:spAutoFit/>
          </a:bodyPr>
          <a:lstStyle/>
          <a:p>
            <a:pPr marL="342900" indent="-342900" algn="just">
              <a:buFont typeface="Wingdings" panose="05000000000000000000" pitchFamily="2" charset="2"/>
              <a:buChar char="Ø"/>
            </a:pPr>
            <a:r>
              <a:rPr lang="en-US" sz="2400" b="1" dirty="0"/>
              <a:t>Spanning Tree </a:t>
            </a:r>
            <a:r>
              <a:rPr lang="en-US" sz="2400" dirty="0"/>
              <a:t>it is a subset of the edges of the graph that forms a tree (</a:t>
            </a:r>
            <a:r>
              <a:rPr lang="en-US" sz="2400" b="1" dirty="0"/>
              <a:t>acyclic</a:t>
            </a:r>
            <a:r>
              <a:rPr lang="en-US" sz="2400" dirty="0"/>
              <a:t>) where every node of the graph is a part of the tree</a:t>
            </a:r>
            <a:r>
              <a:rPr lang="en-US" sz="2400" dirty="0" smtClean="0"/>
              <a:t>.</a:t>
            </a:r>
          </a:p>
          <a:p>
            <a:pPr marL="342900" indent="-342900" algn="just">
              <a:buFont typeface="Wingdings" panose="05000000000000000000" pitchFamily="2" charset="2"/>
              <a:buChar char="Ø"/>
            </a:pPr>
            <a:r>
              <a:rPr lang="en-US" sz="2400" dirty="0" err="1"/>
              <a:t>Kruskal’s</a:t>
            </a:r>
            <a:r>
              <a:rPr lang="en-US" sz="2400" dirty="0"/>
              <a:t> Algorithm builds the spanning tree by adding edges one by one into a growing spanning tree. </a:t>
            </a:r>
            <a:endParaRPr lang="en-US" sz="2400" dirty="0" smtClean="0"/>
          </a:p>
          <a:p>
            <a:pPr marL="342900" indent="-342900" algn="just">
              <a:buFont typeface="Wingdings" panose="05000000000000000000" pitchFamily="2" charset="2"/>
              <a:buChar char="Ø"/>
            </a:pPr>
            <a:endParaRPr lang="en-US" sz="2400" dirty="0"/>
          </a:p>
          <a:p>
            <a:pPr algn="just"/>
            <a:endParaRPr lang="en-US" sz="2400" b="1" dirty="0"/>
          </a:p>
          <a:p>
            <a:pPr algn="just"/>
            <a:endParaRPr lang="en-US" sz="2400" b="1" dirty="0"/>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667386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1458149"/>
            <a:ext cx="8748463" cy="646331"/>
          </a:xfrm>
          <a:prstGeom prst="rect">
            <a:avLst/>
          </a:prstGeom>
          <a:noFill/>
        </p:spPr>
        <p:txBody>
          <a:bodyPr wrap="squar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endParaRPr lang="en-US" b="1"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REVIEW </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5" name="Rectangle 4"/>
          <p:cNvSpPr/>
          <p:nvPr/>
        </p:nvSpPr>
        <p:spPr>
          <a:xfrm>
            <a:off x="323528" y="1458149"/>
            <a:ext cx="8208912" cy="3785652"/>
          </a:xfrm>
          <a:prstGeom prst="rect">
            <a:avLst/>
          </a:prstGeom>
        </p:spPr>
        <p:txBody>
          <a:bodyPr wrap="square">
            <a:spAutoFit/>
          </a:bodyPr>
          <a:lstStyle/>
          <a:p>
            <a:pPr marL="342900" indent="-342900" algn="just">
              <a:buFont typeface="Wingdings" panose="05000000000000000000" pitchFamily="2" charset="2"/>
              <a:buChar char="Ø"/>
            </a:pPr>
            <a:r>
              <a:rPr lang="en-US" sz="2400" b="1" dirty="0"/>
              <a:t>Prim's Algorithm</a:t>
            </a:r>
            <a:r>
              <a:rPr lang="en-US" sz="2400" dirty="0"/>
              <a:t> is a greedy algorithm that is used to find the minimum spanning tree from a graph</a:t>
            </a:r>
            <a:r>
              <a:rPr lang="en-US" sz="2400" dirty="0" smtClean="0"/>
              <a:t>.</a:t>
            </a:r>
          </a:p>
          <a:p>
            <a:pPr algn="just"/>
            <a:endParaRPr lang="en-US" sz="2400" dirty="0"/>
          </a:p>
          <a:p>
            <a:pPr marL="342900" indent="-342900" algn="just">
              <a:buFont typeface="Wingdings" panose="05000000000000000000" pitchFamily="2" charset="2"/>
              <a:buChar char="Ø"/>
            </a:pPr>
            <a:r>
              <a:rPr lang="en-US" sz="2400" dirty="0"/>
              <a:t>It finds the subset of edges that includes every vertex of the graph such that the sum of the weights of the edges can be minimized.</a:t>
            </a:r>
          </a:p>
          <a:p>
            <a:pPr marL="342900" indent="-342900" algn="just">
              <a:buFont typeface="Wingdings" panose="05000000000000000000" pitchFamily="2" charset="2"/>
              <a:buChar char="Ø"/>
            </a:pPr>
            <a:endParaRPr lang="en-US" sz="2400" dirty="0"/>
          </a:p>
          <a:p>
            <a:pPr algn="just"/>
            <a:endParaRPr lang="en-US" sz="2400" b="1" dirty="0"/>
          </a:p>
          <a:p>
            <a:pPr algn="just"/>
            <a:endParaRPr lang="en-US" sz="2400" b="1" dirty="0"/>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911239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3692" y="0"/>
            <a:ext cx="9144000" cy="6887292"/>
          </a:xfrm>
        </p:spPr>
      </p:pic>
      <p:sp>
        <p:nvSpPr>
          <p:cNvPr id="5"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1220560" y="1081481"/>
            <a:ext cx="6267764" cy="438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buSzPct val="25000"/>
            </a:pPr>
            <a:endParaRPr lang="en-IN" sz="24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xmlns="" id="{6550C769-3FF2-465E-2CF3-1703CA2E5E23}"/>
              </a:ext>
            </a:extLst>
          </p:cNvPr>
          <p:cNvCxnSpPr/>
          <p:nvPr/>
        </p:nvCxnSpPr>
        <p:spPr>
          <a:xfrm>
            <a:off x="13692" y="980728"/>
            <a:ext cx="9144000"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150" y="6278894"/>
            <a:ext cx="1808820" cy="260018"/>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277634" y="1827625"/>
            <a:ext cx="6588732" cy="314638"/>
          </a:xfrm>
          <a:prstGeom prst="rect">
            <a:avLst/>
          </a:prstGeom>
          <a:noFill/>
        </p:spPr>
        <p:txBody>
          <a:bodyPr wrap="square">
            <a:spAutoFit/>
          </a:bodyPr>
          <a:lstStyle/>
          <a:p>
            <a:pPr algn="just" fontAlgn="base">
              <a:lnSpc>
                <a:spcPct val="107000"/>
              </a:lnSpc>
            </a:pPr>
            <a:r>
              <a:rPr lang="en-US" sz="1350" kern="100" dirty="0">
                <a:solidFill>
                  <a:srgbClr val="000000"/>
                </a:solidFill>
                <a:latin typeface="Verdana" panose="020B0604030504040204" pitchFamily="34" charset="0"/>
                <a:ea typeface="Times New Roman" panose="02020603050405020304" pitchFamily="18" charset="0"/>
                <a:cs typeface="Times New Roman" panose="02020603050405020304" pitchFamily="18" charset="0"/>
              </a:rPr>
              <a:t> </a:t>
            </a:r>
            <a:endParaRPr lang="en-US" sz="2100" kern="100" dirty="0">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291327" y="1653336"/>
            <a:ext cx="6561347" cy="300082"/>
          </a:xfrm>
          <a:prstGeom prst="rect">
            <a:avLst/>
          </a:prstGeom>
          <a:noFill/>
        </p:spPr>
        <p:txBody>
          <a:bodyPr wrap="square" rtlCol="0">
            <a:spAutoFit/>
          </a:bodyPr>
          <a:lstStyle/>
          <a:p>
            <a:endParaRPr lang="en-IN" sz="1350" dirty="0"/>
          </a:p>
        </p:txBody>
      </p:sp>
      <p:sp>
        <p:nvSpPr>
          <p:cNvPr id="3" name="TextBox 2"/>
          <p:cNvSpPr txBox="1"/>
          <p:nvPr/>
        </p:nvSpPr>
        <p:spPr>
          <a:xfrm>
            <a:off x="539552" y="1511993"/>
            <a:ext cx="8208912" cy="3893374"/>
          </a:xfrm>
          <a:prstGeom prst="rect">
            <a:avLst/>
          </a:prstGeom>
          <a:noFill/>
        </p:spPr>
        <p:txBody>
          <a:bodyPr wrap="square" rtlCol="0">
            <a:spAutoFit/>
          </a:bodyPr>
          <a:lstStyle/>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r>
              <a:rPr lang="en-IN" sz="2000" dirty="0">
                <a:hlinkClick r:id="rId5"/>
              </a:rPr>
              <a:t>https://www.boardinfinity.com/blog/graphs-in-data-structure</a:t>
            </a:r>
            <a:r>
              <a:rPr lang="en-IN" sz="2000" dirty="0" smtClean="0">
                <a:hlinkClick r:id="rId5"/>
              </a:rPr>
              <a:t>/</a:t>
            </a:r>
            <a:r>
              <a:rPr lang="en-IN" sz="2000" dirty="0" smtClean="0"/>
              <a:t>.</a:t>
            </a:r>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r>
              <a:rPr lang="en-IN" sz="2000" dirty="0">
                <a:hlinkClick r:id="rId6"/>
              </a:rPr>
              <a:t>https://www.geeksforgeeks.org/what-is-graph-data-structure</a:t>
            </a:r>
            <a:r>
              <a:rPr lang="en-IN" sz="2000" dirty="0" smtClean="0">
                <a:hlinkClick r:id="rId6"/>
              </a:rPr>
              <a:t>/</a:t>
            </a:r>
            <a:endParaRPr lang="en-IN" sz="2000" dirty="0" smtClean="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r>
              <a:rPr lang="en-IN" sz="2000" dirty="0">
                <a:hlinkClick r:id="rId7"/>
              </a:rPr>
              <a:t>https://</a:t>
            </a:r>
            <a:r>
              <a:rPr lang="en-IN" sz="2000" dirty="0" smtClean="0">
                <a:hlinkClick r:id="rId7"/>
              </a:rPr>
              <a:t>www.tutorialspoint.com/data_structures_algorithms/graph_data_structure.html</a:t>
            </a:r>
            <a:r>
              <a:rPr lang="en-IN" sz="2000" dirty="0" smtClean="0"/>
              <a:t>.</a:t>
            </a:r>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r>
              <a:rPr lang="en-IN" sz="2000" dirty="0">
                <a:hlinkClick r:id="rId8"/>
              </a:rPr>
              <a:t>https://</a:t>
            </a:r>
            <a:r>
              <a:rPr lang="en-IN" sz="2000" dirty="0" smtClean="0">
                <a:hlinkClick r:id="rId8"/>
              </a:rPr>
              <a:t>www.simplilearn.com/tutorials/data-structure-tutorial/graphs-in-data-structure</a:t>
            </a:r>
            <a:endParaRPr lang="en-IN" sz="2000" dirty="0" smtClean="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r>
              <a:rPr lang="en-IN" sz="2000" dirty="0">
                <a:hlinkClick r:id="rId9"/>
              </a:rPr>
              <a:t>https://www.geeksforgeeks.org/applications-of-graph-data-structure</a:t>
            </a:r>
            <a:r>
              <a:rPr lang="en-IN" sz="2000" dirty="0" smtClean="0">
                <a:hlinkClick r:id="rId9"/>
              </a:rPr>
              <a:t>/</a:t>
            </a:r>
            <a:endParaRPr lang="en-IN" sz="2000" dirty="0" smtClean="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r>
              <a:rPr lang="en-IN" sz="2000" dirty="0">
                <a:hlinkClick r:id="rId10"/>
              </a:rPr>
              <a:t>https://www.upgrad.com/blog/graphs-in-data-structure</a:t>
            </a:r>
            <a:r>
              <a:rPr lang="en-IN" sz="2000" dirty="0" smtClean="0">
                <a:hlinkClick r:id="rId10"/>
              </a:rPr>
              <a:t>/</a:t>
            </a:r>
            <a:endParaRPr lang="en-IN" sz="2000" dirty="0" smtClean="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r>
              <a:rPr lang="en-IN" sz="2000" dirty="0">
                <a:hlinkClick r:id="rId11"/>
              </a:rPr>
              <a:t>https://</a:t>
            </a:r>
            <a:r>
              <a:rPr lang="en-IN" sz="2000" dirty="0" smtClean="0">
                <a:hlinkClick r:id="rId11"/>
              </a:rPr>
              <a:t>www.youtube.com/watch?v=4IZ80K72OXo</a:t>
            </a:r>
            <a:endParaRPr lang="en-IN" sz="2000" dirty="0" smtClean="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IN" sz="2000" dirty="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IN" sz="2000" dirty="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IN" sz="1350" dirty="0"/>
          </a:p>
          <a:p>
            <a:pPr marL="257175" indent="-257175">
              <a:buFont typeface="Wingdings" panose="05000000000000000000" pitchFamily="2" charset="2"/>
              <a:buChar char="Ø"/>
              <a:tabLst>
                <a:tab pos="683419" algn="l"/>
                <a:tab pos="1369219" algn="l"/>
                <a:tab pos="2055019" algn="l"/>
                <a:tab pos="2740819" algn="l"/>
                <a:tab pos="3426619" algn="l"/>
                <a:tab pos="4112419" algn="l"/>
                <a:tab pos="4798219" algn="l"/>
                <a:tab pos="5484019" algn="l"/>
                <a:tab pos="6169819" algn="l"/>
                <a:tab pos="6855619" algn="l"/>
                <a:tab pos="7541419" algn="l"/>
              </a:tabLst>
            </a:pPr>
            <a:endParaRPr lang="en-IN" sz="1350"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251520" y="203420"/>
            <a:ext cx="6267764" cy="623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References</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11" name="Footer Placeholder 10"/>
          <p:cNvSpPr>
            <a:spLocks noGrp="1"/>
          </p:cNvSpPr>
          <p:nvPr>
            <p:ph type="ftr" sz="quarter" idx="11"/>
          </p:nvPr>
        </p:nvSpPr>
        <p:spPr/>
        <p:txBody>
          <a:bodyPr/>
          <a:lstStyle/>
          <a:p>
            <a:r>
              <a:rPr lang="en-IN" smtClean="0"/>
              <a:t>Dr. Swati, Ms Suman &amp; Ms Neetu </a:t>
            </a:r>
            <a:endParaRPr lang="en-IN"/>
          </a:p>
        </p:txBody>
      </p:sp>
    </p:spTree>
    <p:extLst>
      <p:ext uri="{BB962C8B-B14F-4D97-AF65-F5344CB8AC3E}">
        <p14:creationId xmlns:p14="http://schemas.microsoft.com/office/powerpoint/2010/main" val="37983659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787290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1458149"/>
            <a:ext cx="8748463" cy="646331"/>
          </a:xfrm>
          <a:prstGeom prst="rect">
            <a:avLst/>
          </a:prstGeom>
          <a:noFill/>
        </p:spPr>
        <p:txBody>
          <a:bodyPr wrap="squar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endParaRPr lang="en-US" b="1"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PRIMS Algorithm </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5" name="Rectangle 4"/>
          <p:cNvSpPr/>
          <p:nvPr/>
        </p:nvSpPr>
        <p:spPr>
          <a:xfrm>
            <a:off x="323528" y="1458149"/>
            <a:ext cx="8208912" cy="4893647"/>
          </a:xfrm>
          <a:prstGeom prst="rect">
            <a:avLst/>
          </a:prstGeom>
        </p:spPr>
        <p:txBody>
          <a:bodyPr wrap="square">
            <a:spAutoFit/>
          </a:bodyPr>
          <a:lstStyle/>
          <a:p>
            <a:pPr marL="342900" indent="-342900" algn="just">
              <a:buFont typeface="Wingdings" panose="05000000000000000000" pitchFamily="2" charset="2"/>
              <a:buChar char="Ø"/>
            </a:pPr>
            <a:r>
              <a:rPr lang="en-US" sz="2400" b="1" dirty="0"/>
              <a:t>Prim's Algorithm</a:t>
            </a:r>
            <a:r>
              <a:rPr lang="en-US" sz="2400" dirty="0"/>
              <a:t> is a greedy algorithm that is used to find the minimum spanning tree from a </a:t>
            </a:r>
            <a:r>
              <a:rPr lang="en-US" sz="2400" dirty="0" smtClean="0"/>
              <a:t>graph.</a:t>
            </a:r>
          </a:p>
          <a:p>
            <a:pPr marL="342900" indent="-342900" algn="just">
              <a:buFont typeface="Wingdings" panose="05000000000000000000" pitchFamily="2" charset="2"/>
              <a:buChar char="Ø"/>
            </a:pPr>
            <a:r>
              <a:rPr lang="en-US" sz="2400" dirty="0" smtClean="0"/>
              <a:t>It </a:t>
            </a:r>
            <a:r>
              <a:rPr lang="en-US" sz="2400" dirty="0"/>
              <a:t>finds the subset of edges that includes every vertex of the graph such that the sum of the weights of the edges can be minimized</a:t>
            </a:r>
            <a:r>
              <a:rPr lang="en-US" sz="2400" dirty="0" smtClean="0"/>
              <a:t>.</a:t>
            </a:r>
          </a:p>
          <a:p>
            <a:pPr marL="342900" indent="-342900" algn="just">
              <a:buFont typeface="Wingdings" panose="05000000000000000000" pitchFamily="2" charset="2"/>
              <a:buChar char="Ø"/>
            </a:pPr>
            <a:r>
              <a:rPr lang="en-US" sz="2400" dirty="0" smtClean="0"/>
              <a:t>It starts </a:t>
            </a:r>
            <a:r>
              <a:rPr lang="en-US" sz="2400" dirty="0"/>
              <a:t>with the single node and explores all the adjacent nodes with all the connecting edges at every step</a:t>
            </a:r>
            <a:r>
              <a:rPr lang="en-US" sz="2400" dirty="0" smtClean="0"/>
              <a:t>.</a:t>
            </a:r>
          </a:p>
          <a:p>
            <a:pPr marL="342900" indent="-342900" algn="just">
              <a:buFont typeface="Wingdings" panose="05000000000000000000" pitchFamily="2" charset="2"/>
              <a:buChar char="Ø"/>
            </a:pPr>
            <a:r>
              <a:rPr lang="en-US" sz="2400" dirty="0" smtClean="0"/>
              <a:t> </a:t>
            </a:r>
            <a:r>
              <a:rPr lang="en-US" sz="2400" dirty="0"/>
              <a:t>The edges with the minimal weights causing no cycles in the graph got selected.</a:t>
            </a:r>
          </a:p>
          <a:p>
            <a:pPr marL="342900" indent="-342900" algn="just">
              <a:buFont typeface="Wingdings" panose="05000000000000000000" pitchFamily="2" charset="2"/>
              <a:buChar char="Ø"/>
            </a:pPr>
            <a:endParaRPr lang="en-US" sz="2400" dirty="0"/>
          </a:p>
          <a:p>
            <a:pPr algn="just"/>
            <a:endParaRPr lang="en-US" sz="2400" b="1" dirty="0"/>
          </a:p>
          <a:p>
            <a:pPr algn="just"/>
            <a:endParaRPr lang="en-US" sz="2400" b="1" dirty="0"/>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9656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17165"/>
            <a:ext cx="68002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Algorithm for Prims Problem</a:t>
            </a:r>
            <a:endParaRPr 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10" name="Rectangle 9"/>
          <p:cNvSpPr>
            <a:spLocks noGrp="1" noChangeArrowheads="1"/>
          </p:cNvSpPr>
          <p:nvPr/>
        </p:nvSpPr>
        <p:spPr bwMode="auto">
          <a:xfrm>
            <a:off x="827584" y="1088048"/>
            <a:ext cx="7970651" cy="5221271"/>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i="1" dirty="0" smtClean="0"/>
          </a:p>
          <a:p>
            <a:pPr marL="0" indent="0">
              <a:buNone/>
            </a:pPr>
            <a:r>
              <a:rPr lang="en-US" b="1" i="1" dirty="0" smtClean="0"/>
              <a:t>Step </a:t>
            </a:r>
            <a:r>
              <a:rPr lang="en-US" b="1" i="1" dirty="0"/>
              <a:t>1:</a:t>
            </a:r>
            <a:r>
              <a:rPr lang="en-US" i="1" dirty="0"/>
              <a:t> Determine an arbitrary vertex as the starting vertex of the MST.</a:t>
            </a:r>
            <a:r>
              <a:rPr lang="en-US" dirty="0"/>
              <a:t/>
            </a:r>
            <a:br>
              <a:rPr lang="en-US" dirty="0"/>
            </a:br>
            <a:r>
              <a:rPr lang="en-US" b="1" i="1" dirty="0"/>
              <a:t>Step 2:</a:t>
            </a:r>
            <a:r>
              <a:rPr lang="en-US" i="1" dirty="0"/>
              <a:t> Follow steps 3 to 5 till there are vertices that are not included in the MST (known as fringe vertex).</a:t>
            </a:r>
            <a:r>
              <a:rPr lang="en-US" dirty="0"/>
              <a:t/>
            </a:r>
            <a:br>
              <a:rPr lang="en-US" dirty="0"/>
            </a:br>
            <a:r>
              <a:rPr lang="en-US" b="1" i="1" dirty="0"/>
              <a:t>Step 3:</a:t>
            </a:r>
            <a:r>
              <a:rPr lang="en-US" i="1" dirty="0"/>
              <a:t> Find edges connecting any tree vertex with the fringe vertices.</a:t>
            </a:r>
            <a:r>
              <a:rPr lang="en-US" dirty="0"/>
              <a:t/>
            </a:r>
            <a:br>
              <a:rPr lang="en-US" dirty="0"/>
            </a:br>
            <a:endParaRPr lang="en-US" dirty="0"/>
          </a:p>
        </p:txBody>
      </p:sp>
    </p:spTree>
    <p:extLst>
      <p:ext uri="{BB962C8B-B14F-4D97-AF65-F5344CB8AC3E}">
        <p14:creationId xmlns:p14="http://schemas.microsoft.com/office/powerpoint/2010/main" val="16142778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17165"/>
            <a:ext cx="68002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Algorithm for Prims Problem</a:t>
            </a:r>
            <a:endParaRPr 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10" name="Rectangle 9"/>
          <p:cNvSpPr>
            <a:spLocks noGrp="1" noChangeArrowheads="1"/>
          </p:cNvSpPr>
          <p:nvPr/>
        </p:nvSpPr>
        <p:spPr bwMode="auto">
          <a:xfrm>
            <a:off x="899591" y="1293834"/>
            <a:ext cx="7416825" cy="5015486"/>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b="1" i="1" dirty="0" smtClean="0"/>
          </a:p>
          <a:p>
            <a:pPr marL="0" indent="0">
              <a:buNone/>
            </a:pPr>
            <a:r>
              <a:rPr lang="en-US" b="1" i="1" dirty="0" smtClean="0"/>
              <a:t>Step </a:t>
            </a:r>
            <a:r>
              <a:rPr lang="en-US" b="1" i="1" dirty="0"/>
              <a:t>4:</a:t>
            </a:r>
            <a:r>
              <a:rPr lang="en-US" i="1" dirty="0"/>
              <a:t> Find the minimum among these edges.</a:t>
            </a:r>
            <a:r>
              <a:rPr lang="en-US" dirty="0"/>
              <a:t/>
            </a:r>
            <a:br>
              <a:rPr lang="en-US" dirty="0"/>
            </a:br>
            <a:r>
              <a:rPr lang="en-US" b="1" i="1" dirty="0"/>
              <a:t>Step 5:</a:t>
            </a:r>
            <a:r>
              <a:rPr lang="en-US" i="1" dirty="0"/>
              <a:t> Add the chosen edge to the MST if it does not form any cycle.</a:t>
            </a:r>
            <a:r>
              <a:rPr lang="en-US" dirty="0"/>
              <a:t/>
            </a:r>
            <a:br>
              <a:rPr lang="en-US" dirty="0"/>
            </a:br>
            <a:r>
              <a:rPr lang="en-US" b="1" i="1" dirty="0"/>
              <a:t>Step 6:</a:t>
            </a:r>
            <a:r>
              <a:rPr lang="en-US" i="1" dirty="0"/>
              <a:t> Return the MST and exit</a:t>
            </a:r>
            <a:endParaRPr lang="en-US" dirty="0"/>
          </a:p>
        </p:txBody>
      </p:sp>
    </p:spTree>
    <p:extLst>
      <p:ext uri="{BB962C8B-B14F-4D97-AF65-F5344CB8AC3E}">
        <p14:creationId xmlns:p14="http://schemas.microsoft.com/office/powerpoint/2010/main" val="10651230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1458149"/>
            <a:ext cx="8748463" cy="646331"/>
          </a:xfrm>
          <a:prstGeom prst="rect">
            <a:avLst/>
          </a:prstGeom>
          <a:noFill/>
        </p:spPr>
        <p:txBody>
          <a:bodyPr wrap="squar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endParaRPr lang="en-US" b="1"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PRIMS Algorithm </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5" name="Rectangle 4"/>
          <p:cNvSpPr/>
          <p:nvPr/>
        </p:nvSpPr>
        <p:spPr>
          <a:xfrm>
            <a:off x="323528" y="1458149"/>
            <a:ext cx="8208912" cy="4154984"/>
          </a:xfrm>
          <a:prstGeom prst="rect">
            <a:avLst/>
          </a:prstGeom>
        </p:spPr>
        <p:txBody>
          <a:bodyPr wrap="square">
            <a:spAutoFit/>
          </a:bodyPr>
          <a:lstStyle/>
          <a:p>
            <a:pPr marL="342900" indent="-342900" algn="just">
              <a:buFont typeface="Wingdings" panose="05000000000000000000" pitchFamily="2" charset="2"/>
              <a:buChar char="Ø"/>
            </a:pPr>
            <a:r>
              <a:rPr lang="en-US" sz="2400" b="1" dirty="0"/>
              <a:t>Spanning Tree </a:t>
            </a:r>
            <a:r>
              <a:rPr lang="en-US" sz="2400" dirty="0"/>
              <a:t>it is a subset of the edges of the graph that forms a tree (</a:t>
            </a:r>
            <a:r>
              <a:rPr lang="en-US" sz="2400" b="1" dirty="0"/>
              <a:t>acyclic</a:t>
            </a:r>
            <a:r>
              <a:rPr lang="en-US" sz="2400" dirty="0"/>
              <a:t>) where every node of the graph is a part of the tree</a:t>
            </a:r>
            <a:r>
              <a:rPr lang="en-US" sz="2400" dirty="0" smtClean="0"/>
              <a:t>.</a:t>
            </a:r>
          </a:p>
          <a:p>
            <a:pPr marL="342900" indent="-342900" algn="just">
              <a:buFont typeface="Wingdings" panose="05000000000000000000" pitchFamily="2" charset="2"/>
              <a:buChar char="Ø"/>
            </a:pPr>
            <a:r>
              <a:rPr lang="en-US" sz="2400" dirty="0" err="1"/>
              <a:t>Kruskal’s</a:t>
            </a:r>
            <a:r>
              <a:rPr lang="en-US" sz="2400" dirty="0"/>
              <a:t> Algorithm builds the spanning tree by adding edges one by one into a growing spanning tree. </a:t>
            </a:r>
            <a:endParaRPr lang="en-US" sz="2400" dirty="0" smtClean="0"/>
          </a:p>
          <a:p>
            <a:pPr marL="342900" lvl="1" indent="-342900" algn="just">
              <a:buFont typeface="Wingdings" panose="05000000000000000000" pitchFamily="2" charset="2"/>
              <a:buChar char="Ø"/>
            </a:pPr>
            <a:r>
              <a:rPr lang="en-US" sz="2400" dirty="0" smtClean="0"/>
              <a:t>It follows Greedy Approach </a:t>
            </a:r>
            <a:r>
              <a:rPr lang="en-US" sz="2400" dirty="0"/>
              <a:t>which find solutions based on a sequence of choices which are “locally” optimal at each step.</a:t>
            </a:r>
          </a:p>
          <a:p>
            <a:pPr marL="342900" indent="-342900" algn="just">
              <a:buFont typeface="Wingdings" panose="05000000000000000000" pitchFamily="2" charset="2"/>
              <a:buChar char="Ø"/>
            </a:pPr>
            <a:endParaRPr lang="en-US" sz="2400" dirty="0"/>
          </a:p>
          <a:p>
            <a:pPr algn="just"/>
            <a:endParaRPr lang="en-US" sz="2400" b="1" dirty="0"/>
          </a:p>
          <a:p>
            <a:pPr algn="just"/>
            <a:endParaRPr lang="en-US" sz="2400" b="1" dirty="0"/>
          </a:p>
          <a:p>
            <a:pPr marL="342900" indent="-342900">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29372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830997"/>
          </a:xfrm>
          <a:prstGeom prst="rect">
            <a:avLst/>
          </a:prstGeom>
        </p:spPr>
        <p:txBody>
          <a:bodyPr wrap="square">
            <a:spAutoFit/>
          </a:bodyPr>
          <a:lstStyle/>
          <a:p>
            <a:r>
              <a:rPr lang="en-US" sz="2400" dirty="0"/>
              <a:t>Consider the following graph find the Minimum Spanning Tree (MST) using Prims Algorithm</a:t>
            </a:r>
            <a:endParaRPr lang="en-IN" sz="2400" dirty="0"/>
          </a:p>
        </p:txBody>
      </p:sp>
      <p:pic>
        <p:nvPicPr>
          <p:cNvPr id="5" name="Picture 4"/>
          <p:cNvPicPr>
            <a:picLocks noChangeAspect="1"/>
          </p:cNvPicPr>
          <p:nvPr/>
        </p:nvPicPr>
        <p:blipFill>
          <a:blip r:embed="rId5"/>
          <a:stretch>
            <a:fillRect/>
          </a:stretch>
        </p:blipFill>
        <p:spPr>
          <a:xfrm>
            <a:off x="971600" y="2525903"/>
            <a:ext cx="7016080" cy="3076967"/>
          </a:xfrm>
          <a:prstGeom prst="rect">
            <a:avLst/>
          </a:prstGeom>
        </p:spPr>
      </p:pic>
    </p:spTree>
    <p:extLst>
      <p:ext uri="{BB962C8B-B14F-4D97-AF65-F5344CB8AC3E}">
        <p14:creationId xmlns:p14="http://schemas.microsoft.com/office/powerpoint/2010/main" val="127158990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Rectangle 1"/>
          <p:cNvSpPr/>
          <p:nvPr/>
        </p:nvSpPr>
        <p:spPr>
          <a:xfrm>
            <a:off x="163621" y="303235"/>
            <a:ext cx="4751622" cy="646331"/>
          </a:xfrm>
          <a:prstGeom prst="rect">
            <a:avLst/>
          </a:prstGeom>
        </p:spPr>
        <p:txBody>
          <a:bodyPr wrap="none">
            <a:spAutoFit/>
          </a:bodyPr>
          <a:lstStyle/>
          <a:p>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Practice </a:t>
            </a: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Problem </a:t>
            </a:r>
          </a:p>
        </p:txBody>
      </p:sp>
      <p:sp>
        <p:nvSpPr>
          <p:cNvPr id="3" name="Rectangle 2"/>
          <p:cNvSpPr/>
          <p:nvPr/>
        </p:nvSpPr>
        <p:spPr>
          <a:xfrm>
            <a:off x="611560" y="1389841"/>
            <a:ext cx="8389442" cy="830997"/>
          </a:xfrm>
          <a:prstGeom prst="rect">
            <a:avLst/>
          </a:prstGeom>
        </p:spPr>
        <p:txBody>
          <a:bodyPr wrap="square">
            <a:spAutoFit/>
          </a:bodyPr>
          <a:lstStyle/>
          <a:p>
            <a:r>
              <a:rPr lang="en-US" sz="2400" dirty="0"/>
              <a:t>Consider the following graph find the Minimum Spanning Tree (MST) using Prims Algorithm</a:t>
            </a:r>
            <a:endParaRPr lang="en-IN" sz="2400" dirty="0"/>
          </a:p>
        </p:txBody>
      </p:sp>
      <p:pic>
        <p:nvPicPr>
          <p:cNvPr id="5" name="Picture 4"/>
          <p:cNvPicPr>
            <a:picLocks noChangeAspect="1"/>
          </p:cNvPicPr>
          <p:nvPr/>
        </p:nvPicPr>
        <p:blipFill>
          <a:blip r:embed="rId5"/>
          <a:stretch>
            <a:fillRect/>
          </a:stretch>
        </p:blipFill>
        <p:spPr>
          <a:xfrm>
            <a:off x="971600" y="2525903"/>
            <a:ext cx="7016080" cy="3076967"/>
          </a:xfrm>
          <a:prstGeom prst="rect">
            <a:avLst/>
          </a:prstGeom>
        </p:spPr>
      </p:pic>
    </p:spTree>
    <p:extLst>
      <p:ext uri="{BB962C8B-B14F-4D97-AF65-F5344CB8AC3E}">
        <p14:creationId xmlns:p14="http://schemas.microsoft.com/office/powerpoint/2010/main" val="21959081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9744</TotalTime>
  <Words>923</Words>
  <Application>Microsoft Office PowerPoint</Application>
  <PresentationFormat>On-screen Show (4:3)</PresentationFormat>
  <Paragraphs>217</Paragraphs>
  <Slides>32</Slides>
  <Notes>31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Black</vt:lpstr>
      <vt:lpstr>Calibri</vt:lpstr>
      <vt:lpstr>Garamond</vt:lpstr>
      <vt:lpstr>Open Sans</vt:lpstr>
      <vt:lpstr>Söhne</vt:lpstr>
      <vt:lpstr>Sylfaen</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Microsoft account</cp:lastModifiedBy>
  <cp:revision>833</cp:revision>
  <cp:lastPrinted>2022-09-05T08:43:44Z</cp:lastPrinted>
  <dcterms:created xsi:type="dcterms:W3CDTF">2020-01-16T09:05:56Z</dcterms:created>
  <dcterms:modified xsi:type="dcterms:W3CDTF">2025-08-07T16:42:01Z</dcterms:modified>
</cp:coreProperties>
</file>