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5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6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01" r:id="rId2"/>
    <p:sldMasterId id="2147483673" r:id="rId3"/>
    <p:sldMasterId id="2147483719" r:id="rId4"/>
    <p:sldMasterId id="2147483731" r:id="rId5"/>
    <p:sldMasterId id="2147483661" r:id="rId6"/>
    <p:sldMasterId id="2147483745" r:id="rId7"/>
    <p:sldMasterId id="2147483748" r:id="rId8"/>
  </p:sldMasterIdLst>
  <p:notesMasterIdLst>
    <p:notesMasterId r:id="rId32"/>
  </p:notesMasterIdLst>
  <p:handoutMasterIdLst>
    <p:handoutMasterId r:id="rId33"/>
  </p:handoutMasterIdLst>
  <p:sldIdLst>
    <p:sldId id="307" r:id="rId9"/>
    <p:sldId id="300" r:id="rId10"/>
    <p:sldId id="279" r:id="rId11"/>
    <p:sldId id="280" r:id="rId12"/>
    <p:sldId id="281" r:id="rId13"/>
    <p:sldId id="282" r:id="rId14"/>
    <p:sldId id="283" r:id="rId15"/>
    <p:sldId id="284" r:id="rId16"/>
    <p:sldId id="301" r:id="rId17"/>
    <p:sldId id="286" r:id="rId18"/>
    <p:sldId id="302" r:id="rId19"/>
    <p:sldId id="303" r:id="rId20"/>
    <p:sldId id="304" r:id="rId21"/>
    <p:sldId id="291" r:id="rId22"/>
    <p:sldId id="292" r:id="rId23"/>
    <p:sldId id="293" r:id="rId24"/>
    <p:sldId id="294" r:id="rId25"/>
    <p:sldId id="296" r:id="rId26"/>
    <p:sldId id="297" r:id="rId27"/>
    <p:sldId id="298" r:id="rId28"/>
    <p:sldId id="299" r:id="rId29"/>
    <p:sldId id="305" r:id="rId30"/>
    <p:sldId id="27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183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21" Type="http://schemas.openxmlformats.org/officeDocument/2006/relationships/slide" Target="slides/slide13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CC1E8CBA-0881-2319-7F58-773816D3A1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E0D980A-EB51-35A1-8BCF-69700F57BF8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DF404-3878-433B-A0A6-B0550DE0ECCB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5A85A65-92A3-B0B5-1E61-4B050E789D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F996F57-7F82-FF97-20D1-8A490771D6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29F62-D634-4904-AB11-F130E2E40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370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82EEB-7ACD-47FE-8DDD-477AE8E2D78F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43778-CF55-444F-B3CC-131C85997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89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667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Algorithms</a:t>
            </a:r>
          </a:p>
        </p:txBody>
      </p:sp>
      <p:sp>
        <p:nvSpPr>
          <p:cNvPr id="358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CS333 / class 22</a:t>
            </a:r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D6D7239-1D33-462F-A93D-333D2F814CD3}" type="slidenum">
              <a:rPr lang="en-US" altLang="en-US" sz="1000"/>
              <a:pPr/>
              <a:t>10</a:t>
            </a:fld>
            <a:endParaRPr lang="en-US" altLang="en-US" sz="1000"/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1735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789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020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538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Algorithms</a:t>
            </a:r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CS333 / class 22</a:t>
            </a:r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1A13BA8-10C9-4312-8D4F-52E35CCA5FB3}" type="slidenum">
              <a:rPr lang="en-US" altLang="en-US" sz="1000"/>
              <a:pPr/>
              <a:t>14</a:t>
            </a:fld>
            <a:endParaRPr lang="en-US" altLang="en-US" sz="1000"/>
          </a:p>
        </p:txBody>
      </p:sp>
      <p:sp>
        <p:nvSpPr>
          <p:cNvPr id="4096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26450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Algorithms</a:t>
            </a:r>
          </a:p>
        </p:txBody>
      </p:sp>
      <p:sp>
        <p:nvSpPr>
          <p:cNvPr id="419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CS333 / class 22</a:t>
            </a:r>
          </a:p>
        </p:txBody>
      </p:sp>
      <p:sp>
        <p:nvSpPr>
          <p:cNvPr id="419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E58291-466D-4EB5-BAFD-8CB1CC219DE5}" type="slidenum">
              <a:rPr lang="en-US" altLang="en-US" sz="1000"/>
              <a:pPr/>
              <a:t>15</a:t>
            </a:fld>
            <a:endParaRPr lang="en-US" altLang="en-US" sz="100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85984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Algorithms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CS333 / class 22</a:t>
            </a:r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8E6DD36-3A8B-4140-8BA3-47C626C8BD24}" type="slidenum">
              <a:rPr lang="en-US" altLang="en-US" sz="1000"/>
              <a:pPr/>
              <a:t>16</a:t>
            </a:fld>
            <a:endParaRPr lang="en-US" altLang="en-US" sz="100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30761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Algorithms</a:t>
            </a:r>
          </a:p>
        </p:txBody>
      </p:sp>
      <p:sp>
        <p:nvSpPr>
          <p:cNvPr id="440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CS333 / class 22</a:t>
            </a:r>
          </a:p>
        </p:txBody>
      </p:sp>
      <p:sp>
        <p:nvSpPr>
          <p:cNvPr id="440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BB2ABA4-E1DE-4AD6-8BC1-8B510650CBB9}" type="slidenum">
              <a:rPr lang="en-US" altLang="en-US" sz="1000"/>
              <a:pPr/>
              <a:t>17</a:t>
            </a:fld>
            <a:endParaRPr lang="en-US" altLang="en-US" sz="1000"/>
          </a:p>
        </p:txBody>
      </p:sp>
      <p:sp>
        <p:nvSpPr>
          <p:cNvPr id="440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662057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Algorithms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CS333 / class 22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00B195A-178B-4563-8CFD-E7E2A66071A1}" type="slidenum">
              <a:rPr lang="en-US" altLang="en-US" sz="1000"/>
              <a:pPr/>
              <a:t>18</a:t>
            </a:fld>
            <a:endParaRPr lang="en-US" altLang="en-US" sz="1000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241967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Algorithms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CS333 / class 22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9BEDCFC-7DF2-41DC-8722-5BADA109A771}" type="slidenum">
              <a:rPr lang="en-US" altLang="en-US" sz="1000"/>
              <a:pPr/>
              <a:t>19</a:t>
            </a:fld>
            <a:endParaRPr lang="en-US" altLang="en-US" sz="1000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33867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6374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Algorithms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CS333 / class 22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38BAF11-3D53-43D2-9811-F88B61BA0166}" type="slidenum">
              <a:rPr lang="en-US" altLang="en-US" sz="1000"/>
              <a:pPr/>
              <a:t>20</a:t>
            </a:fld>
            <a:endParaRPr lang="en-US" altLang="en-US" sz="1000"/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396397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Algorithms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CS333 / class 22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CA70AA6-1B62-4CB9-BE5D-BD166CB7E94F}" type="slidenum">
              <a:rPr lang="en-US" altLang="en-US" sz="1000"/>
              <a:pPr/>
              <a:t>21</a:t>
            </a:fld>
            <a:endParaRPr lang="en-US" altLang="en-US" sz="1000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66297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Algorithms</a:t>
            </a:r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CS333 / class 22</a:t>
            </a:r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797FCB5-382F-4B9C-8AF3-CAFDB708DFD8}" type="slidenum">
              <a:rPr lang="en-US" altLang="en-US" sz="1000"/>
              <a:pPr/>
              <a:t>3</a:t>
            </a:fld>
            <a:endParaRPr lang="en-US" altLang="en-US" sz="1000"/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53882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Algorithms</a:t>
            </a:r>
          </a:p>
        </p:txBody>
      </p:sp>
      <p:sp>
        <p:nvSpPr>
          <p:cNvPr id="296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CS333 / class 22</a:t>
            </a:r>
          </a:p>
        </p:txBody>
      </p:sp>
      <p:sp>
        <p:nvSpPr>
          <p:cNvPr id="297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C0D8292-2AF8-4079-B652-2D2AE1341953}" type="slidenum">
              <a:rPr lang="en-US" altLang="en-US" sz="1000"/>
              <a:pPr/>
              <a:t>4</a:t>
            </a:fld>
            <a:endParaRPr lang="en-US" altLang="en-US" sz="1000"/>
          </a:p>
        </p:txBody>
      </p:sp>
      <p:sp>
        <p:nvSpPr>
          <p:cNvPr id="297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67107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Algorithms</a:t>
            </a:r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CS333 / class 22</a:t>
            </a:r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182F2F2-1F7D-4BB1-B9AE-CE6692E24FE2}" type="slidenum">
              <a:rPr lang="en-US" altLang="en-US" sz="1000"/>
              <a:pPr/>
              <a:t>5</a:t>
            </a:fld>
            <a:endParaRPr lang="en-US" altLang="en-US" sz="1000"/>
          </a:p>
        </p:txBody>
      </p:sp>
      <p:sp>
        <p:nvSpPr>
          <p:cNvPr id="30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63406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Algorithms</a:t>
            </a:r>
          </a:p>
        </p:txBody>
      </p:sp>
      <p:sp>
        <p:nvSpPr>
          <p:cNvPr id="317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CS333 / class 22</a:t>
            </a:r>
          </a:p>
        </p:txBody>
      </p:sp>
      <p:sp>
        <p:nvSpPr>
          <p:cNvPr id="317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143450D-BB8B-4250-9480-93D9C271542E}" type="slidenum">
              <a:rPr lang="en-US" altLang="en-US" sz="1000"/>
              <a:pPr/>
              <a:t>6</a:t>
            </a:fld>
            <a:endParaRPr lang="en-US" altLang="en-US" sz="1000"/>
          </a:p>
        </p:txBody>
      </p:sp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65588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Algorithms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CS333 / class 22</a:t>
            </a:r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6B5E8EA-E6C0-4052-A1C4-7DE75FFBA16F}" type="slidenum">
              <a:rPr lang="en-US" altLang="en-US" sz="1000"/>
              <a:pPr/>
              <a:t>7</a:t>
            </a:fld>
            <a:endParaRPr lang="en-US" altLang="en-US" sz="1000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8148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Algorithms</a:t>
            </a: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CS333 / class 22</a:t>
            </a:r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9C0EF3D-A493-41FB-834C-6F0AE2379546}" type="slidenum">
              <a:rPr lang="en-US" altLang="en-US" sz="1000"/>
              <a:pPr/>
              <a:t>8</a:t>
            </a:fld>
            <a:endParaRPr lang="en-US" altLang="en-US" sz="1000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24290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587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FD02AD-06D0-3C26-20F9-22B186D0C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CF616D0-C173-C3EC-9A42-1CEB5C532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7EDC4F-FC6E-D89C-6884-284025A63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F1058F9-AC99-971E-B1E9-3ED72A91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90ADC3B-6E10-FD36-5616-54DDDDD5F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7EA4-FCA4-4C6E-9D55-68B0594DB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87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06F918-D3D6-8CC1-F3D7-754DB5F94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E26FA95-73D1-FBA8-68F9-48697A427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6B5C640-3625-BA45-2825-6B372DFC9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2C9B23A-9301-D9B6-928C-56EBC52BA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05C24FA-2D03-4E89-3566-47D4E5DA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7EA4-FCA4-4C6E-9D55-68B0594DB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66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3DAFA73-CD9F-B47A-D257-FB7BBD519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65FD3D1-F82C-33FD-A2E5-D9AA39BD7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0D4283F-0316-9AF0-8515-372B3157A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8214F38-CF4A-E025-AB05-A36971B3E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BEE0DF-7D6A-00E8-58F3-540AB2FDA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7EA4-FCA4-4C6E-9D55-68B0594DB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000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79DD70-D4E9-E051-93B0-B6241FE31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CF03FBF-F8B1-2913-8684-CC7AC2EED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8045F60-2988-7780-772C-38B238F6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E345881-0C94-7892-2D8B-6718111FC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07535E0-A846-466A-C684-2C77FB275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FA-AB87-4F1F-B081-FA61E365E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071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0919A2-860E-021C-F5C7-3764F926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2B79C5E-D534-82CF-74D5-CA4BE70D6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BC35CF2-691E-038E-B463-957488754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F620DD6-1C03-7DFB-3CB1-75E9491A8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EB68209-C9F8-0C2D-5469-D82AE2D4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FA-AB87-4F1F-B081-FA61E365E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072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E09235-4BD3-DB53-1182-FAF8E90BA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D8B9973-02E7-6005-2FE8-F89E987D2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A4A3B09-88AA-DBDC-281A-420A20A08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6F507E5-7455-5011-C9CE-8899890CD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CDE68D3-12F5-7CD5-382D-21A0D4E29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FA-AB87-4F1F-B081-FA61E365E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682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79230E-5971-6128-0B08-B46F63C9A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674030-6B52-6D08-FF39-AD0942B43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EB6FDB6-0C8D-BDA6-22BD-54F5C7DCA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EBC4244-BDF3-5771-333E-72A8FA7E2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F137E99-F46B-E7F1-6DF0-361D9E4E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57894AA-CF39-DCB1-D0AE-F189F961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FA-AB87-4F1F-B081-FA61E365E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162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D7ECAB-DF20-D6DE-5AD3-93B64522F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A89C9E5-506F-BD59-7DB4-DC4059EE8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21621C2-45FE-4205-8A21-E0D0069CE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AEA3B77-F468-D9D7-9A3E-8CB4A2E9A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B5ADE7E-99F9-264E-D088-D7A4247EB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BEA97E8-64C6-9129-47B4-9B02FAF4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B8A9493-4BD7-2AA7-C13E-E31E4E9EE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0A56679-242C-F8F4-D488-9A6A2B18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FA-AB87-4F1F-B081-FA61E365E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143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FA9F99-6B36-8444-FC90-4A3ED6C0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2F7FF67-00DA-B280-B297-B27288B6B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25CD7A5-2C4E-0460-BBFB-BBA45271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FF51D4F-4C98-1635-E9E7-F54C0E1A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FA-AB87-4F1F-B081-FA61E365E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6077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AD8B968-E3F4-D67A-89D2-53385901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4DB1EBD-B079-5054-F3BD-9BC1BD966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6DF4AA7-A474-A056-18FC-877E8B93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FA-AB87-4F1F-B081-FA61E365E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704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4798E9-E087-4DA1-3318-EFFF1A458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164E103-9176-61A0-F11D-755BDDDA3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994CAD8-A6CB-E57C-106C-B6EAC0B31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59304D2-37F2-0D7F-DCAE-C45E6302C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8330964-2C4F-DA98-9380-E42A2985E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41EC6FF-800E-A4D3-0082-6D31E372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FA-AB87-4F1F-B081-FA61E365E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17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2ECDB3-7998-CA81-7656-D5818227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841D27C-0C07-023D-8782-2B2A0D9BB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1685CCB-7AB0-32C3-68B0-30EA13FF6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52DC121-40F8-028A-2341-F523C4347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06BE26C-49D3-7F4E-518D-D8E1B242A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7EA4-FCA4-4C6E-9D55-68B0594DB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7984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6CE578-EA1E-FF5E-F760-24CBAC928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E2CAA13-1CC8-AD0D-F19A-69C505984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A3197EA-883C-AABA-8A0F-0B9DF9BAE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858EF14-A45F-A560-9810-C2B7A2A95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1CA49CB-C4CE-A48A-7859-4D171732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9C5C734-DB28-7D1D-7243-E066D882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FA-AB87-4F1F-B081-FA61E365E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5204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123BF0-8509-488F-E7F9-04792E44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914171A-71DE-251E-055E-19A528277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DE0E3C4-14DE-67C9-2339-DBC9148D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3683D41-C3AD-8446-9C34-C60A9550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8B267B7-DDEB-6FF4-58C1-6DDAFD06D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FA-AB87-4F1F-B081-FA61E365E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5939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6C9F57E-7FBB-1986-5AFC-1E436B4D2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72007D2-6BF6-937D-E3D6-51EC2A15F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B1B1464-F385-6D4D-8144-918017281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1CC8598-0475-C953-9F14-8BCFAF1D8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740B728-0714-11E0-5C87-6763F8C3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FA-AB87-4F1F-B081-FA61E365E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5227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7FA2B7-B1AA-E896-E6A0-D221F717D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92D6CDF-2C40-E166-123D-DD6178F36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5985193-278A-5B53-A5FF-F88E55AD8F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DEBCA53-2E31-DF74-5A40-55FFB2571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E06F3D2-2D51-E9B7-5A24-F182CC478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1FD8C8-41C9-41B6-93E2-6EAF5FC3C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31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26637C-0BC5-F260-AA3D-6A83F092F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27C641D-0F0B-FDF7-0B05-8632B2186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380E946-5E98-5506-A2BF-EE7285FC78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E285B9E-2DE7-0208-0B1F-89AF89763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F154AD0-42CC-AE5E-90D8-ABFAA5D5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1FD8C8-41C9-41B6-93E2-6EAF5FC3C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9017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9DAAEA-4F85-8FAA-6BF5-326967935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C55E9E3-6EB5-95B0-1E48-4CF62A611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E6D0B70-D675-8E0E-8173-F75241666A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E1EC034-C1BD-05C5-E9A8-EA82081D3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46DF6E8-2D76-990E-8EF4-96840CE53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1FD8C8-41C9-41B6-93E2-6EAF5FC3C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1211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02FC97-75DF-B822-3D53-B55F5DB37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511CAF4-4797-157B-9D45-30F032CCC2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D6AE989-500E-F32E-F4D3-004AA191D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8AA2772-851E-D325-14B0-3EDDD3FF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B967972-C519-4DFD-CDFA-0A36CFE4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952D775-AD9D-9AC4-01E5-DBD1465B7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1FD8C8-41C9-41B6-93E2-6EAF5FC3C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8478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0DDBF7-61AB-765E-A9D3-DDFC0D3EF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84C0348-0B1A-94A8-F73A-58BCEFC09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CE78F21-F86C-1769-263B-183D10464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23B8BB9-41A2-5F92-805D-53D5983D6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26CF97B-1C0B-F5FD-84A1-27228025D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86669FD-7A0B-2A53-BD69-CF26B1B2B6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81AF0F9-EA06-5930-FDC2-463B83A20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DE03B56-6DD5-6731-4F57-21F935D85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1FD8C8-41C9-41B6-93E2-6EAF5FC3C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0225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414A30-595F-C4B9-094E-48527DE0E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980D6EE-09C4-A66F-3C26-F5708321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20D9B2E-EA8F-50B2-0F6F-2FE124811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530AAF5-ECB9-6C51-C1F8-132B22792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1FD8C8-41C9-41B6-93E2-6EAF5FC3C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4461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80111C5-C0E4-6E1B-27DB-E269EA5C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D5BFAC1-3C64-982C-3485-967A4EF0D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F0A6027-C52F-4248-C698-F0AE14D4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1FD8C8-41C9-41B6-93E2-6EAF5FC3C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586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2EAC09-269C-A309-7FC5-FF9DDE058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460B6E7-AA15-3136-EEF5-0E427D77A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77B2C7D-9334-D96B-8C5F-5CC6A9C06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7D1DF42-F271-BAFE-6DF7-440EBD4A1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8A5725-EF56-46DE-CD30-0E2058BBC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7EA4-FCA4-4C6E-9D55-68B0594DB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1586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4E12F2-BE50-7607-DA04-19C07461B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32E7C7-2B15-EDEA-06B6-24160AD3D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1A6485E-8251-E030-4B64-C93A78306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332D075-465F-C76C-0605-62470582F7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4AE24DD-747A-259F-8A6E-4570E9F69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EC60281-E478-47EB-6318-54F4244EB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1FD8C8-41C9-41B6-93E2-6EAF5FC3C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3435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EDC49-D8F3-DA36-7A3A-CDFCC7558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49E22DE-B083-BD36-1DCD-E98930793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41F2D00-645D-2ACD-60A8-9E4007DE8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8F47948-FFC8-0A8F-0268-4C192CCE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0D340AC-13F0-A9E8-C49D-ACDEC0FDE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BCECFC8-2091-50C6-6A0B-B1FF37B6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1FD8C8-41C9-41B6-93E2-6EAF5FC3C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7651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F9672A-8A44-FAB2-09E4-02D17664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FC5DA52-EC01-CDB6-B95C-657F0E145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3pPr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6EE4B07-F634-9E15-395D-5AACD8D0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2BC38D2-6AB6-58A1-72B4-489DBDF82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769B924-2ECB-F812-BF9A-99B9DD8C2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1FD8C8-41C9-41B6-93E2-6EAF5FC3C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3999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5C24258-C522-3BD6-3893-E94EC96BB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210562F-8A1A-56FC-BC4C-BC6689731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0B5D5B5-F962-CC86-D8D2-A48DD0A63D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14C2E6F-17A9-6FF4-D1F1-AAF1014B9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E0D1D1-8FA7-FF78-3971-F8413A0B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1FD8C8-41C9-41B6-93E2-6EAF5FC3C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1949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67EC35-FBA2-6996-71E1-EB252CB26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180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0AAF4B-BD2C-FCCB-660B-2272B456D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7364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67EC35-FBA2-6996-71E1-EB252CB26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0667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E3BB66-3034-2292-1FA9-D00E59F5F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75492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8ECD9C-EC44-8060-BBA6-1542B6E3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7848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0AAF4B-BD2C-FCCB-660B-2272B456D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73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8077EB-4981-4621-92D5-832C47DA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6F08B5-D479-DD1E-7BBC-999597431E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6DEE462-C966-BEC8-1C19-B80551845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6D57841-8D3F-3F81-7BBC-F0E739EA3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030E2A1-FDC4-6F6B-A981-597C178D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A1B127E-93AF-408F-65F8-123B4ED2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7EA4-FCA4-4C6E-9D55-68B0594DB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3082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67EC35-FBA2-6996-71E1-EB252CB26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0667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E3BB66-3034-2292-1FA9-D00E59F5F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75492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8ECD9C-EC44-8060-BBA6-1542B6E3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7848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FD02AD-06D0-3C26-20F9-22B186D0C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CF616D0-C173-C3EC-9A42-1CEB5C532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7EDC4F-FC6E-D89C-6884-284025A63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F1058F9-AC99-971E-B1E9-3ED72A91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90ADC3B-6E10-FD36-5616-54DDDDD5F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7EA4-FCA4-4C6E-9D55-68B0594DB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87707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2ECDB3-7998-CA81-7656-D5818227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841D27C-0C07-023D-8782-2B2A0D9BB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1685CCB-7AB0-32C3-68B0-30EA13FF6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52DC121-40F8-028A-2341-F523C4347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06BE26C-49D3-7F4E-518D-D8E1B242A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7EA4-FCA4-4C6E-9D55-68B0594DB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7984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2EAC09-269C-A309-7FC5-FF9DDE058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460B6E7-AA15-3136-EEF5-0E427D77A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77B2C7D-9334-D96B-8C5F-5CC6A9C06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7D1DF42-F271-BAFE-6DF7-440EBD4A1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8A5725-EF56-46DE-CD30-0E2058BBC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7EA4-FCA4-4C6E-9D55-68B0594DB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15869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8077EB-4981-4621-92D5-832C47DA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6F08B5-D479-DD1E-7BBC-999597431E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6DEE462-C966-BEC8-1C19-B80551845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6D57841-8D3F-3F81-7BBC-F0E739EA3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030E2A1-FDC4-6F6B-A981-597C178D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A1B127E-93AF-408F-65F8-123B4ED2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7EA4-FCA4-4C6E-9D55-68B0594DB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3082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6C6A49-1C7D-2A3B-CD22-02DF31AE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2CF41F1-33BC-C161-F5B3-585F0349F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B3D112C-0E84-F3E8-2C94-74A31C02B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0454EC4-9A5D-9360-5ADC-CD0AD8FDD6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6C2ADD6-23E5-BC12-75D6-6F01EFA7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4C67229-9B55-5AA7-D1B6-8EB95705A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63A4A34-252B-7ED4-473A-E73C24FAE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284C530-DAAC-FAC5-FA5A-F611EB1F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7EA4-FCA4-4C6E-9D55-68B0594DB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1758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96635C-55F1-4358-6DCA-CC17CDEAD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16963A9-D552-CF4A-A16F-6EBB4E01D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9116F48-34F9-7E95-D9A7-4FF294650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B0578E7-BB70-E831-22BD-D9E079953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7EA4-FCA4-4C6E-9D55-68B0594DB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55673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2825379-EC1A-F354-DED8-BBF15349D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11DE727-5965-18A2-8FB0-B9F430162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25B11D4-3A33-A524-31E6-B3CA7FA2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7EA4-FCA4-4C6E-9D55-68B0594DB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942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6C6A49-1C7D-2A3B-CD22-02DF31AE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2CF41F1-33BC-C161-F5B3-585F0349F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B3D112C-0E84-F3E8-2C94-74A31C02B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0454EC4-9A5D-9360-5ADC-CD0AD8FDD6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6C2ADD6-23E5-BC12-75D6-6F01EFA7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4C67229-9B55-5AA7-D1B6-8EB95705A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63A4A34-252B-7ED4-473A-E73C24FAE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284C530-DAAC-FAC5-FA5A-F611EB1F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7EA4-FCA4-4C6E-9D55-68B0594DB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17580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B5F144-D785-233C-3195-66966616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754D6F-F06D-1FF5-1D5C-77CB4BAAA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B0AFE3F-6B17-16AF-BF5E-08F8724F7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2CA57CD-53DE-2919-6961-677E13F6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1DBCD6-B53F-6671-F9B2-F4AD7E58E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5479B21-D0C3-0040-45AA-A6E1375F9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7EA4-FCA4-4C6E-9D55-68B0594DB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7457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18A9C4-657A-5A99-0517-7175621B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D234F5E1-E980-F929-2831-BD3A13788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3255CA1-047A-ED4E-342B-E468902F8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348C991-F579-13B2-5027-56ADD3A51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5A2E0E3-780C-1F47-202E-E6715C67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3DF4BA5-2FAA-80A6-096B-E37969981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7EA4-FCA4-4C6E-9D55-68B0594DB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6333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06F918-D3D6-8CC1-F3D7-754DB5F94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E26FA95-73D1-FBA8-68F9-48697A427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6B5C640-3625-BA45-2825-6B372DFC9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2C9B23A-9301-D9B6-928C-56EBC52BA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05C24FA-2D03-4E89-3566-47D4E5DA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7EA4-FCA4-4C6E-9D55-68B0594DB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66710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3DAFA73-CD9F-B47A-D257-FB7BBD519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65FD3D1-F82C-33FD-A2E5-D9AA39BD7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0D4283F-0316-9AF0-8515-372B3157A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8214F38-CF4A-E025-AB05-A36971B3E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BEE0DF-7D6A-00E8-58F3-540AB2FDA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7EA4-FCA4-4C6E-9D55-68B0594DB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00002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79DD70-D4E9-E051-93B0-B6241FE31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CF03FBF-F8B1-2913-8684-CC7AC2EED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8045F60-2988-7780-772C-38B238F6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E345881-0C94-7892-2D8B-6718111FC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07535E0-A846-466A-C684-2C77FB275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FA-AB87-4F1F-B081-FA61E365E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07138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0919A2-860E-021C-F5C7-3764F926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2B79C5E-D534-82CF-74D5-CA4BE70D6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BC35CF2-691E-038E-B463-957488754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F620DD6-1C03-7DFB-3CB1-75E9491A8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EB68209-C9F8-0C2D-5469-D82AE2D4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FA-AB87-4F1F-B081-FA61E365E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07274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E09235-4BD3-DB53-1182-FAF8E90BA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D8B9973-02E7-6005-2FE8-F89E987D2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A4A3B09-88AA-DBDC-281A-420A20A08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6F507E5-7455-5011-C9CE-8899890CD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CDE68D3-12F5-7CD5-382D-21A0D4E29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FA-AB87-4F1F-B081-FA61E365E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68240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79230E-5971-6128-0B08-B46F63C9A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674030-6B52-6D08-FF39-AD0942B43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EB6FDB6-0C8D-BDA6-22BD-54F5C7DCA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EBC4244-BDF3-5771-333E-72A8FA7E2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F137E99-F46B-E7F1-6DF0-361D9E4E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57894AA-CF39-DCB1-D0AE-F189F961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FA-AB87-4F1F-B081-FA61E365E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1625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D7ECAB-DF20-D6DE-5AD3-93B64522F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A89C9E5-506F-BD59-7DB4-DC4059EE8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21621C2-45FE-4205-8A21-E0D0069CE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AEA3B77-F468-D9D7-9A3E-8CB4A2E9A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B5ADE7E-99F9-264E-D088-D7A4247EB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BEA97E8-64C6-9129-47B4-9B02FAF4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B8A9493-4BD7-2AA7-C13E-E31E4E9EE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0A56679-242C-F8F4-D488-9A6A2B18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FA-AB87-4F1F-B081-FA61E365E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14389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FA9F99-6B36-8444-FC90-4A3ED6C0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2F7FF67-00DA-B280-B297-B27288B6B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25CD7A5-2C4E-0460-BBFB-BBA45271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FF51D4F-4C98-1635-E9E7-F54C0E1A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FA-AB87-4F1F-B081-FA61E365E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60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96635C-55F1-4358-6DCA-CC17CDEAD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16963A9-D552-CF4A-A16F-6EBB4E01D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9116F48-34F9-7E95-D9A7-4FF294650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B0578E7-BB70-E831-22BD-D9E079953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7EA4-FCA4-4C6E-9D55-68B0594DB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55673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AD8B968-E3F4-D67A-89D2-53385901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4DB1EBD-B079-5054-F3BD-9BC1BD966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6DF4AA7-A474-A056-18FC-877E8B93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FA-AB87-4F1F-B081-FA61E365E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70474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4798E9-E087-4DA1-3318-EFFF1A458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164E103-9176-61A0-F11D-755BDDDA3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994CAD8-A6CB-E57C-106C-B6EAC0B31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59304D2-37F2-0D7F-DCAE-C45E6302C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8330964-2C4F-DA98-9380-E42A2985E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41EC6FF-800E-A4D3-0082-6D31E372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FA-AB87-4F1F-B081-FA61E365E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17835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6CE578-EA1E-FF5E-F760-24CBAC928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E2CAA13-1CC8-AD0D-F19A-69C505984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A3197EA-883C-AABA-8A0F-0B9DF9BAE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858EF14-A45F-A560-9810-C2B7A2A95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1CA49CB-C4CE-A48A-7859-4D171732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9C5C734-DB28-7D1D-7243-E066D882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FA-AB87-4F1F-B081-FA61E365E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52048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123BF0-8509-488F-E7F9-04792E44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914171A-71DE-251E-055E-19A528277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DE0E3C4-14DE-67C9-2339-DBC9148D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3683D41-C3AD-8446-9C34-C60A9550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8B267B7-DDEB-6FF4-58C1-6DDAFD06D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FA-AB87-4F1F-B081-FA61E365E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59396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6C9F57E-7FBB-1986-5AFC-1E436B4D2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72007D2-6BF6-937D-E3D6-51EC2A15F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B1B1464-F385-6D4D-8144-918017281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1CC8598-0475-C953-9F14-8BCFAF1D8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740B728-0714-11E0-5C87-6763F8C3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FA-AB87-4F1F-B081-FA61E365E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52278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EF8608-2A74-5DD9-E6A3-98A4827FB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95FC91F-674E-5975-8EB0-84DF2EFD3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C57F3BF-88E0-4147-33B9-1453EC584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4A6CB70-267F-A703-C69F-020848A0F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FFAE7A-F76D-C784-3DE8-DAF477BC5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FC44-2A8C-4AF0-877A-052D3F737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35048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0B9BDF-66F6-4198-9D37-E8289CBB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504289-BF19-FA1A-0AE7-238F2A47F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7BB8C2A-EBB0-55AC-2878-3DC415C60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4A08506-F8CA-3208-4288-EF50AECA4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FBED688-E71B-D315-B990-997710C7C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FC44-2A8C-4AF0-877A-052D3F737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19378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AB3D3A-4AFE-1A96-745C-DEBDB7C10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2774BEF-A3EB-A095-3628-CCAFF9465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241F696-5994-AD48-78AA-40A99CB20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A107F00-22AD-3060-4995-015301754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5D4400D-A26F-E192-7E0C-E9460F86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FC44-2A8C-4AF0-877A-052D3F737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94752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AB2C91-F205-BAED-0C0E-88A935620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15F6CE-A2E5-3756-6044-2B0BBEBEC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C8775E2-8512-9A88-A7D9-E51097939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6FB3B87-CEC2-5094-F8F6-7708FFBAC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8E04FCE-CB3C-8985-DF43-028A95C21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07DD7BF-11B1-055D-BD1B-8FC4C138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FC44-2A8C-4AF0-877A-052D3F737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9958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418685-2801-FBAA-A656-BC5283672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C0B92AD-1FF2-0BEC-ABCC-E203F948E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D4BBF6A-36C0-2C4F-35EC-A011B7A34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B13B73D-24FD-CF7C-9AA4-B6BE98828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A5D1A02-7A95-82C4-95B8-DB744D94D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E086369-3F85-298C-B323-DD5F4296C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49A5BB6-1F19-6CC1-0727-3588A9016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8AFDD55D-1169-8849-3A8E-B4655853F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FC44-2A8C-4AF0-877A-052D3F737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76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2825379-EC1A-F354-DED8-BBF15349D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11DE727-5965-18A2-8FB0-B9F430162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25B11D4-3A33-A524-31E6-B3CA7FA2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7EA4-FCA4-4C6E-9D55-68B0594DB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94296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072736-3329-AC2C-2356-9C4B32DA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68010F1-45A3-E106-9C18-4FD0E7219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B3B5F0A-CAE3-470F-65A9-0D24803E8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FE6528C-1D13-D21E-A2C3-22D42A56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FC44-2A8C-4AF0-877A-052D3F737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68723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EF149C7-BE96-1D69-CBEE-68E789A0F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7185551-4C12-C399-79C4-34138A977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E25DC48-9209-0E7E-C3CC-E4F80182B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FC44-2A8C-4AF0-877A-052D3F737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06628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B17B96-F8E5-3E4A-752B-849C03648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A0EC4B6-CED0-FE1E-377D-D644E9959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68BD334-1867-FF0F-E0FA-D187F4E44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FCD4154-0992-AAD1-983B-8A0290C2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F4334A5-03C3-A49C-02CE-39234B3A7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67E33F3-7069-F578-F196-8452250A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FC44-2A8C-4AF0-877A-052D3F737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59260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65D543-EF25-FAB9-7822-3C68184D8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3624423-24FD-757F-CFC4-AE63571627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6FF0057-BF37-E625-52ED-C4A5911B0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07DC981-03A6-A7FA-D45B-4CFE1886C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79FC89E-48A7-26C7-DDDE-7F0BFBE2F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55667F0-DDF2-9B1A-B46E-88690683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FC44-2A8C-4AF0-877A-052D3F737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93671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6280CE-E05D-88AE-1B9E-46D593934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A5FFF88-0A63-34E6-49F9-C91C2B6E5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30C6087-1B9E-1948-6B1A-DF15C1323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1BAA9A-9A4C-C773-C46F-8A214E38C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CD525C-D9F1-2190-6193-81A845338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FC44-2A8C-4AF0-877A-052D3F737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53284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7A930FA-26DB-9EF1-9C66-B58403FE18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353E159-03EF-D124-58A9-7E169A1A4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6F7280D-7C35-BA9B-13B1-F2945A5CD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9A182D7-7911-18F0-59FB-2806290D5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E575959-7B90-EE0A-AE04-4C4B64D1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FC44-2A8C-4AF0-877A-052D3F737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34893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81200"/>
            <a:ext cx="103632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Floyd’s Algorithm </a:t>
            </a:r>
            <a:fld id="{FE946E13-0A41-4B20-96F1-B631C5613F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609948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Floyd’s Algorithm </a:t>
            </a:r>
            <a:fld id="{56126C98-BB5D-4703-AF8B-F3CE758C41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264737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Floyd’s Algorithm </a:t>
            </a:r>
            <a:fld id="{958849EA-F3C0-4B7A-BB2F-3055C36A0D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918438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257E0AE-C746-ACCD-F94B-CFD7DF72CA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8" y="4762"/>
            <a:ext cx="12200479" cy="685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B5F144-D785-233C-3195-66966616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754D6F-F06D-1FF5-1D5C-77CB4BAAA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B0AFE3F-6B17-16AF-BF5E-08F8724F7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2CA57CD-53DE-2919-6961-677E13F6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1DBCD6-B53F-6671-F9B2-F4AD7E58E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5479B21-D0C3-0040-45AA-A6E1375F9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7EA4-FCA4-4C6E-9D55-68B0594DB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745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18A9C4-657A-5A99-0517-7175621B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D234F5E1-E980-F929-2831-BD3A13788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3255CA1-047A-ED4E-342B-E468902F8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348C991-F579-13B2-5027-56ADD3A51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5A2E0E3-780C-1F47-202E-E6715C67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3DF4BA5-2FAA-80A6-096B-E37969981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7EA4-FCA4-4C6E-9D55-68B0594DB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63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5" Type="http://schemas.openxmlformats.org/officeDocument/2006/relationships/image" Target="../media/image2.pn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EF036C1-47BC-6C99-2F7D-DF1D88A7A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1E61203-2556-9825-BFE8-FC8BE78A7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451D341-F0ED-85F8-C638-53EB97DED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1911FCF-043E-4015-4E47-FAE03EE54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C8ED953-F194-64A4-70BD-9A130FAE2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97EA4-FCA4-4C6E-9D55-68B0594DB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16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1F22F20-EC2E-47EE-2AA9-E4AD3BA5D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0F19BA5-FAB4-12D2-E446-CB6B4D2AD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2DFB85-112A-7537-C9D5-BFF726956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DFF2D9-0A06-F127-5F5A-E8FDE65FD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08B966B-35BC-0FF4-D8FE-8E10FF347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D1DFA-AB87-4F1F-B081-FA61E365E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961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4B6EDB6-4774-FEBF-550C-85EB321B8E87}"/>
              </a:ext>
            </a:extLst>
          </p:cNvPr>
          <p:cNvSpPr/>
          <p:nvPr userDrawn="1"/>
        </p:nvSpPr>
        <p:spPr>
          <a:xfrm>
            <a:off x="0" y="0"/>
            <a:ext cx="12192000" cy="14140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FE8DC66-C881-3BD9-719E-3969A98EDCD9}"/>
              </a:ext>
            </a:extLst>
          </p:cNvPr>
          <p:cNvSpPr/>
          <p:nvPr userDrawn="1"/>
        </p:nvSpPr>
        <p:spPr>
          <a:xfrm>
            <a:off x="-7859" y="1104506"/>
            <a:ext cx="12192000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DDD93B-3A14-4209-6521-D7539087FD6C}"/>
              </a:ext>
            </a:extLst>
          </p:cNvPr>
          <p:cNvSpPr/>
          <p:nvPr userDrawn="1"/>
        </p:nvSpPr>
        <p:spPr>
          <a:xfrm>
            <a:off x="-6291" y="6713455"/>
            <a:ext cx="3985970" cy="141402"/>
          </a:xfrm>
          <a:prstGeom prst="rect">
            <a:avLst/>
          </a:prstGeom>
          <a:solidFill>
            <a:srgbClr val="FF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C1170139-2614-AE08-1C4F-A07375289CEF}"/>
              </a:ext>
            </a:extLst>
          </p:cNvPr>
          <p:cNvSpPr/>
          <p:nvPr userDrawn="1"/>
        </p:nvSpPr>
        <p:spPr>
          <a:xfrm>
            <a:off x="3970252" y="6713455"/>
            <a:ext cx="8221748" cy="141402"/>
          </a:xfrm>
          <a:prstGeom prst="rect">
            <a:avLst/>
          </a:prstGeom>
          <a:solidFill>
            <a:schemeClr val="accent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FC606E14-35F4-6D12-35C2-A0145CA337A2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40" y="141402"/>
            <a:ext cx="2411760" cy="34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2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7" r:id="rId13"/>
    <p:sldLayoutId id="2147483660" r:id="rId14"/>
    <p:sldLayoutId id="2147483686" r:id="rId15"/>
    <p:sldLayoutId id="2147483688" r:id="rId16"/>
    <p:sldLayoutId id="2147483717" r:id="rId17"/>
    <p:sldLayoutId id="2147483714" r:id="rId18"/>
    <p:sldLayoutId id="2147483716" r:id="rId19"/>
    <p:sldLayoutId id="214748371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EF036C1-47BC-6C99-2F7D-DF1D88A7A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1E61203-2556-9825-BFE8-FC8BE78A7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451D341-F0ED-85F8-C638-53EB97DED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1911FCF-043E-4015-4E47-FAE03EE54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C8ED953-F194-64A4-70BD-9A130FAE2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97EA4-FCA4-4C6E-9D55-68B0594DB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16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1F22F20-EC2E-47EE-2AA9-E4AD3BA5D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0F19BA5-FAB4-12D2-E446-CB6B4D2AD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2DFB85-112A-7537-C9D5-BFF726956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DFF2D9-0A06-F127-5F5A-E8FDE65FD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08B966B-35BC-0FF4-D8FE-8E10FF347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D1DFA-AB87-4F1F-B081-FA61E365E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961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B02ABCF-36FA-4615-2286-1E6D0C5B4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CCA3759-2F14-D8C0-5F3B-A9B663254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9093435-1034-8876-674D-A1DC8F314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45598B2-BC6D-B44C-407B-B2D31F76A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13B2B7C-B325-C9D6-B9D9-F09151A07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FFC44-2A8C-4AF0-877A-052D3F737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9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65AB3A9-09B1-0A2F-5BA3-BA1C502F1079}"/>
              </a:ext>
            </a:extLst>
          </p:cNvPr>
          <p:cNvSpPr/>
          <p:nvPr userDrawn="1"/>
        </p:nvSpPr>
        <p:spPr>
          <a:xfrm>
            <a:off x="0" y="0"/>
            <a:ext cx="12192000" cy="14140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C4D46ECB-104D-4B54-7538-CBCA44713415}"/>
              </a:ext>
            </a:extLst>
          </p:cNvPr>
          <p:cNvSpPr/>
          <p:nvPr userDrawn="1"/>
        </p:nvSpPr>
        <p:spPr>
          <a:xfrm>
            <a:off x="-6291" y="6713455"/>
            <a:ext cx="3985970" cy="141402"/>
          </a:xfrm>
          <a:prstGeom prst="rect">
            <a:avLst/>
          </a:prstGeom>
          <a:solidFill>
            <a:srgbClr val="FF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794ECF1-19F0-54B4-5275-812E14196FA2}"/>
              </a:ext>
            </a:extLst>
          </p:cNvPr>
          <p:cNvSpPr/>
          <p:nvPr userDrawn="1"/>
        </p:nvSpPr>
        <p:spPr>
          <a:xfrm>
            <a:off x="3970252" y="6713455"/>
            <a:ext cx="8221748" cy="141402"/>
          </a:xfrm>
          <a:prstGeom prst="rect">
            <a:avLst/>
          </a:prstGeom>
          <a:solidFill>
            <a:schemeClr val="accent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97C9466-2955-8087-E527-4A240B56AD8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900" y="480216"/>
            <a:ext cx="5389768" cy="707566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C0FCA328-301C-EDE2-6478-A03BFB07150B}"/>
              </a:ext>
            </a:extLst>
          </p:cNvPr>
          <p:cNvCxnSpPr>
            <a:cxnSpLocks/>
          </p:cNvCxnSpPr>
          <p:nvPr userDrawn="1"/>
        </p:nvCxnSpPr>
        <p:spPr>
          <a:xfrm>
            <a:off x="3638746" y="1391548"/>
            <a:ext cx="5315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C3CF045-B9FB-0C1C-98C4-1F78CDF8A678}"/>
              </a:ext>
            </a:extLst>
          </p:cNvPr>
          <p:cNvSpPr txBox="1"/>
          <p:nvPr userDrawn="1"/>
        </p:nvSpPr>
        <p:spPr>
          <a:xfrm>
            <a:off x="1752349" y="5811459"/>
            <a:ext cx="8856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SzPct val="25000"/>
            </a:pPr>
            <a:r>
              <a:rPr lang="en-US" sz="2400" b="1" dirty="0">
                <a:solidFill>
                  <a:srgbClr val="C00000"/>
                </a:solidFill>
                <a:cs typeface="Times New Roman" panose="02020603050405020304" pitchFamily="18" charset="0"/>
                <a:sym typeface="Arial"/>
              </a:rPr>
              <a:t>School of Engineering &amp; Technology</a:t>
            </a:r>
          </a:p>
          <a:p>
            <a:pPr lvl="0" algn="ctr">
              <a:buSzPct val="25000"/>
            </a:pPr>
            <a:r>
              <a:rPr lang="en-US" sz="2400" b="1" dirty="0">
                <a:solidFill>
                  <a:srgbClr val="C00000"/>
                </a:solidFill>
                <a:cs typeface="Times New Roman" panose="02020603050405020304" pitchFamily="18" charset="0"/>
                <a:sym typeface="Arial"/>
              </a:rPr>
              <a:t>K.R. Mangalam University, Gurugram (Haryana)</a:t>
            </a:r>
            <a:endParaRPr lang="en-IN" sz="2400" b="1" dirty="0">
              <a:solidFill>
                <a:srgbClr val="C00000"/>
              </a:solidFill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017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A89A1-F17A-4D3D-AC08-D16056C1651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744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-37272"/>
            <a:ext cx="9144000" cy="6895272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789" y="969958"/>
            <a:ext cx="4797049" cy="690655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0A7DA37A-11B2-EE8B-F6D4-23A07A6F9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4846" y="4203551"/>
            <a:ext cx="6480720" cy="530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>
              <a:buSzPct val="25000"/>
            </a:pPr>
            <a:r>
              <a:rPr lang="en-US" sz="1500" b="1" kern="100" dirty="0"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Associate Professor, School of Engineering &amp; Technology </a:t>
            </a:r>
          </a:p>
          <a:p>
            <a:pPr lvl="0" algn="ctr">
              <a:buSzPct val="25000"/>
            </a:pPr>
            <a:r>
              <a:rPr lang="en-US" sz="1500" b="1" kern="100" dirty="0"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K.R. </a:t>
            </a:r>
            <a:r>
              <a:rPr lang="en-US" sz="1500" b="1" kern="100" dirty="0" err="1"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Mangalam</a:t>
            </a:r>
            <a:r>
              <a:rPr lang="en-US" sz="1500" b="1" kern="100" dirty="0"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University </a:t>
            </a:r>
            <a:endParaRPr lang="en-IN" sz="1500" b="1" dirty="0">
              <a:solidFill>
                <a:srgbClr val="E31E24"/>
              </a:solidFill>
              <a:latin typeface="Sylfaen" panose="010A0502050306030303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5BBDD341-9065-6500-56A4-3D760AE6D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2381" y="2066485"/>
            <a:ext cx="6372708" cy="94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>
              <a:buSzPct val="25000"/>
            </a:pPr>
            <a:r>
              <a:rPr lang="en-US" sz="2400" b="1" kern="1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b="1" kern="1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Structure</a:t>
            </a:r>
          </a:p>
          <a:p>
            <a:pPr lvl="0" algn="ctr">
              <a:buSzPct val="25000"/>
            </a:pPr>
            <a:r>
              <a:rPr lang="en-US" sz="2700" b="1" kern="1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Course Code : ENCS205</a:t>
            </a:r>
            <a:endParaRPr lang="en-IN" sz="2700" b="1" kern="100" dirty="0"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xmlns="" id="{99D8B597-3B07-52D6-2F94-7B4B11AB3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8852" y="3435670"/>
            <a:ext cx="6372708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>
              <a:buSzPct val="25000"/>
            </a:pPr>
            <a:r>
              <a:rPr lang="en-US" sz="2100" b="1" kern="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Dr</a:t>
            </a:r>
            <a:r>
              <a:rPr lang="en-US" sz="2100" b="1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Swati Gupta</a:t>
            </a:r>
            <a:endParaRPr lang="en-IN" sz="2100" b="1" dirty="0">
              <a:solidFill>
                <a:srgbClr val="E31E24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1754" y="5103186"/>
            <a:ext cx="43204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rgbClr val="FF0000"/>
                </a:solidFill>
                <a:latin typeface="Arial Black" panose="020B0A04020102020204" pitchFamily="34" charset="0"/>
              </a:rPr>
              <a:t>Unit </a:t>
            </a:r>
            <a:r>
              <a:rPr lang="en-US" sz="21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4 </a:t>
            </a:r>
            <a:r>
              <a:rPr lang="en-US" sz="2100" b="1" dirty="0">
                <a:solidFill>
                  <a:srgbClr val="FF0000"/>
                </a:solidFill>
                <a:latin typeface="Arial Black" panose="020B0A04020102020204" pitchFamily="34" charset="0"/>
              </a:rPr>
              <a:t>:Trees and Graphs</a:t>
            </a:r>
            <a:endParaRPr lang="en-IN" sz="21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05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Floyd’s Algorithm </a:t>
            </a:r>
            <a:fld id="{2316E432-D497-470C-B7D4-ADF00F168572}" type="slidenum">
              <a:rPr lang="en-US" altLang="en-US" sz="1400"/>
              <a:pPr/>
              <a:t>10</a:t>
            </a:fld>
            <a:endParaRPr lang="en-US" alt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96925" y="891382"/>
            <a:ext cx="7772400" cy="685800"/>
          </a:xfrm>
        </p:spPr>
        <p:txBody>
          <a:bodyPr/>
          <a:lstStyle/>
          <a:p>
            <a:r>
              <a:rPr lang="en-US" altLang="en-US" b="1" dirty="0" smtClean="0"/>
              <a:t>Example </a:t>
            </a:r>
          </a:p>
        </p:txBody>
      </p:sp>
      <p:sp>
        <p:nvSpPr>
          <p:cNvPr id="11268" name="Text Box 38"/>
          <p:cNvSpPr txBox="1">
            <a:spLocks noChangeArrowheads="1"/>
          </p:cNvSpPr>
          <p:nvPr/>
        </p:nvSpPr>
        <p:spPr bwMode="auto">
          <a:xfrm>
            <a:off x="5181600" y="1905000"/>
            <a:ext cx="1339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W = D</a:t>
            </a:r>
            <a:r>
              <a:rPr lang="en-US" altLang="en-US" baseline="30000"/>
              <a:t>0 </a:t>
            </a:r>
            <a:r>
              <a:rPr lang="en-US" altLang="en-US"/>
              <a:t>=</a:t>
            </a:r>
          </a:p>
        </p:txBody>
      </p:sp>
      <p:grpSp>
        <p:nvGrpSpPr>
          <p:cNvPr id="11269" name="Group 46"/>
          <p:cNvGrpSpPr>
            <a:grpSpLocks/>
          </p:cNvGrpSpPr>
          <p:nvPr/>
        </p:nvGrpSpPr>
        <p:grpSpPr bwMode="auto">
          <a:xfrm>
            <a:off x="6553200" y="1295400"/>
            <a:ext cx="2667000" cy="1752600"/>
            <a:chOff x="3168" y="816"/>
            <a:chExt cx="1680" cy="1104"/>
          </a:xfrm>
        </p:grpSpPr>
        <p:grpSp>
          <p:nvGrpSpPr>
            <p:cNvPr id="11299" name="Group 37"/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1306" name="Rectangle 28"/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4</a:t>
                </a:r>
              </a:p>
            </p:txBody>
          </p:sp>
          <p:sp>
            <p:nvSpPr>
              <p:cNvPr id="11307" name="Rectangle 29"/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1308" name="Rectangle 30"/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11309" name="Rectangle 31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11310" name="Rectangle 32"/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1311" name="Rectangle 33"/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20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11312" name="Rectangle 34"/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20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11313" name="Rectangle 35"/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-3</a:t>
                </a:r>
              </a:p>
            </p:txBody>
          </p:sp>
          <p:sp>
            <p:nvSpPr>
              <p:cNvPr id="11314" name="Rectangle 36"/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</p:grpSp>
        <p:sp>
          <p:nvSpPr>
            <p:cNvPr id="11300" name="Text Box 39"/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11301" name="Text Box 40"/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11302" name="Text Box 42"/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  <p:sp>
          <p:nvSpPr>
            <p:cNvPr id="11303" name="Text Box 43"/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11304" name="Text Box 44"/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11305" name="Text Box 45"/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</p:grpSp>
      <p:grpSp>
        <p:nvGrpSpPr>
          <p:cNvPr id="11270" name="Group 47"/>
          <p:cNvGrpSpPr>
            <a:grpSpLocks/>
          </p:cNvGrpSpPr>
          <p:nvPr/>
        </p:nvGrpSpPr>
        <p:grpSpPr bwMode="auto">
          <a:xfrm>
            <a:off x="6553200" y="3352800"/>
            <a:ext cx="2667000" cy="1752600"/>
            <a:chOff x="3168" y="816"/>
            <a:chExt cx="1680" cy="1104"/>
          </a:xfrm>
        </p:grpSpPr>
        <p:grpSp>
          <p:nvGrpSpPr>
            <p:cNvPr id="11283" name="Group 48"/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1290" name="Rectangle 49"/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1291" name="Rectangle 50"/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1292" name="Rectangle 51"/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1293" name="Rectangle 52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1294" name="Rectangle 53"/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1295" name="Rectangle 54"/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ym typeface="Symbol" panose="05050102010706020507" pitchFamily="18" charset="2"/>
                  </a:rPr>
                  <a:t>0</a:t>
                </a:r>
                <a:endParaRPr lang="en-US" altLang="en-US"/>
              </a:p>
            </p:txBody>
          </p:sp>
          <p:sp>
            <p:nvSpPr>
              <p:cNvPr id="11296" name="Rectangle 55"/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ym typeface="Symbol" panose="05050102010706020507" pitchFamily="18" charset="2"/>
                  </a:rPr>
                  <a:t>0</a:t>
                </a:r>
              </a:p>
            </p:txBody>
          </p:sp>
          <p:sp>
            <p:nvSpPr>
              <p:cNvPr id="11297" name="Rectangle 56"/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1298" name="Rectangle 57"/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</p:grpSp>
        <p:sp>
          <p:nvSpPr>
            <p:cNvPr id="11284" name="Text Box 58"/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11285" name="Text Box 59"/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11286" name="Text Box 60"/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  <p:sp>
          <p:nvSpPr>
            <p:cNvPr id="11287" name="Text Box 61"/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11288" name="Text Box 62"/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11289" name="Text Box 63"/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</p:grpSp>
      <p:sp>
        <p:nvSpPr>
          <p:cNvPr id="11271" name="Text Box 64"/>
          <p:cNvSpPr txBox="1">
            <a:spLocks noChangeArrowheads="1"/>
          </p:cNvSpPr>
          <p:nvPr/>
        </p:nvSpPr>
        <p:spPr bwMode="auto">
          <a:xfrm>
            <a:off x="5715001" y="4191000"/>
            <a:ext cx="601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P =</a:t>
            </a:r>
          </a:p>
        </p:txBody>
      </p:sp>
      <p:sp>
        <p:nvSpPr>
          <p:cNvPr id="11272" name="Oval 5"/>
          <p:cNvSpPr>
            <a:spLocks noChangeArrowheads="1"/>
          </p:cNvSpPr>
          <p:nvPr/>
        </p:nvSpPr>
        <p:spPr bwMode="auto">
          <a:xfrm>
            <a:off x="2667000" y="2209800"/>
            <a:ext cx="6858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11273" name="Oval 6"/>
          <p:cNvSpPr>
            <a:spLocks noChangeArrowheads="1"/>
          </p:cNvSpPr>
          <p:nvPr/>
        </p:nvSpPr>
        <p:spPr bwMode="auto">
          <a:xfrm>
            <a:off x="2514600" y="3810000"/>
            <a:ext cx="6858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2</a:t>
            </a:r>
          </a:p>
        </p:txBody>
      </p:sp>
      <p:sp>
        <p:nvSpPr>
          <p:cNvPr id="11274" name="Oval 7"/>
          <p:cNvSpPr>
            <a:spLocks noChangeArrowheads="1"/>
          </p:cNvSpPr>
          <p:nvPr/>
        </p:nvSpPr>
        <p:spPr bwMode="auto">
          <a:xfrm>
            <a:off x="4191000" y="2971800"/>
            <a:ext cx="6858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3</a:t>
            </a:r>
          </a:p>
        </p:txBody>
      </p:sp>
      <p:cxnSp>
        <p:nvCxnSpPr>
          <p:cNvPr id="11275" name="AutoShape 9"/>
          <p:cNvCxnSpPr>
            <a:cxnSpLocks noChangeShapeType="1"/>
            <a:stCxn id="11272" idx="7"/>
            <a:endCxn id="11274" idx="1"/>
          </p:cNvCxnSpPr>
          <p:nvPr/>
        </p:nvCxnSpPr>
        <p:spPr bwMode="auto">
          <a:xfrm>
            <a:off x="3252789" y="2284413"/>
            <a:ext cx="1038225" cy="762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6" name="AutoShape 10"/>
          <p:cNvCxnSpPr>
            <a:cxnSpLocks noChangeShapeType="1"/>
            <a:stCxn id="11274" idx="3"/>
            <a:endCxn id="11273" idx="5"/>
          </p:cNvCxnSpPr>
          <p:nvPr/>
        </p:nvCxnSpPr>
        <p:spPr bwMode="auto">
          <a:xfrm flipH="1">
            <a:off x="3100389" y="3506788"/>
            <a:ext cx="1190625" cy="838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7" name="AutoShape 12"/>
          <p:cNvCxnSpPr>
            <a:cxnSpLocks noChangeShapeType="1"/>
            <a:stCxn id="11273" idx="2"/>
            <a:endCxn id="11272" idx="2"/>
          </p:cNvCxnSpPr>
          <p:nvPr/>
        </p:nvCxnSpPr>
        <p:spPr bwMode="auto">
          <a:xfrm rot="10800000" flipH="1">
            <a:off x="2500313" y="2514600"/>
            <a:ext cx="152400" cy="1600200"/>
          </a:xfrm>
          <a:prstGeom prst="curvedConnector3">
            <a:avLst>
              <a:gd name="adj1" fmla="val -140625"/>
            </a:avLst>
          </a:prstGeom>
          <a:noFill/>
          <a:ln w="28575">
            <a:solidFill>
              <a:schemeClr val="tx1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8" name="AutoShape 14"/>
          <p:cNvCxnSpPr>
            <a:cxnSpLocks noChangeShapeType="1"/>
            <a:stCxn id="11273" idx="6"/>
            <a:endCxn id="11272" idx="6"/>
          </p:cNvCxnSpPr>
          <p:nvPr/>
        </p:nvCxnSpPr>
        <p:spPr bwMode="auto">
          <a:xfrm flipV="1">
            <a:off x="3214688" y="2514600"/>
            <a:ext cx="152400" cy="1600200"/>
          </a:xfrm>
          <a:prstGeom prst="curvedConnector3">
            <a:avLst>
              <a:gd name="adj1" fmla="val 240625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9" name="Text Box 65"/>
          <p:cNvSpPr txBox="1">
            <a:spLocks noChangeArrowheads="1"/>
          </p:cNvSpPr>
          <p:nvPr/>
        </p:nvSpPr>
        <p:spPr bwMode="auto">
          <a:xfrm>
            <a:off x="3641725" y="2286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1280" name="Text Box 66"/>
          <p:cNvSpPr txBox="1">
            <a:spLocks noChangeArrowheads="1"/>
          </p:cNvSpPr>
          <p:nvPr/>
        </p:nvSpPr>
        <p:spPr bwMode="auto">
          <a:xfrm>
            <a:off x="3733800" y="37338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-3</a:t>
            </a:r>
          </a:p>
        </p:txBody>
      </p:sp>
      <p:sp>
        <p:nvSpPr>
          <p:cNvPr id="11281" name="Text Box 67"/>
          <p:cNvSpPr txBox="1">
            <a:spLocks noChangeArrowheads="1"/>
          </p:cNvSpPr>
          <p:nvPr/>
        </p:nvSpPr>
        <p:spPr bwMode="auto">
          <a:xfrm>
            <a:off x="3260725" y="3013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11282" name="Text Box 68"/>
          <p:cNvSpPr txBox="1">
            <a:spLocks noChangeArrowheads="1"/>
          </p:cNvSpPr>
          <p:nvPr/>
        </p:nvSpPr>
        <p:spPr bwMode="auto">
          <a:xfrm>
            <a:off x="2270125" y="2936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153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0"/>
            <a:ext cx="9180512" cy="6885384"/>
          </a:xfrm>
        </p:spPr>
      </p:pic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6550C769-3FF2-465E-2CF3-1703CA2E5E23}"/>
              </a:ext>
            </a:extLst>
          </p:cNvPr>
          <p:cNvCxnSpPr/>
          <p:nvPr/>
        </p:nvCxnSpPr>
        <p:spPr>
          <a:xfrm>
            <a:off x="85134" y="775121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A03BD37-21B5-DEC3-9FF3-7821A9653240}"/>
              </a:ext>
            </a:extLst>
          </p:cNvPr>
          <p:cNvSpPr txBox="1"/>
          <p:nvPr/>
        </p:nvSpPr>
        <p:spPr>
          <a:xfrm>
            <a:off x="1703512" y="1293834"/>
            <a:ext cx="8784976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03513" y="1458150"/>
            <a:ext cx="8748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690844" y="1718280"/>
            <a:ext cx="104297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06399" y="1237220"/>
            <a:ext cx="9615055" cy="457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endParaRPr lang="en-US" altLang="en-US" b="1" dirty="0" smtClean="0"/>
          </a:p>
        </p:txBody>
      </p:sp>
      <p:grpSp>
        <p:nvGrpSpPr>
          <p:cNvPr id="12" name="Group 74"/>
          <p:cNvGrpSpPr>
            <a:grpSpLocks/>
          </p:cNvGrpSpPr>
          <p:nvPr/>
        </p:nvGrpSpPr>
        <p:grpSpPr bwMode="auto">
          <a:xfrm>
            <a:off x="488157" y="1007848"/>
            <a:ext cx="1925638" cy="1600200"/>
            <a:chOff x="188" y="240"/>
            <a:chExt cx="1213" cy="1008"/>
          </a:xfrm>
        </p:grpSpPr>
        <p:grpSp>
          <p:nvGrpSpPr>
            <p:cNvPr id="13" name="Group 73"/>
            <p:cNvGrpSpPr>
              <a:grpSpLocks/>
            </p:cNvGrpSpPr>
            <p:nvPr/>
          </p:nvGrpSpPr>
          <p:grpSpPr bwMode="auto">
            <a:xfrm>
              <a:off x="288" y="240"/>
              <a:ext cx="1113" cy="1008"/>
              <a:chOff x="288" y="240"/>
              <a:chExt cx="1113" cy="1008"/>
            </a:xfrm>
          </p:grpSpPr>
          <p:sp>
            <p:nvSpPr>
              <p:cNvPr id="18" name="Oval 3"/>
              <p:cNvSpPr>
                <a:spLocks noChangeArrowheads="1"/>
              </p:cNvSpPr>
              <p:nvPr/>
            </p:nvSpPr>
            <p:spPr bwMode="auto">
              <a:xfrm>
                <a:off x="366" y="240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19" name="Oval 4"/>
              <p:cNvSpPr>
                <a:spLocks noChangeArrowheads="1"/>
              </p:cNvSpPr>
              <p:nvPr/>
            </p:nvSpPr>
            <p:spPr bwMode="auto">
              <a:xfrm>
                <a:off x="295" y="970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20" name="Oval 5"/>
              <p:cNvSpPr>
                <a:spLocks noChangeArrowheads="1"/>
              </p:cNvSpPr>
              <p:nvPr/>
            </p:nvSpPr>
            <p:spPr bwMode="auto">
              <a:xfrm>
                <a:off x="1080" y="588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3</a:t>
                </a:r>
              </a:p>
            </p:txBody>
          </p:sp>
          <p:cxnSp>
            <p:nvCxnSpPr>
              <p:cNvPr id="21" name="AutoShape 6"/>
              <p:cNvCxnSpPr>
                <a:cxnSpLocks noChangeShapeType="1"/>
                <a:stCxn id="18" idx="7"/>
                <a:endCxn id="20" idx="1"/>
              </p:cNvCxnSpPr>
              <p:nvPr/>
            </p:nvCxnSpPr>
            <p:spPr bwMode="auto">
              <a:xfrm>
                <a:off x="640" y="274"/>
                <a:ext cx="487" cy="34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" name="AutoShape 7"/>
              <p:cNvCxnSpPr>
                <a:cxnSpLocks noChangeShapeType="1"/>
                <a:stCxn id="20" idx="3"/>
                <a:endCxn id="19" idx="5"/>
              </p:cNvCxnSpPr>
              <p:nvPr/>
            </p:nvCxnSpPr>
            <p:spPr bwMode="auto">
              <a:xfrm flipH="1">
                <a:off x="569" y="832"/>
                <a:ext cx="558" cy="38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" name="AutoShape 8"/>
              <p:cNvCxnSpPr>
                <a:cxnSpLocks noChangeShapeType="1"/>
                <a:stCxn id="19" idx="2"/>
                <a:endCxn id="18" idx="2"/>
              </p:cNvCxnSpPr>
              <p:nvPr/>
            </p:nvCxnSpPr>
            <p:spPr bwMode="auto">
              <a:xfrm rot="10800000" flipH="1">
                <a:off x="288" y="379"/>
                <a:ext cx="71" cy="730"/>
              </a:xfrm>
              <a:prstGeom prst="curvedConnector3">
                <a:avLst>
                  <a:gd name="adj1" fmla="val -140625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" name="AutoShape 9"/>
              <p:cNvCxnSpPr>
                <a:cxnSpLocks noChangeShapeType="1"/>
                <a:stCxn id="19" idx="6"/>
                <a:endCxn id="18" idx="6"/>
              </p:cNvCxnSpPr>
              <p:nvPr/>
            </p:nvCxnSpPr>
            <p:spPr bwMode="auto">
              <a:xfrm flipV="1">
                <a:off x="623" y="379"/>
                <a:ext cx="71" cy="730"/>
              </a:xfrm>
              <a:prstGeom prst="curvedConnector3">
                <a:avLst>
                  <a:gd name="adj1" fmla="val 240625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4" name="Text Box 47"/>
            <p:cNvSpPr txBox="1">
              <a:spLocks noChangeArrowheads="1"/>
            </p:cNvSpPr>
            <p:nvPr/>
          </p:nvSpPr>
          <p:spPr bwMode="auto">
            <a:xfrm>
              <a:off x="864" y="28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/>
                <a:t>5</a:t>
              </a:r>
              <a:endParaRPr lang="en-US" altLang="en-US"/>
            </a:p>
          </p:txBody>
        </p:sp>
        <p:sp>
          <p:nvSpPr>
            <p:cNvPr id="15" name="Text Box 48"/>
            <p:cNvSpPr txBox="1">
              <a:spLocks noChangeArrowheads="1"/>
            </p:cNvSpPr>
            <p:nvPr/>
          </p:nvSpPr>
          <p:spPr bwMode="auto">
            <a:xfrm>
              <a:off x="816" y="902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/>
                <a:t>-3</a:t>
              </a:r>
            </a:p>
          </p:txBody>
        </p:sp>
        <p:sp>
          <p:nvSpPr>
            <p:cNvPr id="16" name="Text Box 49"/>
            <p:cNvSpPr txBox="1">
              <a:spLocks noChangeArrowheads="1"/>
            </p:cNvSpPr>
            <p:nvPr/>
          </p:nvSpPr>
          <p:spPr bwMode="auto">
            <a:xfrm>
              <a:off x="764" y="67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dirty="0"/>
                <a:t>2</a:t>
              </a:r>
            </a:p>
          </p:txBody>
        </p:sp>
        <p:sp>
          <p:nvSpPr>
            <p:cNvPr id="17" name="Text Box 50"/>
            <p:cNvSpPr txBox="1">
              <a:spLocks noChangeArrowheads="1"/>
            </p:cNvSpPr>
            <p:nvPr/>
          </p:nvSpPr>
          <p:spPr bwMode="auto">
            <a:xfrm>
              <a:off x="188" y="62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/>
                <a:t>4</a:t>
              </a:r>
            </a:p>
          </p:txBody>
        </p:sp>
      </p:grpSp>
      <p:sp>
        <p:nvSpPr>
          <p:cNvPr id="38" name="Text Box 10"/>
          <p:cNvSpPr txBox="1">
            <a:spLocks noChangeArrowheads="1"/>
          </p:cNvSpPr>
          <p:nvPr/>
        </p:nvSpPr>
        <p:spPr bwMode="auto">
          <a:xfrm>
            <a:off x="1916906" y="3054946"/>
            <a:ext cx="804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 D</a:t>
            </a:r>
            <a:r>
              <a:rPr lang="en-US" altLang="en-US" baseline="30000" dirty="0"/>
              <a:t>1 </a:t>
            </a:r>
            <a:r>
              <a:rPr lang="en-US" altLang="en-US" dirty="0"/>
              <a:t>=</a:t>
            </a:r>
          </a:p>
        </p:txBody>
      </p:sp>
      <p:grpSp>
        <p:nvGrpSpPr>
          <p:cNvPr id="39" name="Group 55"/>
          <p:cNvGrpSpPr>
            <a:grpSpLocks/>
          </p:cNvGrpSpPr>
          <p:nvPr/>
        </p:nvGrpSpPr>
        <p:grpSpPr bwMode="auto">
          <a:xfrm>
            <a:off x="4007768" y="855448"/>
            <a:ext cx="2667000" cy="1752600"/>
            <a:chOff x="3168" y="816"/>
            <a:chExt cx="1680" cy="1104"/>
          </a:xfrm>
        </p:grpSpPr>
        <p:grpSp>
          <p:nvGrpSpPr>
            <p:cNvPr id="40" name="Group 56"/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47" name="Rectangle 57"/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4</a:t>
                </a:r>
              </a:p>
            </p:txBody>
          </p:sp>
          <p:sp>
            <p:nvSpPr>
              <p:cNvPr id="48" name="Rectangle 58"/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9" name="Rectangle 59"/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50" name="Rectangle 60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51" name="Rectangle 61"/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52" name="Rectangle 62"/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20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53" name="Rectangle 63"/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20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54" name="Rectangle 64"/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dirty="0"/>
                  <a:t>-3</a:t>
                </a:r>
              </a:p>
            </p:txBody>
          </p:sp>
          <p:sp>
            <p:nvSpPr>
              <p:cNvPr id="55" name="Rectangle 65"/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dirty="0"/>
                  <a:t>0</a:t>
                </a:r>
              </a:p>
            </p:txBody>
          </p:sp>
        </p:grpSp>
        <p:sp>
          <p:nvSpPr>
            <p:cNvPr id="41" name="Text Box 66"/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42" name="Text Box 67"/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43" name="Text Box 68"/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  <p:sp>
          <p:nvSpPr>
            <p:cNvPr id="44" name="Text Box 69"/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45" name="Text Box 70"/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46" name="Text Box 71"/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</p:grpSp>
      <p:grpSp>
        <p:nvGrpSpPr>
          <p:cNvPr id="56" name="Group 11"/>
          <p:cNvGrpSpPr>
            <a:grpSpLocks/>
          </p:cNvGrpSpPr>
          <p:nvPr/>
        </p:nvGrpSpPr>
        <p:grpSpPr bwMode="auto">
          <a:xfrm>
            <a:off x="3880426" y="2982733"/>
            <a:ext cx="2667000" cy="1752600"/>
            <a:chOff x="3168" y="816"/>
            <a:chExt cx="1680" cy="1104"/>
          </a:xfrm>
        </p:grpSpPr>
        <p:grpSp>
          <p:nvGrpSpPr>
            <p:cNvPr id="57" name="Group 12"/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64" name="Rectangle 13"/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4</a:t>
                </a:r>
              </a:p>
            </p:txBody>
          </p:sp>
          <p:sp>
            <p:nvSpPr>
              <p:cNvPr id="65" name="Rectangle 14"/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66" name="Rectangle 15"/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67" name="Rectangle 16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68" name="Rectangle 17"/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69" name="Rectangle 18"/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ym typeface="Symbol" panose="05050102010706020507" pitchFamily="18" charset="2"/>
                  </a:rPr>
                  <a:t>7</a:t>
                </a:r>
                <a:endParaRPr lang="en-US" altLang="en-US"/>
              </a:p>
            </p:txBody>
          </p:sp>
          <p:sp>
            <p:nvSpPr>
              <p:cNvPr id="70" name="Rectangle 19"/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20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71" name="Rectangle 20"/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-3</a:t>
                </a:r>
              </a:p>
            </p:txBody>
          </p:sp>
          <p:sp>
            <p:nvSpPr>
              <p:cNvPr id="72" name="Rectangle 21"/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</p:grpSp>
        <p:sp>
          <p:nvSpPr>
            <p:cNvPr id="58" name="Text Box 22"/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59" name="Text Box 23"/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60" name="Text Box 24"/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  <p:sp>
          <p:nvSpPr>
            <p:cNvPr id="61" name="Text Box 25"/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62" name="Text Box 26"/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63" name="Text Box 27"/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</p:grpSp>
      <p:grpSp>
        <p:nvGrpSpPr>
          <p:cNvPr id="73" name="Group 28"/>
          <p:cNvGrpSpPr>
            <a:grpSpLocks/>
          </p:cNvGrpSpPr>
          <p:nvPr/>
        </p:nvGrpSpPr>
        <p:grpSpPr bwMode="auto">
          <a:xfrm>
            <a:off x="4046662" y="4810291"/>
            <a:ext cx="2667000" cy="1752600"/>
            <a:chOff x="3168" y="816"/>
            <a:chExt cx="1680" cy="1104"/>
          </a:xfrm>
        </p:grpSpPr>
        <p:grpSp>
          <p:nvGrpSpPr>
            <p:cNvPr id="74" name="Group 29"/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81" name="Rectangle 30"/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82" name="Rectangle 31"/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83" name="Rectangle 32"/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84" name="Rectangle 33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85" name="Rectangle 34"/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86" name="Rectangle 35"/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ym typeface="Symbol" panose="05050102010706020507" pitchFamily="18" charset="2"/>
                  </a:rPr>
                  <a:t>1</a:t>
                </a:r>
                <a:endParaRPr lang="en-US" altLang="en-US"/>
              </a:p>
            </p:txBody>
          </p:sp>
          <p:sp>
            <p:nvSpPr>
              <p:cNvPr id="87" name="Rectangle 36"/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ym typeface="Symbol" panose="05050102010706020507" pitchFamily="18" charset="2"/>
                  </a:rPr>
                  <a:t>0</a:t>
                </a:r>
              </a:p>
            </p:txBody>
          </p:sp>
          <p:sp>
            <p:nvSpPr>
              <p:cNvPr id="88" name="Rectangle 37"/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89" name="Rectangle 38"/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</p:grpSp>
        <p:sp>
          <p:nvSpPr>
            <p:cNvPr id="75" name="Text Box 39"/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76" name="Text Box 40"/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77" name="Text Box 41"/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  <p:sp>
          <p:nvSpPr>
            <p:cNvPr id="78" name="Text Box 42"/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79" name="Text Box 43"/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80" name="Text Box 44"/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7507018" y="1047317"/>
            <a:ext cx="37069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k = 1</a:t>
            </a:r>
            <a:br>
              <a:rPr lang="en-US" altLang="en-US" dirty="0"/>
            </a:br>
            <a:r>
              <a:rPr lang="en-US" altLang="en-US" dirty="0"/>
              <a:t>Vertex 1 can be intermediate node 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949909" y="333172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en-US" dirty="0"/>
              <a:t>D</a:t>
            </a:r>
            <a:r>
              <a:rPr lang="en-US" altLang="en-US" baseline="30000" dirty="0"/>
              <a:t>1</a:t>
            </a:r>
            <a:r>
              <a:rPr lang="en-US" altLang="en-US" dirty="0"/>
              <a:t>[2,3] = min( D</a:t>
            </a:r>
            <a:r>
              <a:rPr lang="en-US" altLang="en-US" baseline="30000" dirty="0"/>
              <a:t>0</a:t>
            </a:r>
            <a:r>
              <a:rPr lang="en-US" altLang="en-US" dirty="0"/>
              <a:t>[2,3], D</a:t>
            </a:r>
            <a:r>
              <a:rPr lang="en-US" altLang="en-US" baseline="30000" dirty="0"/>
              <a:t>0</a:t>
            </a:r>
            <a:r>
              <a:rPr lang="en-US" altLang="en-US" dirty="0"/>
              <a:t>[2,1]+D</a:t>
            </a:r>
            <a:r>
              <a:rPr lang="en-US" altLang="en-US" baseline="30000" dirty="0"/>
              <a:t>0</a:t>
            </a:r>
            <a:r>
              <a:rPr lang="en-US" altLang="en-US" dirty="0"/>
              <a:t>[1,3] )</a:t>
            </a:r>
          </a:p>
          <a:p>
            <a:pPr>
              <a:buFontTx/>
              <a:buNone/>
            </a:pPr>
            <a:r>
              <a:rPr lang="en-US" altLang="en-US" dirty="0"/>
              <a:t>		= min (</a:t>
            </a:r>
            <a:r>
              <a:rPr lang="en-US" altLang="en-US" dirty="0">
                <a:sym typeface="Symbol" panose="05050102010706020507" pitchFamily="18" charset="2"/>
              </a:rPr>
              <a:t>, 7) 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= 7</a:t>
            </a:r>
          </a:p>
        </p:txBody>
      </p:sp>
      <p:sp>
        <p:nvSpPr>
          <p:cNvPr id="90" name="Rectangle 89"/>
          <p:cNvSpPr/>
          <p:nvPr/>
        </p:nvSpPr>
        <p:spPr>
          <a:xfrm>
            <a:off x="7314984" y="5493057"/>
            <a:ext cx="42304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dirty="0"/>
              <a:t>D</a:t>
            </a:r>
            <a:r>
              <a:rPr lang="en-US" altLang="en-US" baseline="30000" dirty="0"/>
              <a:t>1</a:t>
            </a:r>
            <a:r>
              <a:rPr lang="en-US" altLang="en-US" dirty="0"/>
              <a:t>[3,2] = min( D</a:t>
            </a:r>
            <a:r>
              <a:rPr lang="en-US" altLang="en-US" baseline="30000" dirty="0"/>
              <a:t>0</a:t>
            </a:r>
            <a:r>
              <a:rPr lang="en-US" altLang="en-US" dirty="0"/>
              <a:t>[3,2], D</a:t>
            </a:r>
            <a:r>
              <a:rPr lang="en-US" altLang="en-US" baseline="30000" dirty="0"/>
              <a:t>0</a:t>
            </a:r>
            <a:r>
              <a:rPr lang="en-US" altLang="en-US" dirty="0"/>
              <a:t>[3,1]+D</a:t>
            </a:r>
            <a:r>
              <a:rPr lang="en-US" altLang="en-US" baseline="30000" dirty="0"/>
              <a:t>0</a:t>
            </a:r>
            <a:r>
              <a:rPr lang="en-US" altLang="en-US" dirty="0"/>
              <a:t>[1,2] )</a:t>
            </a:r>
          </a:p>
          <a:p>
            <a:pPr>
              <a:buFontTx/>
              <a:buNone/>
            </a:pPr>
            <a:r>
              <a:rPr lang="en-US" altLang="en-US" dirty="0"/>
              <a:t>		= min (-3,</a:t>
            </a:r>
            <a:r>
              <a:rPr lang="en-US" altLang="en-US" dirty="0">
                <a:sym typeface="Symbol" panose="05050102010706020507" pitchFamily="18" charset="2"/>
              </a:rPr>
              <a:t>) 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= -3</a:t>
            </a:r>
          </a:p>
        </p:txBody>
      </p:sp>
      <p:sp>
        <p:nvSpPr>
          <p:cNvPr id="91" name="Line 75"/>
          <p:cNvSpPr>
            <a:spLocks noChangeShapeType="1"/>
          </p:cNvSpPr>
          <p:nvPr/>
        </p:nvSpPr>
        <p:spPr bwMode="auto">
          <a:xfrm flipH="1">
            <a:off x="6684582" y="1729398"/>
            <a:ext cx="1896000" cy="142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" name="Text Box 45"/>
          <p:cNvSpPr txBox="1">
            <a:spLocks noChangeArrowheads="1"/>
          </p:cNvSpPr>
          <p:nvPr/>
        </p:nvSpPr>
        <p:spPr bwMode="auto">
          <a:xfrm>
            <a:off x="1785434" y="5379008"/>
            <a:ext cx="601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P =</a:t>
            </a:r>
          </a:p>
        </p:txBody>
      </p:sp>
    </p:spTree>
    <p:extLst>
      <p:ext uri="{BB962C8B-B14F-4D97-AF65-F5344CB8AC3E}">
        <p14:creationId xmlns:p14="http://schemas.microsoft.com/office/powerpoint/2010/main" val="152075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6550C769-3FF2-465E-2CF3-1703CA2E5E23}"/>
              </a:ext>
            </a:extLst>
          </p:cNvPr>
          <p:cNvCxnSpPr/>
          <p:nvPr/>
        </p:nvCxnSpPr>
        <p:spPr>
          <a:xfrm>
            <a:off x="85134" y="775121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A03BD37-21B5-DEC3-9FF3-7821A9653240}"/>
              </a:ext>
            </a:extLst>
          </p:cNvPr>
          <p:cNvSpPr txBox="1"/>
          <p:nvPr/>
        </p:nvSpPr>
        <p:spPr>
          <a:xfrm>
            <a:off x="1710532" y="1166243"/>
            <a:ext cx="8784976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03513" y="1458150"/>
            <a:ext cx="8748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690844" y="1718280"/>
            <a:ext cx="104297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06399" y="1237220"/>
            <a:ext cx="9615055" cy="457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endParaRPr lang="en-US" altLang="en-US" b="1" dirty="0" smtClean="0"/>
          </a:p>
        </p:txBody>
      </p:sp>
      <p:grpSp>
        <p:nvGrpSpPr>
          <p:cNvPr id="12" name="Group 74"/>
          <p:cNvGrpSpPr>
            <a:grpSpLocks/>
          </p:cNvGrpSpPr>
          <p:nvPr/>
        </p:nvGrpSpPr>
        <p:grpSpPr bwMode="auto">
          <a:xfrm>
            <a:off x="488157" y="1007848"/>
            <a:ext cx="1925638" cy="1600200"/>
            <a:chOff x="188" y="240"/>
            <a:chExt cx="1213" cy="1008"/>
          </a:xfrm>
        </p:grpSpPr>
        <p:grpSp>
          <p:nvGrpSpPr>
            <p:cNvPr id="13" name="Group 73"/>
            <p:cNvGrpSpPr>
              <a:grpSpLocks/>
            </p:cNvGrpSpPr>
            <p:nvPr/>
          </p:nvGrpSpPr>
          <p:grpSpPr bwMode="auto">
            <a:xfrm>
              <a:off x="288" y="240"/>
              <a:ext cx="1113" cy="1008"/>
              <a:chOff x="288" y="240"/>
              <a:chExt cx="1113" cy="1008"/>
            </a:xfrm>
          </p:grpSpPr>
          <p:sp>
            <p:nvSpPr>
              <p:cNvPr id="18" name="Oval 3"/>
              <p:cNvSpPr>
                <a:spLocks noChangeArrowheads="1"/>
              </p:cNvSpPr>
              <p:nvPr/>
            </p:nvSpPr>
            <p:spPr bwMode="auto">
              <a:xfrm>
                <a:off x="366" y="240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19" name="Oval 4"/>
              <p:cNvSpPr>
                <a:spLocks noChangeArrowheads="1"/>
              </p:cNvSpPr>
              <p:nvPr/>
            </p:nvSpPr>
            <p:spPr bwMode="auto">
              <a:xfrm>
                <a:off x="295" y="970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20" name="Oval 5"/>
              <p:cNvSpPr>
                <a:spLocks noChangeArrowheads="1"/>
              </p:cNvSpPr>
              <p:nvPr/>
            </p:nvSpPr>
            <p:spPr bwMode="auto">
              <a:xfrm>
                <a:off x="1080" y="588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3</a:t>
                </a:r>
              </a:p>
            </p:txBody>
          </p:sp>
          <p:cxnSp>
            <p:nvCxnSpPr>
              <p:cNvPr id="21" name="AutoShape 6"/>
              <p:cNvCxnSpPr>
                <a:cxnSpLocks noChangeShapeType="1"/>
                <a:stCxn id="18" idx="7"/>
                <a:endCxn id="20" idx="1"/>
              </p:cNvCxnSpPr>
              <p:nvPr/>
            </p:nvCxnSpPr>
            <p:spPr bwMode="auto">
              <a:xfrm>
                <a:off x="640" y="274"/>
                <a:ext cx="487" cy="34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" name="AutoShape 7"/>
              <p:cNvCxnSpPr>
                <a:cxnSpLocks noChangeShapeType="1"/>
                <a:stCxn id="20" idx="3"/>
                <a:endCxn id="19" idx="5"/>
              </p:cNvCxnSpPr>
              <p:nvPr/>
            </p:nvCxnSpPr>
            <p:spPr bwMode="auto">
              <a:xfrm flipH="1">
                <a:off x="569" y="832"/>
                <a:ext cx="558" cy="38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" name="AutoShape 8"/>
              <p:cNvCxnSpPr>
                <a:cxnSpLocks noChangeShapeType="1"/>
                <a:stCxn id="19" idx="2"/>
                <a:endCxn id="18" idx="2"/>
              </p:cNvCxnSpPr>
              <p:nvPr/>
            </p:nvCxnSpPr>
            <p:spPr bwMode="auto">
              <a:xfrm rot="10800000" flipH="1">
                <a:off x="288" y="379"/>
                <a:ext cx="71" cy="730"/>
              </a:xfrm>
              <a:prstGeom prst="curvedConnector3">
                <a:avLst>
                  <a:gd name="adj1" fmla="val -140625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" name="AutoShape 9"/>
              <p:cNvCxnSpPr>
                <a:cxnSpLocks noChangeShapeType="1"/>
                <a:stCxn id="19" idx="6"/>
                <a:endCxn id="18" idx="6"/>
              </p:cNvCxnSpPr>
              <p:nvPr/>
            </p:nvCxnSpPr>
            <p:spPr bwMode="auto">
              <a:xfrm flipV="1">
                <a:off x="623" y="379"/>
                <a:ext cx="71" cy="730"/>
              </a:xfrm>
              <a:prstGeom prst="curvedConnector3">
                <a:avLst>
                  <a:gd name="adj1" fmla="val 240625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4" name="Text Box 47"/>
            <p:cNvSpPr txBox="1">
              <a:spLocks noChangeArrowheads="1"/>
            </p:cNvSpPr>
            <p:nvPr/>
          </p:nvSpPr>
          <p:spPr bwMode="auto">
            <a:xfrm>
              <a:off x="864" y="28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/>
                <a:t>5</a:t>
              </a:r>
              <a:endParaRPr lang="en-US" altLang="en-US"/>
            </a:p>
          </p:txBody>
        </p:sp>
        <p:sp>
          <p:nvSpPr>
            <p:cNvPr id="15" name="Text Box 48"/>
            <p:cNvSpPr txBox="1">
              <a:spLocks noChangeArrowheads="1"/>
            </p:cNvSpPr>
            <p:nvPr/>
          </p:nvSpPr>
          <p:spPr bwMode="auto">
            <a:xfrm>
              <a:off x="816" y="902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/>
                <a:t>-3</a:t>
              </a:r>
            </a:p>
          </p:txBody>
        </p:sp>
        <p:sp>
          <p:nvSpPr>
            <p:cNvPr id="16" name="Text Box 49"/>
            <p:cNvSpPr txBox="1">
              <a:spLocks noChangeArrowheads="1"/>
            </p:cNvSpPr>
            <p:nvPr/>
          </p:nvSpPr>
          <p:spPr bwMode="auto">
            <a:xfrm>
              <a:off x="764" y="67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dirty="0"/>
                <a:t>2</a:t>
              </a:r>
            </a:p>
          </p:txBody>
        </p:sp>
        <p:sp>
          <p:nvSpPr>
            <p:cNvPr id="17" name="Text Box 50"/>
            <p:cNvSpPr txBox="1">
              <a:spLocks noChangeArrowheads="1"/>
            </p:cNvSpPr>
            <p:nvPr/>
          </p:nvSpPr>
          <p:spPr bwMode="auto">
            <a:xfrm>
              <a:off x="188" y="62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/>
                <a:t>4</a:t>
              </a:r>
            </a:p>
          </p:txBody>
        </p:sp>
      </p:grpSp>
      <p:sp>
        <p:nvSpPr>
          <p:cNvPr id="92" name="Text Box 45"/>
          <p:cNvSpPr txBox="1">
            <a:spLocks noChangeArrowheads="1"/>
          </p:cNvSpPr>
          <p:nvPr/>
        </p:nvSpPr>
        <p:spPr bwMode="auto">
          <a:xfrm>
            <a:off x="1785434" y="5379008"/>
            <a:ext cx="601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P =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grpSp>
        <p:nvGrpSpPr>
          <p:cNvPr id="93" name="Group 67"/>
          <p:cNvGrpSpPr>
            <a:grpSpLocks/>
          </p:cNvGrpSpPr>
          <p:nvPr/>
        </p:nvGrpSpPr>
        <p:grpSpPr bwMode="auto">
          <a:xfrm>
            <a:off x="3750649" y="1218747"/>
            <a:ext cx="2570653" cy="1489254"/>
            <a:chOff x="3168" y="816"/>
            <a:chExt cx="1680" cy="1104"/>
          </a:xfrm>
        </p:grpSpPr>
        <p:grpSp>
          <p:nvGrpSpPr>
            <p:cNvPr id="94" name="Group 68"/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01" name="Rectangle 69"/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4</a:t>
                </a:r>
              </a:p>
            </p:txBody>
          </p:sp>
          <p:sp>
            <p:nvSpPr>
              <p:cNvPr id="102" name="Rectangle 70"/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03" name="Rectangle 71"/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104" name="Rectangle 72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105" name="Rectangle 73"/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06" name="Rectangle 74"/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ym typeface="Symbol" panose="05050102010706020507" pitchFamily="18" charset="2"/>
                  </a:rPr>
                  <a:t>7</a:t>
                </a:r>
                <a:endParaRPr lang="en-US" altLang="en-US"/>
              </a:p>
            </p:txBody>
          </p:sp>
          <p:sp>
            <p:nvSpPr>
              <p:cNvPr id="107" name="Rectangle 75"/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20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108" name="Rectangle 76"/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dirty="0"/>
                  <a:t>-3</a:t>
                </a:r>
              </a:p>
            </p:txBody>
          </p:sp>
          <p:sp>
            <p:nvSpPr>
              <p:cNvPr id="109" name="Rectangle 77"/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</p:grpSp>
        <p:sp>
          <p:nvSpPr>
            <p:cNvPr id="95" name="Text Box 78"/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96" name="Text Box 79"/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97" name="Text Box 80"/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  <p:sp>
          <p:nvSpPr>
            <p:cNvPr id="98" name="Text Box 81"/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99" name="Text Box 82"/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100" name="Text Box 83"/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7540501" y="1728284"/>
            <a:ext cx="43512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k = 2</a:t>
            </a:r>
            <a:br>
              <a:rPr lang="en-US" altLang="en-US" dirty="0"/>
            </a:br>
            <a:r>
              <a:rPr lang="en-US" altLang="en-US" dirty="0"/>
              <a:t>Vertices 1, 2 can be intermediate</a:t>
            </a:r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2928973" y="1981200"/>
            <a:ext cx="55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D</a:t>
            </a:r>
            <a:r>
              <a:rPr lang="en-US" altLang="en-US" baseline="30000" dirty="0"/>
              <a:t>2 </a:t>
            </a:r>
            <a:r>
              <a:rPr lang="en-US" altLang="en-US" dirty="0"/>
              <a:t>=</a:t>
            </a:r>
          </a:p>
        </p:txBody>
      </p:sp>
      <p:grpSp>
        <p:nvGrpSpPr>
          <p:cNvPr id="110" name="Group 3"/>
          <p:cNvGrpSpPr>
            <a:grpSpLocks/>
          </p:cNvGrpSpPr>
          <p:nvPr/>
        </p:nvGrpSpPr>
        <p:grpSpPr bwMode="auto">
          <a:xfrm>
            <a:off x="3748200" y="2776700"/>
            <a:ext cx="2463800" cy="1603786"/>
            <a:chOff x="3168" y="816"/>
            <a:chExt cx="1680" cy="1104"/>
          </a:xfrm>
        </p:grpSpPr>
        <p:grpSp>
          <p:nvGrpSpPr>
            <p:cNvPr id="111" name="Group 4"/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18" name="Rectangle 5"/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4</a:t>
                </a:r>
              </a:p>
            </p:txBody>
          </p:sp>
          <p:sp>
            <p:nvSpPr>
              <p:cNvPr id="119" name="Rectangle 6"/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dirty="0"/>
                  <a:t>0</a:t>
                </a:r>
              </a:p>
            </p:txBody>
          </p:sp>
          <p:sp>
            <p:nvSpPr>
              <p:cNvPr id="120" name="Rectangle 7"/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121" name="Rectangle 8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122" name="Rectangle 9"/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23" name="Rectangle 10"/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ym typeface="Symbol" panose="05050102010706020507" pitchFamily="18" charset="2"/>
                  </a:rPr>
                  <a:t>7</a:t>
                </a:r>
                <a:endParaRPr lang="en-US" altLang="en-US"/>
              </a:p>
            </p:txBody>
          </p:sp>
          <p:sp>
            <p:nvSpPr>
              <p:cNvPr id="124" name="Rectangle 11"/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ym typeface="Symbol" panose="05050102010706020507" pitchFamily="18" charset="2"/>
                  </a:rPr>
                  <a:t>-1</a:t>
                </a:r>
              </a:p>
            </p:txBody>
          </p:sp>
          <p:sp>
            <p:nvSpPr>
              <p:cNvPr id="125" name="Rectangle 12"/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-3</a:t>
                </a:r>
              </a:p>
            </p:txBody>
          </p:sp>
          <p:sp>
            <p:nvSpPr>
              <p:cNvPr id="126" name="Rectangle 13"/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dirty="0"/>
                  <a:t>0</a:t>
                </a:r>
              </a:p>
            </p:txBody>
          </p:sp>
        </p:grpSp>
        <p:sp>
          <p:nvSpPr>
            <p:cNvPr id="112" name="Text Box 14"/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113" name="Text Box 15"/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114" name="Text Box 16"/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  <p:sp>
          <p:nvSpPr>
            <p:cNvPr id="115" name="Text Box 17"/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116" name="Text Box 18"/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117" name="Text Box 19"/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</p:grpSp>
      <p:grpSp>
        <p:nvGrpSpPr>
          <p:cNvPr id="127" name="Group 20"/>
          <p:cNvGrpSpPr>
            <a:grpSpLocks/>
          </p:cNvGrpSpPr>
          <p:nvPr/>
        </p:nvGrpSpPr>
        <p:grpSpPr bwMode="auto">
          <a:xfrm>
            <a:off x="3788749" y="4286265"/>
            <a:ext cx="2667000" cy="1752600"/>
            <a:chOff x="3168" y="816"/>
            <a:chExt cx="1680" cy="1104"/>
          </a:xfrm>
        </p:grpSpPr>
        <p:grpSp>
          <p:nvGrpSpPr>
            <p:cNvPr id="128" name="Group 21"/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35" name="Rectangle 22"/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36" name="Rectangle 23"/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37" name="Rectangle 24"/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38" name="Rectangle 25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39" name="Rectangle 26"/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40" name="Rectangle 27"/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ym typeface="Symbol" panose="05050102010706020507" pitchFamily="18" charset="2"/>
                  </a:rPr>
                  <a:t>1</a:t>
                </a:r>
                <a:endParaRPr lang="en-US" altLang="en-US"/>
              </a:p>
            </p:txBody>
          </p:sp>
          <p:sp>
            <p:nvSpPr>
              <p:cNvPr id="141" name="Rectangle 28"/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ym typeface="Symbol" panose="05050102010706020507" pitchFamily="18" charset="2"/>
                  </a:rPr>
                  <a:t>2</a:t>
                </a:r>
              </a:p>
            </p:txBody>
          </p:sp>
          <p:sp>
            <p:nvSpPr>
              <p:cNvPr id="142" name="Rectangle 29"/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43" name="Rectangle 30"/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</p:grpSp>
        <p:sp>
          <p:nvSpPr>
            <p:cNvPr id="129" name="Text Box 31"/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130" name="Text Box 32"/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131" name="Text Box 33"/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  <p:sp>
          <p:nvSpPr>
            <p:cNvPr id="132" name="Text Box 34"/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133" name="Text Box 35"/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134" name="Text Box 36"/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</p:grpSp>
      <p:sp>
        <p:nvSpPr>
          <p:cNvPr id="27" name="Rectangle 26"/>
          <p:cNvSpPr/>
          <p:nvPr/>
        </p:nvSpPr>
        <p:spPr>
          <a:xfrm>
            <a:off x="6759254" y="303877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en-US" dirty="0"/>
              <a:t>D</a:t>
            </a:r>
            <a:r>
              <a:rPr lang="en-US" altLang="en-US" baseline="30000" dirty="0"/>
              <a:t>2</a:t>
            </a:r>
            <a:r>
              <a:rPr lang="en-US" altLang="en-US" dirty="0"/>
              <a:t>[1,3] = min( D</a:t>
            </a:r>
            <a:r>
              <a:rPr lang="en-US" altLang="en-US" baseline="30000" dirty="0"/>
              <a:t>1</a:t>
            </a:r>
            <a:r>
              <a:rPr lang="en-US" altLang="en-US" dirty="0"/>
              <a:t>[1,3], D</a:t>
            </a:r>
            <a:r>
              <a:rPr lang="en-US" altLang="en-US" baseline="30000" dirty="0"/>
              <a:t>1</a:t>
            </a:r>
            <a:r>
              <a:rPr lang="en-US" altLang="en-US" dirty="0"/>
              <a:t>[1,2]+D</a:t>
            </a:r>
            <a:r>
              <a:rPr lang="en-US" altLang="en-US" baseline="30000" dirty="0"/>
              <a:t>1</a:t>
            </a:r>
            <a:r>
              <a:rPr lang="en-US" altLang="en-US" dirty="0"/>
              <a:t>[2,3] )</a:t>
            </a:r>
          </a:p>
          <a:p>
            <a:pPr>
              <a:buFontTx/>
              <a:buNone/>
            </a:pPr>
            <a:r>
              <a:rPr lang="en-US" altLang="en-US" dirty="0"/>
              <a:t>		= min (</a:t>
            </a:r>
            <a:r>
              <a:rPr lang="en-US" altLang="en-US" dirty="0">
                <a:sym typeface="Symbol" panose="05050102010706020507" pitchFamily="18" charset="2"/>
              </a:rPr>
              <a:t>5, 4+7) 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= 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071987" y="4817666"/>
            <a:ext cx="46120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dirty="0"/>
              <a:t>D</a:t>
            </a:r>
            <a:r>
              <a:rPr lang="en-US" altLang="en-US" baseline="30000" dirty="0"/>
              <a:t>3</a:t>
            </a:r>
            <a:r>
              <a:rPr lang="en-US" altLang="en-US" dirty="0"/>
              <a:t>[2,1] = min(D</a:t>
            </a:r>
            <a:r>
              <a:rPr lang="en-US" altLang="en-US" baseline="30000" dirty="0"/>
              <a:t>2</a:t>
            </a:r>
            <a:r>
              <a:rPr lang="en-US" altLang="en-US" dirty="0"/>
              <a:t>[2,1], D</a:t>
            </a:r>
            <a:r>
              <a:rPr lang="en-US" altLang="en-US" baseline="30000" dirty="0"/>
              <a:t>2</a:t>
            </a:r>
            <a:r>
              <a:rPr lang="en-US" altLang="en-US" dirty="0"/>
              <a:t>[2,3]+D</a:t>
            </a:r>
            <a:r>
              <a:rPr lang="en-US" altLang="en-US" baseline="30000" dirty="0"/>
              <a:t>2</a:t>
            </a:r>
            <a:r>
              <a:rPr lang="en-US" altLang="en-US" dirty="0"/>
              <a:t>[3,1] )</a:t>
            </a:r>
          </a:p>
          <a:p>
            <a:pPr>
              <a:buFontTx/>
              <a:buNone/>
            </a:pPr>
            <a:r>
              <a:rPr lang="en-US" altLang="en-US" dirty="0"/>
              <a:t>		= min (</a:t>
            </a:r>
            <a:r>
              <a:rPr lang="en-US" altLang="en-US" dirty="0">
                <a:sym typeface="Symbol" panose="05050102010706020507" pitchFamily="18" charset="2"/>
              </a:rPr>
              <a:t>2, 7+ (-1)) 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= 2</a:t>
            </a:r>
          </a:p>
        </p:txBody>
      </p:sp>
      <p:sp>
        <p:nvSpPr>
          <p:cNvPr id="144" name="Text Box 2"/>
          <p:cNvSpPr txBox="1">
            <a:spLocks noChangeArrowheads="1"/>
          </p:cNvSpPr>
          <p:nvPr/>
        </p:nvSpPr>
        <p:spPr bwMode="auto">
          <a:xfrm>
            <a:off x="2286905" y="3371457"/>
            <a:ext cx="6896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 </a:t>
            </a:r>
            <a:r>
              <a:rPr lang="en-US" altLang="en-US" sz="1800" dirty="0">
                <a:latin typeface="+mn-lt"/>
              </a:rPr>
              <a:t>D2 =</a:t>
            </a:r>
          </a:p>
        </p:txBody>
      </p:sp>
    </p:spTree>
    <p:extLst>
      <p:ext uri="{BB962C8B-B14F-4D97-AF65-F5344CB8AC3E}">
        <p14:creationId xmlns:p14="http://schemas.microsoft.com/office/powerpoint/2010/main" val="189522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0"/>
            <a:ext cx="9180512" cy="6885384"/>
          </a:xfrm>
        </p:spPr>
      </p:pic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6550C769-3FF2-465E-2CF3-1703CA2E5E23}"/>
              </a:ext>
            </a:extLst>
          </p:cNvPr>
          <p:cNvCxnSpPr/>
          <p:nvPr/>
        </p:nvCxnSpPr>
        <p:spPr>
          <a:xfrm>
            <a:off x="85134" y="775121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A03BD37-21B5-DEC3-9FF3-7821A9653240}"/>
              </a:ext>
            </a:extLst>
          </p:cNvPr>
          <p:cNvSpPr txBox="1"/>
          <p:nvPr/>
        </p:nvSpPr>
        <p:spPr>
          <a:xfrm>
            <a:off x="1703512" y="1293834"/>
            <a:ext cx="8784976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03513" y="1458150"/>
            <a:ext cx="8748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690844" y="1718280"/>
            <a:ext cx="104297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06399" y="1237220"/>
            <a:ext cx="9615055" cy="457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endParaRPr lang="en-US" altLang="en-US" b="1" dirty="0" smtClean="0"/>
          </a:p>
        </p:txBody>
      </p:sp>
      <p:grpSp>
        <p:nvGrpSpPr>
          <p:cNvPr id="12" name="Group 74"/>
          <p:cNvGrpSpPr>
            <a:grpSpLocks/>
          </p:cNvGrpSpPr>
          <p:nvPr/>
        </p:nvGrpSpPr>
        <p:grpSpPr bwMode="auto">
          <a:xfrm>
            <a:off x="488157" y="1007848"/>
            <a:ext cx="1925638" cy="1600200"/>
            <a:chOff x="188" y="240"/>
            <a:chExt cx="1213" cy="1008"/>
          </a:xfrm>
        </p:grpSpPr>
        <p:grpSp>
          <p:nvGrpSpPr>
            <p:cNvPr id="13" name="Group 73"/>
            <p:cNvGrpSpPr>
              <a:grpSpLocks/>
            </p:cNvGrpSpPr>
            <p:nvPr/>
          </p:nvGrpSpPr>
          <p:grpSpPr bwMode="auto">
            <a:xfrm>
              <a:off x="288" y="240"/>
              <a:ext cx="1113" cy="1008"/>
              <a:chOff x="288" y="240"/>
              <a:chExt cx="1113" cy="1008"/>
            </a:xfrm>
          </p:grpSpPr>
          <p:sp>
            <p:nvSpPr>
              <p:cNvPr id="18" name="Oval 3"/>
              <p:cNvSpPr>
                <a:spLocks noChangeArrowheads="1"/>
              </p:cNvSpPr>
              <p:nvPr/>
            </p:nvSpPr>
            <p:spPr bwMode="auto">
              <a:xfrm>
                <a:off x="366" y="240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19" name="Oval 4"/>
              <p:cNvSpPr>
                <a:spLocks noChangeArrowheads="1"/>
              </p:cNvSpPr>
              <p:nvPr/>
            </p:nvSpPr>
            <p:spPr bwMode="auto">
              <a:xfrm>
                <a:off x="295" y="970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20" name="Oval 5"/>
              <p:cNvSpPr>
                <a:spLocks noChangeArrowheads="1"/>
              </p:cNvSpPr>
              <p:nvPr/>
            </p:nvSpPr>
            <p:spPr bwMode="auto">
              <a:xfrm>
                <a:off x="1080" y="588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3</a:t>
                </a:r>
              </a:p>
            </p:txBody>
          </p:sp>
          <p:cxnSp>
            <p:nvCxnSpPr>
              <p:cNvPr id="21" name="AutoShape 6"/>
              <p:cNvCxnSpPr>
                <a:cxnSpLocks noChangeShapeType="1"/>
                <a:stCxn id="18" idx="7"/>
                <a:endCxn id="20" idx="1"/>
              </p:cNvCxnSpPr>
              <p:nvPr/>
            </p:nvCxnSpPr>
            <p:spPr bwMode="auto">
              <a:xfrm>
                <a:off x="640" y="274"/>
                <a:ext cx="487" cy="34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" name="AutoShape 7"/>
              <p:cNvCxnSpPr>
                <a:cxnSpLocks noChangeShapeType="1"/>
                <a:stCxn id="20" idx="3"/>
                <a:endCxn id="19" idx="5"/>
              </p:cNvCxnSpPr>
              <p:nvPr/>
            </p:nvCxnSpPr>
            <p:spPr bwMode="auto">
              <a:xfrm flipH="1">
                <a:off x="569" y="832"/>
                <a:ext cx="558" cy="38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" name="AutoShape 8"/>
              <p:cNvCxnSpPr>
                <a:cxnSpLocks noChangeShapeType="1"/>
                <a:stCxn id="19" idx="2"/>
                <a:endCxn id="18" idx="2"/>
              </p:cNvCxnSpPr>
              <p:nvPr/>
            </p:nvCxnSpPr>
            <p:spPr bwMode="auto">
              <a:xfrm rot="10800000" flipH="1">
                <a:off x="288" y="379"/>
                <a:ext cx="71" cy="730"/>
              </a:xfrm>
              <a:prstGeom prst="curvedConnector3">
                <a:avLst>
                  <a:gd name="adj1" fmla="val -140625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" name="AutoShape 9"/>
              <p:cNvCxnSpPr>
                <a:cxnSpLocks noChangeShapeType="1"/>
                <a:stCxn id="19" idx="6"/>
                <a:endCxn id="18" idx="6"/>
              </p:cNvCxnSpPr>
              <p:nvPr/>
            </p:nvCxnSpPr>
            <p:spPr bwMode="auto">
              <a:xfrm flipV="1">
                <a:off x="623" y="379"/>
                <a:ext cx="71" cy="730"/>
              </a:xfrm>
              <a:prstGeom prst="curvedConnector3">
                <a:avLst>
                  <a:gd name="adj1" fmla="val 240625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4" name="Text Box 47"/>
            <p:cNvSpPr txBox="1">
              <a:spLocks noChangeArrowheads="1"/>
            </p:cNvSpPr>
            <p:nvPr/>
          </p:nvSpPr>
          <p:spPr bwMode="auto">
            <a:xfrm>
              <a:off x="864" y="28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/>
                <a:t>5</a:t>
              </a:r>
              <a:endParaRPr lang="en-US" altLang="en-US"/>
            </a:p>
          </p:txBody>
        </p:sp>
        <p:sp>
          <p:nvSpPr>
            <p:cNvPr id="15" name="Text Box 48"/>
            <p:cNvSpPr txBox="1">
              <a:spLocks noChangeArrowheads="1"/>
            </p:cNvSpPr>
            <p:nvPr/>
          </p:nvSpPr>
          <p:spPr bwMode="auto">
            <a:xfrm>
              <a:off x="816" y="902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/>
                <a:t>-3</a:t>
              </a:r>
            </a:p>
          </p:txBody>
        </p:sp>
        <p:sp>
          <p:nvSpPr>
            <p:cNvPr id="16" name="Text Box 49"/>
            <p:cNvSpPr txBox="1">
              <a:spLocks noChangeArrowheads="1"/>
            </p:cNvSpPr>
            <p:nvPr/>
          </p:nvSpPr>
          <p:spPr bwMode="auto">
            <a:xfrm>
              <a:off x="764" y="67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dirty="0"/>
                <a:t>2</a:t>
              </a:r>
            </a:p>
          </p:txBody>
        </p:sp>
        <p:sp>
          <p:nvSpPr>
            <p:cNvPr id="17" name="Text Box 50"/>
            <p:cNvSpPr txBox="1">
              <a:spLocks noChangeArrowheads="1"/>
            </p:cNvSpPr>
            <p:nvPr/>
          </p:nvSpPr>
          <p:spPr bwMode="auto">
            <a:xfrm>
              <a:off x="188" y="62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/>
                <a:t>4</a:t>
              </a:r>
            </a:p>
          </p:txBody>
        </p:sp>
      </p:grpSp>
      <p:sp>
        <p:nvSpPr>
          <p:cNvPr id="38" name="Text Box 10"/>
          <p:cNvSpPr txBox="1">
            <a:spLocks noChangeArrowheads="1"/>
          </p:cNvSpPr>
          <p:nvPr/>
        </p:nvSpPr>
        <p:spPr bwMode="auto">
          <a:xfrm>
            <a:off x="1916906" y="3054946"/>
            <a:ext cx="81144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 D</a:t>
            </a:r>
            <a:r>
              <a:rPr lang="en-US" altLang="en-US" baseline="30000" dirty="0"/>
              <a:t>3 </a:t>
            </a:r>
            <a:r>
              <a:rPr lang="en-US" altLang="en-US" dirty="0"/>
              <a:t>=</a:t>
            </a:r>
          </a:p>
          <a:p>
            <a:r>
              <a:rPr lang="en-US" altLang="en-US" baseline="30000" dirty="0" smtClean="0"/>
              <a:t> </a:t>
            </a:r>
            <a:endParaRPr lang="en-US" altLang="en-US" dirty="0"/>
          </a:p>
        </p:txBody>
      </p:sp>
      <p:grpSp>
        <p:nvGrpSpPr>
          <p:cNvPr id="73" name="Group 28"/>
          <p:cNvGrpSpPr>
            <a:grpSpLocks/>
          </p:cNvGrpSpPr>
          <p:nvPr/>
        </p:nvGrpSpPr>
        <p:grpSpPr bwMode="auto">
          <a:xfrm>
            <a:off x="4046662" y="4810291"/>
            <a:ext cx="2667000" cy="1752600"/>
            <a:chOff x="3168" y="816"/>
            <a:chExt cx="1680" cy="1104"/>
          </a:xfrm>
        </p:grpSpPr>
        <p:grpSp>
          <p:nvGrpSpPr>
            <p:cNvPr id="74" name="Group 29"/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81" name="Rectangle 30"/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82" name="Rectangle 31"/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83" name="Rectangle 32"/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84" name="Rectangle 33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85" name="Rectangle 34"/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86" name="Rectangle 35"/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ym typeface="Symbol" panose="05050102010706020507" pitchFamily="18" charset="2"/>
                  </a:rPr>
                  <a:t>1</a:t>
                </a:r>
                <a:endParaRPr lang="en-US" altLang="en-US"/>
              </a:p>
            </p:txBody>
          </p:sp>
          <p:sp>
            <p:nvSpPr>
              <p:cNvPr id="87" name="Rectangle 36"/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ym typeface="Symbol" panose="05050102010706020507" pitchFamily="18" charset="2"/>
                  </a:rPr>
                  <a:t>0</a:t>
                </a:r>
              </a:p>
            </p:txBody>
          </p:sp>
          <p:sp>
            <p:nvSpPr>
              <p:cNvPr id="88" name="Rectangle 37"/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89" name="Rectangle 38"/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</p:grpSp>
        <p:sp>
          <p:nvSpPr>
            <p:cNvPr id="75" name="Text Box 39"/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76" name="Text Box 40"/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77" name="Text Box 41"/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  <p:sp>
          <p:nvSpPr>
            <p:cNvPr id="78" name="Text Box 42"/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79" name="Text Box 43"/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80" name="Text Box 44"/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6949909" y="3331723"/>
            <a:ext cx="49742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dirty="0"/>
              <a:t>D</a:t>
            </a:r>
            <a:r>
              <a:rPr lang="en-US" altLang="en-US" baseline="30000" dirty="0"/>
              <a:t>3</a:t>
            </a:r>
            <a:r>
              <a:rPr lang="en-US" altLang="en-US" dirty="0"/>
              <a:t>[1,2] = min(D</a:t>
            </a:r>
            <a:r>
              <a:rPr lang="en-US" altLang="en-US" baseline="30000" dirty="0"/>
              <a:t>2</a:t>
            </a:r>
            <a:r>
              <a:rPr lang="en-US" altLang="en-US" dirty="0"/>
              <a:t>[1,2], D</a:t>
            </a:r>
            <a:r>
              <a:rPr lang="en-US" altLang="en-US" baseline="30000" dirty="0"/>
              <a:t>2</a:t>
            </a:r>
            <a:r>
              <a:rPr lang="en-US" altLang="en-US" dirty="0"/>
              <a:t>[1,3]+D</a:t>
            </a:r>
            <a:r>
              <a:rPr lang="en-US" altLang="en-US" baseline="30000" dirty="0"/>
              <a:t>2</a:t>
            </a:r>
            <a:r>
              <a:rPr lang="en-US" altLang="en-US" dirty="0"/>
              <a:t>[3,2] )</a:t>
            </a:r>
          </a:p>
          <a:p>
            <a:pPr>
              <a:buFontTx/>
              <a:buNone/>
            </a:pPr>
            <a:r>
              <a:rPr lang="en-US" altLang="en-US" dirty="0"/>
              <a:t>		= min (</a:t>
            </a:r>
            <a:r>
              <a:rPr lang="en-US" altLang="en-US" dirty="0">
                <a:sym typeface="Symbol" panose="05050102010706020507" pitchFamily="18" charset="2"/>
              </a:rPr>
              <a:t>4, 5+(-3)) 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= 2</a:t>
            </a:r>
          </a:p>
        </p:txBody>
      </p:sp>
      <p:sp>
        <p:nvSpPr>
          <p:cNvPr id="90" name="Rectangle 89"/>
          <p:cNvSpPr/>
          <p:nvPr/>
        </p:nvSpPr>
        <p:spPr>
          <a:xfrm>
            <a:off x="7314984" y="5493057"/>
            <a:ext cx="42304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dirty="0"/>
              <a:t>D</a:t>
            </a:r>
            <a:r>
              <a:rPr lang="en-US" altLang="en-US" baseline="30000" dirty="0"/>
              <a:t>3</a:t>
            </a:r>
            <a:r>
              <a:rPr lang="en-US" altLang="en-US" dirty="0"/>
              <a:t>[2,1] = min(D</a:t>
            </a:r>
            <a:r>
              <a:rPr lang="en-US" altLang="en-US" baseline="30000" dirty="0"/>
              <a:t>2</a:t>
            </a:r>
            <a:r>
              <a:rPr lang="en-US" altLang="en-US" dirty="0"/>
              <a:t>[2,1], D</a:t>
            </a:r>
            <a:r>
              <a:rPr lang="en-US" altLang="en-US" baseline="30000" dirty="0"/>
              <a:t>2</a:t>
            </a:r>
            <a:r>
              <a:rPr lang="en-US" altLang="en-US" dirty="0"/>
              <a:t>[2,3]+D</a:t>
            </a:r>
            <a:r>
              <a:rPr lang="en-US" altLang="en-US" baseline="30000" dirty="0"/>
              <a:t>2</a:t>
            </a:r>
            <a:r>
              <a:rPr lang="en-US" altLang="en-US" dirty="0"/>
              <a:t>[3,1] )</a:t>
            </a:r>
          </a:p>
          <a:p>
            <a:pPr>
              <a:buFontTx/>
              <a:buNone/>
            </a:pPr>
            <a:r>
              <a:rPr lang="en-US" altLang="en-US" dirty="0"/>
              <a:t>		= min (</a:t>
            </a:r>
            <a:r>
              <a:rPr lang="en-US" altLang="en-US" dirty="0">
                <a:sym typeface="Symbol" panose="05050102010706020507" pitchFamily="18" charset="2"/>
              </a:rPr>
              <a:t>2, 7+ (-1)) 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= 2</a:t>
            </a:r>
          </a:p>
        </p:txBody>
      </p:sp>
      <p:sp>
        <p:nvSpPr>
          <p:cNvPr id="91" name="Line 75"/>
          <p:cNvSpPr>
            <a:spLocks noChangeShapeType="1"/>
          </p:cNvSpPr>
          <p:nvPr/>
        </p:nvSpPr>
        <p:spPr bwMode="auto">
          <a:xfrm flipH="1">
            <a:off x="6684582" y="1729398"/>
            <a:ext cx="1896000" cy="142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" name="Text Box 45"/>
          <p:cNvSpPr txBox="1">
            <a:spLocks noChangeArrowheads="1"/>
          </p:cNvSpPr>
          <p:nvPr/>
        </p:nvSpPr>
        <p:spPr bwMode="auto">
          <a:xfrm>
            <a:off x="1785434" y="5379008"/>
            <a:ext cx="601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P =</a:t>
            </a:r>
          </a:p>
        </p:txBody>
      </p:sp>
      <p:grpSp>
        <p:nvGrpSpPr>
          <p:cNvPr id="93" name="Group 3"/>
          <p:cNvGrpSpPr>
            <a:grpSpLocks/>
          </p:cNvGrpSpPr>
          <p:nvPr/>
        </p:nvGrpSpPr>
        <p:grpSpPr bwMode="auto">
          <a:xfrm>
            <a:off x="3910210" y="2881702"/>
            <a:ext cx="2667000" cy="1752600"/>
            <a:chOff x="3168" y="816"/>
            <a:chExt cx="1680" cy="1104"/>
          </a:xfrm>
        </p:grpSpPr>
        <p:grpSp>
          <p:nvGrpSpPr>
            <p:cNvPr id="94" name="Group 4"/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01" name="Rectangle 5"/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102" name="Rectangle 6"/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03" name="Rectangle 7"/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104" name="Rectangle 8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105" name="Rectangle 9"/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06" name="Rectangle 10"/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ym typeface="Symbol" panose="05050102010706020507" pitchFamily="18" charset="2"/>
                  </a:rPr>
                  <a:t>7</a:t>
                </a:r>
                <a:endParaRPr lang="en-US" altLang="en-US"/>
              </a:p>
            </p:txBody>
          </p:sp>
          <p:sp>
            <p:nvSpPr>
              <p:cNvPr id="107" name="Rectangle 11"/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ym typeface="Symbol" panose="05050102010706020507" pitchFamily="18" charset="2"/>
                  </a:rPr>
                  <a:t>-1</a:t>
                </a:r>
              </a:p>
            </p:txBody>
          </p:sp>
          <p:sp>
            <p:nvSpPr>
              <p:cNvPr id="108" name="Rectangle 12"/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-3</a:t>
                </a:r>
              </a:p>
            </p:txBody>
          </p:sp>
          <p:sp>
            <p:nvSpPr>
              <p:cNvPr id="109" name="Rectangle 13"/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</p:grpSp>
        <p:sp>
          <p:nvSpPr>
            <p:cNvPr id="95" name="Text Box 14"/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96" name="Text Box 15"/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97" name="Text Box 16"/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  <p:sp>
          <p:nvSpPr>
            <p:cNvPr id="98" name="Text Box 17"/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99" name="Text Box 18"/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100" name="Text Box 19"/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</p:grpSp>
      <p:grpSp>
        <p:nvGrpSpPr>
          <p:cNvPr id="127" name="Group 54"/>
          <p:cNvGrpSpPr>
            <a:grpSpLocks/>
          </p:cNvGrpSpPr>
          <p:nvPr/>
        </p:nvGrpSpPr>
        <p:grpSpPr bwMode="auto">
          <a:xfrm>
            <a:off x="3995613" y="756648"/>
            <a:ext cx="2667000" cy="1752600"/>
            <a:chOff x="3168" y="816"/>
            <a:chExt cx="1680" cy="1104"/>
          </a:xfrm>
        </p:grpSpPr>
        <p:grpSp>
          <p:nvGrpSpPr>
            <p:cNvPr id="128" name="Group 55"/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35" name="Rectangle 56"/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4</a:t>
                </a:r>
              </a:p>
            </p:txBody>
          </p:sp>
          <p:sp>
            <p:nvSpPr>
              <p:cNvPr id="136" name="Rectangle 57"/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37" name="Rectangle 58"/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138" name="Rectangle 59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139" name="Rectangle 60"/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40" name="Rectangle 61"/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ym typeface="Symbol" panose="05050102010706020507" pitchFamily="18" charset="2"/>
                  </a:rPr>
                  <a:t>7</a:t>
                </a:r>
                <a:endParaRPr lang="en-US" altLang="en-US"/>
              </a:p>
            </p:txBody>
          </p:sp>
          <p:sp>
            <p:nvSpPr>
              <p:cNvPr id="141" name="Rectangle 62"/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ym typeface="Symbol" panose="05050102010706020507" pitchFamily="18" charset="2"/>
                  </a:rPr>
                  <a:t>-1</a:t>
                </a:r>
              </a:p>
            </p:txBody>
          </p:sp>
          <p:sp>
            <p:nvSpPr>
              <p:cNvPr id="142" name="Rectangle 63"/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-3</a:t>
                </a:r>
              </a:p>
            </p:txBody>
          </p:sp>
          <p:sp>
            <p:nvSpPr>
              <p:cNvPr id="143" name="Rectangle 64"/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</p:grpSp>
        <p:sp>
          <p:nvSpPr>
            <p:cNvPr id="129" name="Text Box 65"/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130" name="Text Box 66"/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131" name="Text Box 67"/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  <p:sp>
          <p:nvSpPr>
            <p:cNvPr id="132" name="Text Box 68"/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133" name="Text Box 69"/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134" name="Text Box 70"/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</p:grpSp>
      <p:sp>
        <p:nvSpPr>
          <p:cNvPr id="144" name="Text Box 10"/>
          <p:cNvSpPr txBox="1">
            <a:spLocks noChangeArrowheads="1"/>
          </p:cNvSpPr>
          <p:nvPr/>
        </p:nvSpPr>
        <p:spPr bwMode="auto">
          <a:xfrm>
            <a:off x="2743924" y="1406026"/>
            <a:ext cx="81144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 </a:t>
            </a:r>
            <a:r>
              <a:rPr lang="en-US" altLang="en-US" dirty="0" smtClean="0"/>
              <a:t>D</a:t>
            </a:r>
            <a:r>
              <a:rPr lang="en-US" altLang="en-US" baseline="30000" dirty="0" smtClean="0"/>
              <a:t>2 </a:t>
            </a:r>
            <a:r>
              <a:rPr lang="en-US" altLang="en-US" dirty="0"/>
              <a:t>=</a:t>
            </a:r>
          </a:p>
          <a:p>
            <a:r>
              <a:rPr lang="en-US" altLang="en-US" baseline="30000" dirty="0" smtClean="0"/>
              <a:t> </a:t>
            </a:r>
            <a:endParaRPr lang="en-US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7734105" y="963084"/>
            <a:ext cx="4190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k = 3</a:t>
            </a:r>
            <a:br>
              <a:rPr lang="en-US" altLang="en-US" dirty="0"/>
            </a:br>
            <a:r>
              <a:rPr lang="en-US" altLang="en-US" dirty="0"/>
              <a:t>Vertices 1, 2, 3 can be intermediate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92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b="1" dirty="0" smtClean="0"/>
              <a:t/>
            </a:r>
            <a:br>
              <a:rPr lang="en-US" altLang="en-US" b="1" dirty="0" smtClean="0"/>
            </a:br>
            <a:r>
              <a:rPr lang="en-US" altLang="en-US" b="1" dirty="0" smtClean="0"/>
              <a:t>Can we use only one D matrix?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i="1" dirty="0" smtClean="0"/>
              <a:t>D</a:t>
            </a:r>
            <a:r>
              <a:rPr lang="en-US" altLang="en-US" dirty="0" smtClean="0"/>
              <a:t>[</a:t>
            </a:r>
            <a:r>
              <a:rPr lang="en-US" altLang="en-US" i="1" dirty="0" err="1" smtClean="0"/>
              <a:t>i,j</a:t>
            </a:r>
            <a:r>
              <a:rPr lang="en-US" altLang="en-US" dirty="0" smtClean="0"/>
              <a:t>] depends only on elements in the 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th column and row of the distance matrix.</a:t>
            </a:r>
          </a:p>
          <a:p>
            <a:r>
              <a:rPr lang="en-US" altLang="en-US" dirty="0" smtClean="0"/>
              <a:t>We will show that the 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th row and the 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th column of the distance matrix are unchanged when </a:t>
            </a:r>
            <a:r>
              <a:rPr lang="en-US" altLang="en-US" i="1" dirty="0" err="1" smtClean="0"/>
              <a:t>D</a:t>
            </a:r>
            <a:r>
              <a:rPr lang="en-US" altLang="en-US" i="1" baseline="30000" dirty="0" err="1" smtClean="0"/>
              <a:t>k</a:t>
            </a:r>
            <a:r>
              <a:rPr lang="en-US" altLang="en-US" dirty="0" smtClean="0"/>
              <a:t> is computed</a:t>
            </a:r>
          </a:p>
          <a:p>
            <a:r>
              <a:rPr lang="en-US" altLang="en-US" dirty="0" smtClean="0"/>
              <a:t>This means</a:t>
            </a:r>
            <a:r>
              <a:rPr lang="en-US" altLang="en-US" i="1" dirty="0" smtClean="0"/>
              <a:t> D</a:t>
            </a:r>
            <a:r>
              <a:rPr lang="en-US" altLang="en-US" dirty="0" smtClean="0"/>
              <a:t> can be calculated </a:t>
            </a:r>
            <a:r>
              <a:rPr lang="en-US" altLang="en-US" i="1" dirty="0" smtClean="0"/>
              <a:t>in-place</a:t>
            </a:r>
          </a:p>
          <a:p>
            <a:endParaRPr lang="en-US" alt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59006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63782"/>
            <a:ext cx="10363200" cy="1143000"/>
          </a:xfrm>
          <a:noFill/>
        </p:spPr>
        <p:txBody>
          <a:bodyPr/>
          <a:lstStyle/>
          <a:p>
            <a:r>
              <a:rPr lang="en-US" altLang="en-US" b="1" dirty="0" smtClean="0"/>
              <a:t>The main diagonal values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8153400" cy="4114800"/>
          </a:xfrm>
          <a:noFill/>
        </p:spPr>
        <p:txBody>
          <a:bodyPr/>
          <a:lstStyle/>
          <a:p>
            <a:r>
              <a:rPr lang="en-US" altLang="en-US" dirty="0" smtClean="0"/>
              <a:t>Before we show that 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th row and column of </a:t>
            </a:r>
            <a:r>
              <a:rPr lang="en-US" altLang="en-US" i="1" dirty="0" smtClean="0"/>
              <a:t>D </a:t>
            </a:r>
            <a:r>
              <a:rPr lang="en-US" altLang="en-US" dirty="0" smtClean="0"/>
              <a:t>remain unchanged we show that the main diagonal remains 0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D</a:t>
            </a:r>
            <a:r>
              <a:rPr lang="en-US" altLang="en-US" baseline="30000" dirty="0" smtClean="0"/>
              <a:t>(k)</a:t>
            </a:r>
            <a:r>
              <a:rPr lang="en-US" altLang="en-US" dirty="0" smtClean="0"/>
              <a:t>[ </a:t>
            </a:r>
            <a:r>
              <a:rPr lang="en-US" altLang="en-US" i="1" dirty="0" err="1" smtClean="0"/>
              <a:t>j,j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] = min{ </a:t>
            </a:r>
            <a:r>
              <a:rPr lang="en-US" altLang="en-US" i="1" dirty="0" smtClean="0"/>
              <a:t>D</a:t>
            </a:r>
            <a:r>
              <a:rPr lang="en-US" altLang="en-US" baseline="30000" dirty="0" smtClean="0"/>
              <a:t>(</a:t>
            </a:r>
            <a:r>
              <a:rPr lang="en-US" altLang="en-US" i="1" baseline="30000" dirty="0" smtClean="0"/>
              <a:t>k</a:t>
            </a:r>
            <a:r>
              <a:rPr lang="en-US" altLang="en-US" baseline="30000" dirty="0" smtClean="0"/>
              <a:t>-1)</a:t>
            </a:r>
            <a:r>
              <a:rPr lang="en-US" altLang="en-US" dirty="0" smtClean="0"/>
              <a:t>[ </a:t>
            </a:r>
            <a:r>
              <a:rPr lang="en-US" altLang="en-US" i="1" dirty="0" err="1" smtClean="0"/>
              <a:t>j,j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] ,   </a:t>
            </a:r>
            <a:r>
              <a:rPr lang="en-US" altLang="en-US" i="1" dirty="0" smtClean="0"/>
              <a:t>D</a:t>
            </a:r>
            <a:r>
              <a:rPr lang="en-US" altLang="en-US" baseline="30000" dirty="0" smtClean="0"/>
              <a:t>(</a:t>
            </a:r>
            <a:r>
              <a:rPr lang="en-US" altLang="en-US" i="1" baseline="30000" dirty="0" smtClean="0"/>
              <a:t>k</a:t>
            </a:r>
            <a:r>
              <a:rPr lang="en-US" altLang="en-US" baseline="30000" dirty="0" smtClean="0"/>
              <a:t>-1)</a:t>
            </a:r>
            <a:r>
              <a:rPr lang="en-US" altLang="en-US" dirty="0" smtClean="0"/>
              <a:t>[ </a:t>
            </a:r>
            <a:r>
              <a:rPr lang="en-US" altLang="en-US" i="1" dirty="0" err="1" smtClean="0"/>
              <a:t>j,k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] + </a:t>
            </a:r>
            <a:r>
              <a:rPr lang="en-US" altLang="en-US" i="1" dirty="0" smtClean="0"/>
              <a:t>D</a:t>
            </a:r>
            <a:r>
              <a:rPr lang="en-US" altLang="en-US" baseline="30000" dirty="0" smtClean="0"/>
              <a:t>(</a:t>
            </a:r>
            <a:r>
              <a:rPr lang="en-US" altLang="en-US" i="1" baseline="30000" dirty="0" smtClean="0"/>
              <a:t>k</a:t>
            </a:r>
            <a:r>
              <a:rPr lang="en-US" altLang="en-US" baseline="30000" dirty="0" smtClean="0"/>
              <a:t>-1)</a:t>
            </a:r>
            <a:r>
              <a:rPr lang="en-US" altLang="en-US" dirty="0" smtClean="0"/>
              <a:t>[ </a:t>
            </a:r>
            <a:r>
              <a:rPr lang="en-US" altLang="en-US" i="1" dirty="0" err="1" smtClean="0"/>
              <a:t>k,j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] }</a:t>
            </a:r>
            <a:br>
              <a:rPr lang="en-US" altLang="en-US" dirty="0" smtClean="0"/>
            </a:br>
            <a:r>
              <a:rPr lang="en-US" altLang="en-US" dirty="0" smtClean="0"/>
              <a:t>	       = min{ 0,   </a:t>
            </a:r>
            <a:r>
              <a:rPr lang="en-US" altLang="en-US" i="1" dirty="0" smtClean="0"/>
              <a:t>D</a:t>
            </a:r>
            <a:r>
              <a:rPr lang="en-US" altLang="en-US" baseline="30000" dirty="0" smtClean="0"/>
              <a:t>(</a:t>
            </a:r>
            <a:r>
              <a:rPr lang="en-US" altLang="en-US" i="1" baseline="30000" dirty="0" smtClean="0"/>
              <a:t>k</a:t>
            </a:r>
            <a:r>
              <a:rPr lang="en-US" altLang="en-US" baseline="30000" dirty="0" smtClean="0"/>
              <a:t>-1)</a:t>
            </a:r>
            <a:r>
              <a:rPr lang="en-US" altLang="en-US" dirty="0" smtClean="0"/>
              <a:t>[ </a:t>
            </a:r>
            <a:r>
              <a:rPr lang="en-US" altLang="en-US" i="1" dirty="0" err="1" smtClean="0"/>
              <a:t>j,k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] + </a:t>
            </a:r>
            <a:r>
              <a:rPr lang="en-US" altLang="en-US" i="1" dirty="0" smtClean="0"/>
              <a:t>D</a:t>
            </a:r>
            <a:r>
              <a:rPr lang="en-US" altLang="en-US" baseline="30000" dirty="0" smtClean="0"/>
              <a:t>(</a:t>
            </a:r>
            <a:r>
              <a:rPr lang="en-US" altLang="en-US" i="1" baseline="30000" dirty="0" smtClean="0"/>
              <a:t>k</a:t>
            </a:r>
            <a:r>
              <a:rPr lang="en-US" altLang="en-US" baseline="30000" dirty="0" smtClean="0"/>
              <a:t>-1)</a:t>
            </a:r>
            <a:r>
              <a:rPr lang="en-US" altLang="en-US" dirty="0" smtClean="0"/>
              <a:t>[ </a:t>
            </a:r>
            <a:r>
              <a:rPr lang="en-US" altLang="en-US" i="1" dirty="0" err="1" smtClean="0"/>
              <a:t>k,j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] }</a:t>
            </a:r>
            <a:br>
              <a:rPr lang="en-US" altLang="en-US" dirty="0" smtClean="0"/>
            </a:br>
            <a:r>
              <a:rPr lang="en-US" altLang="en-US" dirty="0" smtClean="0"/>
              <a:t>              = 0</a:t>
            </a:r>
          </a:p>
          <a:p>
            <a:r>
              <a:rPr lang="en-US" altLang="en-US" dirty="0" smtClean="0"/>
              <a:t>Based on which assumption?</a:t>
            </a:r>
          </a:p>
        </p:txBody>
      </p:sp>
    </p:spTree>
    <p:extLst>
      <p:ext uri="{BB962C8B-B14F-4D97-AF65-F5344CB8AC3E}">
        <p14:creationId xmlns:p14="http://schemas.microsoft.com/office/powerpoint/2010/main" val="237485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Floyd’s Algorithm </a:t>
            </a:r>
            <a:fld id="{41795892-1F86-4953-A41E-5C1BBEC632D6}" type="slidenum">
              <a:rPr lang="en-US" altLang="en-US" sz="1400"/>
              <a:pPr/>
              <a:t>16</a:t>
            </a:fld>
            <a:endParaRPr lang="en-US" alt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b="1" dirty="0" smtClean="0"/>
              <a:t/>
            </a:r>
            <a:br>
              <a:rPr lang="en-US" altLang="en-US" b="1" dirty="0" smtClean="0"/>
            </a:br>
            <a:r>
              <a:rPr lang="en-US" altLang="en-US" b="1" dirty="0" smtClean="0"/>
              <a:t>The </a:t>
            </a:r>
            <a:r>
              <a:rPr lang="en-US" altLang="en-US" b="1" i="1" dirty="0" smtClean="0"/>
              <a:t>k</a:t>
            </a:r>
            <a:r>
              <a:rPr lang="en-US" altLang="en-US" b="1" dirty="0" smtClean="0"/>
              <a:t>th column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i="1" dirty="0" smtClean="0"/>
              <a:t>k</a:t>
            </a:r>
            <a:r>
              <a:rPr lang="en-US" altLang="en-US" dirty="0" smtClean="0"/>
              <a:t>th column of </a:t>
            </a:r>
            <a:r>
              <a:rPr lang="en-US" altLang="en-US" i="1" dirty="0" err="1" smtClean="0"/>
              <a:t>D</a:t>
            </a:r>
            <a:r>
              <a:rPr lang="en-US" altLang="en-US" i="1" baseline="30000" dirty="0" err="1" smtClean="0"/>
              <a:t>k</a:t>
            </a:r>
            <a:r>
              <a:rPr lang="en-US" altLang="en-US" dirty="0" smtClean="0"/>
              <a:t> is equal to the 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th column of </a:t>
            </a:r>
            <a:r>
              <a:rPr lang="en-US" altLang="en-US" i="1" dirty="0" smtClean="0"/>
              <a:t>D</a:t>
            </a:r>
            <a:r>
              <a:rPr lang="en-US" altLang="en-US" i="1" baseline="30000" dirty="0" smtClean="0"/>
              <a:t>k</a:t>
            </a:r>
            <a:r>
              <a:rPr lang="en-US" altLang="en-US" baseline="30000" dirty="0" smtClean="0"/>
              <a:t>-1</a:t>
            </a:r>
            <a:br>
              <a:rPr lang="en-US" altLang="en-US" baseline="30000" dirty="0" smtClean="0"/>
            </a:br>
            <a:endParaRPr lang="en-US" altLang="en-US" baseline="30000" dirty="0" smtClean="0"/>
          </a:p>
          <a:p>
            <a:r>
              <a:rPr lang="en-US" altLang="en-US" i="1" dirty="0" smtClean="0"/>
              <a:t>Intuitively true - </a:t>
            </a:r>
            <a:r>
              <a:rPr lang="en-US" altLang="en-US" dirty="0" smtClean="0"/>
              <a:t>a path from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to k will not become shorter by adding k to the allowed subset of intermediate vertices</a:t>
            </a:r>
            <a:br>
              <a:rPr lang="en-US" altLang="en-US" dirty="0" smtClean="0"/>
            </a:br>
            <a:endParaRPr lang="en-US" altLang="en-US" i="1" dirty="0" smtClean="0"/>
          </a:p>
          <a:p>
            <a:r>
              <a:rPr lang="en-US" altLang="en-US" dirty="0" smtClean="0"/>
              <a:t>For all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, D</a:t>
            </a:r>
            <a:r>
              <a:rPr lang="en-US" altLang="en-US" baseline="30000" dirty="0" smtClean="0"/>
              <a:t>(k)</a:t>
            </a:r>
            <a:r>
              <a:rPr lang="en-US" altLang="en-US" dirty="0" smtClean="0"/>
              <a:t>[</a:t>
            </a:r>
            <a:r>
              <a:rPr lang="en-US" altLang="en-US" dirty="0" err="1" smtClean="0"/>
              <a:t>i,k</a:t>
            </a:r>
            <a:r>
              <a:rPr lang="en-US" altLang="en-US" dirty="0" smtClean="0"/>
              <a:t>] =</a:t>
            </a:r>
            <a:br>
              <a:rPr lang="en-US" altLang="en-US" dirty="0" smtClean="0"/>
            </a:br>
            <a:r>
              <a:rPr lang="en-US" altLang="en-US" dirty="0" smtClean="0"/>
              <a:t>	= min{ D</a:t>
            </a:r>
            <a:r>
              <a:rPr lang="en-US" altLang="en-US" baseline="30000" dirty="0" smtClean="0"/>
              <a:t>(k-1)</a:t>
            </a:r>
            <a:r>
              <a:rPr lang="en-US" altLang="en-US" dirty="0" smtClean="0"/>
              <a:t>[</a:t>
            </a:r>
            <a:r>
              <a:rPr lang="en-US" altLang="en-US" dirty="0" err="1" smtClean="0"/>
              <a:t>i,k</a:t>
            </a:r>
            <a:r>
              <a:rPr lang="en-US" altLang="en-US" dirty="0" smtClean="0"/>
              <a:t>],  D</a:t>
            </a:r>
            <a:r>
              <a:rPr lang="en-US" altLang="en-US" baseline="30000" dirty="0" smtClean="0"/>
              <a:t>(k-1)</a:t>
            </a:r>
            <a:r>
              <a:rPr lang="en-US" altLang="en-US" dirty="0" smtClean="0"/>
              <a:t>[</a:t>
            </a:r>
            <a:r>
              <a:rPr lang="en-US" altLang="en-US" dirty="0" err="1" smtClean="0"/>
              <a:t>i,k</a:t>
            </a:r>
            <a:r>
              <a:rPr lang="en-US" altLang="en-US" dirty="0" smtClean="0"/>
              <a:t>]+ D</a:t>
            </a:r>
            <a:r>
              <a:rPr lang="en-US" altLang="en-US" baseline="30000" dirty="0" smtClean="0"/>
              <a:t>(k-1)</a:t>
            </a:r>
            <a:r>
              <a:rPr lang="en-US" altLang="en-US" dirty="0" smtClean="0"/>
              <a:t>[</a:t>
            </a:r>
            <a:r>
              <a:rPr lang="en-US" altLang="en-US" dirty="0" err="1" smtClean="0"/>
              <a:t>k,k</a:t>
            </a:r>
            <a:r>
              <a:rPr lang="en-US" altLang="en-US" dirty="0" smtClean="0"/>
              <a:t>] }</a:t>
            </a:r>
            <a:br>
              <a:rPr lang="en-US" altLang="en-US" dirty="0" smtClean="0"/>
            </a:br>
            <a:r>
              <a:rPr lang="en-US" altLang="en-US" dirty="0" smtClean="0"/>
              <a:t>	= min { D</a:t>
            </a:r>
            <a:r>
              <a:rPr lang="en-US" altLang="en-US" baseline="30000" dirty="0" smtClean="0"/>
              <a:t>(k-1)</a:t>
            </a:r>
            <a:r>
              <a:rPr lang="en-US" altLang="en-US" dirty="0" smtClean="0"/>
              <a:t>[</a:t>
            </a:r>
            <a:r>
              <a:rPr lang="en-US" altLang="en-US" dirty="0" err="1" smtClean="0"/>
              <a:t>i,k</a:t>
            </a:r>
            <a:r>
              <a:rPr lang="en-US" altLang="en-US" dirty="0" smtClean="0"/>
              <a:t>], D</a:t>
            </a:r>
            <a:r>
              <a:rPr lang="en-US" altLang="en-US" baseline="30000" dirty="0" smtClean="0"/>
              <a:t>(k-1)</a:t>
            </a:r>
            <a:r>
              <a:rPr lang="en-US" altLang="en-US" dirty="0" smtClean="0"/>
              <a:t>[</a:t>
            </a:r>
            <a:r>
              <a:rPr lang="en-US" altLang="en-US" dirty="0" err="1" smtClean="0"/>
              <a:t>i,k</a:t>
            </a:r>
            <a:r>
              <a:rPr lang="en-US" altLang="en-US" dirty="0" smtClean="0"/>
              <a:t>]+0 }</a:t>
            </a:r>
            <a:br>
              <a:rPr lang="en-US" altLang="en-US" dirty="0" smtClean="0"/>
            </a:br>
            <a:r>
              <a:rPr lang="en-US" altLang="en-US" dirty="0" smtClean="0"/>
              <a:t>	= D</a:t>
            </a:r>
            <a:r>
              <a:rPr lang="en-US" altLang="en-US" baseline="30000" dirty="0" smtClean="0"/>
              <a:t>(k-1)</a:t>
            </a:r>
            <a:r>
              <a:rPr lang="en-US" altLang="en-US" dirty="0" smtClean="0"/>
              <a:t>[</a:t>
            </a:r>
            <a:r>
              <a:rPr lang="en-US" altLang="en-US" dirty="0" err="1" smtClean="0"/>
              <a:t>i,k</a:t>
            </a:r>
            <a:r>
              <a:rPr lang="en-US" altLang="en-US" dirty="0" smtClean="0"/>
              <a:t>]</a:t>
            </a:r>
          </a:p>
          <a:p>
            <a:pPr>
              <a:buFontTx/>
              <a:buNone/>
            </a:pPr>
            <a:endParaRPr lang="en-US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10586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Floyd’s Algorithm </a:t>
            </a:r>
            <a:fld id="{05B1980E-4F83-4358-9F49-15EC7E0B875E}" type="slidenum">
              <a:rPr lang="en-US" altLang="en-US" sz="1400"/>
              <a:pPr/>
              <a:t>17</a:t>
            </a:fld>
            <a:endParaRPr lang="en-US" alt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b="1" dirty="0" smtClean="0"/>
              <a:t/>
            </a:r>
            <a:br>
              <a:rPr lang="en-US" altLang="en-US" b="1" dirty="0" smtClean="0"/>
            </a:br>
            <a:r>
              <a:rPr lang="en-US" altLang="en-US" b="1" dirty="0" smtClean="0"/>
              <a:t>The </a:t>
            </a:r>
            <a:r>
              <a:rPr lang="en-US" altLang="en-US" b="1" i="1" dirty="0" smtClean="0"/>
              <a:t>k</a:t>
            </a:r>
            <a:r>
              <a:rPr lang="en-US" altLang="en-US" b="1" dirty="0" smtClean="0"/>
              <a:t>th row 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i="1" dirty="0" smtClean="0"/>
              <a:t>k</a:t>
            </a:r>
            <a:r>
              <a:rPr lang="en-US" altLang="en-US" dirty="0" smtClean="0"/>
              <a:t>th row of </a:t>
            </a:r>
            <a:r>
              <a:rPr lang="en-US" altLang="en-US" i="1" dirty="0" err="1" smtClean="0"/>
              <a:t>D</a:t>
            </a:r>
            <a:r>
              <a:rPr lang="en-US" altLang="en-US" i="1" baseline="30000" dirty="0" err="1" smtClean="0"/>
              <a:t>k</a:t>
            </a:r>
            <a:r>
              <a:rPr lang="en-US" altLang="en-US" dirty="0" smtClean="0"/>
              <a:t> is equal to the 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th row of </a:t>
            </a:r>
            <a:r>
              <a:rPr lang="en-US" altLang="en-US" i="1" dirty="0" smtClean="0"/>
              <a:t>D</a:t>
            </a:r>
            <a:r>
              <a:rPr lang="en-US" altLang="en-US" i="1" baseline="30000" dirty="0" smtClean="0"/>
              <a:t>k</a:t>
            </a:r>
            <a:r>
              <a:rPr lang="en-US" altLang="en-US" baseline="30000" dirty="0" smtClean="0"/>
              <a:t>-1</a:t>
            </a:r>
            <a:endParaRPr lang="en-US" altLang="en-US" dirty="0" smtClean="0"/>
          </a:p>
          <a:p>
            <a:pPr lvl="1">
              <a:buFontTx/>
              <a:buNone/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For all </a:t>
            </a:r>
            <a:r>
              <a:rPr lang="en-US" altLang="en-US" i="1" dirty="0" smtClean="0"/>
              <a:t>j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D</a:t>
            </a:r>
            <a:r>
              <a:rPr lang="en-US" altLang="en-US" baseline="30000" dirty="0" smtClean="0"/>
              <a:t>(</a:t>
            </a:r>
            <a:r>
              <a:rPr lang="en-US" altLang="en-US" i="1" baseline="30000" dirty="0" smtClean="0"/>
              <a:t>k</a:t>
            </a:r>
            <a:r>
              <a:rPr lang="en-US" altLang="en-US" baseline="30000" dirty="0" smtClean="0"/>
              <a:t>)</a:t>
            </a:r>
            <a:r>
              <a:rPr lang="en-US" altLang="en-US" dirty="0" smtClean="0"/>
              <a:t>[</a:t>
            </a:r>
            <a:r>
              <a:rPr lang="en-US" altLang="en-US" i="1" dirty="0" err="1" smtClean="0"/>
              <a:t>k,j</a:t>
            </a:r>
            <a:r>
              <a:rPr lang="en-US" altLang="en-US" dirty="0" smtClean="0"/>
              <a:t>] = </a:t>
            </a:r>
            <a:br>
              <a:rPr lang="en-US" altLang="en-US" dirty="0" smtClean="0"/>
            </a:br>
            <a:r>
              <a:rPr lang="en-US" altLang="en-US" dirty="0" smtClean="0"/>
              <a:t>		= min{ </a:t>
            </a:r>
            <a:r>
              <a:rPr lang="en-US" altLang="en-US" i="1" dirty="0" smtClean="0"/>
              <a:t>D</a:t>
            </a:r>
            <a:r>
              <a:rPr lang="en-US" altLang="en-US" baseline="30000" dirty="0" smtClean="0"/>
              <a:t>(</a:t>
            </a:r>
            <a:r>
              <a:rPr lang="en-US" altLang="en-US" i="1" baseline="30000" dirty="0" smtClean="0"/>
              <a:t>k</a:t>
            </a:r>
            <a:r>
              <a:rPr lang="en-US" altLang="en-US" baseline="30000" dirty="0" smtClean="0"/>
              <a:t>-1)</a:t>
            </a:r>
            <a:r>
              <a:rPr lang="en-US" altLang="en-US" dirty="0" smtClean="0"/>
              <a:t>[</a:t>
            </a:r>
            <a:r>
              <a:rPr lang="en-US" altLang="en-US" i="1" dirty="0" err="1" smtClean="0"/>
              <a:t>k,j</a:t>
            </a:r>
            <a:r>
              <a:rPr lang="en-US" altLang="en-US" dirty="0" smtClean="0"/>
              <a:t>], D</a:t>
            </a:r>
            <a:r>
              <a:rPr lang="en-US" altLang="en-US" baseline="30000" dirty="0" smtClean="0"/>
              <a:t>(</a:t>
            </a:r>
            <a:r>
              <a:rPr lang="en-US" altLang="en-US" i="1" baseline="30000" dirty="0" smtClean="0"/>
              <a:t>k</a:t>
            </a:r>
            <a:r>
              <a:rPr lang="en-US" altLang="en-US" baseline="30000" dirty="0" smtClean="0"/>
              <a:t>-1)</a:t>
            </a:r>
            <a:r>
              <a:rPr lang="en-US" altLang="en-US" dirty="0" smtClean="0"/>
              <a:t>[</a:t>
            </a:r>
            <a:r>
              <a:rPr lang="en-US" altLang="en-US" i="1" dirty="0" err="1" smtClean="0"/>
              <a:t>k,k</a:t>
            </a:r>
            <a:r>
              <a:rPr lang="en-US" altLang="en-US" dirty="0" smtClean="0"/>
              <a:t>]+ </a:t>
            </a:r>
            <a:r>
              <a:rPr lang="en-US" altLang="en-US" i="1" dirty="0" smtClean="0"/>
              <a:t>D</a:t>
            </a:r>
            <a:r>
              <a:rPr lang="en-US" altLang="en-US" baseline="30000" dirty="0" smtClean="0"/>
              <a:t>(</a:t>
            </a:r>
            <a:r>
              <a:rPr lang="en-US" altLang="en-US" i="1" baseline="30000" dirty="0" smtClean="0"/>
              <a:t>k</a:t>
            </a:r>
            <a:r>
              <a:rPr lang="en-US" altLang="en-US" baseline="30000" dirty="0" smtClean="0"/>
              <a:t>-1)</a:t>
            </a:r>
            <a:r>
              <a:rPr lang="en-US" altLang="en-US" dirty="0" smtClean="0"/>
              <a:t>[</a:t>
            </a:r>
            <a:r>
              <a:rPr lang="en-US" altLang="en-US" i="1" dirty="0" err="1" smtClean="0"/>
              <a:t>k,j</a:t>
            </a:r>
            <a:r>
              <a:rPr lang="en-US" altLang="en-US" dirty="0" smtClean="0"/>
              <a:t>] }</a:t>
            </a:r>
            <a:br>
              <a:rPr lang="en-US" altLang="en-US" dirty="0" smtClean="0"/>
            </a:br>
            <a:r>
              <a:rPr lang="en-US" altLang="en-US" dirty="0" smtClean="0"/>
              <a:t> 		= min{ </a:t>
            </a:r>
            <a:r>
              <a:rPr lang="en-US" altLang="en-US" i="1" dirty="0" smtClean="0"/>
              <a:t>D</a:t>
            </a:r>
            <a:r>
              <a:rPr lang="en-US" altLang="en-US" baseline="30000" dirty="0" smtClean="0"/>
              <a:t>(</a:t>
            </a:r>
            <a:r>
              <a:rPr lang="en-US" altLang="en-US" i="1" baseline="30000" dirty="0" smtClean="0"/>
              <a:t>k</a:t>
            </a:r>
            <a:r>
              <a:rPr lang="en-US" altLang="en-US" baseline="30000" dirty="0" smtClean="0"/>
              <a:t>-1)</a:t>
            </a:r>
            <a:r>
              <a:rPr lang="en-US" altLang="en-US" dirty="0" smtClean="0"/>
              <a:t>[ </a:t>
            </a:r>
            <a:r>
              <a:rPr lang="en-US" altLang="en-US" i="1" dirty="0" err="1" smtClean="0"/>
              <a:t>k,j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], 0+</a:t>
            </a:r>
            <a:r>
              <a:rPr lang="en-US" altLang="en-US" i="1" dirty="0" smtClean="0"/>
              <a:t>D</a:t>
            </a:r>
            <a:r>
              <a:rPr lang="en-US" altLang="en-US" baseline="30000" dirty="0" smtClean="0"/>
              <a:t>(</a:t>
            </a:r>
            <a:r>
              <a:rPr lang="en-US" altLang="en-US" i="1" baseline="30000" dirty="0" smtClean="0"/>
              <a:t>k</a:t>
            </a:r>
            <a:r>
              <a:rPr lang="en-US" altLang="en-US" baseline="30000" dirty="0" smtClean="0"/>
              <a:t>-1)</a:t>
            </a:r>
            <a:r>
              <a:rPr lang="en-US" altLang="en-US" dirty="0" smtClean="0"/>
              <a:t>[</a:t>
            </a:r>
            <a:r>
              <a:rPr lang="en-US" altLang="en-US" i="1" dirty="0" err="1" smtClean="0"/>
              <a:t>k,j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] }</a:t>
            </a:r>
            <a:br>
              <a:rPr lang="en-US" altLang="en-US" dirty="0" smtClean="0"/>
            </a:br>
            <a:r>
              <a:rPr lang="en-US" altLang="en-US" dirty="0" smtClean="0"/>
              <a:t>             = </a:t>
            </a:r>
            <a:r>
              <a:rPr lang="en-US" altLang="en-US" i="1" dirty="0" smtClean="0"/>
              <a:t>D</a:t>
            </a:r>
            <a:r>
              <a:rPr lang="en-US" altLang="en-US" baseline="30000" dirty="0" smtClean="0"/>
              <a:t>(</a:t>
            </a:r>
            <a:r>
              <a:rPr lang="en-US" altLang="en-US" i="1" baseline="30000" dirty="0" smtClean="0"/>
              <a:t>k</a:t>
            </a:r>
            <a:r>
              <a:rPr lang="en-US" altLang="en-US" baseline="30000" dirty="0" smtClean="0"/>
              <a:t>-1)</a:t>
            </a:r>
            <a:r>
              <a:rPr lang="en-US" altLang="en-US" dirty="0" smtClean="0"/>
              <a:t>[ </a:t>
            </a:r>
            <a:r>
              <a:rPr lang="en-US" altLang="en-US" i="1" dirty="0" err="1" smtClean="0"/>
              <a:t>k,j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1128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Floyd’s Algorithm </a:t>
            </a:r>
            <a:fld id="{9464FC6E-3C0F-4322-95AD-1AEB50356521}" type="slidenum">
              <a:rPr lang="en-US" altLang="en-US" sz="1400"/>
              <a:pPr/>
              <a:t>18</a:t>
            </a:fld>
            <a:endParaRPr lang="en-US" alt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221889" y="1089459"/>
            <a:ext cx="10363200" cy="1143000"/>
          </a:xfrm>
          <a:noFill/>
        </p:spPr>
        <p:txBody>
          <a:bodyPr/>
          <a:lstStyle/>
          <a:p>
            <a:r>
              <a:rPr lang="en-US" altLang="en-US" sz="3600" b="1" dirty="0" smtClean="0"/>
              <a:t>Printing intermediate nodes on shortest path from q to r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1339" y="1970377"/>
            <a:ext cx="5105400" cy="3733800"/>
          </a:xfrm>
          <a:noFill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/>
              <a:t>path(</a:t>
            </a:r>
            <a:r>
              <a:rPr lang="en-US" altLang="en-US" sz="2000" dirty="0">
                <a:latin typeface="Arial Black" panose="020B0A04020102020204" pitchFamily="34" charset="0"/>
              </a:rPr>
              <a:t>index</a:t>
            </a:r>
            <a:r>
              <a:rPr lang="en-US" altLang="en-US" sz="2000" b="1" dirty="0"/>
              <a:t> q, r)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Arial Black" panose="020B0A04020102020204" pitchFamily="34" charset="0"/>
              </a:rPr>
              <a:t>	if</a:t>
            </a:r>
            <a:r>
              <a:rPr lang="en-US" altLang="en-US" sz="2000" b="1" dirty="0"/>
              <a:t> (P[ q, r ]</a:t>
            </a:r>
            <a:r>
              <a:rPr lang="en-US" altLang="en-US" sz="2000" b="1" dirty="0">
                <a:latin typeface="Symbol" panose="05050102010706020507" pitchFamily="18" charset="2"/>
              </a:rPr>
              <a:t>!=</a:t>
            </a:r>
            <a:r>
              <a:rPr lang="en-US" altLang="en-US" sz="2000" b="1" dirty="0"/>
              <a:t>0)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/>
              <a:t>	         path(q, P[q, r])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/>
              <a:t>	         </a:t>
            </a:r>
            <a:r>
              <a:rPr lang="en-US" altLang="en-US" sz="2000" b="1" dirty="0" err="1">
                <a:latin typeface="Arial Black" panose="020B0A04020102020204" pitchFamily="34" charset="0"/>
              </a:rPr>
              <a:t>println</a:t>
            </a:r>
            <a:r>
              <a:rPr lang="en-US" altLang="en-US" sz="2000" b="1" dirty="0"/>
              <a:t>( “v”+ P[q, r])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/>
              <a:t>	         path(P[q, r], r)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/>
              <a:t>             </a:t>
            </a:r>
            <a:r>
              <a:rPr lang="en-US" altLang="en-US" sz="2000" b="1" dirty="0">
                <a:latin typeface="Arial Black" panose="020B0A04020102020204" pitchFamily="34" charset="0"/>
              </a:rPr>
              <a:t>return</a:t>
            </a:r>
            <a:r>
              <a:rPr lang="en-US" altLang="en-US" sz="2000" b="1" dirty="0"/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/>
              <a:t>	//no intermediate nodes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/>
              <a:t>	</a:t>
            </a:r>
            <a:r>
              <a:rPr lang="en-US" altLang="en-US" sz="2000" b="1" dirty="0">
                <a:latin typeface="Arial Black" panose="020B0A04020102020204" pitchFamily="34" charset="0"/>
              </a:rPr>
              <a:t>else</a:t>
            </a:r>
            <a:r>
              <a:rPr lang="en-US" altLang="en-US" sz="2000" b="1" dirty="0"/>
              <a:t> </a:t>
            </a:r>
            <a:r>
              <a:rPr lang="en-US" altLang="en-US" sz="2000" b="1" dirty="0">
                <a:latin typeface="Arial Black" panose="020B0A04020102020204" pitchFamily="34" charset="0"/>
              </a:rPr>
              <a:t>return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dirty="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cs typeface="Arial" panose="020B0604020202020204" pitchFamily="34" charset="0"/>
              </a:rPr>
              <a:t>Before calling path check D[q, r] &lt; </a:t>
            </a:r>
            <a:r>
              <a:rPr lang="en-US" altLang="en-US" sz="2000" dirty="0">
                <a:cs typeface="Arial" panose="020B0604020202020204" pitchFamily="34" charset="0"/>
                <a:sym typeface="Symbol" panose="05050102010706020507" pitchFamily="18" charset="2"/>
              </a:rPr>
              <a:t></a:t>
            </a:r>
            <a:r>
              <a:rPr lang="en-US" altLang="en-US" sz="2000" dirty="0">
                <a:cs typeface="Arial" panose="020B0604020202020204" pitchFamily="34" charset="0"/>
              </a:rPr>
              <a:t>, and print node q, after the call to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cs typeface="Arial" panose="020B0604020202020204" pitchFamily="34" charset="0"/>
              </a:rPr>
              <a:t>path print node r</a:t>
            </a:r>
          </a:p>
        </p:txBody>
      </p:sp>
      <p:grpSp>
        <p:nvGrpSpPr>
          <p:cNvPr id="21509" name="Group 4"/>
          <p:cNvGrpSpPr>
            <a:grpSpLocks/>
          </p:cNvGrpSpPr>
          <p:nvPr/>
        </p:nvGrpSpPr>
        <p:grpSpPr bwMode="auto">
          <a:xfrm>
            <a:off x="8667389" y="2084677"/>
            <a:ext cx="2667000" cy="1752600"/>
            <a:chOff x="3168" y="816"/>
            <a:chExt cx="1680" cy="1104"/>
          </a:xfrm>
        </p:grpSpPr>
        <p:grpSp>
          <p:nvGrpSpPr>
            <p:cNvPr id="21524" name="Group 5"/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21531" name="Rectangle 6"/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21532" name="Rectangle 7"/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dirty="0"/>
                  <a:t>0</a:t>
                </a:r>
              </a:p>
            </p:txBody>
          </p:sp>
          <p:sp>
            <p:nvSpPr>
              <p:cNvPr id="21533" name="Rectangle 8"/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21534" name="Rectangle 9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21535" name="Rectangle 10"/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21536" name="Rectangle 11"/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ym typeface="Symbol" panose="05050102010706020507" pitchFamily="18" charset="2"/>
                  </a:rPr>
                  <a:t>1</a:t>
                </a:r>
                <a:endParaRPr lang="en-US" altLang="en-US"/>
              </a:p>
            </p:txBody>
          </p:sp>
          <p:sp>
            <p:nvSpPr>
              <p:cNvPr id="21537" name="Rectangle 12"/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ym typeface="Symbol" panose="05050102010706020507" pitchFamily="18" charset="2"/>
                  </a:rPr>
                  <a:t>2</a:t>
                </a:r>
              </a:p>
            </p:txBody>
          </p:sp>
          <p:sp>
            <p:nvSpPr>
              <p:cNvPr id="21538" name="Rectangle 13"/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21539" name="Rectangle 14"/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</p:grpSp>
        <p:sp>
          <p:nvSpPr>
            <p:cNvPr id="21525" name="Text Box 15"/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21526" name="Text Box 16"/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21527" name="Text Box 17"/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  <p:sp>
          <p:nvSpPr>
            <p:cNvPr id="21528" name="Text Box 18"/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21529" name="Text Box 19"/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21530" name="Text Box 20"/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</p:grpSp>
      <p:sp>
        <p:nvSpPr>
          <p:cNvPr id="21510" name="Text Box 21"/>
          <p:cNvSpPr txBox="1">
            <a:spLocks noChangeArrowheads="1"/>
          </p:cNvSpPr>
          <p:nvPr/>
        </p:nvSpPr>
        <p:spPr bwMode="auto">
          <a:xfrm>
            <a:off x="7728563" y="2857500"/>
            <a:ext cx="601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P =</a:t>
            </a:r>
          </a:p>
        </p:txBody>
      </p:sp>
      <p:grpSp>
        <p:nvGrpSpPr>
          <p:cNvPr id="21511" name="Group 22"/>
          <p:cNvGrpSpPr>
            <a:grpSpLocks/>
          </p:cNvGrpSpPr>
          <p:nvPr/>
        </p:nvGrpSpPr>
        <p:grpSpPr bwMode="auto">
          <a:xfrm>
            <a:off x="9663545" y="4410364"/>
            <a:ext cx="1925638" cy="1600200"/>
            <a:chOff x="188" y="240"/>
            <a:chExt cx="1213" cy="1008"/>
          </a:xfrm>
        </p:grpSpPr>
        <p:grpSp>
          <p:nvGrpSpPr>
            <p:cNvPr id="21512" name="Group 23"/>
            <p:cNvGrpSpPr>
              <a:grpSpLocks/>
            </p:cNvGrpSpPr>
            <p:nvPr/>
          </p:nvGrpSpPr>
          <p:grpSpPr bwMode="auto">
            <a:xfrm>
              <a:off x="288" y="240"/>
              <a:ext cx="1113" cy="1008"/>
              <a:chOff x="288" y="240"/>
              <a:chExt cx="1113" cy="1008"/>
            </a:xfrm>
          </p:grpSpPr>
          <p:sp>
            <p:nvSpPr>
              <p:cNvPr id="21517" name="Oval 24"/>
              <p:cNvSpPr>
                <a:spLocks noChangeArrowheads="1"/>
              </p:cNvSpPr>
              <p:nvPr/>
            </p:nvSpPr>
            <p:spPr bwMode="auto">
              <a:xfrm>
                <a:off x="366" y="240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21518" name="Oval 25"/>
              <p:cNvSpPr>
                <a:spLocks noChangeArrowheads="1"/>
              </p:cNvSpPr>
              <p:nvPr/>
            </p:nvSpPr>
            <p:spPr bwMode="auto">
              <a:xfrm>
                <a:off x="295" y="970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21519" name="Oval 26"/>
              <p:cNvSpPr>
                <a:spLocks noChangeArrowheads="1"/>
              </p:cNvSpPr>
              <p:nvPr/>
            </p:nvSpPr>
            <p:spPr bwMode="auto">
              <a:xfrm>
                <a:off x="1080" y="588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3</a:t>
                </a:r>
              </a:p>
            </p:txBody>
          </p:sp>
          <p:cxnSp>
            <p:nvCxnSpPr>
              <p:cNvPr id="21520" name="AutoShape 27"/>
              <p:cNvCxnSpPr>
                <a:cxnSpLocks noChangeShapeType="1"/>
                <a:stCxn id="21517" idx="7"/>
                <a:endCxn id="21519" idx="1"/>
              </p:cNvCxnSpPr>
              <p:nvPr/>
            </p:nvCxnSpPr>
            <p:spPr bwMode="auto">
              <a:xfrm>
                <a:off x="640" y="274"/>
                <a:ext cx="487" cy="34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21" name="AutoShape 28"/>
              <p:cNvCxnSpPr>
                <a:cxnSpLocks noChangeShapeType="1"/>
                <a:stCxn id="21519" idx="3"/>
                <a:endCxn id="21518" idx="5"/>
              </p:cNvCxnSpPr>
              <p:nvPr/>
            </p:nvCxnSpPr>
            <p:spPr bwMode="auto">
              <a:xfrm flipH="1">
                <a:off x="569" y="832"/>
                <a:ext cx="558" cy="38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22" name="AutoShape 29"/>
              <p:cNvCxnSpPr>
                <a:cxnSpLocks noChangeShapeType="1"/>
                <a:stCxn id="21518" idx="2"/>
                <a:endCxn id="21517" idx="2"/>
              </p:cNvCxnSpPr>
              <p:nvPr/>
            </p:nvCxnSpPr>
            <p:spPr bwMode="auto">
              <a:xfrm rot="10800000" flipH="1">
                <a:off x="288" y="379"/>
                <a:ext cx="71" cy="730"/>
              </a:xfrm>
              <a:prstGeom prst="curvedConnector3">
                <a:avLst>
                  <a:gd name="adj1" fmla="val -140625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23" name="AutoShape 30"/>
              <p:cNvCxnSpPr>
                <a:cxnSpLocks noChangeShapeType="1"/>
                <a:stCxn id="21518" idx="6"/>
                <a:endCxn id="21517" idx="6"/>
              </p:cNvCxnSpPr>
              <p:nvPr/>
            </p:nvCxnSpPr>
            <p:spPr bwMode="auto">
              <a:xfrm flipV="1">
                <a:off x="623" y="379"/>
                <a:ext cx="71" cy="730"/>
              </a:xfrm>
              <a:prstGeom prst="curvedConnector3">
                <a:avLst>
                  <a:gd name="adj1" fmla="val 240625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1513" name="Text Box 31"/>
            <p:cNvSpPr txBox="1">
              <a:spLocks noChangeArrowheads="1"/>
            </p:cNvSpPr>
            <p:nvPr/>
          </p:nvSpPr>
          <p:spPr bwMode="auto">
            <a:xfrm>
              <a:off x="864" y="28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/>
                <a:t>5</a:t>
              </a:r>
              <a:endParaRPr lang="en-US" altLang="en-US"/>
            </a:p>
          </p:txBody>
        </p:sp>
        <p:sp>
          <p:nvSpPr>
            <p:cNvPr id="21514" name="Text Box 32"/>
            <p:cNvSpPr txBox="1">
              <a:spLocks noChangeArrowheads="1"/>
            </p:cNvSpPr>
            <p:nvPr/>
          </p:nvSpPr>
          <p:spPr bwMode="auto">
            <a:xfrm>
              <a:off x="816" y="902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/>
                <a:t>-3</a:t>
              </a:r>
            </a:p>
          </p:txBody>
        </p:sp>
        <p:sp>
          <p:nvSpPr>
            <p:cNvPr id="21515" name="Text Box 33"/>
            <p:cNvSpPr txBox="1">
              <a:spLocks noChangeArrowheads="1"/>
            </p:cNvSpPr>
            <p:nvPr/>
          </p:nvSpPr>
          <p:spPr bwMode="auto">
            <a:xfrm>
              <a:off x="764" y="67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/>
                <a:t>2</a:t>
              </a:r>
            </a:p>
          </p:txBody>
        </p:sp>
        <p:sp>
          <p:nvSpPr>
            <p:cNvPr id="21516" name="Text Box 34"/>
            <p:cNvSpPr txBox="1">
              <a:spLocks noChangeArrowheads="1"/>
            </p:cNvSpPr>
            <p:nvPr/>
          </p:nvSpPr>
          <p:spPr bwMode="auto">
            <a:xfrm>
              <a:off x="188" y="62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363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Floyd’s Algorithm </a:t>
            </a:r>
            <a:fld id="{A7593E69-1286-44F3-925D-60A44455D0D9}" type="slidenum">
              <a:rPr lang="en-US" altLang="en-US" sz="1400"/>
              <a:pPr/>
              <a:t>19</a:t>
            </a:fld>
            <a:endParaRPr lang="en-US" altLang="en-US" sz="1400"/>
          </a:p>
        </p:txBody>
      </p:sp>
      <p:pic>
        <p:nvPicPr>
          <p:cNvPr id="22531" name="Picture 2" descr="Image7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397000"/>
            <a:ext cx="6019800" cy="40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3"/>
          <p:cNvSpPr>
            <a:spLocks noGrp="1" noChangeArrowheads="1"/>
          </p:cNvSpPr>
          <p:nvPr>
            <p:ph type="title"/>
          </p:nvPr>
        </p:nvSpPr>
        <p:spPr>
          <a:xfrm>
            <a:off x="889000" y="1092200"/>
            <a:ext cx="7772400" cy="609600"/>
          </a:xfrm>
        </p:spPr>
        <p:txBody>
          <a:bodyPr/>
          <a:lstStyle/>
          <a:p>
            <a:r>
              <a:rPr lang="en-US" altLang="en-US" b="1" smtClean="0"/>
              <a:t>Example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9388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0"/>
            <a:ext cx="9180512" cy="6885384"/>
          </a:xfrm>
        </p:spPr>
      </p:pic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6550C769-3FF2-465E-2CF3-1703CA2E5E23}"/>
              </a:ext>
            </a:extLst>
          </p:cNvPr>
          <p:cNvCxnSpPr/>
          <p:nvPr/>
        </p:nvCxnSpPr>
        <p:spPr>
          <a:xfrm>
            <a:off x="279097" y="1033739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A03BD37-21B5-DEC3-9FF3-7821A9653240}"/>
              </a:ext>
            </a:extLst>
          </p:cNvPr>
          <p:cNvSpPr txBox="1"/>
          <p:nvPr/>
        </p:nvSpPr>
        <p:spPr>
          <a:xfrm>
            <a:off x="1703512" y="1293834"/>
            <a:ext cx="8784976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03513" y="1458150"/>
            <a:ext cx="8748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</p:txBody>
      </p:sp>
      <p:sp>
        <p:nvSpPr>
          <p:cNvPr id="10" name="Rectangle 1">
            <a:extLst>
              <a:ext uri="{FF2B5EF4-FFF2-40B4-BE49-F238E27FC236}">
                <a16:creationId xmlns="" xmlns:a16="http://schemas.microsoft.com/office/drawing/2014/main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845" y="253243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All Pair Shortest Path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0844" y="1718280"/>
            <a:ext cx="1042973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i="1" dirty="0"/>
              <a:t>The problem:</a:t>
            </a:r>
            <a:r>
              <a:rPr lang="en-US" altLang="en-US" sz="2400" dirty="0"/>
              <a:t> find the shortest path between every pair of vertices of a graph</a:t>
            </a:r>
            <a:br>
              <a:rPr lang="en-US" altLang="en-US" sz="2400" dirty="0"/>
            </a:br>
            <a:endParaRPr lang="en-US" altLang="en-US" sz="2400" dirty="0"/>
          </a:p>
          <a:p>
            <a:pPr>
              <a:spcBef>
                <a:spcPct val="0"/>
              </a:spcBef>
            </a:pPr>
            <a:r>
              <a:rPr lang="en-US" altLang="en-US" sz="2400" i="1" dirty="0"/>
              <a:t>The graph</a:t>
            </a:r>
            <a:r>
              <a:rPr lang="en-US" altLang="en-US" sz="2400" dirty="0"/>
              <a:t>: may contain negative edges but no negative cycles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i="1" dirty="0"/>
              <a:t>A representation</a:t>
            </a:r>
            <a:r>
              <a:rPr lang="en-US" altLang="en-US" sz="2400" dirty="0"/>
              <a:t>: a weight matrix where </a:t>
            </a:r>
            <a:br>
              <a:rPr lang="en-US" altLang="en-US" sz="2400" dirty="0"/>
            </a:br>
            <a:r>
              <a:rPr lang="en-US" altLang="en-US" sz="2400" dirty="0"/>
              <a:t>   W(</a:t>
            </a:r>
            <a:r>
              <a:rPr lang="en-US" altLang="en-US" sz="2400" dirty="0" err="1"/>
              <a:t>i,j</a:t>
            </a:r>
            <a:r>
              <a:rPr lang="en-US" altLang="en-US" sz="2400" dirty="0"/>
              <a:t>)=0 if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=j. </a:t>
            </a:r>
            <a:br>
              <a:rPr lang="en-US" altLang="en-US" sz="2400" dirty="0"/>
            </a:br>
            <a:r>
              <a:rPr lang="en-US" altLang="en-US" sz="2400" dirty="0"/>
              <a:t>   W(</a:t>
            </a:r>
            <a:r>
              <a:rPr lang="en-US" altLang="en-US" sz="2400" dirty="0" err="1"/>
              <a:t>i,j</a:t>
            </a:r>
            <a:r>
              <a:rPr lang="en-US" altLang="en-US" sz="2400" dirty="0"/>
              <a:t>)=</a:t>
            </a:r>
            <a:r>
              <a:rPr lang="en-US" altLang="en-US" sz="2400" dirty="0">
                <a:latin typeface="Symbol" panose="05050102010706020507" pitchFamily="18" charset="2"/>
              </a:rPr>
              <a:t>¥</a:t>
            </a:r>
            <a:r>
              <a:rPr lang="en-US" altLang="en-US" sz="2400" dirty="0"/>
              <a:t> if there is no edge between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and j.    </a:t>
            </a:r>
            <a:br>
              <a:rPr lang="en-US" altLang="en-US" sz="2400" dirty="0"/>
            </a:br>
            <a:r>
              <a:rPr lang="en-US" altLang="en-US" sz="2400" dirty="0"/>
              <a:t>   W(</a:t>
            </a:r>
            <a:r>
              <a:rPr lang="en-US" altLang="en-US" sz="2400" dirty="0" err="1"/>
              <a:t>i,j</a:t>
            </a:r>
            <a:r>
              <a:rPr lang="en-US" altLang="en-US" sz="2400" dirty="0"/>
              <a:t>)=“weight of edge”</a:t>
            </a:r>
          </a:p>
          <a:p>
            <a:r>
              <a:rPr lang="en-US" altLang="en-US" sz="2400" dirty="0"/>
              <a:t>Note: we have shown principle of optimality applies to shortest path problems</a:t>
            </a:r>
          </a:p>
          <a:p>
            <a:pPr algn="just"/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69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Floyd’s Algorithm </a:t>
            </a:r>
            <a:fld id="{2009F88B-462A-47C9-A3FC-AA3CFC212040}" type="slidenum">
              <a:rPr lang="en-US" altLang="en-US" sz="1400"/>
              <a:pPr/>
              <a:t>20</a:t>
            </a:fld>
            <a:endParaRPr lang="en-US" altLang="en-US" sz="1400"/>
          </a:p>
        </p:txBody>
      </p:sp>
      <p:pic>
        <p:nvPicPr>
          <p:cNvPr id="23555" name="Picture 2" descr="Image8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828800"/>
            <a:ext cx="67056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2286001" y="5334000"/>
            <a:ext cx="6475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The values in parenthesis are the non zero P values.</a:t>
            </a:r>
          </a:p>
        </p:txBody>
      </p:sp>
      <p:sp>
        <p:nvSpPr>
          <p:cNvPr id="23557" name="Rectangle 4"/>
          <p:cNvSpPr>
            <a:spLocks noGrp="1" noChangeArrowheads="1"/>
          </p:cNvSpPr>
          <p:nvPr>
            <p:ph type="title"/>
          </p:nvPr>
        </p:nvSpPr>
        <p:spPr>
          <a:xfrm>
            <a:off x="646545" y="1371600"/>
            <a:ext cx="10363200" cy="1143000"/>
          </a:xfrm>
        </p:spPr>
        <p:txBody>
          <a:bodyPr/>
          <a:lstStyle/>
          <a:p>
            <a:r>
              <a:rPr lang="en-US" altLang="en-US" sz="3200" b="1" dirty="0"/>
              <a:t>The final distance matrix and P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4783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Floyd’s Algorithm </a:t>
            </a:r>
            <a:fld id="{8840A291-2491-4885-9C0D-3F4408F62000}" type="slidenum">
              <a:rPr lang="en-US" altLang="en-US" sz="1400"/>
              <a:pPr/>
              <a:t>21</a:t>
            </a:fld>
            <a:endParaRPr lang="en-US" altLang="en-US" sz="1400"/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4860925" y="1412875"/>
            <a:ext cx="1385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Path(1, 4)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1600200" y="2895600"/>
            <a:ext cx="1385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Path(1, 6)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5867400" y="2819400"/>
            <a:ext cx="1385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Path(6, 4)</a:t>
            </a:r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4572001" y="3048001"/>
            <a:ext cx="85953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Print </a:t>
            </a:r>
          </a:p>
          <a:p>
            <a:r>
              <a:rPr lang="en-US" altLang="en-US"/>
              <a:t>v6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3962400" y="4114800"/>
            <a:ext cx="1385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Path(6, 3)</a:t>
            </a:r>
          </a:p>
        </p:txBody>
      </p:sp>
      <p:sp>
        <p:nvSpPr>
          <p:cNvPr id="24584" name="Text Box 7"/>
          <p:cNvSpPr txBox="1">
            <a:spLocks noChangeArrowheads="1"/>
          </p:cNvSpPr>
          <p:nvPr/>
        </p:nvSpPr>
        <p:spPr bwMode="auto">
          <a:xfrm>
            <a:off x="6400801" y="4114801"/>
            <a:ext cx="7825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Print</a:t>
            </a:r>
          </a:p>
          <a:p>
            <a:r>
              <a:rPr lang="en-US" altLang="en-US"/>
              <a:t>v3</a:t>
            </a:r>
          </a:p>
        </p:txBody>
      </p:sp>
      <p:sp>
        <p:nvSpPr>
          <p:cNvPr id="24585" name="Text Box 8"/>
          <p:cNvSpPr txBox="1">
            <a:spLocks noChangeArrowheads="1"/>
          </p:cNvSpPr>
          <p:nvPr/>
        </p:nvSpPr>
        <p:spPr bwMode="auto">
          <a:xfrm>
            <a:off x="7162800" y="4114800"/>
            <a:ext cx="1385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Path(3, 4)</a:t>
            </a:r>
          </a:p>
        </p:txBody>
      </p:sp>
      <p:sp>
        <p:nvSpPr>
          <p:cNvPr id="24586" name="Oval 9"/>
          <p:cNvSpPr>
            <a:spLocks noChangeArrowheads="1"/>
          </p:cNvSpPr>
          <p:nvPr/>
        </p:nvSpPr>
        <p:spPr bwMode="auto">
          <a:xfrm>
            <a:off x="4800600" y="1371600"/>
            <a:ext cx="25146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7" name="Oval 10"/>
          <p:cNvSpPr>
            <a:spLocks noChangeArrowheads="1"/>
          </p:cNvSpPr>
          <p:nvPr/>
        </p:nvSpPr>
        <p:spPr bwMode="auto">
          <a:xfrm>
            <a:off x="1524000" y="2819400"/>
            <a:ext cx="25146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8" name="Oval 11"/>
          <p:cNvSpPr>
            <a:spLocks noChangeArrowheads="1"/>
          </p:cNvSpPr>
          <p:nvPr/>
        </p:nvSpPr>
        <p:spPr bwMode="auto">
          <a:xfrm>
            <a:off x="5867400" y="2819400"/>
            <a:ext cx="25146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9" name="Oval 12"/>
          <p:cNvSpPr>
            <a:spLocks noChangeArrowheads="1"/>
          </p:cNvSpPr>
          <p:nvPr/>
        </p:nvSpPr>
        <p:spPr bwMode="auto">
          <a:xfrm>
            <a:off x="3810000" y="4038600"/>
            <a:ext cx="25146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90" name="Oval 13"/>
          <p:cNvSpPr>
            <a:spLocks noChangeArrowheads="1"/>
          </p:cNvSpPr>
          <p:nvPr/>
        </p:nvSpPr>
        <p:spPr bwMode="auto">
          <a:xfrm>
            <a:off x="7086600" y="4038600"/>
            <a:ext cx="25146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91" name="Line 14"/>
          <p:cNvSpPr>
            <a:spLocks noChangeShapeType="1"/>
          </p:cNvSpPr>
          <p:nvPr/>
        </p:nvSpPr>
        <p:spPr bwMode="auto">
          <a:xfrm flipH="1">
            <a:off x="3505200" y="1905000"/>
            <a:ext cx="1524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92" name="Line 15"/>
          <p:cNvSpPr>
            <a:spLocks noChangeShapeType="1"/>
          </p:cNvSpPr>
          <p:nvPr/>
        </p:nvSpPr>
        <p:spPr bwMode="auto">
          <a:xfrm>
            <a:off x="6629400" y="19812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93" name="Line 16"/>
          <p:cNvSpPr>
            <a:spLocks noChangeShapeType="1"/>
          </p:cNvSpPr>
          <p:nvPr/>
        </p:nvSpPr>
        <p:spPr bwMode="auto">
          <a:xfrm flipH="1">
            <a:off x="5562600" y="34290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94" name="Line 17"/>
          <p:cNvSpPr>
            <a:spLocks noChangeShapeType="1"/>
          </p:cNvSpPr>
          <p:nvPr/>
        </p:nvSpPr>
        <p:spPr bwMode="auto">
          <a:xfrm>
            <a:off x="7467600" y="35052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95" name="Text Box 18"/>
          <p:cNvSpPr txBox="1">
            <a:spLocks noChangeArrowheads="1"/>
          </p:cNvSpPr>
          <p:nvPr/>
        </p:nvSpPr>
        <p:spPr bwMode="auto">
          <a:xfrm>
            <a:off x="1660526" y="3470275"/>
            <a:ext cx="1338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P(1, 6)=0</a:t>
            </a:r>
          </a:p>
        </p:txBody>
      </p:sp>
      <p:sp>
        <p:nvSpPr>
          <p:cNvPr id="24596" name="Text Box 19"/>
          <p:cNvSpPr txBox="1">
            <a:spLocks noChangeArrowheads="1"/>
          </p:cNvSpPr>
          <p:nvPr/>
        </p:nvSpPr>
        <p:spPr bwMode="auto">
          <a:xfrm>
            <a:off x="4267201" y="4876800"/>
            <a:ext cx="1338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P(6, 3)=0</a:t>
            </a:r>
          </a:p>
        </p:txBody>
      </p:sp>
      <p:sp>
        <p:nvSpPr>
          <p:cNvPr id="24597" name="Text Box 20"/>
          <p:cNvSpPr txBox="1">
            <a:spLocks noChangeArrowheads="1"/>
          </p:cNvSpPr>
          <p:nvPr/>
        </p:nvSpPr>
        <p:spPr bwMode="auto">
          <a:xfrm>
            <a:off x="7467601" y="4800600"/>
            <a:ext cx="1338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P(3, 4)=0</a:t>
            </a:r>
          </a:p>
        </p:txBody>
      </p:sp>
      <p:sp>
        <p:nvSpPr>
          <p:cNvPr id="24598" name="Text Box 21"/>
          <p:cNvSpPr txBox="1">
            <a:spLocks noChangeArrowheads="1"/>
          </p:cNvSpPr>
          <p:nvPr/>
        </p:nvSpPr>
        <p:spPr bwMode="auto">
          <a:xfrm>
            <a:off x="364795" y="5218271"/>
            <a:ext cx="837280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The intermediate nodes on the shortest path from 1 to 4 are v6, v3.</a:t>
            </a:r>
          </a:p>
          <a:p>
            <a:r>
              <a:rPr lang="en-US" altLang="en-US" dirty="0"/>
              <a:t>The shortest path is v1, v6, v3, v4.</a:t>
            </a:r>
          </a:p>
        </p:txBody>
      </p:sp>
      <p:sp>
        <p:nvSpPr>
          <p:cNvPr id="24599" name="Rectangle 22"/>
          <p:cNvSpPr>
            <a:spLocks noGrp="1" noChangeArrowheads="1"/>
          </p:cNvSpPr>
          <p:nvPr>
            <p:ph type="title"/>
          </p:nvPr>
        </p:nvSpPr>
        <p:spPr>
          <a:xfrm>
            <a:off x="233219" y="1468438"/>
            <a:ext cx="7772400" cy="533400"/>
          </a:xfrm>
        </p:spPr>
        <p:txBody>
          <a:bodyPr/>
          <a:lstStyle/>
          <a:p>
            <a:r>
              <a:rPr lang="en-US" altLang="en-US" sz="3200" b="1" dirty="0"/>
              <a:t>The call tree for Path(1, 4)</a:t>
            </a:r>
            <a:endParaRPr lang="en-US" altLang="en-US" dirty="0" smtClean="0"/>
          </a:p>
        </p:txBody>
      </p:sp>
      <p:sp>
        <p:nvSpPr>
          <p:cNvPr id="24600" name="Line 23"/>
          <p:cNvSpPr>
            <a:spLocks noChangeShapeType="1"/>
          </p:cNvSpPr>
          <p:nvPr/>
        </p:nvSpPr>
        <p:spPr bwMode="auto">
          <a:xfrm flipH="1">
            <a:off x="5029200" y="2057400"/>
            <a:ext cx="381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601" name="Line 24"/>
          <p:cNvSpPr>
            <a:spLocks noChangeShapeType="1"/>
          </p:cNvSpPr>
          <p:nvPr/>
        </p:nvSpPr>
        <p:spPr bwMode="auto">
          <a:xfrm flipH="1">
            <a:off x="6705600" y="35052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680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80512" cy="6858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359696" y="2708921"/>
            <a:ext cx="5651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rgbClr val="0060AA"/>
                </a:solidFill>
                <a:latin typeface="Garamond" pitchFamily="18" charset="0"/>
              </a:rPr>
              <a:t>THANK</a:t>
            </a:r>
            <a:r>
              <a:rPr lang="en-US" sz="7200" dirty="0">
                <a:latin typeface="Garamond" pitchFamily="18" charset="0"/>
              </a:rPr>
              <a:t> </a:t>
            </a:r>
            <a:r>
              <a:rPr lang="en-US" sz="7200" dirty="0">
                <a:solidFill>
                  <a:srgbClr val="E31E24"/>
                </a:solidFill>
                <a:latin typeface="Garamond" pitchFamily="18" charset="0"/>
              </a:rPr>
              <a:t>YOU</a:t>
            </a:r>
            <a:endParaRPr lang="en-IN" sz="72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78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144059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1303338"/>
            <a:ext cx="10363200" cy="1143000"/>
          </a:xfrm>
          <a:noFill/>
        </p:spPr>
        <p:txBody>
          <a:bodyPr/>
          <a:lstStyle/>
          <a:p>
            <a:r>
              <a:rPr lang="en-US" altLang="en-US" b="1" dirty="0" smtClean="0"/>
              <a:t>The weight matrix and the graph</a:t>
            </a:r>
          </a:p>
        </p:txBody>
      </p:sp>
      <p:graphicFrame>
        <p:nvGraphicFramePr>
          <p:cNvPr id="1026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4434722"/>
              </p:ext>
            </p:extLst>
          </p:nvPr>
        </p:nvGraphicFramePr>
        <p:xfrm>
          <a:off x="2189956" y="2270125"/>
          <a:ext cx="3889375" cy="287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4" imgW="1803240" imgH="1346040" progId="Equation.3">
                  <p:embed/>
                </p:oleObj>
              </mc:Choice>
              <mc:Fallback>
                <p:oleObj name="Equation" r:id="rId4" imgW="1803240" imgH="1346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956" y="2270125"/>
                        <a:ext cx="3889375" cy="287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Oval 4"/>
          <p:cNvSpPr>
            <a:spLocks noChangeArrowheads="1"/>
          </p:cNvSpPr>
          <p:nvPr/>
        </p:nvSpPr>
        <p:spPr bwMode="auto">
          <a:xfrm>
            <a:off x="6584951" y="2822576"/>
            <a:ext cx="582613" cy="6000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30" name="Oval 5"/>
          <p:cNvSpPr>
            <a:spLocks noChangeArrowheads="1"/>
          </p:cNvSpPr>
          <p:nvPr/>
        </p:nvSpPr>
        <p:spPr bwMode="auto">
          <a:xfrm>
            <a:off x="7786688" y="2000250"/>
            <a:ext cx="582612" cy="5397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31" name="Oval 6"/>
          <p:cNvSpPr>
            <a:spLocks noChangeArrowheads="1"/>
          </p:cNvSpPr>
          <p:nvPr/>
        </p:nvSpPr>
        <p:spPr bwMode="auto">
          <a:xfrm>
            <a:off x="9317038" y="2000251"/>
            <a:ext cx="582612" cy="6016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32" name="Oval 7"/>
          <p:cNvSpPr>
            <a:spLocks noChangeArrowheads="1"/>
          </p:cNvSpPr>
          <p:nvPr/>
        </p:nvSpPr>
        <p:spPr bwMode="auto">
          <a:xfrm>
            <a:off x="8005763" y="3473451"/>
            <a:ext cx="582612" cy="6000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33" name="Oval 8"/>
          <p:cNvSpPr>
            <a:spLocks noChangeArrowheads="1"/>
          </p:cNvSpPr>
          <p:nvPr/>
        </p:nvSpPr>
        <p:spPr bwMode="auto">
          <a:xfrm>
            <a:off x="9196388" y="3473451"/>
            <a:ext cx="584200" cy="600075"/>
          </a:xfrm>
          <a:prstGeom prst="ellipse">
            <a:avLst/>
          </a:prstGeom>
          <a:solidFill>
            <a:schemeClr val="bg1">
              <a:alpha val="50195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34" name="Line 9"/>
          <p:cNvSpPr>
            <a:spLocks noChangeShapeType="1"/>
          </p:cNvSpPr>
          <p:nvPr/>
        </p:nvSpPr>
        <p:spPr bwMode="auto">
          <a:xfrm>
            <a:off x="8229600" y="25146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5" name="Line 10"/>
          <p:cNvSpPr>
            <a:spLocks noChangeShapeType="1"/>
          </p:cNvSpPr>
          <p:nvPr/>
        </p:nvSpPr>
        <p:spPr bwMode="auto">
          <a:xfrm>
            <a:off x="9548813" y="2546351"/>
            <a:ext cx="0" cy="981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6" name="Line 11"/>
          <p:cNvSpPr>
            <a:spLocks noChangeShapeType="1"/>
          </p:cNvSpPr>
          <p:nvPr/>
        </p:nvSpPr>
        <p:spPr bwMode="auto">
          <a:xfrm flipH="1">
            <a:off x="8475664" y="2424113"/>
            <a:ext cx="835025" cy="1103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7" name="Line 12"/>
          <p:cNvSpPr>
            <a:spLocks noChangeShapeType="1"/>
          </p:cNvSpPr>
          <p:nvPr/>
        </p:nvSpPr>
        <p:spPr bwMode="auto">
          <a:xfrm>
            <a:off x="8382000" y="21336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8" name="Line 13"/>
          <p:cNvSpPr>
            <a:spLocks noChangeShapeType="1"/>
          </p:cNvSpPr>
          <p:nvPr/>
        </p:nvSpPr>
        <p:spPr bwMode="auto">
          <a:xfrm flipH="1">
            <a:off x="8456614" y="3962400"/>
            <a:ext cx="8397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9" name="Rectangle 14"/>
          <p:cNvSpPr>
            <a:spLocks noChangeArrowheads="1"/>
          </p:cNvSpPr>
          <p:nvPr/>
        </p:nvSpPr>
        <p:spPr bwMode="auto">
          <a:xfrm>
            <a:off x="7832726" y="2041526"/>
            <a:ext cx="442429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v</a:t>
            </a:r>
            <a:r>
              <a:rPr lang="en-US" altLang="en-US" baseline="-25000"/>
              <a:t>1</a:t>
            </a:r>
          </a:p>
        </p:txBody>
      </p:sp>
      <p:sp>
        <p:nvSpPr>
          <p:cNvPr id="1040" name="Rectangle 15"/>
          <p:cNvSpPr>
            <a:spLocks noChangeArrowheads="1"/>
          </p:cNvSpPr>
          <p:nvPr/>
        </p:nvSpPr>
        <p:spPr bwMode="auto">
          <a:xfrm>
            <a:off x="9356726" y="2041526"/>
            <a:ext cx="442429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v</a:t>
            </a:r>
            <a:r>
              <a:rPr lang="en-US" altLang="en-US" baseline="-25000"/>
              <a:t>2</a:t>
            </a:r>
          </a:p>
        </p:txBody>
      </p:sp>
      <p:sp>
        <p:nvSpPr>
          <p:cNvPr id="1041" name="Rectangle 16"/>
          <p:cNvSpPr>
            <a:spLocks noChangeArrowheads="1"/>
          </p:cNvSpPr>
          <p:nvPr/>
        </p:nvSpPr>
        <p:spPr bwMode="auto">
          <a:xfrm>
            <a:off x="9280526" y="3565526"/>
            <a:ext cx="442429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v</a:t>
            </a:r>
            <a:r>
              <a:rPr lang="en-US" altLang="en-US" baseline="-25000"/>
              <a:t>3</a:t>
            </a:r>
          </a:p>
        </p:txBody>
      </p:sp>
      <p:sp>
        <p:nvSpPr>
          <p:cNvPr id="1042" name="Rectangle 17"/>
          <p:cNvSpPr>
            <a:spLocks noChangeArrowheads="1"/>
          </p:cNvSpPr>
          <p:nvPr/>
        </p:nvSpPr>
        <p:spPr bwMode="auto">
          <a:xfrm>
            <a:off x="8061326" y="3565526"/>
            <a:ext cx="442429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v</a:t>
            </a:r>
            <a:r>
              <a:rPr lang="en-US" altLang="en-US" baseline="-25000"/>
              <a:t>4</a:t>
            </a:r>
          </a:p>
        </p:txBody>
      </p:sp>
      <p:sp>
        <p:nvSpPr>
          <p:cNvPr id="1043" name="Rectangle 18"/>
          <p:cNvSpPr>
            <a:spLocks noChangeArrowheads="1"/>
          </p:cNvSpPr>
          <p:nvPr/>
        </p:nvSpPr>
        <p:spPr bwMode="auto">
          <a:xfrm>
            <a:off x="6689726" y="2971801"/>
            <a:ext cx="442429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v</a:t>
            </a:r>
            <a:r>
              <a:rPr lang="en-US" altLang="en-US" baseline="-25000"/>
              <a:t>5</a:t>
            </a:r>
          </a:p>
        </p:txBody>
      </p:sp>
      <p:sp>
        <p:nvSpPr>
          <p:cNvPr id="1044" name="Rectangle 19"/>
          <p:cNvSpPr>
            <a:spLocks noChangeArrowheads="1"/>
          </p:cNvSpPr>
          <p:nvPr/>
        </p:nvSpPr>
        <p:spPr bwMode="auto">
          <a:xfrm>
            <a:off x="9509126" y="2727326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1045" name="Rectangle 20"/>
          <p:cNvSpPr>
            <a:spLocks noChangeArrowheads="1"/>
          </p:cNvSpPr>
          <p:nvPr/>
        </p:nvSpPr>
        <p:spPr bwMode="auto">
          <a:xfrm>
            <a:off x="8747126" y="2803526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1046" name="Rectangle 21"/>
          <p:cNvSpPr>
            <a:spLocks noChangeArrowheads="1"/>
          </p:cNvSpPr>
          <p:nvPr/>
        </p:nvSpPr>
        <p:spPr bwMode="auto">
          <a:xfrm>
            <a:off x="8747126" y="3429001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1047" name="Line 22"/>
          <p:cNvSpPr>
            <a:spLocks noChangeShapeType="1"/>
          </p:cNvSpPr>
          <p:nvPr/>
        </p:nvSpPr>
        <p:spPr bwMode="auto">
          <a:xfrm>
            <a:off x="8610600" y="38100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48" name="Rectangle 23"/>
          <p:cNvSpPr>
            <a:spLocks noChangeArrowheads="1"/>
          </p:cNvSpPr>
          <p:nvPr/>
        </p:nvSpPr>
        <p:spPr bwMode="auto">
          <a:xfrm>
            <a:off x="8823326" y="3946526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1049" name="Rectangle 24"/>
          <p:cNvSpPr>
            <a:spLocks noChangeArrowheads="1"/>
          </p:cNvSpPr>
          <p:nvPr/>
        </p:nvSpPr>
        <p:spPr bwMode="auto">
          <a:xfrm>
            <a:off x="7985126" y="2727326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1050" name="Rectangle 25"/>
          <p:cNvSpPr>
            <a:spLocks noChangeArrowheads="1"/>
          </p:cNvSpPr>
          <p:nvPr/>
        </p:nvSpPr>
        <p:spPr bwMode="auto">
          <a:xfrm>
            <a:off x="7375526" y="3352801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1051" name="Line 26"/>
          <p:cNvSpPr>
            <a:spLocks noChangeShapeType="1"/>
          </p:cNvSpPr>
          <p:nvPr/>
        </p:nvSpPr>
        <p:spPr bwMode="auto">
          <a:xfrm flipH="1">
            <a:off x="8382000" y="2362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52" name="Rectangle 27"/>
          <p:cNvSpPr>
            <a:spLocks noChangeArrowheads="1"/>
          </p:cNvSpPr>
          <p:nvPr/>
        </p:nvSpPr>
        <p:spPr bwMode="auto">
          <a:xfrm>
            <a:off x="8747126" y="1660526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1053" name="Rectangle 28"/>
          <p:cNvSpPr>
            <a:spLocks noChangeArrowheads="1"/>
          </p:cNvSpPr>
          <p:nvPr/>
        </p:nvSpPr>
        <p:spPr bwMode="auto">
          <a:xfrm>
            <a:off x="8594726" y="2346326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1054" name="Line 29"/>
          <p:cNvSpPr>
            <a:spLocks noChangeShapeType="1"/>
          </p:cNvSpPr>
          <p:nvPr/>
        </p:nvSpPr>
        <p:spPr bwMode="auto">
          <a:xfrm>
            <a:off x="7086600" y="32766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55" name="Line 30"/>
          <p:cNvSpPr>
            <a:spLocks noChangeShapeType="1"/>
          </p:cNvSpPr>
          <p:nvPr/>
        </p:nvSpPr>
        <p:spPr bwMode="auto">
          <a:xfrm flipH="1">
            <a:off x="6934200" y="22860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56" name="Line 31"/>
          <p:cNvSpPr>
            <a:spLocks noChangeShapeType="1"/>
          </p:cNvSpPr>
          <p:nvPr/>
        </p:nvSpPr>
        <p:spPr bwMode="auto">
          <a:xfrm flipH="1">
            <a:off x="7086600" y="2438400"/>
            <a:ext cx="762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57" name="Rectangle 32"/>
          <p:cNvSpPr>
            <a:spLocks noChangeArrowheads="1"/>
          </p:cNvSpPr>
          <p:nvPr/>
        </p:nvSpPr>
        <p:spPr bwMode="auto">
          <a:xfrm>
            <a:off x="6994526" y="2117726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1058" name="Rectangle 33"/>
          <p:cNvSpPr>
            <a:spLocks noChangeArrowheads="1"/>
          </p:cNvSpPr>
          <p:nvPr/>
        </p:nvSpPr>
        <p:spPr bwMode="auto">
          <a:xfrm>
            <a:off x="7451726" y="2574926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7546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82600" y="1181100"/>
            <a:ext cx="7772400" cy="685800"/>
          </a:xfrm>
          <a:noFill/>
        </p:spPr>
        <p:txBody>
          <a:bodyPr/>
          <a:lstStyle/>
          <a:p>
            <a:r>
              <a:rPr lang="en-US" altLang="en-US" sz="3200" b="1" dirty="0" smtClean="0"/>
              <a:t>The </a:t>
            </a:r>
            <a:r>
              <a:rPr lang="en-US" altLang="en-US" sz="3200" b="1" dirty="0" err="1" smtClean="0"/>
              <a:t>subproblems</a:t>
            </a:r>
            <a:endParaRPr lang="en-US" altLang="en-US" sz="3200" b="1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946" y="1880755"/>
            <a:ext cx="8229600" cy="4419600"/>
          </a:xfrm>
          <a:noFill/>
        </p:spPr>
        <p:txBody>
          <a:bodyPr/>
          <a:lstStyle/>
          <a:p>
            <a:r>
              <a:rPr lang="en-US" altLang="en-US" dirty="0" smtClean="0"/>
              <a:t>How can we define the shortest distance </a:t>
            </a:r>
            <a:r>
              <a:rPr lang="en-US" altLang="en-US" i="1" dirty="0" err="1" smtClean="0"/>
              <a:t>d</a:t>
            </a:r>
            <a:r>
              <a:rPr lang="en-US" altLang="en-US" i="1" baseline="-25000" dirty="0" err="1" smtClean="0"/>
              <a:t>i,j</a:t>
            </a:r>
            <a:r>
              <a:rPr lang="en-US" altLang="en-US" dirty="0" smtClean="0"/>
              <a:t> in terms of “smaller” problems?</a:t>
            </a:r>
            <a:br>
              <a:rPr lang="en-US" altLang="en-US" dirty="0" smtClean="0"/>
            </a:br>
            <a:endParaRPr lang="en-US" altLang="en-US" dirty="0" smtClean="0"/>
          </a:p>
          <a:p>
            <a:r>
              <a:rPr lang="en-US" altLang="en-US" dirty="0" smtClean="0"/>
              <a:t>One way is to restrict the paths to only include vertices from a restricted subset. </a:t>
            </a:r>
            <a:br>
              <a:rPr lang="en-US" altLang="en-US" dirty="0" smtClean="0"/>
            </a:br>
            <a:endParaRPr lang="en-US" altLang="en-US" dirty="0" smtClean="0"/>
          </a:p>
          <a:p>
            <a:r>
              <a:rPr lang="en-US" altLang="en-US" dirty="0" smtClean="0"/>
              <a:t>Initially, the subset is empty. </a:t>
            </a:r>
            <a:br>
              <a:rPr lang="en-US" altLang="en-US" dirty="0" smtClean="0"/>
            </a:br>
            <a:endParaRPr lang="en-US" altLang="en-US" dirty="0" smtClean="0"/>
          </a:p>
          <a:p>
            <a:r>
              <a:rPr lang="en-US" altLang="en-US" dirty="0" smtClean="0"/>
              <a:t>Then, it is incrementally increased until it includes all the vertices.</a:t>
            </a:r>
          </a:p>
        </p:txBody>
      </p:sp>
    </p:spTree>
    <p:extLst>
      <p:ext uri="{BB962C8B-B14F-4D97-AF65-F5344CB8AC3E}">
        <p14:creationId xmlns:p14="http://schemas.microsoft.com/office/powerpoint/2010/main" val="246545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34108" y="1117601"/>
            <a:ext cx="10363200" cy="1143000"/>
          </a:xfrm>
          <a:noFill/>
        </p:spPr>
        <p:txBody>
          <a:bodyPr/>
          <a:lstStyle/>
          <a:p>
            <a:r>
              <a:rPr lang="en-US" altLang="en-US" b="1" dirty="0" smtClean="0"/>
              <a:t>The </a:t>
            </a:r>
            <a:r>
              <a:rPr lang="en-US" altLang="en-US" b="1" dirty="0" err="1" smtClean="0"/>
              <a:t>subproblems</a:t>
            </a:r>
            <a:endParaRPr lang="en-US" altLang="en-US" b="1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5127" y="1981200"/>
            <a:ext cx="7772400" cy="4495800"/>
          </a:xfrm>
          <a:noFill/>
        </p:spPr>
        <p:txBody>
          <a:bodyPr/>
          <a:lstStyle/>
          <a:p>
            <a:r>
              <a:rPr lang="en-US" altLang="en-US" dirty="0" smtClean="0"/>
              <a:t>Let</a:t>
            </a:r>
            <a:r>
              <a:rPr lang="en-US" altLang="en-US" i="1" dirty="0" smtClean="0"/>
              <a:t> D</a:t>
            </a:r>
            <a:r>
              <a:rPr lang="en-US" altLang="en-US" baseline="30000" dirty="0" smtClean="0"/>
              <a:t>(</a:t>
            </a:r>
            <a:r>
              <a:rPr lang="en-US" altLang="en-US" i="1" baseline="30000" dirty="0" smtClean="0"/>
              <a:t>k</a:t>
            </a:r>
            <a:r>
              <a:rPr lang="en-US" altLang="en-US" baseline="30000" dirty="0" smtClean="0"/>
              <a:t>)</a:t>
            </a:r>
            <a:r>
              <a:rPr lang="en-US" altLang="en-US" dirty="0" smtClean="0"/>
              <a:t>[</a:t>
            </a:r>
            <a:r>
              <a:rPr lang="en-US" altLang="en-US" i="1" dirty="0" err="1" smtClean="0"/>
              <a:t>i,j</a:t>
            </a:r>
            <a:r>
              <a:rPr lang="en-US" altLang="en-US" dirty="0" smtClean="0"/>
              <a:t>]=weight of a shortest path from </a:t>
            </a:r>
            <a:r>
              <a:rPr lang="en-US" altLang="en-US" i="1" dirty="0" smtClean="0"/>
              <a:t>v</a:t>
            </a:r>
            <a:r>
              <a:rPr lang="en-US" altLang="en-US" i="1" baseline="-25000" dirty="0" smtClean="0"/>
              <a:t>i</a:t>
            </a:r>
            <a:r>
              <a:rPr lang="en-US" altLang="en-US" dirty="0" smtClean="0"/>
              <a:t> to </a:t>
            </a:r>
            <a:r>
              <a:rPr lang="en-US" altLang="en-US" i="1" dirty="0" err="1" smtClean="0"/>
              <a:t>v</a:t>
            </a:r>
            <a:r>
              <a:rPr lang="en-US" altLang="en-US" i="1" baseline="-25000" dirty="0" err="1" smtClean="0"/>
              <a:t>j</a:t>
            </a:r>
            <a:r>
              <a:rPr lang="en-US" altLang="en-US" dirty="0" smtClean="0"/>
              <a:t> using only vertices from {</a:t>
            </a:r>
            <a:r>
              <a:rPr lang="en-US" altLang="en-US" i="1" dirty="0" smtClean="0"/>
              <a:t>v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</a:t>
            </a:r>
            <a:r>
              <a:rPr lang="en-US" altLang="en-US" i="1" dirty="0" smtClean="0"/>
              <a:t>v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,…,</a:t>
            </a:r>
            <a:r>
              <a:rPr lang="en-US" altLang="en-US" i="1" dirty="0" err="1" smtClean="0"/>
              <a:t>v</a:t>
            </a:r>
            <a:r>
              <a:rPr lang="en-US" altLang="en-US" i="1" baseline="-25000" dirty="0" err="1" smtClean="0"/>
              <a:t>k</a:t>
            </a:r>
            <a:r>
              <a:rPr lang="en-US" altLang="en-US" dirty="0" smtClean="0"/>
              <a:t>} as intermediate vertices in the path</a:t>
            </a:r>
            <a:br>
              <a:rPr lang="en-US" altLang="en-US" dirty="0" smtClean="0"/>
            </a:br>
            <a:endParaRPr lang="en-US" altLang="en-US" dirty="0" smtClean="0"/>
          </a:p>
          <a:p>
            <a:pPr lvl="1"/>
            <a:r>
              <a:rPr lang="en-US" altLang="en-US" i="1" dirty="0" smtClean="0"/>
              <a:t>D</a:t>
            </a:r>
            <a:r>
              <a:rPr lang="en-US" altLang="en-US" baseline="30000" dirty="0" smtClean="0"/>
              <a:t>(0)</a:t>
            </a:r>
            <a:r>
              <a:rPr lang="en-US" altLang="en-US" dirty="0" smtClean="0"/>
              <a:t>=</a:t>
            </a:r>
            <a:r>
              <a:rPr lang="en-US" altLang="en-US" i="1" dirty="0" smtClean="0"/>
              <a:t>W</a:t>
            </a:r>
            <a:endParaRPr lang="en-US" altLang="en-US" dirty="0" smtClean="0"/>
          </a:p>
          <a:p>
            <a:pPr lvl="1"/>
            <a:r>
              <a:rPr lang="en-US" altLang="en-US" i="1" dirty="0" smtClean="0"/>
              <a:t>D</a:t>
            </a:r>
            <a:r>
              <a:rPr lang="en-US" altLang="en-US" baseline="30000" dirty="0" smtClean="0"/>
              <a:t>(</a:t>
            </a:r>
            <a:r>
              <a:rPr lang="en-US" altLang="en-US" i="1" baseline="30000" dirty="0" smtClean="0"/>
              <a:t>n</a:t>
            </a:r>
            <a:r>
              <a:rPr lang="en-US" altLang="en-US" baseline="30000" dirty="0" smtClean="0"/>
              <a:t>)</a:t>
            </a:r>
            <a:r>
              <a:rPr lang="en-US" altLang="en-US" dirty="0" smtClean="0"/>
              <a:t>=</a:t>
            </a:r>
            <a:r>
              <a:rPr lang="en-US" altLang="en-US" i="1" dirty="0" smtClean="0"/>
              <a:t>D</a:t>
            </a:r>
            <a:r>
              <a:rPr lang="en-US" altLang="en-US" dirty="0" smtClean="0"/>
              <a:t> which is the goal matrix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How do we compute </a:t>
            </a:r>
            <a:r>
              <a:rPr lang="en-US" altLang="en-US" i="1" dirty="0" smtClean="0"/>
              <a:t>D</a:t>
            </a:r>
            <a:r>
              <a:rPr lang="en-US" altLang="en-US" baseline="30000" dirty="0" smtClean="0"/>
              <a:t>(</a:t>
            </a:r>
            <a:r>
              <a:rPr lang="en-US" altLang="en-US" i="1" baseline="30000" dirty="0" smtClean="0"/>
              <a:t>k</a:t>
            </a:r>
            <a:r>
              <a:rPr lang="en-US" altLang="en-US" baseline="30000" dirty="0" smtClean="0"/>
              <a:t>) </a:t>
            </a:r>
            <a:r>
              <a:rPr lang="en-US" altLang="en-US" dirty="0" smtClean="0"/>
              <a:t>from </a:t>
            </a:r>
            <a:r>
              <a:rPr lang="en-US" altLang="en-US" i="1" dirty="0" smtClean="0"/>
              <a:t>D</a:t>
            </a:r>
            <a:r>
              <a:rPr lang="en-US" altLang="en-US" baseline="30000" dirty="0" smtClean="0"/>
              <a:t>(</a:t>
            </a:r>
            <a:r>
              <a:rPr lang="en-US" altLang="en-US" i="1" baseline="30000" dirty="0" smtClean="0"/>
              <a:t>k</a:t>
            </a:r>
            <a:r>
              <a:rPr lang="en-US" altLang="en-US" baseline="30000" dirty="0" smtClean="0"/>
              <a:t>-1)</a:t>
            </a:r>
            <a:r>
              <a:rPr lang="en-US" altLang="en-US" dirty="0" smtClean="0"/>
              <a:t> ?</a:t>
            </a:r>
          </a:p>
          <a:p>
            <a:endParaRPr lang="en-US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77333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914400"/>
          </a:xfrm>
          <a:noFill/>
        </p:spPr>
        <p:txBody>
          <a:bodyPr/>
          <a:lstStyle/>
          <a:p>
            <a:endParaRPr lang="en-US" altLang="en-US" b="1" baseline="30000" dirty="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7163" y="1246909"/>
            <a:ext cx="10353963" cy="4602235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en-US" b="1" dirty="0" smtClean="0"/>
              <a:t>Case 1: </a:t>
            </a:r>
            <a:r>
              <a:rPr lang="en-US" altLang="en-US" dirty="0" smtClean="0"/>
              <a:t>A shortest path from </a:t>
            </a:r>
            <a:r>
              <a:rPr lang="en-US" altLang="en-US" i="1" dirty="0" smtClean="0"/>
              <a:t>v</a:t>
            </a:r>
            <a:r>
              <a:rPr lang="en-US" altLang="en-US" i="1" baseline="-25000" dirty="0" smtClean="0"/>
              <a:t>i</a:t>
            </a:r>
            <a:r>
              <a:rPr lang="en-US" altLang="en-US" dirty="0" smtClean="0"/>
              <a:t> to </a:t>
            </a:r>
            <a:r>
              <a:rPr lang="en-US" altLang="en-US" i="1" dirty="0" err="1" smtClean="0"/>
              <a:t>v</a:t>
            </a:r>
            <a:r>
              <a:rPr lang="en-US" altLang="en-US" i="1" baseline="-25000" dirty="0" err="1" smtClean="0"/>
              <a:t>j</a:t>
            </a:r>
            <a:r>
              <a:rPr lang="en-US" altLang="en-US" dirty="0" smtClean="0"/>
              <a:t> restricted to using only vertices from {</a:t>
            </a:r>
            <a:r>
              <a:rPr lang="en-US" altLang="en-US" i="1" dirty="0" smtClean="0"/>
              <a:t>v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</a:t>
            </a:r>
            <a:r>
              <a:rPr lang="en-US" altLang="en-US" i="1" dirty="0" smtClean="0"/>
              <a:t>v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,…,</a:t>
            </a:r>
            <a:r>
              <a:rPr lang="en-US" altLang="en-US" i="1" dirty="0" err="1" smtClean="0"/>
              <a:t>v</a:t>
            </a:r>
            <a:r>
              <a:rPr lang="en-US" altLang="en-US" i="1" baseline="-25000" dirty="0" err="1" smtClean="0"/>
              <a:t>k</a:t>
            </a:r>
            <a:r>
              <a:rPr lang="en-US" altLang="en-US" dirty="0" smtClean="0"/>
              <a:t>} as intermediate vertices does not use </a:t>
            </a:r>
            <a:r>
              <a:rPr lang="en-US" altLang="en-US" i="1" dirty="0" err="1" smtClean="0"/>
              <a:t>v</a:t>
            </a:r>
            <a:r>
              <a:rPr lang="en-US" altLang="en-US" i="1" baseline="-25000" dirty="0" err="1" smtClean="0"/>
              <a:t>k</a:t>
            </a:r>
            <a:r>
              <a:rPr lang="en-US" altLang="en-US" dirty="0" smtClean="0"/>
              <a:t>.        Then </a:t>
            </a:r>
            <a:r>
              <a:rPr lang="en-US" altLang="en-US" i="1" dirty="0" smtClean="0"/>
              <a:t>D</a:t>
            </a:r>
            <a:r>
              <a:rPr lang="en-US" altLang="en-US" baseline="30000" dirty="0" smtClean="0"/>
              <a:t>(</a:t>
            </a:r>
            <a:r>
              <a:rPr lang="en-US" altLang="en-US" i="1" baseline="30000" dirty="0" smtClean="0"/>
              <a:t>k</a:t>
            </a:r>
            <a:r>
              <a:rPr lang="en-US" altLang="en-US" baseline="30000" dirty="0" smtClean="0"/>
              <a:t>)</a:t>
            </a:r>
            <a:r>
              <a:rPr lang="en-US" altLang="en-US" dirty="0" smtClean="0"/>
              <a:t>[</a:t>
            </a:r>
            <a:r>
              <a:rPr lang="en-US" altLang="en-US" i="1" dirty="0" err="1" smtClean="0"/>
              <a:t>i,j</a:t>
            </a:r>
            <a:r>
              <a:rPr lang="en-US" altLang="en-US" dirty="0" smtClean="0"/>
              <a:t>]= </a:t>
            </a:r>
            <a:r>
              <a:rPr lang="en-US" altLang="en-US" i="1" dirty="0" smtClean="0"/>
              <a:t>D</a:t>
            </a:r>
            <a:r>
              <a:rPr lang="en-US" altLang="en-US" baseline="30000" dirty="0" smtClean="0"/>
              <a:t>(</a:t>
            </a:r>
            <a:r>
              <a:rPr lang="en-US" altLang="en-US" i="1" baseline="30000" dirty="0" smtClean="0"/>
              <a:t>k</a:t>
            </a:r>
            <a:r>
              <a:rPr lang="en-US" altLang="en-US" baseline="30000" dirty="0" smtClean="0"/>
              <a:t>-1)</a:t>
            </a:r>
            <a:r>
              <a:rPr lang="en-US" altLang="en-US" dirty="0" smtClean="0"/>
              <a:t>[</a:t>
            </a:r>
            <a:r>
              <a:rPr lang="en-US" altLang="en-US" i="1" dirty="0" err="1" smtClean="0"/>
              <a:t>i,j</a:t>
            </a:r>
            <a:r>
              <a:rPr lang="en-US" altLang="en-US" dirty="0" smtClean="0"/>
              <a:t>].</a:t>
            </a:r>
            <a:br>
              <a:rPr lang="en-US" altLang="en-US" dirty="0" smtClean="0"/>
            </a:br>
            <a:endParaRPr lang="en-US" altLang="en-US" dirty="0" smtClean="0"/>
          </a:p>
          <a:p>
            <a:pPr>
              <a:buFontTx/>
              <a:buNone/>
            </a:pPr>
            <a:r>
              <a:rPr lang="en-US" altLang="en-US" b="1" dirty="0" smtClean="0"/>
              <a:t>Case 2:</a:t>
            </a:r>
            <a:r>
              <a:rPr lang="en-US" altLang="en-US" dirty="0" smtClean="0"/>
              <a:t> A shortest path from </a:t>
            </a:r>
            <a:r>
              <a:rPr lang="en-US" altLang="en-US" i="1" dirty="0" smtClean="0"/>
              <a:t>v</a:t>
            </a:r>
            <a:r>
              <a:rPr lang="en-US" altLang="en-US" i="1" baseline="-25000" dirty="0" smtClean="0"/>
              <a:t>i</a:t>
            </a:r>
            <a:r>
              <a:rPr lang="en-US" altLang="en-US" dirty="0" smtClean="0"/>
              <a:t> to </a:t>
            </a:r>
            <a:r>
              <a:rPr lang="en-US" altLang="en-US" i="1" dirty="0" err="1" smtClean="0"/>
              <a:t>v</a:t>
            </a:r>
            <a:r>
              <a:rPr lang="en-US" altLang="en-US" i="1" baseline="-25000" dirty="0" err="1" smtClean="0"/>
              <a:t>j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restricted to using only vertices from {</a:t>
            </a:r>
            <a:r>
              <a:rPr lang="en-US" altLang="en-US" i="1" dirty="0" smtClean="0"/>
              <a:t>v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</a:t>
            </a:r>
            <a:r>
              <a:rPr lang="en-US" altLang="en-US" i="1" dirty="0" smtClean="0"/>
              <a:t>v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,…,</a:t>
            </a:r>
            <a:r>
              <a:rPr lang="en-US" altLang="en-US" i="1" dirty="0" err="1" smtClean="0"/>
              <a:t>v</a:t>
            </a:r>
            <a:r>
              <a:rPr lang="en-US" altLang="en-US" i="1" baseline="-25000" dirty="0" err="1" smtClean="0"/>
              <a:t>k</a:t>
            </a:r>
            <a:r>
              <a:rPr lang="en-US" altLang="en-US" dirty="0" smtClean="0"/>
              <a:t>} as intermediate vertices does use </a:t>
            </a:r>
            <a:r>
              <a:rPr lang="en-US" altLang="en-US" dirty="0" err="1" smtClean="0"/>
              <a:t>v</a:t>
            </a:r>
            <a:r>
              <a:rPr lang="en-US" altLang="en-US" baseline="-25000" dirty="0" err="1" smtClean="0"/>
              <a:t>k</a:t>
            </a:r>
            <a:r>
              <a:rPr lang="en-US" altLang="en-US" dirty="0" smtClean="0"/>
              <a:t>.   Then </a:t>
            </a:r>
            <a:r>
              <a:rPr lang="en-US" altLang="en-US" i="1" dirty="0" smtClean="0"/>
              <a:t>D</a:t>
            </a:r>
            <a:r>
              <a:rPr lang="en-US" altLang="en-US" baseline="30000" dirty="0" smtClean="0"/>
              <a:t>(</a:t>
            </a:r>
            <a:r>
              <a:rPr lang="en-US" altLang="en-US" i="1" baseline="30000" dirty="0" smtClean="0"/>
              <a:t>k</a:t>
            </a:r>
            <a:r>
              <a:rPr lang="en-US" altLang="en-US" baseline="30000" dirty="0" smtClean="0"/>
              <a:t>)</a:t>
            </a:r>
            <a:r>
              <a:rPr lang="en-US" altLang="en-US" dirty="0" smtClean="0"/>
              <a:t>[</a:t>
            </a:r>
            <a:r>
              <a:rPr lang="en-US" altLang="en-US" i="1" dirty="0" err="1" smtClean="0"/>
              <a:t>i,j</a:t>
            </a:r>
            <a:r>
              <a:rPr lang="en-US" altLang="en-US" dirty="0" smtClean="0"/>
              <a:t>]=</a:t>
            </a:r>
            <a:r>
              <a:rPr lang="en-US" altLang="en-US" i="1" dirty="0" smtClean="0"/>
              <a:t> D</a:t>
            </a:r>
            <a:r>
              <a:rPr lang="en-US" altLang="en-US" baseline="30000" dirty="0" smtClean="0"/>
              <a:t>(</a:t>
            </a:r>
            <a:r>
              <a:rPr lang="en-US" altLang="en-US" i="1" baseline="30000" dirty="0" smtClean="0"/>
              <a:t>k</a:t>
            </a:r>
            <a:r>
              <a:rPr lang="en-US" altLang="en-US" baseline="30000" dirty="0" smtClean="0"/>
              <a:t>-1)</a:t>
            </a:r>
            <a:r>
              <a:rPr lang="en-US" altLang="en-US" dirty="0" smtClean="0"/>
              <a:t>[</a:t>
            </a:r>
            <a:r>
              <a:rPr lang="en-US" altLang="en-US" i="1" dirty="0" err="1" smtClean="0"/>
              <a:t>i,k</a:t>
            </a:r>
            <a:r>
              <a:rPr lang="en-US" altLang="en-US" dirty="0" smtClean="0"/>
              <a:t>]+ </a:t>
            </a:r>
            <a:r>
              <a:rPr lang="en-US" altLang="en-US" i="1" dirty="0" smtClean="0"/>
              <a:t>D</a:t>
            </a:r>
            <a:r>
              <a:rPr lang="en-US" altLang="en-US" baseline="30000" dirty="0" smtClean="0"/>
              <a:t>(</a:t>
            </a:r>
            <a:r>
              <a:rPr lang="en-US" altLang="en-US" i="1" baseline="30000" dirty="0" smtClean="0"/>
              <a:t>k</a:t>
            </a:r>
            <a:r>
              <a:rPr lang="en-US" altLang="en-US" baseline="30000" dirty="0" smtClean="0"/>
              <a:t>-1)</a:t>
            </a:r>
            <a:r>
              <a:rPr lang="en-US" altLang="en-US" dirty="0" smtClean="0"/>
              <a:t>[</a:t>
            </a:r>
            <a:r>
              <a:rPr lang="en-US" altLang="en-US" i="1" dirty="0" err="1" smtClean="0"/>
              <a:t>k</a:t>
            </a:r>
            <a:r>
              <a:rPr lang="en-US" altLang="en-US" dirty="0" err="1" smtClean="0"/>
              <a:t>,</a:t>
            </a:r>
            <a:r>
              <a:rPr lang="en-US" altLang="en-US" i="1" dirty="0" err="1" smtClean="0"/>
              <a:t>j</a:t>
            </a:r>
            <a:r>
              <a:rPr lang="en-US" altLang="en-US" dirty="0" smtClean="0"/>
              <a:t>].</a:t>
            </a:r>
          </a:p>
          <a:p>
            <a:endParaRPr lang="en-US" altLang="en-US" b="1" dirty="0" smtClean="0"/>
          </a:p>
        </p:txBody>
      </p:sp>
      <p:sp>
        <p:nvSpPr>
          <p:cNvPr id="7173" name="Oval 5"/>
          <p:cNvSpPr>
            <a:spLocks noChangeArrowheads="1"/>
          </p:cNvSpPr>
          <p:nvPr/>
        </p:nvSpPr>
        <p:spPr bwMode="auto">
          <a:xfrm>
            <a:off x="2514601" y="5230814"/>
            <a:ext cx="506413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5410201" y="4087814"/>
            <a:ext cx="506413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8232775" y="5029201"/>
            <a:ext cx="508000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2514601" y="5230814"/>
            <a:ext cx="506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1">
                <a:latin typeface="Arial" panose="020B0604020202020204" pitchFamily="34" charset="0"/>
              </a:rPr>
              <a:t>V</a:t>
            </a:r>
            <a:r>
              <a:rPr lang="en-US" altLang="en-US" sz="2000" i="1" baseline="-25000">
                <a:latin typeface="Arial" panose="020B0604020202020204" pitchFamily="34" charset="0"/>
              </a:rPr>
              <a:t>i</a:t>
            </a:r>
            <a:endParaRPr lang="en-US" altLang="en-US" sz="2000" i="1">
              <a:latin typeface="Arial" panose="020B0604020202020204" pitchFamily="34" charset="0"/>
            </a:endParaRP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8232776" y="5080001"/>
            <a:ext cx="447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1">
                <a:latin typeface="Arial" panose="020B0604020202020204" pitchFamily="34" charset="0"/>
              </a:rPr>
              <a:t>V</a:t>
            </a:r>
            <a:r>
              <a:rPr lang="en-US" altLang="en-US" sz="2000" i="1" baseline="-25000">
                <a:latin typeface="Arial" panose="020B0604020202020204" pitchFamily="34" charset="0"/>
              </a:rPr>
              <a:t>j</a:t>
            </a:r>
            <a:endParaRPr lang="en-US" altLang="en-US" sz="1800" i="1">
              <a:latin typeface="Arial" panose="020B0604020202020204" pitchFamily="34" charset="0"/>
            </a:endParaRP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5410200" y="4087814"/>
            <a:ext cx="579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1">
                <a:latin typeface="Arial" panose="020B0604020202020204" pitchFamily="34" charset="0"/>
              </a:rPr>
              <a:t>V</a:t>
            </a:r>
            <a:r>
              <a:rPr lang="en-US" altLang="en-US" sz="2000" i="1" baseline="-25000">
                <a:latin typeface="Arial" panose="020B0604020202020204" pitchFamily="34" charset="0"/>
              </a:rPr>
              <a:t>k</a:t>
            </a:r>
            <a:endParaRPr lang="en-US" altLang="en-US" sz="2000" i="1">
              <a:latin typeface="Arial" panose="020B0604020202020204" pitchFamily="34" charset="0"/>
            </a:endParaRPr>
          </a:p>
        </p:txBody>
      </p:sp>
      <p:sp>
        <p:nvSpPr>
          <p:cNvPr id="7179" name="Freeform 11"/>
          <p:cNvSpPr>
            <a:spLocks/>
          </p:cNvSpPr>
          <p:nvPr/>
        </p:nvSpPr>
        <p:spPr bwMode="auto">
          <a:xfrm>
            <a:off x="3021014" y="5297489"/>
            <a:ext cx="5267325" cy="282575"/>
          </a:xfrm>
          <a:custGeom>
            <a:avLst/>
            <a:gdLst>
              <a:gd name="T0" fmla="*/ 0 w 3492"/>
              <a:gd name="T1" fmla="*/ 150 h 202"/>
              <a:gd name="T2" fmla="*/ 305 w 3492"/>
              <a:gd name="T3" fmla="*/ 45 h 202"/>
              <a:gd name="T4" fmla="*/ 720 w 3492"/>
              <a:gd name="T5" fmla="*/ 174 h 202"/>
              <a:gd name="T6" fmla="*/ 1332 w 3492"/>
              <a:gd name="T7" fmla="*/ 18 h 202"/>
              <a:gd name="T8" fmla="*/ 1860 w 3492"/>
              <a:gd name="T9" fmla="*/ 198 h 202"/>
              <a:gd name="T10" fmla="*/ 2316 w 3492"/>
              <a:gd name="T11" fmla="*/ 42 h 202"/>
              <a:gd name="T12" fmla="*/ 2724 w 3492"/>
              <a:gd name="T13" fmla="*/ 174 h 202"/>
              <a:gd name="T14" fmla="*/ 3132 w 3492"/>
              <a:gd name="T15" fmla="*/ 18 h 202"/>
              <a:gd name="T16" fmla="*/ 3492 w 3492"/>
              <a:gd name="T17" fmla="*/ 66 h 20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492"/>
              <a:gd name="T28" fmla="*/ 0 h 202"/>
              <a:gd name="T29" fmla="*/ 3492 w 3492"/>
              <a:gd name="T30" fmla="*/ 202 h 20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492" h="202">
                <a:moveTo>
                  <a:pt x="0" y="150"/>
                </a:moveTo>
                <a:cubicBezTo>
                  <a:pt x="51" y="135"/>
                  <a:pt x="185" y="41"/>
                  <a:pt x="305" y="45"/>
                </a:cubicBezTo>
                <a:cubicBezTo>
                  <a:pt x="425" y="49"/>
                  <a:pt x="549" y="178"/>
                  <a:pt x="720" y="174"/>
                </a:cubicBezTo>
                <a:cubicBezTo>
                  <a:pt x="891" y="170"/>
                  <a:pt x="1142" y="14"/>
                  <a:pt x="1332" y="18"/>
                </a:cubicBezTo>
                <a:cubicBezTo>
                  <a:pt x="1522" y="22"/>
                  <a:pt x="1696" y="194"/>
                  <a:pt x="1860" y="198"/>
                </a:cubicBezTo>
                <a:cubicBezTo>
                  <a:pt x="2024" y="202"/>
                  <a:pt x="2172" y="46"/>
                  <a:pt x="2316" y="42"/>
                </a:cubicBezTo>
                <a:cubicBezTo>
                  <a:pt x="2460" y="38"/>
                  <a:pt x="2588" y="178"/>
                  <a:pt x="2724" y="174"/>
                </a:cubicBezTo>
                <a:cubicBezTo>
                  <a:pt x="2860" y="170"/>
                  <a:pt x="3004" y="36"/>
                  <a:pt x="3132" y="18"/>
                </a:cubicBezTo>
                <a:cubicBezTo>
                  <a:pt x="3260" y="0"/>
                  <a:pt x="3417" y="56"/>
                  <a:pt x="3492" y="66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8485621" y="4275138"/>
            <a:ext cx="356206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>
                <a:latin typeface="Arial" panose="020B0604020202020204" pitchFamily="34" charset="0"/>
              </a:rPr>
              <a:t>Shortest Path using intermediate vertices { </a:t>
            </a:r>
            <a:r>
              <a:rPr lang="en-US" altLang="en-US" sz="1800" i="1" dirty="0">
                <a:latin typeface="Arial" panose="020B0604020202020204" pitchFamily="34" charset="0"/>
              </a:rPr>
              <a:t>V</a:t>
            </a:r>
            <a:r>
              <a:rPr lang="en-US" altLang="en-US" sz="1800" baseline="-25000" dirty="0">
                <a:latin typeface="Arial" panose="020B0604020202020204" pitchFamily="34" charset="0"/>
              </a:rPr>
              <a:t>1</a:t>
            </a:r>
            <a:r>
              <a:rPr lang="en-US" altLang="en-US" sz="1800" i="1" baseline="-25000" dirty="0">
                <a:latin typeface="Arial" panose="020B0604020202020204" pitchFamily="34" charset="0"/>
              </a:rPr>
              <a:t>, . . .  </a:t>
            </a:r>
            <a:r>
              <a:rPr lang="en-US" altLang="en-US" sz="1800" i="1" dirty="0" err="1">
                <a:latin typeface="Arial" panose="020B0604020202020204" pitchFamily="34" charset="0"/>
              </a:rPr>
              <a:t>V</a:t>
            </a:r>
            <a:r>
              <a:rPr lang="en-US" altLang="en-US" sz="1800" i="1" baseline="-25000" dirty="0" err="1">
                <a:latin typeface="Arial" panose="020B0604020202020204" pitchFamily="34" charset="0"/>
              </a:rPr>
              <a:t>k</a:t>
            </a:r>
            <a:r>
              <a:rPr lang="en-US" altLang="en-US" sz="1800" baseline="-25000" dirty="0">
                <a:latin typeface="Arial" panose="020B0604020202020204" pitchFamily="34" charset="0"/>
              </a:rPr>
              <a:t> -1 </a:t>
            </a:r>
            <a:r>
              <a:rPr lang="en-US" altLang="en-US" sz="1800" dirty="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 flipV="1">
            <a:off x="4830763" y="5565776"/>
            <a:ext cx="652462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82" name="Freeform 14"/>
          <p:cNvSpPr>
            <a:spLocks/>
          </p:cNvSpPr>
          <p:nvPr/>
        </p:nvSpPr>
        <p:spPr bwMode="auto">
          <a:xfrm>
            <a:off x="2876550" y="4222751"/>
            <a:ext cx="2533650" cy="1008063"/>
          </a:xfrm>
          <a:custGeom>
            <a:avLst/>
            <a:gdLst>
              <a:gd name="T0" fmla="*/ 0 w 1680"/>
              <a:gd name="T1" fmla="*/ 720 h 720"/>
              <a:gd name="T2" fmla="*/ 192 w 1680"/>
              <a:gd name="T3" fmla="*/ 576 h 720"/>
              <a:gd name="T4" fmla="*/ 480 w 1680"/>
              <a:gd name="T5" fmla="*/ 576 h 720"/>
              <a:gd name="T6" fmla="*/ 720 w 1680"/>
              <a:gd name="T7" fmla="*/ 492 h 720"/>
              <a:gd name="T8" fmla="*/ 936 w 1680"/>
              <a:gd name="T9" fmla="*/ 264 h 720"/>
              <a:gd name="T10" fmla="*/ 1224 w 1680"/>
              <a:gd name="T11" fmla="*/ 180 h 720"/>
              <a:gd name="T12" fmla="*/ 1512 w 1680"/>
              <a:gd name="T13" fmla="*/ 168 h 720"/>
              <a:gd name="T14" fmla="*/ 1680 w 1680"/>
              <a:gd name="T15" fmla="*/ 0 h 72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680"/>
              <a:gd name="T25" fmla="*/ 0 h 720"/>
              <a:gd name="T26" fmla="*/ 1680 w 1680"/>
              <a:gd name="T27" fmla="*/ 720 h 72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680" h="720">
                <a:moveTo>
                  <a:pt x="0" y="720"/>
                </a:moveTo>
                <a:cubicBezTo>
                  <a:pt x="56" y="660"/>
                  <a:pt x="112" y="600"/>
                  <a:pt x="192" y="576"/>
                </a:cubicBezTo>
                <a:cubicBezTo>
                  <a:pt x="272" y="552"/>
                  <a:pt x="392" y="590"/>
                  <a:pt x="480" y="576"/>
                </a:cubicBezTo>
                <a:cubicBezTo>
                  <a:pt x="568" y="562"/>
                  <a:pt x="644" y="544"/>
                  <a:pt x="720" y="492"/>
                </a:cubicBezTo>
                <a:cubicBezTo>
                  <a:pt x="796" y="440"/>
                  <a:pt x="852" y="316"/>
                  <a:pt x="936" y="264"/>
                </a:cubicBezTo>
                <a:cubicBezTo>
                  <a:pt x="1020" y="212"/>
                  <a:pt x="1128" y="196"/>
                  <a:pt x="1224" y="180"/>
                </a:cubicBezTo>
                <a:cubicBezTo>
                  <a:pt x="1320" y="164"/>
                  <a:pt x="1436" y="198"/>
                  <a:pt x="1512" y="168"/>
                </a:cubicBezTo>
                <a:cubicBezTo>
                  <a:pt x="1588" y="138"/>
                  <a:pt x="1645" y="35"/>
                  <a:pt x="168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3" name="Freeform 16"/>
          <p:cNvSpPr>
            <a:spLocks/>
          </p:cNvSpPr>
          <p:nvPr/>
        </p:nvSpPr>
        <p:spPr bwMode="auto">
          <a:xfrm>
            <a:off x="5916614" y="4275138"/>
            <a:ext cx="2587625" cy="703262"/>
          </a:xfrm>
          <a:custGeom>
            <a:avLst/>
            <a:gdLst>
              <a:gd name="T0" fmla="*/ 0 w 1716"/>
              <a:gd name="T1" fmla="*/ 10 h 502"/>
              <a:gd name="T2" fmla="*/ 276 w 1716"/>
              <a:gd name="T3" fmla="*/ 34 h 502"/>
              <a:gd name="T4" fmla="*/ 372 w 1716"/>
              <a:gd name="T5" fmla="*/ 214 h 502"/>
              <a:gd name="T6" fmla="*/ 576 w 1716"/>
              <a:gd name="T7" fmla="*/ 250 h 502"/>
              <a:gd name="T8" fmla="*/ 780 w 1716"/>
              <a:gd name="T9" fmla="*/ 262 h 502"/>
              <a:gd name="T10" fmla="*/ 936 w 1716"/>
              <a:gd name="T11" fmla="*/ 370 h 502"/>
              <a:gd name="T12" fmla="*/ 1128 w 1716"/>
              <a:gd name="T13" fmla="*/ 334 h 502"/>
              <a:gd name="T14" fmla="*/ 1200 w 1716"/>
              <a:gd name="T15" fmla="*/ 250 h 502"/>
              <a:gd name="T16" fmla="*/ 1356 w 1716"/>
              <a:gd name="T17" fmla="*/ 262 h 502"/>
              <a:gd name="T18" fmla="*/ 1356 w 1716"/>
              <a:gd name="T19" fmla="*/ 286 h 502"/>
              <a:gd name="T20" fmla="*/ 1404 w 1716"/>
              <a:gd name="T21" fmla="*/ 442 h 502"/>
              <a:gd name="T22" fmla="*/ 1560 w 1716"/>
              <a:gd name="T23" fmla="*/ 490 h 502"/>
              <a:gd name="T24" fmla="*/ 1716 w 1716"/>
              <a:gd name="T25" fmla="*/ 502 h 50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16"/>
              <a:gd name="T40" fmla="*/ 0 h 502"/>
              <a:gd name="T41" fmla="*/ 1716 w 1716"/>
              <a:gd name="T42" fmla="*/ 502 h 50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16" h="502">
                <a:moveTo>
                  <a:pt x="0" y="10"/>
                </a:moveTo>
                <a:cubicBezTo>
                  <a:pt x="46" y="14"/>
                  <a:pt x="214" y="0"/>
                  <a:pt x="276" y="34"/>
                </a:cubicBezTo>
                <a:cubicBezTo>
                  <a:pt x="338" y="68"/>
                  <a:pt x="322" y="178"/>
                  <a:pt x="372" y="214"/>
                </a:cubicBezTo>
                <a:cubicBezTo>
                  <a:pt x="422" y="250"/>
                  <a:pt x="508" y="242"/>
                  <a:pt x="576" y="250"/>
                </a:cubicBezTo>
                <a:cubicBezTo>
                  <a:pt x="644" y="258"/>
                  <a:pt x="720" y="242"/>
                  <a:pt x="780" y="262"/>
                </a:cubicBezTo>
                <a:cubicBezTo>
                  <a:pt x="840" y="282"/>
                  <a:pt x="878" y="358"/>
                  <a:pt x="936" y="370"/>
                </a:cubicBezTo>
                <a:cubicBezTo>
                  <a:pt x="994" y="382"/>
                  <a:pt x="1084" y="354"/>
                  <a:pt x="1128" y="334"/>
                </a:cubicBezTo>
                <a:cubicBezTo>
                  <a:pt x="1172" y="314"/>
                  <a:pt x="1162" y="262"/>
                  <a:pt x="1200" y="250"/>
                </a:cubicBezTo>
                <a:cubicBezTo>
                  <a:pt x="1238" y="238"/>
                  <a:pt x="1330" y="256"/>
                  <a:pt x="1356" y="262"/>
                </a:cubicBezTo>
                <a:cubicBezTo>
                  <a:pt x="1382" y="268"/>
                  <a:pt x="1348" y="256"/>
                  <a:pt x="1356" y="286"/>
                </a:cubicBezTo>
                <a:cubicBezTo>
                  <a:pt x="1364" y="316"/>
                  <a:pt x="1370" y="408"/>
                  <a:pt x="1404" y="442"/>
                </a:cubicBezTo>
                <a:cubicBezTo>
                  <a:pt x="1438" y="476"/>
                  <a:pt x="1508" y="480"/>
                  <a:pt x="1560" y="490"/>
                </a:cubicBezTo>
                <a:cubicBezTo>
                  <a:pt x="1612" y="500"/>
                  <a:pt x="1684" y="500"/>
                  <a:pt x="1716" y="502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4" name="Line 18"/>
          <p:cNvSpPr>
            <a:spLocks noChangeShapeType="1"/>
          </p:cNvSpPr>
          <p:nvPr/>
        </p:nvSpPr>
        <p:spPr bwMode="auto">
          <a:xfrm flipV="1">
            <a:off x="5867401" y="4164014"/>
            <a:ext cx="2892425" cy="269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85" name="Text Box 21"/>
          <p:cNvSpPr txBox="1">
            <a:spLocks noChangeArrowheads="1"/>
          </p:cNvSpPr>
          <p:nvPr/>
        </p:nvSpPr>
        <p:spPr bwMode="auto">
          <a:xfrm>
            <a:off x="857250" y="4067971"/>
            <a:ext cx="432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>
                <a:latin typeface="Arial" panose="020B0604020202020204" pitchFamily="34" charset="0"/>
              </a:rPr>
              <a:t>Shortest path using intermediate vertices</a:t>
            </a:r>
            <a:br>
              <a:rPr lang="en-US" altLang="en-US" sz="1800" dirty="0">
                <a:latin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</a:rPr>
              <a:t>{</a:t>
            </a:r>
            <a:r>
              <a:rPr lang="en-US" altLang="en-US" sz="1800" i="1" dirty="0">
                <a:latin typeface="Arial" panose="020B0604020202020204" pitchFamily="34" charset="0"/>
              </a:rPr>
              <a:t>V</a:t>
            </a:r>
            <a:r>
              <a:rPr lang="en-US" altLang="en-US" sz="1800" baseline="-25000" dirty="0">
                <a:latin typeface="Arial" panose="020B0604020202020204" pitchFamily="34" charset="0"/>
              </a:rPr>
              <a:t>1</a:t>
            </a:r>
            <a:r>
              <a:rPr lang="en-US" altLang="en-US" sz="1800" i="1" dirty="0">
                <a:latin typeface="Arial" panose="020B0604020202020204" pitchFamily="34" charset="0"/>
              </a:rPr>
              <a:t>, . . .  </a:t>
            </a:r>
            <a:r>
              <a:rPr lang="en-US" altLang="en-US" sz="1800" i="1" dirty="0" err="1">
                <a:latin typeface="Arial" panose="020B0604020202020204" pitchFamily="34" charset="0"/>
              </a:rPr>
              <a:t>V</a:t>
            </a:r>
            <a:r>
              <a:rPr lang="en-US" altLang="en-US" sz="1800" i="1" baseline="-25000" dirty="0" err="1">
                <a:latin typeface="Arial" panose="020B0604020202020204" pitchFamily="34" charset="0"/>
              </a:rPr>
              <a:t>k</a:t>
            </a:r>
            <a:r>
              <a:rPr lang="en-US" altLang="en-US" sz="1800" baseline="30000" dirty="0"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}</a:t>
            </a:r>
            <a:endParaRPr lang="en-US" altLang="en-US" sz="1800" baseline="-25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05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2718" y="1246983"/>
            <a:ext cx="7772400" cy="2209800"/>
          </a:xfrm>
          <a:noFill/>
        </p:spPr>
        <p:txBody>
          <a:bodyPr/>
          <a:lstStyle/>
          <a:p>
            <a:r>
              <a:rPr lang="en-US" altLang="en-US" b="1" dirty="0" smtClean="0"/>
              <a:t>Since </a:t>
            </a:r>
            <a:br>
              <a:rPr lang="en-US" altLang="en-US" b="1" dirty="0" smtClean="0"/>
            </a:br>
            <a:r>
              <a:rPr lang="en-US" altLang="en-US" b="1" dirty="0" smtClean="0"/>
              <a:t>	</a:t>
            </a:r>
            <a:r>
              <a:rPr lang="en-US" altLang="en-US" b="1" i="1" dirty="0" smtClean="0"/>
              <a:t>D</a:t>
            </a:r>
            <a:r>
              <a:rPr lang="en-US" altLang="en-US" b="1" baseline="30000" dirty="0" smtClean="0"/>
              <a:t>(</a:t>
            </a:r>
            <a:r>
              <a:rPr lang="en-US" altLang="en-US" b="1" i="1" baseline="30000" dirty="0" smtClean="0"/>
              <a:t>k</a:t>
            </a:r>
            <a:r>
              <a:rPr lang="en-US" altLang="en-US" b="1" baseline="30000" dirty="0" smtClean="0"/>
              <a:t>)</a:t>
            </a:r>
            <a:r>
              <a:rPr lang="en-US" altLang="en-US" b="1" dirty="0" smtClean="0"/>
              <a:t>[</a:t>
            </a:r>
            <a:r>
              <a:rPr lang="en-US" altLang="en-US" b="1" i="1" dirty="0" err="1" smtClean="0"/>
              <a:t>i,j</a:t>
            </a:r>
            <a:r>
              <a:rPr lang="en-US" altLang="en-US" b="1" dirty="0" smtClean="0"/>
              <a:t>]= </a:t>
            </a:r>
            <a:r>
              <a:rPr lang="en-US" altLang="en-US" b="1" i="1" dirty="0" smtClean="0"/>
              <a:t>D</a:t>
            </a:r>
            <a:r>
              <a:rPr lang="en-US" altLang="en-US" b="1" baseline="30000" dirty="0" smtClean="0"/>
              <a:t>(</a:t>
            </a:r>
            <a:r>
              <a:rPr lang="en-US" altLang="en-US" b="1" i="1" baseline="30000" dirty="0" smtClean="0"/>
              <a:t>k</a:t>
            </a:r>
            <a:r>
              <a:rPr lang="en-US" altLang="en-US" b="1" baseline="30000" dirty="0" smtClean="0"/>
              <a:t>-1)</a:t>
            </a:r>
            <a:r>
              <a:rPr lang="en-US" altLang="en-US" b="1" dirty="0" smtClean="0"/>
              <a:t>[</a:t>
            </a:r>
            <a:r>
              <a:rPr lang="en-US" altLang="en-US" b="1" i="1" dirty="0" err="1" smtClean="0"/>
              <a:t>i,j</a:t>
            </a:r>
            <a:r>
              <a:rPr lang="en-US" altLang="en-US" b="1" dirty="0" smtClean="0"/>
              <a:t>] or</a:t>
            </a:r>
            <a:br>
              <a:rPr lang="en-US" altLang="en-US" b="1" dirty="0" smtClean="0"/>
            </a:br>
            <a:r>
              <a:rPr lang="en-US" altLang="en-US" b="1" dirty="0" smtClean="0"/>
              <a:t>	</a:t>
            </a:r>
            <a:r>
              <a:rPr lang="en-US" altLang="en-US" b="1" i="1" dirty="0" smtClean="0"/>
              <a:t>D</a:t>
            </a:r>
            <a:r>
              <a:rPr lang="en-US" altLang="en-US" b="1" baseline="30000" dirty="0" smtClean="0"/>
              <a:t>(</a:t>
            </a:r>
            <a:r>
              <a:rPr lang="en-US" altLang="en-US" b="1" i="1" baseline="30000" dirty="0" smtClean="0"/>
              <a:t>k</a:t>
            </a:r>
            <a:r>
              <a:rPr lang="en-US" altLang="en-US" b="1" baseline="30000" dirty="0" smtClean="0"/>
              <a:t>)</a:t>
            </a:r>
            <a:r>
              <a:rPr lang="en-US" altLang="en-US" b="1" dirty="0" smtClean="0"/>
              <a:t>[</a:t>
            </a:r>
            <a:r>
              <a:rPr lang="en-US" altLang="en-US" b="1" i="1" dirty="0" err="1" smtClean="0"/>
              <a:t>i,j</a:t>
            </a:r>
            <a:r>
              <a:rPr lang="en-US" altLang="en-US" b="1" dirty="0" smtClean="0"/>
              <a:t>]=</a:t>
            </a:r>
            <a:r>
              <a:rPr lang="en-US" altLang="en-US" b="1" i="1" dirty="0" smtClean="0"/>
              <a:t> D</a:t>
            </a:r>
            <a:r>
              <a:rPr lang="en-US" altLang="en-US" b="1" baseline="30000" dirty="0" smtClean="0"/>
              <a:t>(</a:t>
            </a:r>
            <a:r>
              <a:rPr lang="en-US" altLang="en-US" b="1" i="1" baseline="30000" dirty="0" smtClean="0"/>
              <a:t>k</a:t>
            </a:r>
            <a:r>
              <a:rPr lang="en-US" altLang="en-US" b="1" baseline="30000" dirty="0" smtClean="0"/>
              <a:t>-1)</a:t>
            </a:r>
            <a:r>
              <a:rPr lang="en-US" altLang="en-US" b="1" dirty="0" smtClean="0"/>
              <a:t>[</a:t>
            </a:r>
            <a:r>
              <a:rPr lang="en-US" altLang="en-US" b="1" i="1" dirty="0" err="1" smtClean="0"/>
              <a:t>i,k</a:t>
            </a:r>
            <a:r>
              <a:rPr lang="en-US" altLang="en-US" b="1" dirty="0" smtClean="0"/>
              <a:t>]+ </a:t>
            </a:r>
            <a:r>
              <a:rPr lang="en-US" altLang="en-US" b="1" i="1" dirty="0" smtClean="0"/>
              <a:t>D</a:t>
            </a:r>
            <a:r>
              <a:rPr lang="en-US" altLang="en-US" b="1" baseline="30000" dirty="0" smtClean="0"/>
              <a:t>(</a:t>
            </a:r>
            <a:r>
              <a:rPr lang="en-US" altLang="en-US" b="1" i="1" baseline="30000" dirty="0" smtClean="0"/>
              <a:t>k</a:t>
            </a:r>
            <a:r>
              <a:rPr lang="en-US" altLang="en-US" b="1" baseline="30000" dirty="0" smtClean="0"/>
              <a:t>-1)</a:t>
            </a:r>
            <a:r>
              <a:rPr lang="en-US" altLang="en-US" b="1" dirty="0" smtClean="0"/>
              <a:t>[</a:t>
            </a:r>
            <a:r>
              <a:rPr lang="en-US" altLang="en-US" b="1" i="1" dirty="0" err="1" smtClean="0"/>
              <a:t>k</a:t>
            </a:r>
            <a:r>
              <a:rPr lang="en-US" altLang="en-US" b="1" dirty="0" err="1" smtClean="0"/>
              <a:t>,</a:t>
            </a:r>
            <a:r>
              <a:rPr lang="en-US" altLang="en-US" b="1" i="1" dirty="0" err="1" smtClean="0"/>
              <a:t>j</a:t>
            </a:r>
            <a:r>
              <a:rPr lang="en-US" altLang="en-US" b="1" dirty="0" smtClean="0"/>
              <a:t>].</a:t>
            </a:r>
            <a:br>
              <a:rPr lang="en-US" altLang="en-US" b="1" dirty="0" smtClean="0"/>
            </a:br>
            <a:r>
              <a:rPr lang="en-US" altLang="en-US" b="1" dirty="0" smtClean="0"/>
              <a:t>We conclude: </a:t>
            </a:r>
            <a:br>
              <a:rPr lang="en-US" altLang="en-US" b="1" dirty="0" smtClean="0"/>
            </a:br>
            <a:r>
              <a:rPr lang="en-US" altLang="en-US" b="1" dirty="0" smtClean="0"/>
              <a:t>	 </a:t>
            </a:r>
            <a:r>
              <a:rPr lang="en-US" altLang="en-US" b="1" i="1" dirty="0" smtClean="0"/>
              <a:t>D</a:t>
            </a:r>
            <a:r>
              <a:rPr lang="en-US" altLang="en-US" b="1" baseline="30000" dirty="0" smtClean="0"/>
              <a:t>(</a:t>
            </a:r>
            <a:r>
              <a:rPr lang="en-US" altLang="en-US" b="1" i="1" baseline="30000" dirty="0" smtClean="0"/>
              <a:t>k</a:t>
            </a:r>
            <a:r>
              <a:rPr lang="en-US" altLang="en-US" b="1" baseline="30000" dirty="0" smtClean="0"/>
              <a:t>)</a:t>
            </a:r>
            <a:r>
              <a:rPr lang="en-US" altLang="en-US" b="1" dirty="0" smtClean="0"/>
              <a:t>[</a:t>
            </a:r>
            <a:r>
              <a:rPr lang="en-US" altLang="en-US" b="1" i="1" dirty="0" err="1" smtClean="0"/>
              <a:t>i,j</a:t>
            </a:r>
            <a:r>
              <a:rPr lang="en-US" altLang="en-US" b="1" dirty="0" smtClean="0"/>
              <a:t>]= min{ </a:t>
            </a:r>
            <a:r>
              <a:rPr lang="en-US" altLang="en-US" b="1" i="1" dirty="0" smtClean="0"/>
              <a:t>D</a:t>
            </a:r>
            <a:r>
              <a:rPr lang="en-US" altLang="en-US" b="1" baseline="30000" dirty="0" smtClean="0"/>
              <a:t>(</a:t>
            </a:r>
            <a:r>
              <a:rPr lang="en-US" altLang="en-US" b="1" i="1" baseline="30000" dirty="0" smtClean="0"/>
              <a:t>k</a:t>
            </a:r>
            <a:r>
              <a:rPr lang="en-US" altLang="en-US" b="1" baseline="30000" dirty="0" smtClean="0"/>
              <a:t>-1)</a:t>
            </a:r>
            <a:r>
              <a:rPr lang="en-US" altLang="en-US" b="1" dirty="0" smtClean="0"/>
              <a:t>[</a:t>
            </a:r>
            <a:r>
              <a:rPr lang="en-US" altLang="en-US" b="1" i="1" dirty="0" err="1" smtClean="0"/>
              <a:t>i,j</a:t>
            </a:r>
            <a:r>
              <a:rPr lang="en-US" altLang="en-US" b="1" dirty="0" smtClean="0"/>
              <a:t>], </a:t>
            </a:r>
            <a:r>
              <a:rPr lang="en-US" altLang="en-US" b="1" i="1" dirty="0" smtClean="0"/>
              <a:t>D</a:t>
            </a:r>
            <a:r>
              <a:rPr lang="en-US" altLang="en-US" b="1" baseline="30000" dirty="0" smtClean="0"/>
              <a:t>(</a:t>
            </a:r>
            <a:r>
              <a:rPr lang="en-US" altLang="en-US" b="1" i="1" baseline="30000" dirty="0" smtClean="0"/>
              <a:t>k</a:t>
            </a:r>
            <a:r>
              <a:rPr lang="en-US" altLang="en-US" b="1" baseline="30000" dirty="0" smtClean="0"/>
              <a:t>-1)</a:t>
            </a:r>
            <a:r>
              <a:rPr lang="en-US" altLang="en-US" b="1" dirty="0" smtClean="0"/>
              <a:t>[</a:t>
            </a:r>
            <a:r>
              <a:rPr lang="en-US" altLang="en-US" b="1" i="1" dirty="0" err="1" smtClean="0"/>
              <a:t>i,k</a:t>
            </a:r>
            <a:r>
              <a:rPr lang="en-US" altLang="en-US" b="1" dirty="0" smtClean="0"/>
              <a:t>]+ </a:t>
            </a:r>
            <a:r>
              <a:rPr lang="en-US" altLang="en-US" b="1" i="1" dirty="0" smtClean="0"/>
              <a:t>D</a:t>
            </a:r>
            <a:r>
              <a:rPr lang="en-US" altLang="en-US" b="1" baseline="30000" dirty="0" smtClean="0"/>
              <a:t>(</a:t>
            </a:r>
            <a:r>
              <a:rPr lang="en-US" altLang="en-US" b="1" i="1" baseline="30000" dirty="0" smtClean="0"/>
              <a:t>k</a:t>
            </a:r>
            <a:r>
              <a:rPr lang="en-US" altLang="en-US" b="1" baseline="30000" dirty="0" smtClean="0"/>
              <a:t>-1)</a:t>
            </a:r>
            <a:r>
              <a:rPr lang="en-US" altLang="en-US" b="1" dirty="0" smtClean="0"/>
              <a:t>[</a:t>
            </a:r>
            <a:r>
              <a:rPr lang="en-US" altLang="en-US" b="1" i="1" dirty="0" err="1" smtClean="0"/>
              <a:t>k,j</a:t>
            </a:r>
            <a:r>
              <a:rPr lang="en-US" altLang="en-US" b="1" dirty="0" smtClean="0"/>
              <a:t>] }.</a:t>
            </a:r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2667001" y="5049839"/>
            <a:ext cx="506413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5562601" y="3906839"/>
            <a:ext cx="506413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8385175" y="4848226"/>
            <a:ext cx="508000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2667001" y="5049839"/>
            <a:ext cx="506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1">
                <a:latin typeface="Arial" panose="020B0604020202020204" pitchFamily="34" charset="0"/>
              </a:rPr>
              <a:t>V</a:t>
            </a:r>
            <a:r>
              <a:rPr lang="en-US" altLang="en-US" sz="2000" i="1" baseline="-25000">
                <a:latin typeface="Arial" panose="020B0604020202020204" pitchFamily="34" charset="0"/>
              </a:rPr>
              <a:t>i</a:t>
            </a:r>
            <a:endParaRPr lang="en-US" altLang="en-US" sz="2000" i="1">
              <a:latin typeface="Arial" panose="020B0604020202020204" pitchFamily="34" charset="0"/>
            </a:endParaRP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8385176" y="4899026"/>
            <a:ext cx="447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1">
                <a:latin typeface="Arial" panose="020B0604020202020204" pitchFamily="34" charset="0"/>
              </a:rPr>
              <a:t>V</a:t>
            </a:r>
            <a:r>
              <a:rPr lang="en-US" altLang="en-US" sz="2000" i="1" baseline="-25000">
                <a:latin typeface="Arial" panose="020B0604020202020204" pitchFamily="34" charset="0"/>
              </a:rPr>
              <a:t>j</a:t>
            </a:r>
            <a:endParaRPr lang="en-US" altLang="en-US" sz="1800" i="1">
              <a:latin typeface="Arial" panose="020B0604020202020204" pitchFamily="34" charset="0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5562600" y="3906839"/>
            <a:ext cx="579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1">
                <a:latin typeface="Arial" panose="020B0604020202020204" pitchFamily="34" charset="0"/>
              </a:rPr>
              <a:t>V</a:t>
            </a:r>
            <a:r>
              <a:rPr lang="en-US" altLang="en-US" sz="2000" i="1" baseline="-25000">
                <a:latin typeface="Arial" panose="020B0604020202020204" pitchFamily="34" charset="0"/>
              </a:rPr>
              <a:t>k</a:t>
            </a:r>
            <a:endParaRPr lang="en-US" altLang="en-US" sz="2000" i="1">
              <a:latin typeface="Arial" panose="020B0604020202020204" pitchFamily="34" charset="0"/>
            </a:endParaRPr>
          </a:p>
        </p:txBody>
      </p:sp>
      <p:sp>
        <p:nvSpPr>
          <p:cNvPr id="8203" name="Freeform 11"/>
          <p:cNvSpPr>
            <a:spLocks/>
          </p:cNvSpPr>
          <p:nvPr/>
        </p:nvSpPr>
        <p:spPr bwMode="auto">
          <a:xfrm>
            <a:off x="3173414" y="5116514"/>
            <a:ext cx="5267325" cy="282575"/>
          </a:xfrm>
          <a:custGeom>
            <a:avLst/>
            <a:gdLst>
              <a:gd name="T0" fmla="*/ 0 w 3492"/>
              <a:gd name="T1" fmla="*/ 150 h 202"/>
              <a:gd name="T2" fmla="*/ 305 w 3492"/>
              <a:gd name="T3" fmla="*/ 45 h 202"/>
              <a:gd name="T4" fmla="*/ 720 w 3492"/>
              <a:gd name="T5" fmla="*/ 174 h 202"/>
              <a:gd name="T6" fmla="*/ 1332 w 3492"/>
              <a:gd name="T7" fmla="*/ 18 h 202"/>
              <a:gd name="T8" fmla="*/ 1860 w 3492"/>
              <a:gd name="T9" fmla="*/ 198 h 202"/>
              <a:gd name="T10" fmla="*/ 2316 w 3492"/>
              <a:gd name="T11" fmla="*/ 42 h 202"/>
              <a:gd name="T12" fmla="*/ 2724 w 3492"/>
              <a:gd name="T13" fmla="*/ 174 h 202"/>
              <a:gd name="T14" fmla="*/ 3132 w 3492"/>
              <a:gd name="T15" fmla="*/ 18 h 202"/>
              <a:gd name="T16" fmla="*/ 3492 w 3492"/>
              <a:gd name="T17" fmla="*/ 66 h 20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492"/>
              <a:gd name="T28" fmla="*/ 0 h 202"/>
              <a:gd name="T29" fmla="*/ 3492 w 3492"/>
              <a:gd name="T30" fmla="*/ 202 h 20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492" h="202">
                <a:moveTo>
                  <a:pt x="0" y="150"/>
                </a:moveTo>
                <a:cubicBezTo>
                  <a:pt x="51" y="135"/>
                  <a:pt x="185" y="41"/>
                  <a:pt x="305" y="45"/>
                </a:cubicBezTo>
                <a:cubicBezTo>
                  <a:pt x="425" y="49"/>
                  <a:pt x="549" y="178"/>
                  <a:pt x="720" y="174"/>
                </a:cubicBezTo>
                <a:cubicBezTo>
                  <a:pt x="891" y="170"/>
                  <a:pt x="1142" y="14"/>
                  <a:pt x="1332" y="18"/>
                </a:cubicBezTo>
                <a:cubicBezTo>
                  <a:pt x="1522" y="22"/>
                  <a:pt x="1696" y="194"/>
                  <a:pt x="1860" y="198"/>
                </a:cubicBezTo>
                <a:cubicBezTo>
                  <a:pt x="2024" y="202"/>
                  <a:pt x="2172" y="46"/>
                  <a:pt x="2316" y="42"/>
                </a:cubicBezTo>
                <a:cubicBezTo>
                  <a:pt x="2460" y="38"/>
                  <a:pt x="2588" y="178"/>
                  <a:pt x="2724" y="174"/>
                </a:cubicBezTo>
                <a:cubicBezTo>
                  <a:pt x="2860" y="170"/>
                  <a:pt x="3004" y="36"/>
                  <a:pt x="3132" y="18"/>
                </a:cubicBezTo>
                <a:cubicBezTo>
                  <a:pt x="3260" y="0"/>
                  <a:pt x="3417" y="56"/>
                  <a:pt x="3492" y="66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4164013" y="5653088"/>
            <a:ext cx="57007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latin typeface="Arial" panose="020B0604020202020204" pitchFamily="34" charset="0"/>
              </a:rPr>
              <a:t>Shortest Path using intermediate vertices { </a:t>
            </a:r>
            <a:r>
              <a:rPr lang="en-US" altLang="en-US" sz="1800" i="1">
                <a:latin typeface="Arial" panose="020B0604020202020204" pitchFamily="34" charset="0"/>
              </a:rPr>
              <a:t>V</a:t>
            </a:r>
            <a:r>
              <a:rPr lang="en-US" altLang="en-US" sz="1800" baseline="-25000">
                <a:latin typeface="Arial" panose="020B0604020202020204" pitchFamily="34" charset="0"/>
              </a:rPr>
              <a:t>1</a:t>
            </a:r>
            <a:r>
              <a:rPr lang="en-US" altLang="en-US" sz="1800" i="1" baseline="-25000">
                <a:latin typeface="Arial" panose="020B0604020202020204" pitchFamily="34" charset="0"/>
              </a:rPr>
              <a:t>, . . .  </a:t>
            </a:r>
            <a:r>
              <a:rPr lang="en-US" altLang="en-US" sz="1800" i="1">
                <a:latin typeface="Arial" panose="020B0604020202020204" pitchFamily="34" charset="0"/>
              </a:rPr>
              <a:t>V</a:t>
            </a:r>
            <a:r>
              <a:rPr lang="en-US" altLang="en-US" sz="1800" i="1" baseline="-25000">
                <a:latin typeface="Arial" panose="020B0604020202020204" pitchFamily="34" charset="0"/>
              </a:rPr>
              <a:t>k</a:t>
            </a:r>
            <a:r>
              <a:rPr lang="en-US" altLang="en-US" sz="1800" baseline="-25000">
                <a:latin typeface="Arial" panose="020B0604020202020204" pitchFamily="34" charset="0"/>
              </a:rPr>
              <a:t> -1 </a:t>
            </a:r>
            <a:r>
              <a:rPr lang="en-US" altLang="en-US" sz="180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 flipV="1">
            <a:off x="4983163" y="5384801"/>
            <a:ext cx="652462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06" name="Freeform 14"/>
          <p:cNvSpPr>
            <a:spLocks/>
          </p:cNvSpPr>
          <p:nvPr/>
        </p:nvSpPr>
        <p:spPr bwMode="auto">
          <a:xfrm>
            <a:off x="3028950" y="4041776"/>
            <a:ext cx="2533650" cy="1008063"/>
          </a:xfrm>
          <a:custGeom>
            <a:avLst/>
            <a:gdLst>
              <a:gd name="T0" fmla="*/ 0 w 1680"/>
              <a:gd name="T1" fmla="*/ 720 h 720"/>
              <a:gd name="T2" fmla="*/ 192 w 1680"/>
              <a:gd name="T3" fmla="*/ 576 h 720"/>
              <a:gd name="T4" fmla="*/ 480 w 1680"/>
              <a:gd name="T5" fmla="*/ 576 h 720"/>
              <a:gd name="T6" fmla="*/ 720 w 1680"/>
              <a:gd name="T7" fmla="*/ 492 h 720"/>
              <a:gd name="T8" fmla="*/ 936 w 1680"/>
              <a:gd name="T9" fmla="*/ 264 h 720"/>
              <a:gd name="T10" fmla="*/ 1224 w 1680"/>
              <a:gd name="T11" fmla="*/ 180 h 720"/>
              <a:gd name="T12" fmla="*/ 1512 w 1680"/>
              <a:gd name="T13" fmla="*/ 168 h 720"/>
              <a:gd name="T14" fmla="*/ 1680 w 1680"/>
              <a:gd name="T15" fmla="*/ 0 h 72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680"/>
              <a:gd name="T25" fmla="*/ 0 h 720"/>
              <a:gd name="T26" fmla="*/ 1680 w 1680"/>
              <a:gd name="T27" fmla="*/ 720 h 72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680" h="720">
                <a:moveTo>
                  <a:pt x="0" y="720"/>
                </a:moveTo>
                <a:cubicBezTo>
                  <a:pt x="56" y="660"/>
                  <a:pt x="112" y="600"/>
                  <a:pt x="192" y="576"/>
                </a:cubicBezTo>
                <a:cubicBezTo>
                  <a:pt x="272" y="552"/>
                  <a:pt x="392" y="590"/>
                  <a:pt x="480" y="576"/>
                </a:cubicBezTo>
                <a:cubicBezTo>
                  <a:pt x="568" y="562"/>
                  <a:pt x="644" y="544"/>
                  <a:pt x="720" y="492"/>
                </a:cubicBezTo>
                <a:cubicBezTo>
                  <a:pt x="796" y="440"/>
                  <a:pt x="852" y="316"/>
                  <a:pt x="936" y="264"/>
                </a:cubicBezTo>
                <a:cubicBezTo>
                  <a:pt x="1020" y="212"/>
                  <a:pt x="1128" y="196"/>
                  <a:pt x="1224" y="180"/>
                </a:cubicBezTo>
                <a:cubicBezTo>
                  <a:pt x="1320" y="164"/>
                  <a:pt x="1436" y="198"/>
                  <a:pt x="1512" y="168"/>
                </a:cubicBezTo>
                <a:cubicBezTo>
                  <a:pt x="1588" y="138"/>
                  <a:pt x="1645" y="35"/>
                  <a:pt x="168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7" name="Freeform 15"/>
          <p:cNvSpPr>
            <a:spLocks/>
          </p:cNvSpPr>
          <p:nvPr/>
        </p:nvSpPr>
        <p:spPr bwMode="auto">
          <a:xfrm>
            <a:off x="6069014" y="4094163"/>
            <a:ext cx="2587625" cy="703262"/>
          </a:xfrm>
          <a:custGeom>
            <a:avLst/>
            <a:gdLst>
              <a:gd name="T0" fmla="*/ 0 w 1716"/>
              <a:gd name="T1" fmla="*/ 10 h 502"/>
              <a:gd name="T2" fmla="*/ 276 w 1716"/>
              <a:gd name="T3" fmla="*/ 34 h 502"/>
              <a:gd name="T4" fmla="*/ 372 w 1716"/>
              <a:gd name="T5" fmla="*/ 214 h 502"/>
              <a:gd name="T6" fmla="*/ 576 w 1716"/>
              <a:gd name="T7" fmla="*/ 250 h 502"/>
              <a:gd name="T8" fmla="*/ 780 w 1716"/>
              <a:gd name="T9" fmla="*/ 262 h 502"/>
              <a:gd name="T10" fmla="*/ 936 w 1716"/>
              <a:gd name="T11" fmla="*/ 370 h 502"/>
              <a:gd name="T12" fmla="*/ 1128 w 1716"/>
              <a:gd name="T13" fmla="*/ 334 h 502"/>
              <a:gd name="T14" fmla="*/ 1200 w 1716"/>
              <a:gd name="T15" fmla="*/ 250 h 502"/>
              <a:gd name="T16" fmla="*/ 1356 w 1716"/>
              <a:gd name="T17" fmla="*/ 262 h 502"/>
              <a:gd name="T18" fmla="*/ 1356 w 1716"/>
              <a:gd name="T19" fmla="*/ 286 h 502"/>
              <a:gd name="T20" fmla="*/ 1404 w 1716"/>
              <a:gd name="T21" fmla="*/ 442 h 502"/>
              <a:gd name="T22" fmla="*/ 1560 w 1716"/>
              <a:gd name="T23" fmla="*/ 490 h 502"/>
              <a:gd name="T24" fmla="*/ 1716 w 1716"/>
              <a:gd name="T25" fmla="*/ 502 h 50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16"/>
              <a:gd name="T40" fmla="*/ 0 h 502"/>
              <a:gd name="T41" fmla="*/ 1716 w 1716"/>
              <a:gd name="T42" fmla="*/ 502 h 50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16" h="502">
                <a:moveTo>
                  <a:pt x="0" y="10"/>
                </a:moveTo>
                <a:cubicBezTo>
                  <a:pt x="46" y="14"/>
                  <a:pt x="214" y="0"/>
                  <a:pt x="276" y="34"/>
                </a:cubicBezTo>
                <a:cubicBezTo>
                  <a:pt x="338" y="68"/>
                  <a:pt x="322" y="178"/>
                  <a:pt x="372" y="214"/>
                </a:cubicBezTo>
                <a:cubicBezTo>
                  <a:pt x="422" y="250"/>
                  <a:pt x="508" y="242"/>
                  <a:pt x="576" y="250"/>
                </a:cubicBezTo>
                <a:cubicBezTo>
                  <a:pt x="644" y="258"/>
                  <a:pt x="720" y="242"/>
                  <a:pt x="780" y="262"/>
                </a:cubicBezTo>
                <a:cubicBezTo>
                  <a:pt x="840" y="282"/>
                  <a:pt x="878" y="358"/>
                  <a:pt x="936" y="370"/>
                </a:cubicBezTo>
                <a:cubicBezTo>
                  <a:pt x="994" y="382"/>
                  <a:pt x="1084" y="354"/>
                  <a:pt x="1128" y="334"/>
                </a:cubicBezTo>
                <a:cubicBezTo>
                  <a:pt x="1172" y="314"/>
                  <a:pt x="1162" y="262"/>
                  <a:pt x="1200" y="250"/>
                </a:cubicBezTo>
                <a:cubicBezTo>
                  <a:pt x="1238" y="238"/>
                  <a:pt x="1330" y="256"/>
                  <a:pt x="1356" y="262"/>
                </a:cubicBezTo>
                <a:cubicBezTo>
                  <a:pt x="1382" y="268"/>
                  <a:pt x="1348" y="256"/>
                  <a:pt x="1356" y="286"/>
                </a:cubicBezTo>
                <a:cubicBezTo>
                  <a:pt x="1364" y="316"/>
                  <a:pt x="1370" y="408"/>
                  <a:pt x="1404" y="442"/>
                </a:cubicBezTo>
                <a:cubicBezTo>
                  <a:pt x="1438" y="476"/>
                  <a:pt x="1508" y="480"/>
                  <a:pt x="1560" y="490"/>
                </a:cubicBezTo>
                <a:cubicBezTo>
                  <a:pt x="1612" y="500"/>
                  <a:pt x="1684" y="500"/>
                  <a:pt x="1716" y="502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8" name="Line 18"/>
          <p:cNvSpPr>
            <a:spLocks noChangeShapeType="1"/>
          </p:cNvSpPr>
          <p:nvPr/>
        </p:nvSpPr>
        <p:spPr bwMode="auto">
          <a:xfrm flipH="1" flipV="1">
            <a:off x="3048000" y="4038600"/>
            <a:ext cx="15240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09" name="Line 19"/>
          <p:cNvSpPr>
            <a:spLocks noChangeShapeType="1"/>
          </p:cNvSpPr>
          <p:nvPr/>
        </p:nvSpPr>
        <p:spPr bwMode="auto">
          <a:xfrm flipH="1" flipV="1">
            <a:off x="3124200" y="4038600"/>
            <a:ext cx="4800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10" name="Text Box 20"/>
          <p:cNvSpPr txBox="1">
            <a:spLocks noChangeArrowheads="1"/>
          </p:cNvSpPr>
          <p:nvPr/>
        </p:nvSpPr>
        <p:spPr bwMode="auto">
          <a:xfrm>
            <a:off x="866774" y="3567113"/>
            <a:ext cx="432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>
                <a:latin typeface="Arial" panose="020B0604020202020204" pitchFamily="34" charset="0"/>
              </a:rPr>
              <a:t>Shortest path using intermediate vertices</a:t>
            </a:r>
            <a:br>
              <a:rPr lang="en-US" altLang="en-US" sz="1800" dirty="0">
                <a:latin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</a:rPr>
              <a:t>{</a:t>
            </a:r>
            <a:r>
              <a:rPr lang="en-US" altLang="en-US" sz="1800" i="1" dirty="0">
                <a:latin typeface="Arial" panose="020B0604020202020204" pitchFamily="34" charset="0"/>
              </a:rPr>
              <a:t>V</a:t>
            </a:r>
            <a:r>
              <a:rPr lang="en-US" altLang="en-US" sz="1800" baseline="-25000" dirty="0">
                <a:latin typeface="Arial" panose="020B0604020202020204" pitchFamily="34" charset="0"/>
              </a:rPr>
              <a:t>1</a:t>
            </a:r>
            <a:r>
              <a:rPr lang="en-US" altLang="en-US" sz="1800" i="1" dirty="0">
                <a:latin typeface="Arial" panose="020B0604020202020204" pitchFamily="34" charset="0"/>
              </a:rPr>
              <a:t>, . . .  </a:t>
            </a:r>
            <a:r>
              <a:rPr lang="en-US" altLang="en-US" sz="1800" i="1" dirty="0" err="1">
                <a:latin typeface="Arial" panose="020B0604020202020204" pitchFamily="34" charset="0"/>
              </a:rPr>
              <a:t>V</a:t>
            </a:r>
            <a:r>
              <a:rPr lang="en-US" altLang="en-US" sz="1800" i="1" baseline="-25000" dirty="0" err="1">
                <a:latin typeface="Arial" panose="020B0604020202020204" pitchFamily="34" charset="0"/>
              </a:rPr>
              <a:t>k</a:t>
            </a:r>
            <a:r>
              <a:rPr lang="en-US" altLang="en-US" sz="1800" baseline="30000" dirty="0"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}</a:t>
            </a:r>
            <a:endParaRPr lang="en-US" altLang="en-US" sz="1800" baseline="-25000" dirty="0">
              <a:latin typeface="Arial" panose="020B0604020202020204" pitchFamily="34" charset="0"/>
            </a:endParaRPr>
          </a:p>
        </p:txBody>
      </p:sp>
      <p:sp>
        <p:nvSpPr>
          <p:cNvPr id="8211" name="Line 21"/>
          <p:cNvSpPr>
            <a:spLocks noChangeShapeType="1"/>
          </p:cNvSpPr>
          <p:nvPr/>
        </p:nvSpPr>
        <p:spPr bwMode="auto">
          <a:xfrm>
            <a:off x="3124200" y="40386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13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77091" y="1028700"/>
            <a:ext cx="10363200" cy="1143000"/>
          </a:xfrm>
          <a:noFill/>
        </p:spPr>
        <p:txBody>
          <a:bodyPr/>
          <a:lstStyle/>
          <a:p>
            <a:r>
              <a:rPr lang="en-US" altLang="en-US" b="1" dirty="0" smtClean="0"/>
              <a:t>The pointer array P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7400" y="1694873"/>
            <a:ext cx="11044382" cy="4419600"/>
          </a:xfrm>
          <a:noFill/>
        </p:spPr>
        <p:txBody>
          <a:bodyPr/>
          <a:lstStyle/>
          <a:p>
            <a:r>
              <a:rPr lang="en-US" altLang="en-US" dirty="0" smtClean="0"/>
              <a:t>Used to enable finding a shortest path</a:t>
            </a:r>
          </a:p>
          <a:p>
            <a:r>
              <a:rPr lang="en-US" altLang="en-US" dirty="0" smtClean="0"/>
              <a:t>Initially the array contains 0</a:t>
            </a:r>
            <a:br>
              <a:rPr lang="en-US" altLang="en-US" dirty="0" smtClean="0"/>
            </a:br>
            <a:endParaRPr lang="en-US" altLang="en-US" dirty="0" smtClean="0"/>
          </a:p>
          <a:p>
            <a:r>
              <a:rPr lang="en-US" altLang="en-US" dirty="0" smtClean="0"/>
              <a:t>Each time that a shorter path from </a:t>
            </a:r>
            <a:r>
              <a:rPr lang="en-US" altLang="en-US" i="1" dirty="0" err="1" smtClean="0"/>
              <a:t>i</a:t>
            </a:r>
            <a:r>
              <a:rPr lang="en-US" altLang="en-US" dirty="0" smtClean="0"/>
              <a:t> to </a:t>
            </a:r>
            <a:r>
              <a:rPr lang="en-US" altLang="en-US" i="1" dirty="0" smtClean="0"/>
              <a:t>j</a:t>
            </a:r>
            <a:r>
              <a:rPr lang="en-US" altLang="en-US" dirty="0" smtClean="0"/>
              <a:t> is found the 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 that provided the minimum is saved (highest index node on the path from </a:t>
            </a:r>
            <a:r>
              <a:rPr lang="en-US" altLang="en-US" i="1" dirty="0" err="1" smtClean="0"/>
              <a:t>i</a:t>
            </a:r>
            <a:r>
              <a:rPr lang="en-US" altLang="en-US" dirty="0" smtClean="0"/>
              <a:t> to </a:t>
            </a:r>
            <a:r>
              <a:rPr lang="en-US" altLang="en-US" i="1" dirty="0" smtClean="0"/>
              <a:t>j</a:t>
            </a:r>
            <a:r>
              <a:rPr lang="en-US" altLang="en-US" dirty="0" smtClean="0"/>
              <a:t>)</a:t>
            </a:r>
            <a:br>
              <a:rPr lang="en-US" altLang="en-US" dirty="0" smtClean="0"/>
            </a:br>
            <a:endParaRPr lang="en-US" altLang="en-US" dirty="0" smtClean="0"/>
          </a:p>
          <a:p>
            <a:r>
              <a:rPr lang="en-US" altLang="en-US" dirty="0" smtClean="0"/>
              <a:t>To print the intermediate nodes on the shortest path a recursive procedure that print the shortest paths from </a:t>
            </a:r>
            <a:r>
              <a:rPr lang="en-US" altLang="en-US" i="1" dirty="0" err="1" smtClean="0"/>
              <a:t>i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, and from 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 to </a:t>
            </a:r>
            <a:r>
              <a:rPr lang="en-US" altLang="en-US" i="1" dirty="0" smtClean="0"/>
              <a:t>j</a:t>
            </a:r>
            <a:r>
              <a:rPr lang="en-US" altLang="en-US" dirty="0" smtClean="0"/>
              <a:t> can be used</a:t>
            </a:r>
          </a:p>
        </p:txBody>
      </p:sp>
    </p:spTree>
    <p:extLst>
      <p:ext uri="{BB962C8B-B14F-4D97-AF65-F5344CB8AC3E}">
        <p14:creationId xmlns:p14="http://schemas.microsoft.com/office/powerpoint/2010/main" val="101634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0"/>
            <a:ext cx="9180512" cy="6885384"/>
          </a:xfrm>
        </p:spPr>
      </p:pic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6550C769-3FF2-465E-2CF3-1703CA2E5E23}"/>
              </a:ext>
            </a:extLst>
          </p:cNvPr>
          <p:cNvCxnSpPr/>
          <p:nvPr/>
        </p:nvCxnSpPr>
        <p:spPr>
          <a:xfrm>
            <a:off x="279097" y="1033739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A03BD37-21B5-DEC3-9FF3-7821A9653240}"/>
              </a:ext>
            </a:extLst>
          </p:cNvPr>
          <p:cNvSpPr txBox="1"/>
          <p:nvPr/>
        </p:nvSpPr>
        <p:spPr>
          <a:xfrm>
            <a:off x="1703512" y="1293834"/>
            <a:ext cx="8784976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03513" y="1458150"/>
            <a:ext cx="8748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</p:txBody>
      </p:sp>
      <p:sp>
        <p:nvSpPr>
          <p:cNvPr id="10" name="Rectangle 1">
            <a:extLst>
              <a:ext uri="{FF2B5EF4-FFF2-40B4-BE49-F238E27FC236}">
                <a16:creationId xmlns="" xmlns:a16="http://schemas.microsoft.com/office/drawing/2014/main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845" y="253243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altLang="en-US" sz="3600" b="1" dirty="0"/>
              <a:t>Floyd's Algorithm Using n+1 </a:t>
            </a:r>
            <a:r>
              <a:rPr lang="en-US" altLang="en-US" sz="3600" b="1" i="1" dirty="0"/>
              <a:t>D</a:t>
            </a:r>
            <a:r>
              <a:rPr lang="en-US" altLang="en-US" sz="3600" b="1" dirty="0"/>
              <a:t> matrices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0844" y="1718280"/>
            <a:ext cx="104297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06399" y="1237220"/>
            <a:ext cx="9615055" cy="457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dirty="0" smtClean="0"/>
              <a:t>Floyd//Computes shortest distance between all pairs of     //nodes, and saves P to enable finding shortest paths</a:t>
            </a:r>
            <a:br>
              <a:rPr lang="en-US" altLang="en-US" dirty="0" smtClean="0"/>
            </a:br>
            <a:r>
              <a:rPr lang="en-US" altLang="en-US" b="1" dirty="0" smtClean="0"/>
              <a:t>1</a:t>
            </a:r>
            <a:r>
              <a:rPr lang="en-US" altLang="en-US" dirty="0" smtClean="0"/>
              <a:t>. </a:t>
            </a:r>
            <a:r>
              <a:rPr lang="en-US" altLang="en-US" b="1" i="1" dirty="0" smtClean="0"/>
              <a:t>D</a:t>
            </a:r>
            <a:r>
              <a:rPr lang="en-US" altLang="en-US" b="1" baseline="30000" dirty="0" smtClean="0"/>
              <a:t>0</a:t>
            </a:r>
            <a:r>
              <a:rPr lang="en-US" altLang="en-US" b="1" i="1" dirty="0" smtClean="0"/>
              <a:t>  </a:t>
            </a:r>
            <a:r>
              <a:rPr lang="en-US" altLang="en-US" b="1" dirty="0" smtClean="0">
                <a:sym typeface="Symbol" panose="05050102010706020507" pitchFamily="18" charset="2"/>
              </a:rPr>
              <a:t> </a:t>
            </a:r>
            <a:r>
              <a:rPr lang="en-US" altLang="en-US" b="1" i="1" dirty="0" smtClean="0">
                <a:sym typeface="Symbol" panose="05050102010706020507" pitchFamily="18" charset="2"/>
              </a:rPr>
              <a:t>W   </a:t>
            </a:r>
            <a:r>
              <a:rPr lang="en-US" altLang="en-US" dirty="0" smtClean="0">
                <a:sym typeface="Symbol" panose="05050102010706020507" pitchFamily="18" charset="2"/>
              </a:rPr>
              <a:t>// initialize </a:t>
            </a:r>
            <a:r>
              <a:rPr lang="en-US" altLang="en-US" i="1" dirty="0" smtClean="0">
                <a:sym typeface="Symbol" panose="05050102010706020507" pitchFamily="18" charset="2"/>
              </a:rPr>
              <a:t>D</a:t>
            </a:r>
            <a:r>
              <a:rPr lang="en-US" altLang="en-US" dirty="0" smtClean="0">
                <a:sym typeface="Symbol" panose="05050102010706020507" pitchFamily="18" charset="2"/>
              </a:rPr>
              <a:t> array to </a:t>
            </a:r>
            <a:r>
              <a:rPr lang="en-US" altLang="en-US" i="1" dirty="0" smtClean="0">
                <a:sym typeface="Symbol" panose="05050102010706020507" pitchFamily="18" charset="2"/>
              </a:rPr>
              <a:t>W </a:t>
            </a:r>
            <a:r>
              <a:rPr lang="en-US" altLang="en-US" dirty="0" smtClean="0">
                <a:sym typeface="Symbol" panose="05050102010706020507" pitchFamily="18" charset="2"/>
              </a:rPr>
              <a:t>[ ]</a:t>
            </a:r>
            <a:r>
              <a:rPr lang="en-US" altLang="en-US" b="1" i="1" dirty="0" smtClean="0">
                <a:sym typeface="Symbol" panose="05050102010706020507" pitchFamily="18" charset="2"/>
              </a:rPr>
              <a:t/>
            </a:r>
            <a:br>
              <a:rPr lang="en-US" altLang="en-US" b="1" i="1" dirty="0" smtClean="0">
                <a:sym typeface="Symbol" panose="05050102010706020507" pitchFamily="18" charset="2"/>
              </a:rPr>
            </a:br>
            <a:r>
              <a:rPr lang="en-US" altLang="en-US" b="1" dirty="0" smtClean="0">
                <a:sym typeface="Symbol" panose="05050102010706020507" pitchFamily="18" charset="2"/>
              </a:rPr>
              <a:t>2. </a:t>
            </a:r>
            <a:r>
              <a:rPr lang="en-US" altLang="en-US" b="1" i="1" dirty="0" smtClean="0">
                <a:sym typeface="Symbol" panose="05050102010706020507" pitchFamily="18" charset="2"/>
              </a:rPr>
              <a:t>P </a:t>
            </a:r>
            <a:r>
              <a:rPr lang="en-US" altLang="en-US" b="1" dirty="0" smtClean="0">
                <a:sym typeface="Symbol" panose="05050102010706020507" pitchFamily="18" charset="2"/>
              </a:rPr>
              <a:t></a:t>
            </a:r>
            <a:r>
              <a:rPr lang="en-US" altLang="en-US" i="1" dirty="0" smtClean="0">
                <a:sym typeface="Symbol" panose="05050102010706020507" pitchFamily="18" charset="2"/>
              </a:rPr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0     // initialize P array to [0]</a:t>
            </a:r>
            <a:r>
              <a:rPr lang="en-US" altLang="en-US" i="1" dirty="0" smtClean="0">
                <a:sym typeface="Symbol" panose="05050102010706020507" pitchFamily="18" charset="2"/>
              </a:rPr>
              <a:t/>
            </a:r>
            <a:br>
              <a:rPr lang="en-US" altLang="en-US" i="1" dirty="0" smtClean="0">
                <a:sym typeface="Symbol" panose="05050102010706020507" pitchFamily="18" charset="2"/>
              </a:rPr>
            </a:br>
            <a:r>
              <a:rPr lang="en-US" altLang="en-US" b="1" dirty="0" smtClean="0">
                <a:sym typeface="Symbol" panose="05050102010706020507" pitchFamily="18" charset="2"/>
              </a:rPr>
              <a:t>3</a:t>
            </a:r>
            <a:r>
              <a:rPr lang="en-US" altLang="en-US" dirty="0" smtClean="0">
                <a:sym typeface="Symbol" panose="05050102010706020507" pitchFamily="18" charset="2"/>
              </a:rPr>
              <a:t>. </a:t>
            </a:r>
            <a:r>
              <a:rPr lang="en-US" altLang="en-US" b="1" dirty="0" smtClean="0">
                <a:sym typeface="Symbol" panose="05050102010706020507" pitchFamily="18" charset="2"/>
              </a:rPr>
              <a:t>for </a:t>
            </a:r>
            <a:r>
              <a:rPr lang="en-US" altLang="en-US" b="1" i="1" dirty="0" smtClean="0">
                <a:sym typeface="Symbol" panose="05050102010706020507" pitchFamily="18" charset="2"/>
              </a:rPr>
              <a:t>k </a:t>
            </a:r>
            <a:r>
              <a:rPr lang="en-US" altLang="en-US" b="1" dirty="0" smtClean="0">
                <a:sym typeface="Symbol" panose="05050102010706020507" pitchFamily="18" charset="2"/>
              </a:rPr>
              <a:t> 1 to </a:t>
            </a:r>
            <a:r>
              <a:rPr lang="en-US" altLang="en-US" b="1" i="1" dirty="0" smtClean="0">
                <a:sym typeface="Symbol" panose="05050102010706020507" pitchFamily="18" charset="2"/>
              </a:rPr>
              <a:t>n</a:t>
            </a:r>
            <a:br>
              <a:rPr lang="en-US" altLang="en-US" b="1" i="1" dirty="0" smtClean="0">
                <a:sym typeface="Symbol" panose="05050102010706020507" pitchFamily="18" charset="2"/>
              </a:rPr>
            </a:br>
            <a:r>
              <a:rPr lang="en-US" altLang="en-US" b="1" dirty="0" smtClean="0">
                <a:sym typeface="Symbol" panose="05050102010706020507" pitchFamily="18" charset="2"/>
              </a:rPr>
              <a:t>4.       do for </a:t>
            </a:r>
            <a:r>
              <a:rPr lang="en-US" altLang="en-US" b="1" i="1" dirty="0" err="1" smtClean="0">
                <a:sym typeface="Symbol" panose="05050102010706020507" pitchFamily="18" charset="2"/>
              </a:rPr>
              <a:t>i</a:t>
            </a:r>
            <a:r>
              <a:rPr lang="en-US" altLang="en-US" b="1" i="1" dirty="0" smtClean="0">
                <a:sym typeface="Symbol" panose="05050102010706020507" pitchFamily="18" charset="2"/>
              </a:rPr>
              <a:t> </a:t>
            </a:r>
            <a:r>
              <a:rPr lang="en-US" altLang="en-US" b="1" dirty="0" smtClean="0">
                <a:sym typeface="Symbol" panose="05050102010706020507" pitchFamily="18" charset="2"/>
              </a:rPr>
              <a:t> 1 to </a:t>
            </a:r>
            <a:r>
              <a:rPr lang="en-US" altLang="en-US" b="1" i="1" dirty="0" smtClean="0">
                <a:sym typeface="Symbol" panose="05050102010706020507" pitchFamily="18" charset="2"/>
              </a:rPr>
              <a:t>n</a:t>
            </a:r>
            <a:br>
              <a:rPr lang="en-US" altLang="en-US" b="1" i="1" dirty="0" smtClean="0">
                <a:sym typeface="Symbol" panose="05050102010706020507" pitchFamily="18" charset="2"/>
              </a:rPr>
            </a:br>
            <a:r>
              <a:rPr lang="en-US" altLang="en-US" b="1" dirty="0" smtClean="0">
                <a:sym typeface="Symbol" panose="05050102010706020507" pitchFamily="18" charset="2"/>
              </a:rPr>
              <a:t>5.            do for </a:t>
            </a:r>
            <a:r>
              <a:rPr lang="en-US" altLang="en-US" b="1" i="1" dirty="0" smtClean="0">
                <a:sym typeface="Symbol" panose="05050102010706020507" pitchFamily="18" charset="2"/>
              </a:rPr>
              <a:t>j </a:t>
            </a:r>
            <a:r>
              <a:rPr lang="en-US" altLang="en-US" b="1" dirty="0" smtClean="0">
                <a:sym typeface="Symbol" panose="05050102010706020507" pitchFamily="18" charset="2"/>
              </a:rPr>
              <a:t> 1 to </a:t>
            </a:r>
            <a:r>
              <a:rPr lang="en-US" altLang="en-US" b="1" i="1" dirty="0" smtClean="0">
                <a:sym typeface="Symbol" panose="05050102010706020507" pitchFamily="18" charset="2"/>
              </a:rPr>
              <a:t>n</a:t>
            </a:r>
            <a:br>
              <a:rPr lang="en-US" altLang="en-US" b="1" i="1" dirty="0" smtClean="0">
                <a:sym typeface="Symbol" panose="05050102010706020507" pitchFamily="18" charset="2"/>
              </a:rPr>
            </a:br>
            <a:r>
              <a:rPr lang="en-US" altLang="en-US" b="1" dirty="0" smtClean="0">
                <a:sym typeface="Symbol" panose="05050102010706020507" pitchFamily="18" charset="2"/>
              </a:rPr>
              <a:t>6.</a:t>
            </a:r>
            <a:r>
              <a:rPr lang="en-US" altLang="en-US" b="1" i="1" dirty="0" smtClean="0">
                <a:sym typeface="Symbol" panose="05050102010706020507" pitchFamily="18" charset="2"/>
              </a:rPr>
              <a:t>                  </a:t>
            </a:r>
            <a:r>
              <a:rPr lang="en-US" altLang="en-US" b="1" dirty="0" smtClean="0">
                <a:sym typeface="Symbol" panose="05050102010706020507" pitchFamily="18" charset="2"/>
              </a:rPr>
              <a:t>if (</a:t>
            </a:r>
            <a:r>
              <a:rPr lang="en-US" altLang="en-US" b="1" i="1" dirty="0" smtClean="0">
                <a:sym typeface="Symbol" panose="05050102010706020507" pitchFamily="18" charset="2"/>
              </a:rPr>
              <a:t>D</a:t>
            </a:r>
            <a:r>
              <a:rPr lang="en-US" altLang="en-US" b="1" i="1" baseline="30000" dirty="0" smtClean="0">
                <a:sym typeface="Symbol" panose="05050102010706020507" pitchFamily="18" charset="2"/>
              </a:rPr>
              <a:t>k</a:t>
            </a:r>
            <a:r>
              <a:rPr lang="en-US" altLang="en-US" b="1" baseline="30000" dirty="0" smtClean="0">
                <a:sym typeface="Symbol" panose="05050102010706020507" pitchFamily="18" charset="2"/>
              </a:rPr>
              <a:t>-1</a:t>
            </a:r>
            <a:r>
              <a:rPr lang="en-US" altLang="en-US" b="1" dirty="0" smtClean="0">
                <a:sym typeface="Symbol" panose="05050102010706020507" pitchFamily="18" charset="2"/>
              </a:rPr>
              <a:t>[ </a:t>
            </a:r>
            <a:r>
              <a:rPr lang="en-US" altLang="en-US" b="1" i="1" dirty="0" err="1" smtClean="0">
                <a:sym typeface="Symbol" panose="05050102010706020507" pitchFamily="18" charset="2"/>
              </a:rPr>
              <a:t>i</a:t>
            </a:r>
            <a:r>
              <a:rPr lang="en-US" altLang="en-US" b="1" dirty="0" smtClean="0">
                <a:sym typeface="Symbol" panose="05050102010706020507" pitchFamily="18" charset="2"/>
              </a:rPr>
              <a:t>, </a:t>
            </a:r>
            <a:r>
              <a:rPr lang="en-US" altLang="en-US" b="1" i="1" dirty="0" smtClean="0">
                <a:sym typeface="Symbol" panose="05050102010706020507" pitchFamily="18" charset="2"/>
              </a:rPr>
              <a:t>j</a:t>
            </a:r>
            <a:r>
              <a:rPr lang="en-US" altLang="en-US" b="1" dirty="0" smtClean="0">
                <a:sym typeface="Symbol" panose="05050102010706020507" pitchFamily="18" charset="2"/>
              </a:rPr>
              <a:t> ] &gt; </a:t>
            </a:r>
            <a:r>
              <a:rPr lang="en-US" altLang="en-US" b="1" i="1" dirty="0" smtClean="0">
                <a:sym typeface="Symbol" panose="05050102010706020507" pitchFamily="18" charset="2"/>
              </a:rPr>
              <a:t>D</a:t>
            </a:r>
            <a:r>
              <a:rPr lang="en-US" altLang="en-US" b="1" i="1" baseline="30000" dirty="0" smtClean="0">
                <a:sym typeface="Symbol" panose="05050102010706020507" pitchFamily="18" charset="2"/>
              </a:rPr>
              <a:t>k</a:t>
            </a:r>
            <a:r>
              <a:rPr lang="en-US" altLang="en-US" b="1" baseline="30000" dirty="0" smtClean="0">
                <a:sym typeface="Symbol" panose="05050102010706020507" pitchFamily="18" charset="2"/>
              </a:rPr>
              <a:t>-1</a:t>
            </a:r>
            <a:r>
              <a:rPr lang="en-US" altLang="en-US" b="1" i="1" dirty="0" smtClean="0">
                <a:sym typeface="Symbol" panose="05050102010706020507" pitchFamily="18" charset="2"/>
              </a:rPr>
              <a:t> </a:t>
            </a:r>
            <a:r>
              <a:rPr lang="en-US" altLang="en-US" b="1" dirty="0" smtClean="0">
                <a:sym typeface="Symbol" panose="05050102010706020507" pitchFamily="18" charset="2"/>
              </a:rPr>
              <a:t>[ </a:t>
            </a:r>
            <a:r>
              <a:rPr lang="en-US" altLang="en-US" b="1" i="1" dirty="0" err="1" smtClean="0">
                <a:sym typeface="Symbol" panose="05050102010706020507" pitchFamily="18" charset="2"/>
              </a:rPr>
              <a:t>i</a:t>
            </a:r>
            <a:r>
              <a:rPr lang="en-US" altLang="en-US" b="1" dirty="0" smtClean="0">
                <a:sym typeface="Symbol" panose="05050102010706020507" pitchFamily="18" charset="2"/>
              </a:rPr>
              <a:t>, </a:t>
            </a:r>
            <a:r>
              <a:rPr lang="en-US" altLang="en-US" b="1" i="1" dirty="0" smtClean="0">
                <a:sym typeface="Symbol" panose="05050102010706020507" pitchFamily="18" charset="2"/>
              </a:rPr>
              <a:t>k</a:t>
            </a:r>
            <a:r>
              <a:rPr lang="en-US" altLang="en-US" b="1" dirty="0" smtClean="0">
                <a:sym typeface="Symbol" panose="05050102010706020507" pitchFamily="18" charset="2"/>
              </a:rPr>
              <a:t> ] +</a:t>
            </a:r>
            <a:r>
              <a:rPr lang="en-US" altLang="en-US" b="1" i="1" dirty="0" smtClean="0">
                <a:sym typeface="Symbol" panose="05050102010706020507" pitchFamily="18" charset="2"/>
              </a:rPr>
              <a:t> D</a:t>
            </a:r>
            <a:r>
              <a:rPr lang="en-US" altLang="en-US" b="1" i="1" baseline="30000" dirty="0" smtClean="0">
                <a:sym typeface="Symbol" panose="05050102010706020507" pitchFamily="18" charset="2"/>
              </a:rPr>
              <a:t>k</a:t>
            </a:r>
            <a:r>
              <a:rPr lang="en-US" altLang="en-US" b="1" baseline="30000" dirty="0" smtClean="0">
                <a:sym typeface="Symbol" panose="05050102010706020507" pitchFamily="18" charset="2"/>
              </a:rPr>
              <a:t>-1</a:t>
            </a:r>
            <a:r>
              <a:rPr lang="en-US" altLang="en-US" b="1" i="1" dirty="0" smtClean="0">
                <a:sym typeface="Symbol" panose="05050102010706020507" pitchFamily="18" charset="2"/>
              </a:rPr>
              <a:t> </a:t>
            </a:r>
            <a:r>
              <a:rPr lang="en-US" altLang="en-US" b="1" dirty="0" smtClean="0">
                <a:sym typeface="Symbol" panose="05050102010706020507" pitchFamily="18" charset="2"/>
              </a:rPr>
              <a:t>[ </a:t>
            </a:r>
            <a:r>
              <a:rPr lang="en-US" altLang="en-US" b="1" i="1" dirty="0" smtClean="0">
                <a:sym typeface="Symbol" panose="05050102010706020507" pitchFamily="18" charset="2"/>
              </a:rPr>
              <a:t>k</a:t>
            </a:r>
            <a:r>
              <a:rPr lang="en-US" altLang="en-US" b="1" dirty="0" smtClean="0">
                <a:sym typeface="Symbol" panose="05050102010706020507" pitchFamily="18" charset="2"/>
              </a:rPr>
              <a:t>, </a:t>
            </a:r>
            <a:r>
              <a:rPr lang="en-US" altLang="en-US" b="1" i="1" dirty="0" smtClean="0">
                <a:sym typeface="Symbol" panose="05050102010706020507" pitchFamily="18" charset="2"/>
              </a:rPr>
              <a:t>j</a:t>
            </a:r>
            <a:r>
              <a:rPr lang="en-US" altLang="en-US" b="1" dirty="0" smtClean="0">
                <a:sym typeface="Symbol" panose="05050102010706020507" pitchFamily="18" charset="2"/>
              </a:rPr>
              <a:t> ] ) </a:t>
            </a:r>
            <a:br>
              <a:rPr lang="en-US" altLang="en-US" b="1" dirty="0" smtClean="0">
                <a:sym typeface="Symbol" panose="05050102010706020507" pitchFamily="18" charset="2"/>
              </a:rPr>
            </a:br>
            <a:r>
              <a:rPr lang="en-US" altLang="en-US" b="1" dirty="0" smtClean="0">
                <a:sym typeface="Symbol" panose="05050102010706020507" pitchFamily="18" charset="2"/>
              </a:rPr>
              <a:t>7.		          then  </a:t>
            </a:r>
            <a:r>
              <a:rPr lang="en-US" altLang="en-US" b="1" i="1" dirty="0" err="1" smtClean="0">
                <a:sym typeface="Symbol" panose="05050102010706020507" pitchFamily="18" charset="2"/>
              </a:rPr>
              <a:t>D</a:t>
            </a:r>
            <a:r>
              <a:rPr lang="en-US" altLang="en-US" b="1" i="1" baseline="30000" dirty="0" err="1" smtClean="0">
                <a:sym typeface="Symbol" panose="05050102010706020507" pitchFamily="18" charset="2"/>
              </a:rPr>
              <a:t>k</a:t>
            </a:r>
            <a:r>
              <a:rPr lang="en-US" altLang="en-US" b="1" dirty="0" smtClean="0">
                <a:sym typeface="Symbol" panose="05050102010706020507" pitchFamily="18" charset="2"/>
              </a:rPr>
              <a:t>[ </a:t>
            </a:r>
            <a:r>
              <a:rPr lang="en-US" altLang="en-US" b="1" i="1" dirty="0" err="1" smtClean="0">
                <a:sym typeface="Symbol" panose="05050102010706020507" pitchFamily="18" charset="2"/>
              </a:rPr>
              <a:t>i</a:t>
            </a:r>
            <a:r>
              <a:rPr lang="en-US" altLang="en-US" b="1" dirty="0" smtClean="0">
                <a:sym typeface="Symbol" panose="05050102010706020507" pitchFamily="18" charset="2"/>
              </a:rPr>
              <a:t>, </a:t>
            </a:r>
            <a:r>
              <a:rPr lang="en-US" altLang="en-US" b="1" i="1" dirty="0" smtClean="0">
                <a:sym typeface="Symbol" panose="05050102010706020507" pitchFamily="18" charset="2"/>
              </a:rPr>
              <a:t>j</a:t>
            </a:r>
            <a:r>
              <a:rPr lang="en-US" altLang="en-US" b="1" dirty="0" smtClean="0">
                <a:sym typeface="Symbol" panose="05050102010706020507" pitchFamily="18" charset="2"/>
              </a:rPr>
              <a:t> ]  </a:t>
            </a:r>
            <a:r>
              <a:rPr lang="en-US" altLang="en-US" b="1" i="1" dirty="0" smtClean="0">
                <a:sym typeface="Symbol" panose="05050102010706020507" pitchFamily="18" charset="2"/>
              </a:rPr>
              <a:t>D</a:t>
            </a:r>
            <a:r>
              <a:rPr lang="en-US" altLang="en-US" b="1" i="1" baseline="30000" dirty="0" smtClean="0">
                <a:sym typeface="Symbol" panose="05050102010706020507" pitchFamily="18" charset="2"/>
              </a:rPr>
              <a:t>k</a:t>
            </a:r>
            <a:r>
              <a:rPr lang="en-US" altLang="en-US" b="1" baseline="30000" dirty="0" smtClean="0">
                <a:sym typeface="Symbol" panose="05050102010706020507" pitchFamily="18" charset="2"/>
              </a:rPr>
              <a:t>-1</a:t>
            </a:r>
            <a:r>
              <a:rPr lang="en-US" altLang="en-US" b="1" i="1" dirty="0" smtClean="0">
                <a:sym typeface="Symbol" panose="05050102010706020507" pitchFamily="18" charset="2"/>
              </a:rPr>
              <a:t> </a:t>
            </a:r>
            <a:r>
              <a:rPr lang="en-US" altLang="en-US" b="1" dirty="0" smtClean="0">
                <a:sym typeface="Symbol" panose="05050102010706020507" pitchFamily="18" charset="2"/>
              </a:rPr>
              <a:t>[ </a:t>
            </a:r>
            <a:r>
              <a:rPr lang="en-US" altLang="en-US" b="1" i="1" dirty="0" err="1" smtClean="0">
                <a:sym typeface="Symbol" panose="05050102010706020507" pitchFamily="18" charset="2"/>
              </a:rPr>
              <a:t>i</a:t>
            </a:r>
            <a:r>
              <a:rPr lang="en-US" altLang="en-US" b="1" dirty="0" smtClean="0">
                <a:sym typeface="Symbol" panose="05050102010706020507" pitchFamily="18" charset="2"/>
              </a:rPr>
              <a:t>, </a:t>
            </a:r>
            <a:r>
              <a:rPr lang="en-US" altLang="en-US" b="1" i="1" dirty="0" smtClean="0">
                <a:sym typeface="Symbol" panose="05050102010706020507" pitchFamily="18" charset="2"/>
              </a:rPr>
              <a:t>k</a:t>
            </a:r>
            <a:r>
              <a:rPr lang="en-US" altLang="en-US" b="1" dirty="0" smtClean="0">
                <a:sym typeface="Symbol" panose="05050102010706020507" pitchFamily="18" charset="2"/>
              </a:rPr>
              <a:t> ] +</a:t>
            </a:r>
            <a:r>
              <a:rPr lang="en-US" altLang="en-US" b="1" i="1" dirty="0" smtClean="0">
                <a:sym typeface="Symbol" panose="05050102010706020507" pitchFamily="18" charset="2"/>
              </a:rPr>
              <a:t> D</a:t>
            </a:r>
            <a:r>
              <a:rPr lang="en-US" altLang="en-US" b="1" i="1" baseline="30000" dirty="0" smtClean="0">
                <a:sym typeface="Symbol" panose="05050102010706020507" pitchFamily="18" charset="2"/>
              </a:rPr>
              <a:t>k</a:t>
            </a:r>
            <a:r>
              <a:rPr lang="en-US" altLang="en-US" b="1" baseline="30000" dirty="0" smtClean="0">
                <a:sym typeface="Symbol" panose="05050102010706020507" pitchFamily="18" charset="2"/>
              </a:rPr>
              <a:t>-1</a:t>
            </a:r>
            <a:r>
              <a:rPr lang="en-US" altLang="en-US" b="1" i="1" dirty="0" smtClean="0">
                <a:sym typeface="Symbol" panose="05050102010706020507" pitchFamily="18" charset="2"/>
              </a:rPr>
              <a:t> </a:t>
            </a:r>
            <a:r>
              <a:rPr lang="en-US" altLang="en-US" b="1" dirty="0" smtClean="0">
                <a:sym typeface="Symbol" panose="05050102010706020507" pitchFamily="18" charset="2"/>
              </a:rPr>
              <a:t>[ </a:t>
            </a:r>
            <a:r>
              <a:rPr lang="en-US" altLang="en-US" b="1" i="1" dirty="0" smtClean="0">
                <a:sym typeface="Symbol" panose="05050102010706020507" pitchFamily="18" charset="2"/>
              </a:rPr>
              <a:t>k</a:t>
            </a:r>
            <a:r>
              <a:rPr lang="en-US" altLang="en-US" b="1" dirty="0" smtClean="0">
                <a:sym typeface="Symbol" panose="05050102010706020507" pitchFamily="18" charset="2"/>
              </a:rPr>
              <a:t>, </a:t>
            </a:r>
            <a:r>
              <a:rPr lang="en-US" altLang="en-US" b="1" i="1" dirty="0" smtClean="0">
                <a:sym typeface="Symbol" panose="05050102010706020507" pitchFamily="18" charset="2"/>
              </a:rPr>
              <a:t>j</a:t>
            </a:r>
            <a:r>
              <a:rPr lang="en-US" altLang="en-US" b="1" dirty="0" smtClean="0">
                <a:sym typeface="Symbol" panose="05050102010706020507" pitchFamily="18" charset="2"/>
              </a:rPr>
              <a:t> ] </a:t>
            </a:r>
            <a:br>
              <a:rPr lang="en-US" altLang="en-US" b="1" dirty="0" smtClean="0">
                <a:sym typeface="Symbol" panose="05050102010706020507" pitchFamily="18" charset="2"/>
              </a:rPr>
            </a:br>
            <a:r>
              <a:rPr lang="en-US" altLang="en-US" b="1" dirty="0" smtClean="0">
                <a:sym typeface="Symbol" panose="05050102010706020507" pitchFamily="18" charset="2"/>
              </a:rPr>
              <a:t>8.		                    </a:t>
            </a:r>
            <a:r>
              <a:rPr lang="en-US" altLang="en-US" b="1" i="1" dirty="0" smtClean="0"/>
              <a:t>P</a:t>
            </a:r>
            <a:r>
              <a:rPr lang="en-US" altLang="en-US" b="1" dirty="0" smtClean="0"/>
              <a:t>[ </a:t>
            </a:r>
            <a:r>
              <a:rPr lang="en-US" altLang="en-US" b="1" i="1" dirty="0" err="1" smtClean="0"/>
              <a:t>i</a:t>
            </a:r>
            <a:r>
              <a:rPr lang="en-US" altLang="en-US" b="1" i="1" dirty="0" smtClean="0"/>
              <a:t>, j</a:t>
            </a:r>
            <a:r>
              <a:rPr lang="en-US" altLang="en-US" b="1" dirty="0" smtClean="0"/>
              <a:t> ] </a:t>
            </a:r>
            <a:r>
              <a:rPr lang="en-US" altLang="en-US" b="1" dirty="0" smtClean="0">
                <a:sym typeface="Symbol" panose="05050102010706020507" pitchFamily="18" charset="2"/>
              </a:rPr>
              <a:t> </a:t>
            </a:r>
            <a:r>
              <a:rPr lang="en-US" altLang="en-US" b="1" i="1" dirty="0" smtClean="0"/>
              <a:t>k</a:t>
            </a:r>
            <a:r>
              <a:rPr lang="en-US" altLang="en-US" b="1" dirty="0" smtClean="0"/>
              <a:t>;</a:t>
            </a:r>
            <a:br>
              <a:rPr lang="en-US" altLang="en-US" b="1" dirty="0" smtClean="0"/>
            </a:br>
            <a:r>
              <a:rPr lang="en-US" altLang="en-US" b="1" dirty="0" smtClean="0"/>
              <a:t>9.		           else </a:t>
            </a:r>
            <a:r>
              <a:rPr lang="en-US" altLang="en-US" b="1" i="1" dirty="0" err="1" smtClean="0">
                <a:sym typeface="Symbol" panose="05050102010706020507" pitchFamily="18" charset="2"/>
              </a:rPr>
              <a:t>D</a:t>
            </a:r>
            <a:r>
              <a:rPr lang="en-US" altLang="en-US" b="1" i="1" baseline="30000" dirty="0" err="1" smtClean="0">
                <a:sym typeface="Symbol" panose="05050102010706020507" pitchFamily="18" charset="2"/>
              </a:rPr>
              <a:t>k</a:t>
            </a:r>
            <a:r>
              <a:rPr lang="en-US" altLang="en-US" b="1" dirty="0" smtClean="0">
                <a:sym typeface="Symbol" panose="05050102010706020507" pitchFamily="18" charset="2"/>
              </a:rPr>
              <a:t>[ </a:t>
            </a:r>
            <a:r>
              <a:rPr lang="en-US" altLang="en-US" b="1" i="1" dirty="0" err="1" smtClean="0">
                <a:sym typeface="Symbol" panose="05050102010706020507" pitchFamily="18" charset="2"/>
              </a:rPr>
              <a:t>i</a:t>
            </a:r>
            <a:r>
              <a:rPr lang="en-US" altLang="en-US" b="1" dirty="0" smtClean="0">
                <a:sym typeface="Symbol" panose="05050102010706020507" pitchFamily="18" charset="2"/>
              </a:rPr>
              <a:t>, </a:t>
            </a:r>
            <a:r>
              <a:rPr lang="en-US" altLang="en-US" b="1" i="1" dirty="0" smtClean="0">
                <a:sym typeface="Symbol" panose="05050102010706020507" pitchFamily="18" charset="2"/>
              </a:rPr>
              <a:t>j</a:t>
            </a:r>
            <a:r>
              <a:rPr lang="en-US" altLang="en-US" b="1" dirty="0" smtClean="0">
                <a:sym typeface="Symbol" panose="05050102010706020507" pitchFamily="18" charset="2"/>
              </a:rPr>
              <a:t> ]  </a:t>
            </a:r>
            <a:r>
              <a:rPr lang="en-US" altLang="en-US" b="1" i="1" dirty="0" smtClean="0">
                <a:sym typeface="Symbol" panose="05050102010706020507" pitchFamily="18" charset="2"/>
              </a:rPr>
              <a:t>D</a:t>
            </a:r>
            <a:r>
              <a:rPr lang="en-US" altLang="en-US" b="1" i="1" baseline="30000" dirty="0" smtClean="0">
                <a:sym typeface="Symbol" panose="05050102010706020507" pitchFamily="18" charset="2"/>
              </a:rPr>
              <a:t>k</a:t>
            </a:r>
            <a:r>
              <a:rPr lang="en-US" altLang="en-US" b="1" baseline="30000" dirty="0" smtClean="0">
                <a:sym typeface="Symbol" panose="05050102010706020507" pitchFamily="18" charset="2"/>
              </a:rPr>
              <a:t>-1</a:t>
            </a:r>
            <a:r>
              <a:rPr lang="en-US" altLang="en-US" b="1" i="1" dirty="0" smtClean="0">
                <a:sym typeface="Symbol" panose="05050102010706020507" pitchFamily="18" charset="2"/>
              </a:rPr>
              <a:t> </a:t>
            </a:r>
            <a:r>
              <a:rPr lang="en-US" altLang="en-US" b="1" dirty="0" smtClean="0">
                <a:sym typeface="Symbol" panose="05050102010706020507" pitchFamily="18" charset="2"/>
              </a:rPr>
              <a:t>[ </a:t>
            </a:r>
            <a:r>
              <a:rPr lang="en-US" altLang="en-US" b="1" i="1" dirty="0" err="1" smtClean="0">
                <a:sym typeface="Symbol" panose="05050102010706020507" pitchFamily="18" charset="2"/>
              </a:rPr>
              <a:t>i</a:t>
            </a:r>
            <a:r>
              <a:rPr lang="en-US" altLang="en-US" b="1" dirty="0" smtClean="0">
                <a:sym typeface="Symbol" panose="05050102010706020507" pitchFamily="18" charset="2"/>
              </a:rPr>
              <a:t>, </a:t>
            </a:r>
            <a:r>
              <a:rPr lang="en-US" altLang="en-US" b="1" i="1" dirty="0" smtClean="0">
                <a:sym typeface="Symbol" panose="05050102010706020507" pitchFamily="18" charset="2"/>
              </a:rPr>
              <a:t>j</a:t>
            </a:r>
            <a:r>
              <a:rPr lang="en-US" altLang="en-US" b="1" dirty="0" smtClean="0">
                <a:sym typeface="Symbol" panose="05050102010706020507" pitchFamily="18" charset="2"/>
              </a:rPr>
              <a:t> ] </a:t>
            </a:r>
            <a:endParaRPr lang="en-US" altLang="en-US" b="1" dirty="0" smtClean="0"/>
          </a:p>
          <a:p>
            <a:pPr>
              <a:buFontTx/>
              <a:buNone/>
            </a:pPr>
            <a:endParaRPr lang="en-US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11993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957</Words>
  <Application>Microsoft Office PowerPoint</Application>
  <PresentationFormat>Widescreen</PresentationFormat>
  <Paragraphs>427</Paragraphs>
  <Slides>23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8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42" baseType="lpstr">
      <vt:lpstr>Arial</vt:lpstr>
      <vt:lpstr>Arial Black</vt:lpstr>
      <vt:lpstr>Calibri</vt:lpstr>
      <vt:lpstr>Calibri Light</vt:lpstr>
      <vt:lpstr>Garamond</vt:lpstr>
      <vt:lpstr>Sylfaen</vt:lpstr>
      <vt:lpstr>Symbol</vt:lpstr>
      <vt:lpstr>Times New Roman</vt:lpstr>
      <vt:lpstr>Verdana</vt:lpstr>
      <vt:lpstr>Wingdings</vt:lpstr>
      <vt:lpstr>1_Custom Design</vt:lpstr>
      <vt:lpstr>2_Custom Design</vt:lpstr>
      <vt:lpstr>1_Office Theme</vt:lpstr>
      <vt:lpstr>1_Custom Design</vt:lpstr>
      <vt:lpstr>2_Custom Design</vt:lpstr>
      <vt:lpstr>Custom Design</vt:lpstr>
      <vt:lpstr>2_Office Theme</vt:lpstr>
      <vt:lpstr>Office Theme</vt:lpstr>
      <vt:lpstr>Equation</vt:lpstr>
      <vt:lpstr>PowerPoint Presentation</vt:lpstr>
      <vt:lpstr>PowerPoint Presentation</vt:lpstr>
      <vt:lpstr>The weight matrix and the graph</vt:lpstr>
      <vt:lpstr>The subproblems</vt:lpstr>
      <vt:lpstr>The subproblems</vt:lpstr>
      <vt:lpstr>PowerPoint Presentation</vt:lpstr>
      <vt:lpstr>PowerPoint Presentation</vt:lpstr>
      <vt:lpstr>The pointer array P</vt:lpstr>
      <vt:lpstr>PowerPoint Presentation</vt:lpstr>
      <vt:lpstr>Example </vt:lpstr>
      <vt:lpstr>PowerPoint Presentation</vt:lpstr>
      <vt:lpstr>PowerPoint Presentation</vt:lpstr>
      <vt:lpstr>PowerPoint Presentation</vt:lpstr>
      <vt:lpstr> Can we use only one D matrix?</vt:lpstr>
      <vt:lpstr>The main diagonal values</vt:lpstr>
      <vt:lpstr> The kth column</vt:lpstr>
      <vt:lpstr> The kth row </vt:lpstr>
      <vt:lpstr>Printing intermediate nodes on shortest path from q to r</vt:lpstr>
      <vt:lpstr>Example</vt:lpstr>
      <vt:lpstr>The final distance matrix and P</vt:lpstr>
      <vt:lpstr>The call tree for Path(1, 4)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Tanu Gupta</dc:creator>
  <cp:lastModifiedBy>Microsoft account</cp:lastModifiedBy>
  <cp:revision>21</cp:revision>
  <dcterms:created xsi:type="dcterms:W3CDTF">2024-06-18T08:55:18Z</dcterms:created>
  <dcterms:modified xsi:type="dcterms:W3CDTF">2025-08-07T16:42:37Z</dcterms:modified>
</cp:coreProperties>
</file>