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Masters/slideMaster7.xml" ContentType="application/vnd.openxmlformats-officedocument.presentationml.slideMaster+xml"/>
  <Override PartName="/ppt/slideMasters/slideMaster8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theme/theme3.xml" ContentType="application/vnd.openxmlformats-officedocument.theme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theme/theme4.xml" ContentType="application/vnd.openxmlformats-officedocument.theme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theme/theme5.xml" ContentType="application/vnd.openxmlformats-officedocument.theme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6.xml" ContentType="application/vnd.openxmlformats-officedocument.theme+xml"/>
  <Override PartName="/ppt/slideLayouts/slideLayout76.xml" ContentType="application/vnd.openxmlformats-officedocument.presentationml.slideLayout+xml"/>
  <Override PartName="/ppt/theme/theme7.xml" ContentType="application/vnd.openxmlformats-officedocument.theme+xml"/>
  <Override PartName="/ppt/slideLayouts/slideLayout77.xml" ContentType="application/vnd.openxmlformats-officedocument.presentationml.slideLayout+xml"/>
  <Override PartName="/ppt/theme/theme8.xml" ContentType="application/vnd.openxmlformats-officedocument.theme+xml"/>
  <Override PartName="/ppt/theme/theme9.xml" ContentType="application/vnd.openxmlformats-officedocument.theme+xml"/>
  <Override PartName="/ppt/theme/theme10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9" r:id="rId1"/>
    <p:sldMasterId id="2147483701" r:id="rId2"/>
    <p:sldMasterId id="2147483673" r:id="rId3"/>
    <p:sldMasterId id="2147483719" r:id="rId4"/>
    <p:sldMasterId id="2147483731" r:id="rId5"/>
    <p:sldMasterId id="2147483661" r:id="rId6"/>
    <p:sldMasterId id="2147483745" r:id="rId7"/>
    <p:sldMasterId id="2147483748" r:id="rId8"/>
  </p:sldMasterIdLst>
  <p:notesMasterIdLst>
    <p:notesMasterId r:id="rId64"/>
  </p:notesMasterIdLst>
  <p:handoutMasterIdLst>
    <p:handoutMasterId r:id="rId65"/>
  </p:handoutMasterIdLst>
  <p:sldIdLst>
    <p:sldId id="409" r:id="rId9"/>
    <p:sldId id="354" r:id="rId10"/>
    <p:sldId id="355" r:id="rId11"/>
    <p:sldId id="356" r:id="rId12"/>
    <p:sldId id="357" r:id="rId13"/>
    <p:sldId id="358" r:id="rId14"/>
    <p:sldId id="359" r:id="rId15"/>
    <p:sldId id="360" r:id="rId16"/>
    <p:sldId id="361" r:id="rId17"/>
    <p:sldId id="362" r:id="rId18"/>
    <p:sldId id="363" r:id="rId19"/>
    <p:sldId id="364" r:id="rId20"/>
    <p:sldId id="365" r:id="rId21"/>
    <p:sldId id="366" r:id="rId22"/>
    <p:sldId id="367" r:id="rId23"/>
    <p:sldId id="368" r:id="rId24"/>
    <p:sldId id="369" r:id="rId25"/>
    <p:sldId id="370" r:id="rId26"/>
    <p:sldId id="371" r:id="rId27"/>
    <p:sldId id="372" r:id="rId28"/>
    <p:sldId id="373" r:id="rId29"/>
    <p:sldId id="374" r:id="rId30"/>
    <p:sldId id="375" r:id="rId31"/>
    <p:sldId id="376" r:id="rId32"/>
    <p:sldId id="377" r:id="rId33"/>
    <p:sldId id="378" r:id="rId34"/>
    <p:sldId id="379" r:id="rId35"/>
    <p:sldId id="380" r:id="rId36"/>
    <p:sldId id="381" r:id="rId37"/>
    <p:sldId id="382" r:id="rId38"/>
    <p:sldId id="383" r:id="rId39"/>
    <p:sldId id="384" r:id="rId40"/>
    <p:sldId id="385" r:id="rId41"/>
    <p:sldId id="386" r:id="rId42"/>
    <p:sldId id="387" r:id="rId43"/>
    <p:sldId id="388" r:id="rId44"/>
    <p:sldId id="389" r:id="rId45"/>
    <p:sldId id="390" r:id="rId46"/>
    <p:sldId id="393" r:id="rId47"/>
    <p:sldId id="394" r:id="rId48"/>
    <p:sldId id="395" r:id="rId49"/>
    <p:sldId id="396" r:id="rId50"/>
    <p:sldId id="397" r:id="rId51"/>
    <p:sldId id="398" r:id="rId52"/>
    <p:sldId id="399" r:id="rId53"/>
    <p:sldId id="400" r:id="rId54"/>
    <p:sldId id="401" r:id="rId55"/>
    <p:sldId id="402" r:id="rId56"/>
    <p:sldId id="403" r:id="rId57"/>
    <p:sldId id="404" r:id="rId58"/>
    <p:sldId id="405" r:id="rId59"/>
    <p:sldId id="406" r:id="rId60"/>
    <p:sldId id="407" r:id="rId61"/>
    <p:sldId id="408" r:id="rId62"/>
    <p:sldId id="271" r:id="rId6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51" d="100"/>
          <a:sy n="51" d="100"/>
        </p:scale>
        <p:origin x="1836" y="48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18.xml"/><Relationship Id="rId21" Type="http://schemas.openxmlformats.org/officeDocument/2006/relationships/slide" Target="slides/slide13.xml"/><Relationship Id="rId42" Type="http://schemas.openxmlformats.org/officeDocument/2006/relationships/slide" Target="slides/slide34.xml"/><Relationship Id="rId47" Type="http://schemas.openxmlformats.org/officeDocument/2006/relationships/slide" Target="slides/slide39.xml"/><Relationship Id="rId63" Type="http://schemas.openxmlformats.org/officeDocument/2006/relationships/slide" Target="slides/slide55.xml"/><Relationship Id="rId68" Type="http://schemas.openxmlformats.org/officeDocument/2006/relationships/theme" Target="theme/theme1.xml"/><Relationship Id="rId7" Type="http://schemas.openxmlformats.org/officeDocument/2006/relationships/slideMaster" Target="slideMasters/slideMaster7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8.xml"/><Relationship Id="rId29" Type="http://schemas.openxmlformats.org/officeDocument/2006/relationships/slide" Target="slides/slide21.xml"/><Relationship Id="rId11" Type="http://schemas.openxmlformats.org/officeDocument/2006/relationships/slide" Target="slides/slide3.xml"/><Relationship Id="rId24" Type="http://schemas.openxmlformats.org/officeDocument/2006/relationships/slide" Target="slides/slide16.xml"/><Relationship Id="rId32" Type="http://schemas.openxmlformats.org/officeDocument/2006/relationships/slide" Target="slides/slide24.xml"/><Relationship Id="rId37" Type="http://schemas.openxmlformats.org/officeDocument/2006/relationships/slide" Target="slides/slide29.xml"/><Relationship Id="rId40" Type="http://schemas.openxmlformats.org/officeDocument/2006/relationships/slide" Target="slides/slide32.xml"/><Relationship Id="rId45" Type="http://schemas.openxmlformats.org/officeDocument/2006/relationships/slide" Target="slides/slide37.xml"/><Relationship Id="rId53" Type="http://schemas.openxmlformats.org/officeDocument/2006/relationships/slide" Target="slides/slide45.xml"/><Relationship Id="rId58" Type="http://schemas.openxmlformats.org/officeDocument/2006/relationships/slide" Target="slides/slide50.xml"/><Relationship Id="rId66" Type="http://schemas.openxmlformats.org/officeDocument/2006/relationships/presProps" Target="presProps.xml"/><Relationship Id="rId5" Type="http://schemas.openxmlformats.org/officeDocument/2006/relationships/slideMaster" Target="slideMasters/slideMaster5.xml"/><Relationship Id="rId61" Type="http://schemas.openxmlformats.org/officeDocument/2006/relationships/slide" Target="slides/slide53.xml"/><Relationship Id="rId19" Type="http://schemas.openxmlformats.org/officeDocument/2006/relationships/slide" Target="slides/slide11.xml"/><Relationship Id="rId14" Type="http://schemas.openxmlformats.org/officeDocument/2006/relationships/slide" Target="slides/slide6.xml"/><Relationship Id="rId22" Type="http://schemas.openxmlformats.org/officeDocument/2006/relationships/slide" Target="slides/slide14.xml"/><Relationship Id="rId27" Type="http://schemas.openxmlformats.org/officeDocument/2006/relationships/slide" Target="slides/slide19.xml"/><Relationship Id="rId30" Type="http://schemas.openxmlformats.org/officeDocument/2006/relationships/slide" Target="slides/slide22.xml"/><Relationship Id="rId35" Type="http://schemas.openxmlformats.org/officeDocument/2006/relationships/slide" Target="slides/slide27.xml"/><Relationship Id="rId43" Type="http://schemas.openxmlformats.org/officeDocument/2006/relationships/slide" Target="slides/slide35.xml"/><Relationship Id="rId48" Type="http://schemas.openxmlformats.org/officeDocument/2006/relationships/slide" Target="slides/slide40.xml"/><Relationship Id="rId56" Type="http://schemas.openxmlformats.org/officeDocument/2006/relationships/slide" Target="slides/slide48.xml"/><Relationship Id="rId64" Type="http://schemas.openxmlformats.org/officeDocument/2006/relationships/notesMaster" Target="notesMasters/notesMaster1.xml"/><Relationship Id="rId69" Type="http://schemas.openxmlformats.org/officeDocument/2006/relationships/tableStyles" Target="tableStyles.xml"/><Relationship Id="rId8" Type="http://schemas.openxmlformats.org/officeDocument/2006/relationships/slideMaster" Target="slideMasters/slideMaster8.xml"/><Relationship Id="rId51" Type="http://schemas.openxmlformats.org/officeDocument/2006/relationships/slide" Target="slides/slide43.xml"/><Relationship Id="rId3" Type="http://schemas.openxmlformats.org/officeDocument/2006/relationships/slideMaster" Target="slideMasters/slideMaster3.xml"/><Relationship Id="rId12" Type="http://schemas.openxmlformats.org/officeDocument/2006/relationships/slide" Target="slides/slide4.xml"/><Relationship Id="rId17" Type="http://schemas.openxmlformats.org/officeDocument/2006/relationships/slide" Target="slides/slide9.xml"/><Relationship Id="rId25" Type="http://schemas.openxmlformats.org/officeDocument/2006/relationships/slide" Target="slides/slide17.xml"/><Relationship Id="rId33" Type="http://schemas.openxmlformats.org/officeDocument/2006/relationships/slide" Target="slides/slide25.xml"/><Relationship Id="rId38" Type="http://schemas.openxmlformats.org/officeDocument/2006/relationships/slide" Target="slides/slide30.xml"/><Relationship Id="rId46" Type="http://schemas.openxmlformats.org/officeDocument/2006/relationships/slide" Target="slides/slide38.xml"/><Relationship Id="rId59" Type="http://schemas.openxmlformats.org/officeDocument/2006/relationships/slide" Target="slides/slide51.xml"/><Relationship Id="rId67" Type="http://schemas.openxmlformats.org/officeDocument/2006/relationships/viewProps" Target="viewProps.xml"/><Relationship Id="rId20" Type="http://schemas.openxmlformats.org/officeDocument/2006/relationships/slide" Target="slides/slide12.xml"/><Relationship Id="rId41" Type="http://schemas.openxmlformats.org/officeDocument/2006/relationships/slide" Target="slides/slide33.xml"/><Relationship Id="rId54" Type="http://schemas.openxmlformats.org/officeDocument/2006/relationships/slide" Target="slides/slide46.xml"/><Relationship Id="rId62" Type="http://schemas.openxmlformats.org/officeDocument/2006/relationships/slide" Target="slides/slide54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5" Type="http://schemas.openxmlformats.org/officeDocument/2006/relationships/slide" Target="slides/slide7.xml"/><Relationship Id="rId23" Type="http://schemas.openxmlformats.org/officeDocument/2006/relationships/slide" Target="slides/slide15.xml"/><Relationship Id="rId28" Type="http://schemas.openxmlformats.org/officeDocument/2006/relationships/slide" Target="slides/slide20.xml"/><Relationship Id="rId36" Type="http://schemas.openxmlformats.org/officeDocument/2006/relationships/slide" Target="slides/slide28.xml"/><Relationship Id="rId49" Type="http://schemas.openxmlformats.org/officeDocument/2006/relationships/slide" Target="slides/slide41.xml"/><Relationship Id="rId57" Type="http://schemas.openxmlformats.org/officeDocument/2006/relationships/slide" Target="slides/slide49.xml"/><Relationship Id="rId10" Type="http://schemas.openxmlformats.org/officeDocument/2006/relationships/slide" Target="slides/slide2.xml"/><Relationship Id="rId31" Type="http://schemas.openxmlformats.org/officeDocument/2006/relationships/slide" Target="slides/slide23.xml"/><Relationship Id="rId44" Type="http://schemas.openxmlformats.org/officeDocument/2006/relationships/slide" Target="slides/slide36.xml"/><Relationship Id="rId52" Type="http://schemas.openxmlformats.org/officeDocument/2006/relationships/slide" Target="slides/slide44.xml"/><Relationship Id="rId60" Type="http://schemas.openxmlformats.org/officeDocument/2006/relationships/slide" Target="slides/slide52.xml"/><Relationship Id="rId65" Type="http://schemas.openxmlformats.org/officeDocument/2006/relationships/handoutMaster" Target="handoutMasters/handoutMaster1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1.xml"/><Relationship Id="rId13" Type="http://schemas.openxmlformats.org/officeDocument/2006/relationships/slide" Target="slides/slide5.xml"/><Relationship Id="rId18" Type="http://schemas.openxmlformats.org/officeDocument/2006/relationships/slide" Target="slides/slide10.xml"/><Relationship Id="rId39" Type="http://schemas.openxmlformats.org/officeDocument/2006/relationships/slide" Target="slides/slide31.xml"/><Relationship Id="rId34" Type="http://schemas.openxmlformats.org/officeDocument/2006/relationships/slide" Target="slides/slide26.xml"/><Relationship Id="rId50" Type="http://schemas.openxmlformats.org/officeDocument/2006/relationships/slide" Target="slides/slide42.xml"/><Relationship Id="rId55" Type="http://schemas.openxmlformats.org/officeDocument/2006/relationships/slide" Target="slides/slide47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0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1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1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6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7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8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drawings/_rels/vmlDrawing9.vml.rels><?xml version="1.0" encoding="UTF-8" standalone="yes"?>
<Relationships xmlns="http://schemas.openxmlformats.org/package/2006/relationships"><Relationship Id="rId1" Type="http://schemas.openxmlformats.org/officeDocument/2006/relationships/image" Target="../media/image7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10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xmlns="" id="{CC1E8CBA-0881-2319-7F58-773816D3A1B6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E0D980A-EB51-35A1-8BCF-69700F57BF8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2DF404-3878-433B-A0A6-B0550DE0ECCB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E5A85A65-92A3-B0B5-1E61-4B050E789DC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996F57-7F82-FF97-20D1-8A490771D67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C329F62-D634-4904-AB11-F130E2E4085D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18370204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9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282EEB-7ACD-47FE-8DDD-477AE8E2D78F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DD43778-CF55-444F-B3CC-131C85997146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958969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New Courses replaced with New Programmes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B949B3-C4AB-4FB2-8B24-B07A558BD59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7578933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7.xml"/></Relationships>
</file>

<file path=ppt/slideLayouts/_rels/slideLayout7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8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D02AD-06D0-3C26-20F9-22B186D0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616D0-C173-C3EC-9A42-1CEB5C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7EDC4F-FC6E-D89C-6884-284025A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1058F9-AC99-971E-B1E9-3ED72A9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0ADC3B-6E10-FD36-5616-54DDDDD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770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6F918-D3D6-8CC1-F3D7-754DB5F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26FA95-73D1-FBA8-68F9-48697A42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B5C640-3625-BA45-2825-6B372DF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C9B23A-9301-D9B6-928C-56EBC52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5C24FA-2D03-4E89-3566-47D4E5D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710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3DAFA73-CD9F-B47A-D257-FB7BBD51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5FD3D1-F82C-33FD-A2E5-D9AA39BD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4283F-0316-9AF0-8515-372B315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214F38-CF4A-E025-AB05-A36971B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EE0DF-7D6A-00E8-58F3-540AB2FD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002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9DD70-D4E9-E051-93B0-B6241FE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03FBF-F8B1-2913-8684-CC7AC2EE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45F60-2988-7780-772C-38B238F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345881-0C94-7892-2D8B-6718111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535E0-A846-466A-C684-2C77FB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71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919A2-860E-021C-F5C7-3764F92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79C5E-D534-82CF-74D5-CA4BE70D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35CF2-691E-038E-B463-9574887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20DD6-1C03-7DFB-3CB1-75E9491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B68209-C9F8-0C2D-5469-D82AE2D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274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09235-4BD3-DB53-1182-FAF8E90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8B9973-02E7-6005-2FE8-F89E987D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4A3B09-88AA-DBDC-281A-420A20A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F507E5-7455-5011-C9CE-8899890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E68D3-12F5-7CD5-382D-21A0D4E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240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9230E-5971-6128-0B08-B46F63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74030-6B52-6D08-FF39-AD0942B4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B6FDB6-0C8D-BDA6-22BD-54F5C7D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BC4244-BDF3-5771-333E-72A8FA7E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137E99-F46B-E7F1-6DF0-361D9E4E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7894AA-CF39-DCB1-D0AE-F189F96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6255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7ECAB-DF20-D6DE-5AD3-93B6452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89C9E5-506F-BD59-7DB4-DC4059EE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1621C2-45FE-4205-8A21-E0D0069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EA3B77-F468-D9D7-9A3E-8CB4A2E9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5ADE7E-99F9-264E-D088-D7A4247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EA97E8-64C6-9129-47B4-9B02FAF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8A9493-4BD7-2AA7-C13E-E31E4E9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A56679-242C-F8F4-D488-9A6A2B1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3892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A9F99-6B36-8444-FC90-4A3ED6C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F7FF67-00DA-B280-B297-B27288B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5CD7A5-2C4E-0460-BBFB-BBA4527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F51D4F-4C98-1635-E9E7-F54C0E1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773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D8B968-E3F4-D67A-89D2-5338590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DB1EBD-B079-5054-F3BD-9BC1BD9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DF4AA7-A474-A056-18FC-877E8B93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4743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798E9-E087-4DA1-3318-EFFF1A45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4E103-9176-61A0-F11D-755BDDDA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94CAD8-A6CB-E57C-106C-B6EAC0B3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9304D2-37F2-0D7F-DCAE-C45E630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330964-2C4F-DA98-9380-E42A298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1EC6FF-800E-A4D3-0082-6D31E37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3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ECDB3-7998-CA81-7656-D581822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1D27C-0C07-023D-8782-2B2A0D9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85CCB-7AB0-32C3-68B0-30EA13F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2DC121-40F8-028A-2341-F523C43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BE26C-49D3-7F4E-518D-D8E1B24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8429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CE578-EA1E-FF5E-F760-24CBAC9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2CAA13-1CC8-AD0D-F19A-69C50598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3197EA-883C-AABA-8A0F-0B9DF9BA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58EF14-A45F-A560-9810-C2B7A2A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CA49CB-C4CE-A48A-7859-4D17173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C5C734-DB28-7D1D-7243-E066D8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048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23BF0-8509-488F-E7F9-04792E4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14171A-71DE-251E-055E-19A52827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E0E3C4-14DE-67C9-2339-DBC9148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683D41-C3AD-8446-9C34-C60A955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B267B7-DDEB-6FF4-58C1-6DDAFD0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9396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6C9F57E-7FBB-1986-5AFC-1E436B4D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2007D2-6BF6-937D-E3D6-51EC2A15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1B1464-F385-6D4D-8144-9180172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CC8598-0475-C953-9F14-8BCFAF1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0B728-0714-11E0-5C87-6763F8C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2784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07FA2B7-B1AA-E896-E6A0-D221F717DD2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92D6CDF-2C40-E166-123D-DD6178F363C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5985193-278A-5B53-A5FF-F88E55AD8F03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DEBCA53-2E31-DF74-5A40-55FFB25718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E06F3D2-2D51-E9B7-5A24-F182CC478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3179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26637C-0BC5-F260-AA3D-6A83F092F8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7C641D-0F0B-FDF7-0B05-8632B21869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380E946-5E98-5506-A2BF-EE7285FC787A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BE285B9E-2DE7-0208-0B1F-89AF89763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AF154AD0-42CC-AE5E-90D8-ABFAA5D571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24901748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09DAAEA-4F85-8FAA-6BF5-326967935A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6C55E9E3-6EB5-95B0-1E48-4CF62A61128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E6D0B70-D675-8E0E-8173-F75241666A0B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9E1EC034-C1BD-05C5-E9A8-EA82081D3F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46DF6E8-2D76-990E-8EF4-96840CE5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8712117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02FC97-75DF-B822-3D53-B55F5DB371F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7511CAF4-4797-157B-9D45-30F032CCC27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D6AE989-500E-F32E-F4D3-004AA191D1B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AA2772-851E-D325-14B0-3EDDD3FF9F4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1B967972-C519-4DFD-CDFA-0A36CFE4D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952D775-AD9D-9AC4-01E5-DBD1465B78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58478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F20DDBF7-61AB-765E-A9D3-DDFC0D3EFE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84C0348-0B1A-94A8-F73A-58BCEFC093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8CE78F21-F86C-1769-263B-183D104643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A23B8BB9-41A2-5F92-805D-53D5983D6FA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226CF97B-1C0B-F5FD-84A1-27228025DDC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486669FD-7A0B-2A53-BD69-CF26B1B2B6EE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A81AF0F9-EA06-5930-FDC2-463B83A20F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6DE03B56-6DD5-6731-4F57-21F935D85F6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02022576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8414A30-595F-C4B9-094E-48527DE0E4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6980D6EE-09C4-A66F-3C26-F57083210DE1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C20D9B2E-EA8F-50B2-0F6F-2FE124811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E530AAF5-ECB9-6C51-C1F8-132B22792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37446188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80111C5-C0E4-6E1B-27DB-E269EA5C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2D5BFAC1-3C64-982C-3485-967A4EF0D3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0F0A6027-C52F-4248-C698-F0AE14D4F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635865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EAC09-269C-A309-7FC5-FF9DDE0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60B6E7-AA15-3136-EEF5-0E427D77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B2C7D-9334-D96B-8C5F-5CC6A9C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D1DF42-F271-BAFE-6DF7-440EBD4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A5725-EF56-46DE-CD30-0E2058B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8693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84E12F2-BE50-7607-DA04-19C07461BD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132E7C7-2B15-EDEA-06B6-24160AD3D1D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A1A6485E-8251-E030-4B64-C93A7830678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C332D075-465F-C76C-0605-62470582F78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4AE24DD-747A-259F-8A6E-4570E9F695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8EC60281-E478-47EB-6318-54F4244EBA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9343599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4FEDC49-D8F3-DA36-7A3A-CDFCC75589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B49E22DE-B083-BD36-1DCD-E98930793A7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41F2D00-645D-2ACD-60A8-9E4007DE8F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48F47948-FFC8-0A8F-0268-4C192CCE45C6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E0D340AC-13F0-A9E8-C49D-ACDEC0FDE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BCECFC8-2091-50C6-6A0B-B1FF37B6E1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176517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FF9672A-8A44-FAB2-09E4-02D176649C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DFC5DA52-EC01-CDB6-B95C-657F0E14522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eaVert"/>
          <a:lstStyle>
            <a:lvl3pPr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E6EE4B07-F634-9E15-395D-5AACD8D02B82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2BC38D2-6AB6-58A1-72B4-489DBDF82E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769B924-2ECB-F812-BF9A-99B9DD8C2A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36399911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5C24258-C522-3BD6-3893-E94EC96BBCB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210562F-8A1A-56FC-BC4C-BC6689731F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0B5D5B5-F962-CC86-D8D2-A48DD0A63DC4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14C2E6F-17A9-6FF4-D1F1-AAF1014B9A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E0D1D1-8FA7-FF78-3971-F8413A0B4F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D71FD8C8-41C9-41B6-93E2-6EAF5FC3CBF2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83194908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2180397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AAF4B-BD2C-FCCB-660B-2272B45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36430"/>
      </p:ext>
    </p:extLst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6749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3BB66-3034-2292-1FA9-D00E59F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54925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ECD9C-EC44-8060-BBA6-1542B6E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84865"/>
      </p:ext>
    </p:extLst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D0AAF4B-BD2C-FCCB-660B-2272B456DD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77364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077EB-4981-4621-92D5-832C47D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F08B5-D479-DD1E-7BBC-999597431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DEE462-C966-BEC8-1C19-B8055184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D57841-8D3F-3F81-7BBC-F0E739E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30E2A1-FDC4-6F6B-A981-597C178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1B127E-93AF-408F-65F8-123B4ED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8236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367EC35-FBA2-6996-71E1-EB252CB267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7066749"/>
      </p:ext>
    </p:extLst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E3BB66-3034-2292-1FA9-D00E59F5F1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69754925"/>
      </p:ext>
    </p:extLst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Custom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28ECD9C-EC44-8060-BBA6-1542B6E3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84784865"/>
      </p:ext>
    </p:extLst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AFD02AD-06D0-3C26-20F9-22B186D0CBC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1CF616D0-C173-C3EC-9A42-1CEB5C5323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47EDC4F-FC6E-D89C-6884-284025A63D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0F1058F9-AC99-971E-B1E9-3ED72A911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90ADC3B-6E10-FD36-5616-54DDDDD5FD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56877076"/>
      </p:ext>
    </p:extLst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D12ECDB3-7998-CA81-7656-D5818227E1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A841D27C-0C07-023D-8782-2B2A0D9BB2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C1685CCB-7AB0-32C3-68B0-30EA13FF69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52DC121-40F8-028A-2341-F523C43473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6BE26C-49D3-7F4E-518D-D8E1B242A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71798429"/>
      </p:ext>
    </p:extLst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32EAC09-269C-A309-7FC5-FF9DDE058E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0460B6E7-AA15-3136-EEF5-0E427D77A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177B2C7D-9334-D96B-8C5F-5CC6A9C06F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7D1DF42-F271-BAFE-6DF7-440EBD4A12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CB8A5725-EF56-46DE-CD30-0E2058BBC3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1158693"/>
      </p:ext>
    </p:extLst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18077EB-4981-4621-92D5-832C47DA12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886F08B5-D479-DD1E-7BBC-999597431E1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C6DEE462-C966-BEC8-1C19-B80551845B6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B6D57841-8D3F-3F81-7BBC-F0E739EA3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6030E2A1-FDC4-6F6B-A981-597C178D6C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FA1B127E-93AF-408F-65F8-123B4ED26C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16308236"/>
      </p:ext>
    </p:extLst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C6A49-1C7D-2A3B-CD22-02DF31A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CF41F1-33BC-C161-F5B3-585F0349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3D112C-0E84-F3E8-2C94-74A31C02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454EC4-9A5D-9360-5ADC-CD0AD8FD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C2ADD6-23E5-BC12-75D6-6F01EFA7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C67229-9B55-5AA7-D1B6-8EB9570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3A4A34-252B-7ED4-473A-E73C24F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84C530-DAAC-FAC5-FA5A-F611EB1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5805"/>
      </p:ext>
    </p:extLst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6635C-55F1-4358-6DCA-CC17CDE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6963A9-D552-CF4A-A16F-6EBB4E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116F48-34F9-7E95-D9A7-4FF29465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0578E7-BB70-E831-22BD-D9E0799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6735"/>
      </p:ext>
    </p:extLst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825379-EC1A-F354-DED8-BBF1534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1DE727-5965-18A2-8FB0-B9F4301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5B11D4-3A33-A524-31E6-B3CA7F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29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6C6A49-1C7D-2A3B-CD22-02DF31AE20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2CF41F1-33BC-C161-F5B3-585F0349F0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DB3D112C-0E84-F3E8-2C94-74A31C02B7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00454EC4-9A5D-9360-5ADC-CD0AD8FDD6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A6C2ADD6-23E5-BC12-75D6-6F01EFA7E2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14C67229-9B55-5AA7-D1B6-8EB95705A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463A4A34-252B-7ED4-473A-E73C24FAEE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2284C530-DAAC-FAC5-FA5A-F611EB1F6B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4175805"/>
      </p:ext>
    </p:extLst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5F144-D785-233C-3195-6696661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754D6F-F06D-1FF5-1D5C-77CB4BAA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0AFE3F-6B17-16AF-BF5E-08F8724F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CA57CD-53DE-2919-6961-677E13F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1DBCD6-B53F-6671-F9B2-F4AD7E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479B21-D0C3-0040-45AA-A6E1375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5750"/>
      </p:ext>
    </p:extLst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8A9C4-657A-5A99-0517-7175621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34F5E1-E980-F929-2831-BD3A1378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255CA1-047A-ED4E-342B-E468902F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48C991-F579-13B2-5027-56ADD3A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A2E0E3-780C-1F47-202E-E6715C6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DF4BA5-2FAA-80A6-096B-E3796998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63337"/>
      </p:ext>
    </p:extLst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706F918-D3D6-8CC1-F3D7-754DB5F946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FE26FA95-73D1-FBA8-68F9-48697A4272A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6B5C640-3625-BA45-2825-6B372DFC9C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2C9B23A-9301-D9B6-928C-56EBC52BAE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05C24FA-2D03-4E89-3566-47D4E5DAC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2667100"/>
      </p:ext>
    </p:extLst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3DAFA73-CD9F-B47A-D257-FB7BBD519DE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465FD3D1-F82C-33FD-A2E5-D9AA39BD7F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0D4283F-0316-9AF0-8515-372B3157A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8214F38-CF4A-E025-AB05-A36971B3E1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ECBEE0DF-7D6A-00E8-58F3-540AB2FDA7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99000022"/>
      </p:ext>
    </p:extLst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679DD70-D4E9-E051-93B0-B6241FE3136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DCF03FBF-F8B1-2913-8684-CC7AC2EEDB3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08045F60-2988-7780-772C-38B238F68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1E345881-0C94-7892-2D8B-6718111FC0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07535E0-A846-466A-C684-2C77FB275C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33071385"/>
      </p:ext>
    </p:extLst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E0919A2-860E-021C-F5C7-3764F926DB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02B79C5E-D534-82CF-74D5-CA4BE70D6B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5BC35CF2-691E-038E-B463-9574887549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F620DD6-1C03-7DFB-3CB1-75E9491A8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EB68209-C9F8-0C2D-5469-D82AE2D47E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39072745"/>
      </p:ext>
    </p:extLst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EE09235-4BD3-DB53-1182-FAF8E90BAC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D8B9973-02E7-6005-2FE8-F89E987D20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A4A3B09-88AA-DBDC-281A-420A20A08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56F507E5-7455-5011-C9CE-8899890CDCD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3CDE68D3-12F5-7CD5-382D-21A0D4E296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4682403"/>
      </p:ext>
    </p:extLst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979230E-5971-6128-0B08-B46F63C9A4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BE674030-6B52-6D08-FF39-AD0942B4301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FEB6FDB6-0C8D-BDA6-22BD-54F5C7DCA5B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EBC4244-BDF3-5771-333E-72A8FA7E29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BF137E99-F46B-E7F1-6DF0-361D9E4EC8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657894AA-CF39-DCB1-D0AE-F189F96136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42162558"/>
      </p:ext>
    </p:extLst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2D7ECAB-DF20-D6DE-5AD3-93B64522F24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7A89C9E5-506F-BD59-7DB4-DC4059EE8F0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721621C2-45FE-4205-8A21-E0D0069CE8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9AEA3B77-F468-D9D7-9A3E-8CB4A2E9AF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8B5ADE7E-99F9-264E-D088-D7A4247EB5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CBEA97E8-64C6-9129-47B4-9B02FAF4FD5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7B8A9493-4BD7-2AA7-C13E-E31E4E9EEC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40A56679-242C-F8F4-D488-9A6A2B18F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78143892"/>
      </p:ext>
    </p:extLst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40FA9F99-6B36-8444-FC90-4A3ED6C003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2F7FF67-00DA-B280-B297-B27288B6BB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825CD7A5-2C4E-0460-BBFB-BBA452712CB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3FF51D4F-4C98-1635-E9E7-F54C0E1A85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0360773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A696635C-55F1-4358-6DCA-CC17CDEAD3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716963A9-D552-CF4A-A16F-6EBB4E01DD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49116F48-34F9-7E95-D9A7-4FF294650E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AB0578E7-BB70-E831-22BD-D9E079953B5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53556735"/>
      </p:ext>
    </p:extLst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AD8B968-E3F4-D67A-89D2-5338590181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64DB1EBD-B079-5054-F3BD-9BC1BD966A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26DF4AA7-A474-A056-18FC-877E8B9385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37704743"/>
      </p:ext>
    </p:extLst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6D4798E9-E087-4DA1-3318-EFFF1A458E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E164E103-9176-61A0-F11D-755BDDDA3E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1994CAD8-A6CB-E57C-106C-B6EAC0B31A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59304D2-37F2-0D7F-DCAE-C45E6302CE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8330964-2C4F-DA98-9380-E42A2985E8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D41EC6FF-800E-A4D3-0082-6D31E3729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81178351"/>
      </p:ext>
    </p:extLst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66CE578-EA1E-FF5E-F760-24CBAC928F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E2CAA13-1CC8-AD0D-F19A-69C50598414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4A3197EA-883C-AABA-8A0F-0B9DF9BAEFF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3858EF14-A45F-A560-9810-C2B7A2A95D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1CA49CB-C4CE-A48A-7859-4D17173271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9C5C734-DB28-7D1D-7243-E066D8826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43520481"/>
      </p:ext>
    </p:extLst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1D123BF0-8509-488F-E7F9-04792E44A3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7914171A-71DE-251E-055E-19A5282778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DE0E3C4-14DE-67C9-2339-DBC9148DE2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3683D41-C3AD-8446-9C34-C60A955077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8B267B7-DDEB-6FF4-58C1-6DDAFD06D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68593963"/>
      </p:ext>
    </p:extLst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76C9F57E-7FBB-1986-5AFC-1E436B4D240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272007D2-6BF6-937D-E3D6-51EC2A15FF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FB1B1464-F385-6D4D-8144-918017281F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C1CC8598-0475-C953-9F14-8BCFAF1D85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F740B728-0714-11E0-5C87-6763F8C3D7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4522784"/>
      </p:ext>
    </p:extLst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B7EF8608-2A74-5DD9-E6A3-98A4827FBB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xmlns="" id="{895FC91F-674E-5975-8EB0-84DF2EFD385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C57F3BF-88E0-4147-33B9-1453EC5842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64A6CB70-267F-A703-C69F-020848A0FC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3FFAE7A-F76D-C784-3DE8-DAF477BC5F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16350483"/>
      </p:ext>
    </p:extLst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7B0B9BDF-66F6-4198-9D37-E8289CBBDF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21504289-BF19-FA1A-0AE7-238F2A47F7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37BB8C2A-EBB0-55AC-2878-3DC415C600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F4A08506-F8CA-3208-4288-EF50AECA4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FBED688-E71B-D315-B990-997710C7C1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68193788"/>
      </p:ext>
    </p:extLst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C9AB3D3A-4AFE-1A96-745C-DEBDB7C10C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32774BEF-A3EB-A095-3628-CCAFF94654A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2241F696-5994-AD48-78AA-40A99CB20F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AA107F00-22AD-3060-4995-0153017545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05D4400D-A26F-E192-7E0C-E9460F86D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916947521"/>
      </p:ext>
    </p:extLst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2DAB2C91-F205-BAED-0C0E-88A9356202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6815F6CE-A2E5-3756-6044-2B0BBEBEC6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1C8775E2-8512-9A88-A7D9-E5109793915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96FB3B87-CEC2-5094-F8F6-7708FFBAC8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28E04FCE-CB3C-8985-DF43-028A95C21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507DD7BF-11B1-055D-BD1B-8FC4C138AB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6099584"/>
      </p:ext>
    </p:extLst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32418685-2801-FBAA-A656-BC52836721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EC0B92AD-1FF2-0BEC-ABCC-E203F948E74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xmlns="" id="{4D4BBF6A-36C0-2C4F-35EC-A011B7A34ED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xmlns="" id="{2B13B73D-24FD-CF7C-9AA4-B6BE98828A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xmlns="" id="{5A5D1A02-7A95-82C4-95B8-DB744D94DF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xmlns="" id="{5E086369-3F85-298C-B323-DD5F4296C5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xmlns="" id="{949A5BB6-1F19-6CC1-0727-3588A90168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xmlns="" id="{8AFDD55D-1169-8849-3A8E-B4655853F7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77647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C2825379-EC1A-F354-DED8-BBF15349D8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711DE727-5965-18A2-8FB0-B9F4301622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125B11D4-3A33-A524-31E6-B3CA7FA2CD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32942966"/>
      </p:ext>
    </p:extLst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56072736-3329-AC2C-2356-9C4B32DA85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xmlns="" id="{C68010F1-45A3-E106-9C18-4FD0E7219D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xmlns="" id="{2B3B5F0A-CAE3-470F-65A9-0D24803E8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xmlns="" id="{0FE6528C-1D13-D21E-A2C3-22D42A56C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49687237"/>
      </p:ext>
    </p:extLst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xmlns="" id="{0EF149C7-BE96-1D69-CBEE-68E789A0F5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xmlns="" id="{A7185551-4C12-C399-79C4-34138A9770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xmlns="" id="{7E25DC48-9209-0E7E-C3CC-E4F80182B7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3066285"/>
      </p:ext>
    </p:extLst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EBB17B96-F8E5-3E4A-752B-849C03648C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DA0EC4B6-CED0-FE1E-377D-D644E9959C4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B68BD334-1867-FF0F-E0FA-D187F4E448E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6FCD4154-0992-AAD1-983B-8A0290C2CC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7F4334A5-03C3-A49C-02CE-39234B3A7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B67E33F3-7069-F578-F196-8452250A90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5259260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8265D543-EF25-FAB9-7822-3C68184D82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F3624423-24FD-757F-CFC4-AE635716275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6FF0057-BF37-E625-52ED-C4A5911B097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A07DC981-03A6-A7FA-D45B-4CFE1886C0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79FC89E-48A7-26C7-DDDE-7F0BFBE2F8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55667F0-DDF2-9B1A-B46E-8869068355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45936718"/>
      </p:ext>
    </p:extLst>
  </p:cSld>
  <p:clrMapOvr>
    <a:masterClrMapping/>
  </p:clrMapOvr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36280CE-E05D-88AE-1B9E-46D5939342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1A5FFF88-0A63-34E6-49F9-C91C2B6E59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430C6087-1B9E-1948-6B1A-DF15C13237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71BAA9A-9A4C-C773-C46F-8A214E38C2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4BCD525C-D9F1-2190-6193-81A845338C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88532846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xmlns="" id="{E7A930FA-26DB-9EF1-9C66-B58403FE18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xmlns="" id="{E353E159-03EF-D124-58A9-7E169A1A41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A6F7280D-7C35-BA9B-13B1-F2945A5CD1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29A182D7-7911-18F0-59FB-2806290D53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1E575959-7B90-EE0A-AE04-4C4B64D1A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88348937"/>
      </p:ext>
    </p:extLst>
  </p:cSld>
  <p:clrMapOvr>
    <a:masterClrMapping/>
  </p:clrMapOvr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609600"/>
            <a:ext cx="10363200" cy="1143000"/>
          </a:xfrm>
          <a:prstGeom prst="rect">
            <a:avLst/>
          </a:prstGeo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981200"/>
            <a:ext cx="10363200" cy="4114800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0"/>
          </p:nvPr>
        </p:nvSpPr>
        <p:spPr>
          <a:xfrm>
            <a:off x="8737600" y="6248400"/>
            <a:ext cx="2540000" cy="45720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r>
              <a:rPr lang="en-US" altLang="en-US"/>
              <a:t>Floyd’s Algorithm </a:t>
            </a:r>
            <a:fld id="{FE946E13-0A41-4B20-96F1-B631C5613FD7}" type="slidenum">
              <a:rPr lang="en-US" altLang="en-US"/>
              <a:pPr/>
              <a:t>‹#›</a:t>
            </a:fld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986099488"/>
      </p:ext>
    </p:extLst>
  </p:cSld>
  <p:clrMapOvr>
    <a:masterClrMapping/>
  </p:clrMapOvr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xmlns="" id="{9257E0AE-C746-ACCD-F94B-CFD7DF72CA63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8478" y="4762"/>
            <a:ext cx="12200479" cy="68532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23661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91B5F144-D785-233C-3195-66966616C0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xmlns="" id="{38754D6F-F06D-1FF5-1D5C-77CB4BAAAE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2B0AFE3F-6B17-16AF-BF5E-08F8724F719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02CA57CD-53DE-2919-6961-677E13F6DE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8D1DBCD6-B53F-6671-F9B2-F4AD7E58E68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15479B21-D0C3-0040-45AA-A6E1375F9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197457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xmlns="" id="{0718A9C4-657A-5A99-0517-7175621B1C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xmlns="" id="{D234F5E1-E980-F929-2831-BD3A13788CD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xmlns="" id="{E3255CA1-047A-ED4E-342B-E468902F85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xmlns="" id="{5348C991-F579-13B2-5027-56ADD3A51F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xmlns="" id="{A5A2E0E3-780C-1F47-202E-E6715C67FB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xmlns="" id="{C3DF4BA5-2FAA-80A6-096B-E379699814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793633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13" Type="http://schemas.openxmlformats.org/officeDocument/2006/relationships/slideLayout" Target="../slideLayouts/slideLayout35.xml"/><Relationship Id="rId18" Type="http://schemas.openxmlformats.org/officeDocument/2006/relationships/slideLayout" Target="../slideLayouts/slideLayout40.xml"/><Relationship Id="rId3" Type="http://schemas.openxmlformats.org/officeDocument/2006/relationships/slideLayout" Target="../slideLayouts/slideLayout25.xml"/><Relationship Id="rId21" Type="http://schemas.openxmlformats.org/officeDocument/2006/relationships/theme" Target="../theme/theme3.xml"/><Relationship Id="rId7" Type="http://schemas.openxmlformats.org/officeDocument/2006/relationships/slideLayout" Target="../slideLayouts/slideLayout29.xml"/><Relationship Id="rId12" Type="http://schemas.openxmlformats.org/officeDocument/2006/relationships/slideLayout" Target="../slideLayouts/slideLayout34.xml"/><Relationship Id="rId17" Type="http://schemas.openxmlformats.org/officeDocument/2006/relationships/slideLayout" Target="../slideLayouts/slideLayout39.xml"/><Relationship Id="rId2" Type="http://schemas.openxmlformats.org/officeDocument/2006/relationships/slideLayout" Target="../slideLayouts/slideLayout24.xml"/><Relationship Id="rId16" Type="http://schemas.openxmlformats.org/officeDocument/2006/relationships/slideLayout" Target="../slideLayouts/slideLayout38.xml"/><Relationship Id="rId20" Type="http://schemas.openxmlformats.org/officeDocument/2006/relationships/slideLayout" Target="../slideLayouts/slideLayout42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5" Type="http://schemas.openxmlformats.org/officeDocument/2006/relationships/slideLayout" Target="../slideLayouts/slideLayout37.xml"/><Relationship Id="rId10" Type="http://schemas.openxmlformats.org/officeDocument/2006/relationships/slideLayout" Target="../slideLayouts/slideLayout32.xml"/><Relationship Id="rId19" Type="http://schemas.openxmlformats.org/officeDocument/2006/relationships/slideLayout" Target="../slideLayouts/slideLayout41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Relationship Id="rId14" Type="http://schemas.openxmlformats.org/officeDocument/2006/relationships/slideLayout" Target="../slideLayouts/slideLayout36.xml"/><Relationship Id="rId22" Type="http://schemas.openxmlformats.org/officeDocument/2006/relationships/image" Target="../media/image1.png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0.xml"/><Relationship Id="rId3" Type="http://schemas.openxmlformats.org/officeDocument/2006/relationships/slideLayout" Target="../slideLayouts/slideLayout45.xml"/><Relationship Id="rId7" Type="http://schemas.openxmlformats.org/officeDocument/2006/relationships/slideLayout" Target="../slideLayouts/slideLayout49.xml"/><Relationship Id="rId12" Type="http://schemas.openxmlformats.org/officeDocument/2006/relationships/theme" Target="../theme/theme4.xml"/><Relationship Id="rId2" Type="http://schemas.openxmlformats.org/officeDocument/2006/relationships/slideLayout" Target="../slideLayouts/slideLayout44.xml"/><Relationship Id="rId1" Type="http://schemas.openxmlformats.org/officeDocument/2006/relationships/slideLayout" Target="../slideLayouts/slideLayout43.xml"/><Relationship Id="rId6" Type="http://schemas.openxmlformats.org/officeDocument/2006/relationships/slideLayout" Target="../slideLayouts/slideLayout48.xml"/><Relationship Id="rId11" Type="http://schemas.openxmlformats.org/officeDocument/2006/relationships/slideLayout" Target="../slideLayouts/slideLayout53.xml"/><Relationship Id="rId5" Type="http://schemas.openxmlformats.org/officeDocument/2006/relationships/slideLayout" Target="../slideLayouts/slideLayout47.xml"/><Relationship Id="rId10" Type="http://schemas.openxmlformats.org/officeDocument/2006/relationships/slideLayout" Target="../slideLayouts/slideLayout52.xml"/><Relationship Id="rId4" Type="http://schemas.openxmlformats.org/officeDocument/2006/relationships/slideLayout" Target="../slideLayouts/slideLayout46.xml"/><Relationship Id="rId9" Type="http://schemas.openxmlformats.org/officeDocument/2006/relationships/slideLayout" Target="../slideLayouts/slideLayout51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1.xml"/><Relationship Id="rId3" Type="http://schemas.openxmlformats.org/officeDocument/2006/relationships/slideLayout" Target="../slideLayouts/slideLayout56.xml"/><Relationship Id="rId7" Type="http://schemas.openxmlformats.org/officeDocument/2006/relationships/slideLayout" Target="../slideLayouts/slideLayout60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55.xml"/><Relationship Id="rId1" Type="http://schemas.openxmlformats.org/officeDocument/2006/relationships/slideLayout" Target="../slideLayouts/slideLayout54.xml"/><Relationship Id="rId6" Type="http://schemas.openxmlformats.org/officeDocument/2006/relationships/slideLayout" Target="../slideLayouts/slideLayout59.xml"/><Relationship Id="rId11" Type="http://schemas.openxmlformats.org/officeDocument/2006/relationships/slideLayout" Target="../slideLayouts/slideLayout64.xml"/><Relationship Id="rId5" Type="http://schemas.openxmlformats.org/officeDocument/2006/relationships/slideLayout" Target="../slideLayouts/slideLayout58.xml"/><Relationship Id="rId10" Type="http://schemas.openxmlformats.org/officeDocument/2006/relationships/slideLayout" Target="../slideLayouts/slideLayout63.xml"/><Relationship Id="rId4" Type="http://schemas.openxmlformats.org/officeDocument/2006/relationships/slideLayout" Target="../slideLayouts/slideLayout57.xml"/><Relationship Id="rId9" Type="http://schemas.openxmlformats.org/officeDocument/2006/relationships/slideLayout" Target="../slideLayouts/slideLayout62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72.xml"/><Relationship Id="rId3" Type="http://schemas.openxmlformats.org/officeDocument/2006/relationships/slideLayout" Target="../slideLayouts/slideLayout67.xml"/><Relationship Id="rId7" Type="http://schemas.openxmlformats.org/officeDocument/2006/relationships/slideLayout" Target="../slideLayouts/slideLayout71.xml"/><Relationship Id="rId12" Type="http://schemas.openxmlformats.org/officeDocument/2006/relationships/theme" Target="../theme/theme6.xml"/><Relationship Id="rId2" Type="http://schemas.openxmlformats.org/officeDocument/2006/relationships/slideLayout" Target="../slideLayouts/slideLayout66.xml"/><Relationship Id="rId1" Type="http://schemas.openxmlformats.org/officeDocument/2006/relationships/slideLayout" Target="../slideLayouts/slideLayout65.xml"/><Relationship Id="rId6" Type="http://schemas.openxmlformats.org/officeDocument/2006/relationships/slideLayout" Target="../slideLayouts/slideLayout70.xml"/><Relationship Id="rId11" Type="http://schemas.openxmlformats.org/officeDocument/2006/relationships/slideLayout" Target="../slideLayouts/slideLayout75.xml"/><Relationship Id="rId5" Type="http://schemas.openxmlformats.org/officeDocument/2006/relationships/slideLayout" Target="../slideLayouts/slideLayout69.xml"/><Relationship Id="rId10" Type="http://schemas.openxmlformats.org/officeDocument/2006/relationships/slideLayout" Target="../slideLayouts/slideLayout74.xml"/><Relationship Id="rId4" Type="http://schemas.openxmlformats.org/officeDocument/2006/relationships/slideLayout" Target="../slideLayouts/slideLayout68.xml"/><Relationship Id="rId9" Type="http://schemas.openxmlformats.org/officeDocument/2006/relationships/slideLayout" Target="../slideLayouts/slideLayout73.xml"/></Relationships>
</file>

<file path=ppt/slideMasters/_rels/slideMaster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theme" Target="../theme/theme7.xml"/><Relationship Id="rId1" Type="http://schemas.openxmlformats.org/officeDocument/2006/relationships/slideLayout" Target="../slideLayouts/slideLayout76.xml"/></Relationships>
</file>

<file path=ppt/slideMasters/_rels/slideMaster8.xml.rels><?xml version="1.0" encoding="UTF-8" standalone="yes"?>
<Relationships xmlns="http://schemas.openxmlformats.org/package/2006/relationships"><Relationship Id="rId2" Type="http://schemas.openxmlformats.org/officeDocument/2006/relationships/theme" Target="../theme/theme8.xml"/><Relationship Id="rId1" Type="http://schemas.openxmlformats.org/officeDocument/2006/relationships/slideLayout" Target="../slideLayouts/slideLayout77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EF036C1-47BC-6C99-2F7D-DF1D88A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E61203-2556-9825-BFE8-FC8BE78A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51D341-F0ED-85F8-C638-53EB97DE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11FCF-043E-4015-4E47-FAE03EE5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8ED953-F194-64A4-70BD-9A130FAE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0" r:id="rId1"/>
    <p:sldLayoutId id="2147483691" r:id="rId2"/>
    <p:sldLayoutId id="2147483692" r:id="rId3"/>
    <p:sldLayoutId id="2147483693" r:id="rId4"/>
    <p:sldLayoutId id="2147483694" r:id="rId5"/>
    <p:sldLayoutId id="2147483695" r:id="rId6"/>
    <p:sldLayoutId id="2147483696" r:id="rId7"/>
    <p:sldLayoutId id="2147483697" r:id="rId8"/>
    <p:sldLayoutId id="2147483698" r:id="rId9"/>
    <p:sldLayoutId id="2147483699" r:id="rId10"/>
    <p:sldLayoutId id="214748370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F22F20-EC2E-47EE-2AA9-E4AD3BA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F19BA5-FAB4-12D2-E446-CB6B4D2A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DFB85-112A-7537-C9D5-BFF72695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FF2D9-0A06-F127-5F5A-E8FDE65F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B966B-35BC-0FF4-D8FE-8E10FF34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02" r:id="rId1"/>
    <p:sldLayoutId id="2147483703" r:id="rId2"/>
    <p:sldLayoutId id="2147483704" r:id="rId3"/>
    <p:sldLayoutId id="2147483705" r:id="rId4"/>
    <p:sldLayoutId id="2147483706" r:id="rId5"/>
    <p:sldLayoutId id="2147483707" r:id="rId6"/>
    <p:sldLayoutId id="2147483708" r:id="rId7"/>
    <p:sldLayoutId id="2147483709" r:id="rId8"/>
    <p:sldLayoutId id="2147483710" r:id="rId9"/>
    <p:sldLayoutId id="2147483711" r:id="rId10"/>
    <p:sldLayoutId id="214748371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B4B6EDB6-4774-FEBF-550C-85EB321B8E87}"/>
              </a:ext>
            </a:extLst>
          </p:cNvPr>
          <p:cNvSpPr/>
          <p:nvPr userDrawn="1"/>
        </p:nvSpPr>
        <p:spPr>
          <a:xfrm>
            <a:off x="0" y="0"/>
            <a:ext cx="12192000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xmlns="" id="{7FE8DC66-C881-3BD9-719E-3969A98EDCD9}"/>
              </a:ext>
            </a:extLst>
          </p:cNvPr>
          <p:cNvSpPr/>
          <p:nvPr userDrawn="1"/>
        </p:nvSpPr>
        <p:spPr>
          <a:xfrm>
            <a:off x="-7859" y="1104506"/>
            <a:ext cx="12192000" cy="4571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xmlns="" id="{58DDD93B-3A14-4209-6521-D7539087FD6C}"/>
              </a:ext>
            </a:extLst>
          </p:cNvPr>
          <p:cNvSpPr/>
          <p:nvPr userDrawn="1"/>
        </p:nvSpPr>
        <p:spPr>
          <a:xfrm>
            <a:off x="-6291" y="6713455"/>
            <a:ext cx="3985970" cy="141402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xmlns="" id="{C1170139-2614-AE08-1C4F-A07375289CEF}"/>
              </a:ext>
            </a:extLst>
          </p:cNvPr>
          <p:cNvSpPr/>
          <p:nvPr userDrawn="1"/>
        </p:nvSpPr>
        <p:spPr>
          <a:xfrm>
            <a:off x="3970252" y="6713455"/>
            <a:ext cx="8221748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6" name="Picture 15">
            <a:extLst>
              <a:ext uri="{FF2B5EF4-FFF2-40B4-BE49-F238E27FC236}">
                <a16:creationId xmlns:a16="http://schemas.microsoft.com/office/drawing/2014/main" xmlns="" id="{FC606E14-35F4-6D12-35C2-A0145CA337A2}"/>
              </a:ext>
            </a:extLst>
          </p:cNvPr>
          <p:cNvPicPr>
            <a:picLocks noChangeAspect="1"/>
          </p:cNvPicPr>
          <p:nvPr userDrawn="1"/>
        </p:nvPicPr>
        <p:blipFill>
          <a:blip r:embed="rId2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80240" y="141402"/>
            <a:ext cx="2411760" cy="346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15254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4" r:id="rId1"/>
    <p:sldLayoutId id="2147483675" r:id="rId2"/>
    <p:sldLayoutId id="2147483676" r:id="rId3"/>
    <p:sldLayoutId id="2147483677" r:id="rId4"/>
    <p:sldLayoutId id="2147483678" r:id="rId5"/>
    <p:sldLayoutId id="2147483679" r:id="rId6"/>
    <p:sldLayoutId id="2147483680" r:id="rId7"/>
    <p:sldLayoutId id="2147483681" r:id="rId8"/>
    <p:sldLayoutId id="2147483682" r:id="rId9"/>
    <p:sldLayoutId id="2147483683" r:id="rId10"/>
    <p:sldLayoutId id="2147483684" r:id="rId11"/>
    <p:sldLayoutId id="2147483685" r:id="rId12"/>
    <p:sldLayoutId id="2147483687" r:id="rId13"/>
    <p:sldLayoutId id="2147483660" r:id="rId14"/>
    <p:sldLayoutId id="2147483686" r:id="rId15"/>
    <p:sldLayoutId id="2147483688" r:id="rId16"/>
    <p:sldLayoutId id="2147483717" r:id="rId17"/>
    <p:sldLayoutId id="2147483714" r:id="rId18"/>
    <p:sldLayoutId id="2147483716" r:id="rId19"/>
    <p:sldLayoutId id="2147483715" r:id="rId20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0EF036C1-47BC-6C99-2F7D-DF1D88A7A0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D1E61203-2556-9825-BFE8-FC8BE78A75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451D341-F0ED-85F8-C638-53EB97DED2D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E1911FCF-043E-4015-4E47-FAE03EE540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7C8ED953-F194-64A4-70BD-9A130FAE248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1597EA4-FCA4-4C6E-9D55-68B0594DB3D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291654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20" r:id="rId1"/>
    <p:sldLayoutId id="2147483721" r:id="rId2"/>
    <p:sldLayoutId id="2147483722" r:id="rId3"/>
    <p:sldLayoutId id="2147483723" r:id="rId4"/>
    <p:sldLayoutId id="2147483724" r:id="rId5"/>
    <p:sldLayoutId id="2147483725" r:id="rId6"/>
    <p:sldLayoutId id="2147483726" r:id="rId7"/>
    <p:sldLayoutId id="2147483727" r:id="rId8"/>
    <p:sldLayoutId id="2147483728" r:id="rId9"/>
    <p:sldLayoutId id="2147483729" r:id="rId10"/>
    <p:sldLayoutId id="2147483730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81F22F20-EC2E-47EE-2AA9-E4AD3BA5D4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90F19BA5-FAB4-12D2-E446-CB6B4D2AD0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7F2DFB85-112A-7537-C9D5-BFF72695649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39DFF2D9-0A06-F127-5F5A-E8FDE65FD73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208B966B-35BC-0FF4-D8FE-8E10FF347F6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1D1DFA-AB87-4F1F-B081-FA61E365E4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7396196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2" r:id="rId1"/>
    <p:sldLayoutId id="2147483733" r:id="rId2"/>
    <p:sldLayoutId id="2147483734" r:id="rId3"/>
    <p:sldLayoutId id="2147483735" r:id="rId4"/>
    <p:sldLayoutId id="2147483736" r:id="rId5"/>
    <p:sldLayoutId id="2147483737" r:id="rId6"/>
    <p:sldLayoutId id="2147483738" r:id="rId7"/>
    <p:sldLayoutId id="2147483739" r:id="rId8"/>
    <p:sldLayoutId id="2147483740" r:id="rId9"/>
    <p:sldLayoutId id="2147483741" r:id="rId10"/>
    <p:sldLayoutId id="214748374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xmlns="" id="{5B02ABCF-36FA-4615-2286-1E6D0C5B4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xmlns="" id="{5CCA3759-2F14-D8C0-5F3B-A9B663254AD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xmlns="" id="{69093435-1034-8876-674D-A1DC8F3149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xmlns="" id="{D45598B2-BC6D-B44C-407B-B2D31F76AA5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xmlns="" id="{513B2B7C-B325-C9D6-B9D9-F09151A0725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36FFC44-2A8C-4AF0-877A-052D3F7379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23987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7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xmlns="" id="{F65AB3A9-09B1-0A2F-5BA3-BA1C502F1079}"/>
              </a:ext>
            </a:extLst>
          </p:cNvPr>
          <p:cNvSpPr/>
          <p:nvPr userDrawn="1"/>
        </p:nvSpPr>
        <p:spPr>
          <a:xfrm>
            <a:off x="0" y="0"/>
            <a:ext cx="12192000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xmlns="" id="{C4D46ECB-104D-4B54-7538-CBCA44713415}"/>
              </a:ext>
            </a:extLst>
          </p:cNvPr>
          <p:cNvSpPr/>
          <p:nvPr userDrawn="1"/>
        </p:nvSpPr>
        <p:spPr>
          <a:xfrm>
            <a:off x="-6291" y="6713455"/>
            <a:ext cx="3985970" cy="141402"/>
          </a:xfrm>
          <a:prstGeom prst="rect">
            <a:avLst/>
          </a:prstGeom>
          <a:solidFill>
            <a:srgbClr val="FF0000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xmlns="" id="{2794ECF1-19F0-54B4-5275-812E14196FA2}"/>
              </a:ext>
            </a:extLst>
          </p:cNvPr>
          <p:cNvSpPr/>
          <p:nvPr userDrawn="1"/>
        </p:nvSpPr>
        <p:spPr>
          <a:xfrm>
            <a:off x="3970252" y="6713455"/>
            <a:ext cx="8221748" cy="141402"/>
          </a:xfrm>
          <a:prstGeom prst="rect">
            <a:avLst/>
          </a:prstGeom>
          <a:solidFill>
            <a:schemeClr val="accent1"/>
          </a:solidFill>
          <a:ln>
            <a:solidFill>
              <a:schemeClr val="accent3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xmlns="" id="{E97C9466-2955-8087-E527-4A240B56AD86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64900" y="480216"/>
            <a:ext cx="5389768" cy="70756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xmlns="" id="{C0FCA328-301C-EDE2-6478-A03BFB07150B}"/>
              </a:ext>
            </a:extLst>
          </p:cNvPr>
          <p:cNvCxnSpPr>
            <a:cxnSpLocks/>
          </p:cNvCxnSpPr>
          <p:nvPr userDrawn="1"/>
        </p:nvCxnSpPr>
        <p:spPr>
          <a:xfrm>
            <a:off x="3638746" y="1391548"/>
            <a:ext cx="5315922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xmlns="" id="{FC3CF045-B9FB-0C1C-98C4-1F78CDF8A678}"/>
              </a:ext>
            </a:extLst>
          </p:cNvPr>
          <p:cNvSpPr txBox="1"/>
          <p:nvPr userDrawn="1"/>
        </p:nvSpPr>
        <p:spPr>
          <a:xfrm>
            <a:off x="1752349" y="5811459"/>
            <a:ext cx="8856984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 algn="ctr">
              <a:buSzPct val="25000"/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Arial"/>
              </a:rPr>
              <a:t>School of Engineering &amp; Technology</a:t>
            </a:r>
          </a:p>
          <a:p>
            <a:pPr lvl="0" algn="ctr">
              <a:buSzPct val="25000"/>
            </a:pPr>
            <a:r>
              <a:rPr lang="en-US" sz="2400" b="1" dirty="0">
                <a:solidFill>
                  <a:srgbClr val="C00000"/>
                </a:solidFill>
                <a:cs typeface="Times New Roman" panose="02020603050405020304" pitchFamily="18" charset="0"/>
                <a:sym typeface="Arial"/>
              </a:rPr>
              <a:t>K.R. Mangalam University, Gurugram (Haryana)</a:t>
            </a:r>
            <a:endParaRPr lang="en-IN" sz="2400" b="1" dirty="0">
              <a:solidFill>
                <a:srgbClr val="C00000"/>
              </a:solidFill>
              <a:cs typeface="Times New Roman" panose="02020603050405020304" pitchFamily="18" charset="0"/>
              <a:sym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16301775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51" r:id="rId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8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4AA89A1-F17A-4D3D-AC08-D16056C16514}" type="datetimeFigureOut">
              <a:rPr lang="en-IN" smtClean="0"/>
              <a:t>08-07-2025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21C46D-3F04-4F73-BF36-E6D9DA5AE14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697446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49" r:id="rId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6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1.vml"/><Relationship Id="rId4" Type="http://schemas.openxmlformats.org/officeDocument/2006/relationships/image" Target="../media/image7.wmf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7.wmf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7.w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7.wm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7.wmf"/></Relationships>
</file>

<file path=ppt/slides/_rels/slide4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6.vml"/><Relationship Id="rId4" Type="http://schemas.openxmlformats.org/officeDocument/2006/relationships/image" Target="../media/image7.wmf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7.vml"/><Relationship Id="rId4" Type="http://schemas.openxmlformats.org/officeDocument/2006/relationships/image" Target="../media/image7.wmf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8.vml"/><Relationship Id="rId4" Type="http://schemas.openxmlformats.org/officeDocument/2006/relationships/image" Target="../media/image7.wm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9.vml"/><Relationship Id="rId4" Type="http://schemas.openxmlformats.org/officeDocument/2006/relationships/image" Target="../media/image7.wmf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10.vml"/><Relationship Id="rId4" Type="http://schemas.openxmlformats.org/officeDocument/2006/relationships/image" Target="../media/image7.wmf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11.vml"/><Relationship Id="rId4" Type="http://schemas.openxmlformats.org/officeDocument/2006/relationships/image" Target="../media/image7.wmf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12.vml"/><Relationship Id="rId4" Type="http://schemas.openxmlformats.org/officeDocument/2006/relationships/image" Target="../media/image7.wmf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3.bin"/><Relationship Id="rId2" Type="http://schemas.openxmlformats.org/officeDocument/2006/relationships/slideLayout" Target="../slideLayouts/slideLayout76.xml"/><Relationship Id="rId1" Type="http://schemas.openxmlformats.org/officeDocument/2006/relationships/vmlDrawing" Target="../drawings/vmlDrawing13.vml"/><Relationship Id="rId4" Type="http://schemas.openxmlformats.org/officeDocument/2006/relationships/image" Target="../media/image7.wmf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7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3"/>
          <p:cNvPicPr>
            <a:picLocks noGrp="1" noChangeAspect="1"/>
          </p:cNvPicPr>
          <p:nvPr>
            <p:ph idx="1"/>
          </p:nvPr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85384"/>
          </a:xfr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894383" y="150275"/>
            <a:ext cx="6396065" cy="920873"/>
          </a:xfrm>
          <a:prstGeom prst="rect">
            <a:avLst/>
          </a:prstGeom>
        </p:spPr>
      </p:pic>
      <p:sp>
        <p:nvSpPr>
          <p:cNvPr id="3" name="Rectangle 1">
            <a:extLst>
              <a:ext uri="{FF2B5EF4-FFF2-40B4-BE49-F238E27FC236}">
                <a16:creationId xmlns:a16="http://schemas.microsoft.com/office/drawing/2014/main" xmlns="" id="{0A7DA37A-11B2-EE8B-F6D4-23A07A6F9262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54461" y="4461733"/>
            <a:ext cx="8640960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000" b="1" kern="100" dirty="0" smtClean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Associate Professor, School 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of Engineering &amp; Technology </a:t>
            </a:r>
          </a:p>
          <a:p>
            <a:pPr lvl="0" algn="ctr">
              <a:buSzPct val="25000"/>
            </a:pP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K.R. </a:t>
            </a:r>
            <a:r>
              <a:rPr lang="en-US" sz="2000" b="1" kern="100" dirty="0" err="1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lang="en-US" sz="2000" b="1" kern="100" dirty="0">
                <a:latin typeface="Sylfaen" panose="010A0502050306030303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University </a:t>
            </a:r>
            <a:endParaRPr lang="en-IN" sz="2000" b="1" dirty="0">
              <a:solidFill>
                <a:srgbClr val="E31E24"/>
              </a:solidFill>
              <a:latin typeface="Sylfaen" panose="010A0502050306030303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6" name="Rectangle 1">
            <a:extLst>
              <a:ext uri="{FF2B5EF4-FFF2-40B4-BE49-F238E27FC236}">
                <a16:creationId xmlns:a16="http://schemas.microsoft.com/office/drawing/2014/main" xmlns="" id="{5BBDD341-9065-6500-56A4-3D760AE6D8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1624508" y="1612311"/>
            <a:ext cx="8496944" cy="126188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32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40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Data </a:t>
            </a:r>
            <a:r>
              <a:rPr lang="en-US" sz="4000" b="1" kern="100" dirty="0" smtClean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Structure</a:t>
            </a:r>
          </a:p>
          <a:p>
            <a:pPr lvl="0" algn="ctr">
              <a:buSzPct val="25000"/>
            </a:pPr>
            <a:r>
              <a:rPr lang="en-US" sz="3600" b="1" kern="100" dirty="0">
                <a:latin typeface="Verdana" panose="020B0604030504040204" pitchFamily="34" charset="0"/>
                <a:ea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Course Code : ENCS205</a:t>
            </a:r>
            <a:endParaRPr lang="en-IN" sz="3600" b="1" kern="100" dirty="0">
              <a:latin typeface="Verdana" panose="020B0604030504040204" pitchFamily="34" charset="0"/>
              <a:ea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xmlns="" id="{99D8B597-3B07-52D6-2F94-7B4B11AB32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726469" y="3437891"/>
            <a:ext cx="8496944" cy="52322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lvl="0" algn="ctr">
              <a:buSzPct val="25000"/>
            </a:pPr>
            <a:r>
              <a:rPr lang="en-US" sz="2800" b="1" kern="100" dirty="0" err="1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Dr</a:t>
            </a:r>
            <a:r>
              <a:rPr lang="en-US" sz="2800" b="1" kern="100" dirty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 Swati </a:t>
            </a:r>
            <a:r>
              <a:rPr lang="en-US" sz="2800" b="1" kern="100" dirty="0" smtClean="0">
                <a:latin typeface="Times New Roman" panose="02020603050405020304" pitchFamily="18" charset="0"/>
                <a:cs typeface="Times New Roman" panose="02020603050405020304" pitchFamily="18" charset="0"/>
                <a:sym typeface="Arial"/>
              </a:rPr>
              <a:t>Gupta</a:t>
            </a:r>
            <a:endParaRPr lang="en-IN" sz="2800" b="1" dirty="0">
              <a:solidFill>
                <a:srgbClr val="E31E24"/>
              </a:solidFill>
              <a:latin typeface="Times New Roman" panose="02020603050405020304" pitchFamily="18" charset="0"/>
              <a:cs typeface="Times New Roman" panose="02020603050405020304" pitchFamily="18" charset="0"/>
              <a:sym typeface="Arial"/>
            </a:endParaRPr>
          </a:p>
        </p:txBody>
      </p:sp>
      <p:sp>
        <p:nvSpPr>
          <p:cNvPr id="2" name="TextBox 1"/>
          <p:cNvSpPr txBox="1"/>
          <p:nvPr/>
        </p:nvSpPr>
        <p:spPr>
          <a:xfrm>
            <a:off x="3143672" y="5661248"/>
            <a:ext cx="576064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b="1" dirty="0">
                <a:solidFill>
                  <a:srgbClr val="FF0000"/>
                </a:solidFill>
                <a:latin typeface="Arial Black" panose="020B0A04020102020204" pitchFamily="34" charset="0"/>
              </a:rPr>
              <a:t>Unit 3 :</a:t>
            </a:r>
            <a:r>
              <a:rPr lang="en-US" sz="2800" b="1" dirty="0" smtClean="0">
                <a:solidFill>
                  <a:srgbClr val="FF0000"/>
                </a:solidFill>
                <a:latin typeface="Arial Black" panose="020B0A04020102020204" pitchFamily="34" charset="0"/>
              </a:rPr>
              <a:t>Trees and Graphs</a:t>
            </a:r>
            <a:endParaRPr lang="en-IN" sz="2800" b="1" dirty="0">
              <a:solidFill>
                <a:srgbClr val="FF0000"/>
              </a:solidFill>
              <a:latin typeface="Arial Black" panose="020B0A040201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197966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818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34819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0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4821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4822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3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4824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4825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6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34827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34828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29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34830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34831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4832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34833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4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5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6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7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8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39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4840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4841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4842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4843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4844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4845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</a:t>
            </a:r>
          </a:p>
        </p:txBody>
      </p:sp>
      <p:sp>
        <p:nvSpPr>
          <p:cNvPr id="34846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34847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56927" y="1897064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4848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849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850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851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852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4853" name="Rectangle 37"/>
          <p:cNvSpPr>
            <a:spLocks noChangeArrowheads="1"/>
          </p:cNvSpPr>
          <p:nvPr/>
        </p:nvSpPr>
        <p:spPr bwMode="auto">
          <a:xfrm>
            <a:off x="2209800" y="6858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737065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5842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35843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4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5845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5846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47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5848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5849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0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35851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35852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3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35854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35855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5856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35857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58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59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0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1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2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3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5864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5865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5866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5867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5868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5869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5870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35871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872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73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74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75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76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5877" name="Rectangle 37"/>
          <p:cNvSpPr>
            <a:spLocks noChangeArrowheads="1"/>
          </p:cNvSpPr>
          <p:nvPr/>
        </p:nvSpPr>
        <p:spPr bwMode="auto">
          <a:xfrm>
            <a:off x="2209800" y="1524000"/>
            <a:ext cx="5257800" cy="457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5878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35879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9389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A  0</a:t>
            </a:r>
            <a:br>
              <a:rPr lang="en-US" altLang="en-US" sz="2400"/>
            </a:br>
            <a:r>
              <a:rPr lang="en-US" altLang="en-US" sz="2400"/>
              <a:t>B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C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5880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954266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6866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36867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68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6869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6870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1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6872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6873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4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36875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36876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77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36878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36879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6880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36881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2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3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4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5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6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7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6888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6889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6890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6891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6892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6893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6894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36895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6896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897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898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899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900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36901" name="Rectangle 37"/>
          <p:cNvSpPr>
            <a:spLocks noChangeArrowheads="1"/>
          </p:cNvSpPr>
          <p:nvPr/>
        </p:nvSpPr>
        <p:spPr bwMode="auto">
          <a:xfrm>
            <a:off x="2209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6902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36903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B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C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36904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632207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7106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47107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08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7109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7110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1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7112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7113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4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47115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47116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17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47118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47119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7120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47121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2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3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4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5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6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7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28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7129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7130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7131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7132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7133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7134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47135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7136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7137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7138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7139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7140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7141" name="Rectangle 37"/>
          <p:cNvSpPr>
            <a:spLocks noChangeArrowheads="1"/>
          </p:cNvSpPr>
          <p:nvPr/>
        </p:nvSpPr>
        <p:spPr bwMode="auto">
          <a:xfrm>
            <a:off x="2209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7142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47143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/>
              <a:t>B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C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7144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7145" name="Oval 41"/>
          <p:cNvSpPr>
            <a:spLocks noChangeArrowheads="1"/>
          </p:cNvSpPr>
          <p:nvPr/>
        </p:nvSpPr>
        <p:spPr bwMode="auto">
          <a:xfrm>
            <a:off x="3200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70520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4274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4275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6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4277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4278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79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4280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4281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2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4283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4284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5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4286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4287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4288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4289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0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1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2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3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4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5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296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4297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4298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4299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4300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4301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4302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4303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4304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4305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4306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4307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4308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4310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4311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  1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B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4312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4313" name="Oval 41"/>
          <p:cNvSpPr>
            <a:spLocks noChangeArrowheads="1"/>
          </p:cNvSpPr>
          <p:nvPr/>
        </p:nvSpPr>
        <p:spPr bwMode="auto">
          <a:xfrm>
            <a:off x="3200400" y="5715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4314" name="Rectangle 42"/>
          <p:cNvSpPr>
            <a:spLocks noChangeArrowheads="1"/>
          </p:cNvSpPr>
          <p:nvPr/>
        </p:nvSpPr>
        <p:spPr bwMode="auto">
          <a:xfrm>
            <a:off x="2209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1193292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8130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48131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2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8133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8134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5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8136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8137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38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48139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48140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1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48142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48143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8144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48145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6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7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8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49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50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51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52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8153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8154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8155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8156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8157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8158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48159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8160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8161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8162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8163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8164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8165" name="Rectangle 37"/>
          <p:cNvSpPr>
            <a:spLocks noChangeArrowheads="1"/>
          </p:cNvSpPr>
          <p:nvPr/>
        </p:nvSpPr>
        <p:spPr bwMode="auto">
          <a:xfrm>
            <a:off x="2209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8166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48167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  1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/>
              <a:t>B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8168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8169" name="Oval 41"/>
          <p:cNvSpPr>
            <a:spLocks noChangeArrowheads="1"/>
          </p:cNvSpPr>
          <p:nvPr/>
        </p:nvSpPr>
        <p:spPr bwMode="auto">
          <a:xfrm>
            <a:off x="3200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0672078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3250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3251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52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3253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3254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55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3256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3257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58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3259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3260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1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3262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3263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3264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3265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6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7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8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69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0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1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72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3273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3274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3275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3276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3277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3278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3279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3280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3281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3282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3283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3284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3285" name="Rectangle 37"/>
          <p:cNvSpPr>
            <a:spLocks noChangeArrowheads="1"/>
          </p:cNvSpPr>
          <p:nvPr/>
        </p:nvSpPr>
        <p:spPr bwMode="auto">
          <a:xfrm>
            <a:off x="2209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3286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3287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  1</a:t>
            </a:r>
            <a:r>
              <a:rPr lang="en-US" altLang="en-US" sz="2400"/>
              <a:t/>
            </a:r>
            <a:br>
              <a:rPr lang="en-US" altLang="en-US" sz="2400"/>
            </a:br>
            <a:r>
              <a:rPr lang="en-US" altLang="en-US" sz="2400">
                <a:solidFill>
                  <a:srgbClr val="FF0000"/>
                </a:solidFill>
              </a:rPr>
              <a:t>B  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3288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3289" name="Oval 41"/>
          <p:cNvSpPr>
            <a:spLocks noChangeArrowheads="1"/>
          </p:cNvSpPr>
          <p:nvPr/>
        </p:nvSpPr>
        <p:spPr bwMode="auto">
          <a:xfrm>
            <a:off x="32004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16715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4034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44035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36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4037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4038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39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4040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4041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2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44043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44044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5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44046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44047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4048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44049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0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1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2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3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4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5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4056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4057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4058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4059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4060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4061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4062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44063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4064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4065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4066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4067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4068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4069" name="Rectangle 37"/>
          <p:cNvSpPr>
            <a:spLocks noChangeArrowheads="1"/>
          </p:cNvSpPr>
          <p:nvPr/>
        </p:nvSpPr>
        <p:spPr bwMode="auto">
          <a:xfrm>
            <a:off x="2209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4070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44071" name="Text Box 39"/>
          <p:cNvSpPr txBox="1">
            <a:spLocks noChangeArrowheads="1"/>
          </p:cNvSpPr>
          <p:nvPr/>
        </p:nvSpPr>
        <p:spPr bwMode="auto">
          <a:xfrm>
            <a:off x="8839200" y="3276600"/>
            <a:ext cx="1066800" cy="156966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C  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1</a:t>
            </a:r>
            <a:b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>
                <a:solidFill>
                  <a:srgbClr val="FF0000"/>
                </a:solidFill>
              </a:rPr>
              <a:t>  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4072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28438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82" name="Text Box 26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45058" name="Group 2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45059" name="Oval 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0" name="Text Box 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5061" name="Group 5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5062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3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5064" name="Group 8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5065" name="Oval 9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6" name="Text Box 10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45067" name="Group 11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45068" name="Oval 12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69" name="Text Box 13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45070" name="Group 14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45071" name="Oval 1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5072" name="Text Box 1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45073" name="Line 17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4" name="Line 18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5" name="Line 19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6" name="Line 20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7" name="Line 21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8" name="Line 22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79" name="Line 23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5080" name="Text Box 24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5081" name="Text Box 25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5083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5084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5085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5086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45087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5088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5089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5090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5091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5092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5093" name="Rectangle 37"/>
          <p:cNvSpPr>
            <a:spLocks noChangeArrowheads="1"/>
          </p:cNvSpPr>
          <p:nvPr/>
        </p:nvSpPr>
        <p:spPr bwMode="auto">
          <a:xfrm>
            <a:off x="2209800" y="2209800"/>
            <a:ext cx="5257800" cy="1524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5094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45095" name="Text Box 39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3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5096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210891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082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46083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4608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8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46086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4608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8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46089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4609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46092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4609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46095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4609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4609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46098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099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00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01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02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03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04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05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6106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6107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46108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46109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46110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46111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6112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46113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6114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6115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46116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46118" name="Text Box 38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46119" name="Text Box 39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3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46120" name="Line 40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46121" name="Oval 41"/>
          <p:cNvSpPr>
            <a:spLocks noChangeArrowheads="1"/>
          </p:cNvSpPr>
          <p:nvPr/>
        </p:nvSpPr>
        <p:spPr bwMode="auto">
          <a:xfrm>
            <a:off x="1981200" y="49530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6122" name="Rectangle 42"/>
          <p:cNvSpPr>
            <a:spLocks noChangeArrowheads="1"/>
          </p:cNvSpPr>
          <p:nvPr/>
        </p:nvSpPr>
        <p:spPr bwMode="auto">
          <a:xfrm>
            <a:off x="2209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549932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495300" y="1089891"/>
            <a:ext cx="10363200" cy="1143000"/>
          </a:xfrm>
        </p:spPr>
        <p:txBody>
          <a:bodyPr/>
          <a:lstStyle/>
          <a:p>
            <a:r>
              <a:rPr lang="en-US" altLang="en-US" dirty="0"/>
              <a:t>Dijkstra’s algorithm</a:t>
            </a:r>
          </a:p>
        </p:txBody>
      </p:sp>
      <p:pic>
        <p:nvPicPr>
          <p:cNvPr id="31748" name="Picture 4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8219" y="1872672"/>
            <a:ext cx="6477000" cy="405288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735233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298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55299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530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5302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530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5305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530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0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5308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530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5311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531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531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5314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5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6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7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8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19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20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21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5322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5323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5324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5325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5326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5327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5328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5329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0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1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5332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5333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5334" name="Text Box 38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3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5335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5336" name="Oval 40"/>
          <p:cNvSpPr>
            <a:spLocks noChangeArrowheads="1"/>
          </p:cNvSpPr>
          <p:nvPr/>
        </p:nvSpPr>
        <p:spPr bwMode="auto">
          <a:xfrm>
            <a:off x="3124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5337" name="Rectangle 41"/>
          <p:cNvSpPr>
            <a:spLocks noChangeArrowheads="1"/>
          </p:cNvSpPr>
          <p:nvPr/>
        </p:nvSpPr>
        <p:spPr bwMode="auto">
          <a:xfrm>
            <a:off x="2209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0999881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322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56323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632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2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6326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632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2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6329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633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6332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633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6335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633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633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6338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39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0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1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2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3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4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45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6346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6347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6348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6349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6350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6351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6352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6353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54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55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6356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6357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6358" name="Text Box 38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B</a:t>
            </a:r>
            <a:r>
              <a:rPr lang="en-US" altLang="en-US" sz="2400">
                <a:solidFill>
                  <a:srgbClr val="FF0000"/>
                </a:solidFill>
              </a:rPr>
              <a:t>  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2</a:t>
            </a: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6359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6360" name="Oval 40"/>
          <p:cNvSpPr>
            <a:spLocks noChangeArrowheads="1"/>
          </p:cNvSpPr>
          <p:nvPr/>
        </p:nvSpPr>
        <p:spPr bwMode="auto">
          <a:xfrm>
            <a:off x="3124200" y="39624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56362" name="Rectangle 42"/>
          <p:cNvSpPr>
            <a:spLocks noChangeArrowheads="1"/>
          </p:cNvSpPr>
          <p:nvPr/>
        </p:nvSpPr>
        <p:spPr bwMode="auto">
          <a:xfrm>
            <a:off x="2209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7826858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42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61443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61444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45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1446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1447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48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1449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1450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1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1452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61453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4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61455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61456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1457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1458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59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0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1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2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3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4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65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1466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1467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1468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1469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1470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61471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1472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1473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474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475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1476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1477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61479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1480" name="Oval 40"/>
          <p:cNvSpPr>
            <a:spLocks noChangeArrowheads="1"/>
          </p:cNvSpPr>
          <p:nvPr/>
        </p:nvSpPr>
        <p:spPr bwMode="auto">
          <a:xfrm>
            <a:off x="4724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1482" name="Text Box 42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2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1483" name="Rectangle 43"/>
          <p:cNvSpPr>
            <a:spLocks noChangeArrowheads="1"/>
          </p:cNvSpPr>
          <p:nvPr/>
        </p:nvSpPr>
        <p:spPr bwMode="auto">
          <a:xfrm>
            <a:off x="2209800" y="2667000"/>
            <a:ext cx="52578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71538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418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60419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604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0422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04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0425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04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F0000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0428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604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60431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604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04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0434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5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6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7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8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39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40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41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0442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0443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0444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0445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0446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60447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0448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0449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450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0451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0452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0453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60454" name="Text Box 38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2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/>
            </a:r>
            <a:b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E  5</a:t>
            </a:r>
            <a:r>
              <a:rPr lang="en-US" altLang="en-US" sz="2400">
                <a:sym typeface="Symbol" panose="05050102010706020507" pitchFamily="18" charset="2"/>
              </a:rPr>
              <a:t/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60455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0456" name="Oval 40"/>
          <p:cNvSpPr>
            <a:spLocks noChangeArrowheads="1"/>
          </p:cNvSpPr>
          <p:nvPr/>
        </p:nvSpPr>
        <p:spPr bwMode="auto">
          <a:xfrm>
            <a:off x="4724400" y="5638800"/>
            <a:ext cx="1143000" cy="1143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60457" name="Rectangle 41"/>
          <p:cNvSpPr>
            <a:spLocks noChangeArrowheads="1"/>
          </p:cNvSpPr>
          <p:nvPr/>
        </p:nvSpPr>
        <p:spPr bwMode="auto">
          <a:xfrm>
            <a:off x="2209800" y="2895600"/>
            <a:ext cx="5257800" cy="8382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0000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093655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346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57347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734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4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7350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735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7353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735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7356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735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5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7359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736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736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7362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3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4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5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6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7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8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69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7370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7371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7372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7373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7374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7375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376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7377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78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7379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7380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7381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7382" name="Text Box 38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2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  5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7383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7386" name="Text Box 42"/>
          <p:cNvSpPr txBox="1">
            <a:spLocks noChangeArrowheads="1"/>
          </p:cNvSpPr>
          <p:nvPr/>
        </p:nvSpPr>
        <p:spPr bwMode="auto">
          <a:xfrm>
            <a:off x="7086600" y="5257801"/>
            <a:ext cx="3276600" cy="5191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Frontier?</a:t>
            </a:r>
          </a:p>
        </p:txBody>
      </p:sp>
    </p:spTree>
    <p:extLst>
      <p:ext uri="{BB962C8B-B14F-4D97-AF65-F5344CB8AC3E}">
        <p14:creationId xmlns:p14="http://schemas.microsoft.com/office/powerpoint/2010/main" val="3442927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370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58371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837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8374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837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8377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837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7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8380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838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8383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838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838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8386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7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8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89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0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1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2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393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8394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</a:t>
            </a:r>
          </a:p>
        </p:txBody>
      </p:sp>
      <p:sp>
        <p:nvSpPr>
          <p:cNvPr id="58395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8396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8397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8398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8399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8400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8401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402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8403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8404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8405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8406" name="Text Box 38"/>
          <p:cNvSpPr txBox="1">
            <a:spLocks noChangeArrowheads="1"/>
          </p:cNvSpPr>
          <p:nvPr/>
        </p:nvSpPr>
        <p:spPr bwMode="auto">
          <a:xfrm>
            <a:off x="8839200" y="3276601"/>
            <a:ext cx="10668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B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2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E  5</a:t>
            </a:r>
            <a:br>
              <a:rPr lang="en-US" altLang="en-US" sz="2400">
                <a:sym typeface="Symbol" panose="05050102010706020507" pitchFamily="18" charset="2"/>
              </a:rPr>
            </a:br>
            <a:r>
              <a:rPr lang="en-US" altLang="en-US" sz="2400">
                <a:sym typeface="Symbol" panose="05050102010706020507" pitchFamily="18" charset="2"/>
              </a:rPr>
              <a:t>D</a:t>
            </a:r>
            <a:r>
              <a:rPr lang="en-US" altLang="en-US" sz="2400"/>
              <a:t>  </a:t>
            </a:r>
            <a:r>
              <a:rPr lang="en-US" altLang="en-US" sz="2400">
                <a:sym typeface="Symbol" panose="05050102010706020507" pitchFamily="18" charset="2"/>
              </a:rPr>
              <a:t></a:t>
            </a:r>
          </a:p>
        </p:txBody>
      </p:sp>
      <p:sp>
        <p:nvSpPr>
          <p:cNvPr id="58407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8408" name="Text Box 40"/>
          <p:cNvSpPr txBox="1">
            <a:spLocks noChangeArrowheads="1"/>
          </p:cNvSpPr>
          <p:nvPr/>
        </p:nvSpPr>
        <p:spPr bwMode="auto">
          <a:xfrm>
            <a:off x="6858000" y="5029201"/>
            <a:ext cx="3276600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</a:rPr>
              <a:t>All nodes reachable from starting node within a given distance</a:t>
            </a:r>
          </a:p>
        </p:txBody>
      </p:sp>
      <p:sp>
        <p:nvSpPr>
          <p:cNvPr id="58410" name="Freeform 42"/>
          <p:cNvSpPr>
            <a:spLocks/>
          </p:cNvSpPr>
          <p:nvPr/>
        </p:nvSpPr>
        <p:spPr bwMode="auto">
          <a:xfrm>
            <a:off x="3810000" y="3657600"/>
            <a:ext cx="635000" cy="3124200"/>
          </a:xfrm>
          <a:custGeom>
            <a:avLst/>
            <a:gdLst>
              <a:gd name="T0" fmla="*/ 96 w 400"/>
              <a:gd name="T1" fmla="*/ 1968 h 1968"/>
              <a:gd name="T2" fmla="*/ 384 w 400"/>
              <a:gd name="T3" fmla="*/ 864 h 1968"/>
              <a:gd name="T4" fmla="*/ 0 w 400"/>
              <a:gd name="T5" fmla="*/ 0 h 19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</a:cxnLst>
            <a:rect l="0" t="0" r="r" b="b"/>
            <a:pathLst>
              <a:path w="400" h="1968">
                <a:moveTo>
                  <a:pt x="96" y="1968"/>
                </a:moveTo>
                <a:cubicBezTo>
                  <a:pt x="248" y="1580"/>
                  <a:pt x="400" y="1192"/>
                  <a:pt x="384" y="864"/>
                </a:cubicBezTo>
                <a:cubicBezTo>
                  <a:pt x="368" y="536"/>
                  <a:pt x="184" y="268"/>
                  <a:pt x="0" y="0"/>
                </a:cubicBezTo>
              </a:path>
            </a:pathLst>
          </a:custGeom>
          <a:noFill/>
          <a:ln w="38100" cmpd="sng">
            <a:solidFill>
              <a:schemeClr val="accent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3218414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394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59395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5939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39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59398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5939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59401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5940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59404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5940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59407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5940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5940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59410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1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2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3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4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5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6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59417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9418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9419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59420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59421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59422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59423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9424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59425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59426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59427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59428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59429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59430" name="Text Box 38"/>
          <p:cNvSpPr txBox="1">
            <a:spLocks noChangeArrowheads="1"/>
          </p:cNvSpPr>
          <p:nvPr/>
        </p:nvSpPr>
        <p:spPr bwMode="auto">
          <a:xfrm>
            <a:off x="8839200" y="3276601"/>
            <a:ext cx="1066800" cy="83099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E</a:t>
            </a:r>
            <a:r>
              <a:rPr lang="en-US" altLang="en-US" sz="2400">
                <a:solidFill>
                  <a:srgbClr val="FF0000"/>
                </a:solidFill>
              </a:rPr>
              <a:t>  </a:t>
            </a: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3</a:t>
            </a:r>
            <a:b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</a:br>
            <a:r>
              <a:rPr lang="en-US" altLang="en-US" sz="2400">
                <a:solidFill>
                  <a:srgbClr val="FF0000"/>
                </a:solidFill>
                <a:sym typeface="Symbol" panose="05050102010706020507" pitchFamily="18" charset="2"/>
              </a:rPr>
              <a:t>D  5</a:t>
            </a:r>
          </a:p>
        </p:txBody>
      </p:sp>
      <p:sp>
        <p:nvSpPr>
          <p:cNvPr id="59431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019284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62467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62468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69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2470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2471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2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2473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2474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5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2476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62477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78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62479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62480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2481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2482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3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4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5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6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7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8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2489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2490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2491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2492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2493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2494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62495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2496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2497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2498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2499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2500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2501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62502" name="Text Box 38"/>
          <p:cNvSpPr txBox="1">
            <a:spLocks noChangeArrowheads="1"/>
          </p:cNvSpPr>
          <p:nvPr/>
        </p:nvSpPr>
        <p:spPr bwMode="auto">
          <a:xfrm>
            <a:off x="8839200" y="3276600"/>
            <a:ext cx="10668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400">
                <a:sym typeface="Symbol" panose="05050102010706020507" pitchFamily="18" charset="2"/>
              </a:rPr>
              <a:t>D  5</a:t>
            </a:r>
          </a:p>
        </p:txBody>
      </p:sp>
      <p:sp>
        <p:nvSpPr>
          <p:cNvPr id="62503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4265612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Text Box 2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grpSp>
        <p:nvGrpSpPr>
          <p:cNvPr id="63491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63492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493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3494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3495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496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3497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3498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499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3500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63501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2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63503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63504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3505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3506" name="Line 18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7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8" name="Line 20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09" name="Line 21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0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1" name="Line 23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2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3513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3514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3515" name="Text Box 27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63516" name="Text Box 28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63517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3518" name="Text Box 30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63519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3520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3521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3522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3523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3524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3525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63527" name="Line 39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7356637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4515" name="Group 3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6451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1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64518" name="Group 6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6451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2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64521" name="Group 9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6452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2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64524" name="Group 12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6452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2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64527" name="Group 15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6452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6452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64531" name="Line 19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4" name="Line 22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6" name="Line 24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37" name="Text Box 25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4538" name="Text Box 26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64541" name="Text Box 29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pic>
        <p:nvPicPr>
          <p:cNvPr id="64543" name="Picture 31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09800" y="4572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4544" name="Text Box 32"/>
          <p:cNvSpPr txBox="1">
            <a:spLocks noChangeArrowheads="1"/>
          </p:cNvSpPr>
          <p:nvPr/>
        </p:nvSpPr>
        <p:spPr bwMode="auto">
          <a:xfrm>
            <a:off x="3505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 b="1">
                <a:solidFill>
                  <a:srgbClr val="1F02F6"/>
                </a:solidFill>
                <a:sym typeface="Symbol" panose="05050102010706020507" pitchFamily="18" charset="2"/>
              </a:rPr>
              <a:t>2</a:t>
            </a:r>
          </a:p>
        </p:txBody>
      </p:sp>
      <p:sp>
        <p:nvSpPr>
          <p:cNvPr id="64545" name="Text Box 33"/>
          <p:cNvSpPr txBox="1">
            <a:spLocks noChangeArrowheads="1"/>
          </p:cNvSpPr>
          <p:nvPr/>
        </p:nvSpPr>
        <p:spPr bwMode="auto">
          <a:xfrm>
            <a:off x="5029200" y="40227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5</a:t>
            </a:r>
          </a:p>
        </p:txBody>
      </p:sp>
      <p:sp>
        <p:nvSpPr>
          <p:cNvPr id="64546" name="Text Box 34"/>
          <p:cNvSpPr txBox="1">
            <a:spLocks noChangeArrowheads="1"/>
          </p:cNvSpPr>
          <p:nvPr/>
        </p:nvSpPr>
        <p:spPr bwMode="auto">
          <a:xfrm>
            <a:off x="5486400" y="6080126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3</a:t>
            </a:r>
          </a:p>
        </p:txBody>
      </p:sp>
      <p:sp>
        <p:nvSpPr>
          <p:cNvPr id="64547" name="Text Box 35"/>
          <p:cNvSpPr txBox="1">
            <a:spLocks noChangeArrowheads="1"/>
          </p:cNvSpPr>
          <p:nvPr/>
        </p:nvSpPr>
        <p:spPr bwMode="auto">
          <a:xfrm>
            <a:off x="3886200" y="58674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1</a:t>
            </a:r>
          </a:p>
        </p:txBody>
      </p:sp>
      <p:sp>
        <p:nvSpPr>
          <p:cNvPr id="64548" name="Text Box 36"/>
          <p:cNvSpPr txBox="1">
            <a:spLocks noChangeArrowheads="1"/>
          </p:cNvSpPr>
          <p:nvPr/>
        </p:nvSpPr>
        <p:spPr bwMode="auto">
          <a:xfrm>
            <a:off x="2362200" y="4953001"/>
            <a:ext cx="5334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  <a:sym typeface="Symbol" panose="05050102010706020507" pitchFamily="18" charset="2"/>
              </a:rPr>
              <a:t>0</a:t>
            </a:r>
          </a:p>
        </p:txBody>
      </p:sp>
      <p:sp>
        <p:nvSpPr>
          <p:cNvPr id="64549" name="Text Box 37"/>
          <p:cNvSpPr txBox="1">
            <a:spLocks noChangeArrowheads="1"/>
          </p:cNvSpPr>
          <p:nvPr/>
        </p:nvSpPr>
        <p:spPr bwMode="auto">
          <a:xfrm>
            <a:off x="8839200" y="2667001"/>
            <a:ext cx="9906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/>
              <a:t>Heap</a:t>
            </a:r>
          </a:p>
        </p:txBody>
      </p:sp>
      <p:sp>
        <p:nvSpPr>
          <p:cNvPr id="64550" name="Line 38"/>
          <p:cNvSpPr>
            <a:spLocks noChangeShapeType="1"/>
          </p:cNvSpPr>
          <p:nvPr/>
        </p:nvSpPr>
        <p:spPr bwMode="auto">
          <a:xfrm>
            <a:off x="8458200" y="3124200"/>
            <a:ext cx="1752600" cy="0"/>
          </a:xfrm>
          <a:prstGeom prst="line">
            <a:avLst/>
          </a:prstGeom>
          <a:noFill/>
          <a:ln w="2857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1" name="Line 39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64552" name="Text Box 40"/>
          <p:cNvSpPr txBox="1">
            <a:spLocks noChangeArrowheads="1"/>
          </p:cNvSpPr>
          <p:nvPr/>
        </p:nvSpPr>
        <p:spPr bwMode="auto">
          <a:xfrm>
            <a:off x="4343400" y="4191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</p:spTree>
    <p:extLst>
      <p:ext uri="{BB962C8B-B14F-4D97-AF65-F5344CB8AC3E}">
        <p14:creationId xmlns:p14="http://schemas.microsoft.com/office/powerpoint/2010/main" val="9018073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600364" y="1403928"/>
            <a:ext cx="10363200" cy="1143000"/>
          </a:xfrm>
        </p:spPr>
        <p:txBody>
          <a:bodyPr/>
          <a:lstStyle/>
          <a:p>
            <a:r>
              <a:rPr lang="en-US" altLang="en-US" dirty="0"/>
              <a:t>Dijkstra’s algorithm</a:t>
            </a:r>
          </a:p>
        </p:txBody>
      </p:sp>
      <p:pic>
        <p:nvPicPr>
          <p:cNvPr id="32771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46482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2772" name="Picture 4" descr="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1"/>
            <a:ext cx="403860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553899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562" name="Rectangle 2"/>
          <p:cNvSpPr>
            <a:spLocks noGrp="1" noChangeArrowheads="1"/>
          </p:cNvSpPr>
          <p:nvPr>
            <p:ph type="title"/>
          </p:nvPr>
        </p:nvSpPr>
        <p:spPr>
          <a:xfrm>
            <a:off x="757382" y="1147764"/>
            <a:ext cx="10363200" cy="1143000"/>
          </a:xfrm>
        </p:spPr>
        <p:txBody>
          <a:bodyPr/>
          <a:lstStyle/>
          <a:p>
            <a:r>
              <a:rPr lang="en-US" altLang="en-US" dirty="0"/>
              <a:t>Is Dijkstra’s algorithm correct?</a:t>
            </a:r>
          </a:p>
        </p:txBody>
      </p:sp>
      <p:sp>
        <p:nvSpPr>
          <p:cNvPr id="6656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947737"/>
          </a:xfrm>
        </p:spPr>
        <p:txBody>
          <a:bodyPr/>
          <a:lstStyle/>
          <a:p>
            <a:r>
              <a:rPr lang="en-US" altLang="en-US"/>
              <a:t>Invariant:</a:t>
            </a:r>
          </a:p>
        </p:txBody>
      </p:sp>
      <p:pic>
        <p:nvPicPr>
          <p:cNvPr id="66564" name="Picture 4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74291" y="2498437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3683862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682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Dijkstra’s algorithm correct?</a:t>
            </a:r>
          </a:p>
        </p:txBody>
      </p:sp>
      <p:sp>
        <p:nvSpPr>
          <p:cNvPr id="7168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947737"/>
          </a:xfrm>
        </p:spPr>
        <p:txBody>
          <a:bodyPr/>
          <a:lstStyle/>
          <a:p>
            <a:r>
              <a:rPr lang="en-US" altLang="en-US" sz="2600"/>
              <a:t>Invariant: For every vertex removed from the heap, dist[v] is the actual shortest distance from s to v</a:t>
            </a:r>
          </a:p>
        </p:txBody>
      </p:sp>
      <p:pic>
        <p:nvPicPr>
          <p:cNvPr id="71684" name="Picture 4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00400" y="32004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1329646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70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en-US"/>
              <a:t>Is Dijkstra’s algorithm correct?</a:t>
            </a:r>
          </a:p>
        </p:txBody>
      </p:sp>
      <p:sp>
        <p:nvSpPr>
          <p:cNvPr id="72707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4757737"/>
          </a:xfrm>
        </p:spPr>
        <p:txBody>
          <a:bodyPr/>
          <a:lstStyle/>
          <a:p>
            <a:r>
              <a:rPr lang="en-US" altLang="en-US"/>
              <a:t>Invariant: For every vertex removed from the heap, dist[v] is the actual shortest distance from s to v</a:t>
            </a:r>
          </a:p>
          <a:p>
            <a:pPr lvl="1"/>
            <a:r>
              <a:rPr lang="en-US" altLang="en-US"/>
              <a:t>The only time a vertex gets visited is when the distance from s to that vertex is smaller than the distance to any remaining vertex</a:t>
            </a:r>
          </a:p>
          <a:p>
            <a:pPr lvl="1"/>
            <a:r>
              <a:rPr lang="en-US" altLang="en-US"/>
              <a:t>Therefore, there cannot be any other path that hasn’t been visited already that would result in a shorter path</a:t>
            </a:r>
          </a:p>
          <a:p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00829790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754" name="Rectangle 2"/>
          <p:cNvSpPr>
            <a:spLocks noGrp="1" noChangeArrowheads="1"/>
          </p:cNvSpPr>
          <p:nvPr>
            <p:ph type="title"/>
          </p:nvPr>
        </p:nvSpPr>
        <p:spPr>
          <a:xfrm>
            <a:off x="895928" y="1450109"/>
            <a:ext cx="10363200" cy="1143000"/>
          </a:xfrm>
        </p:spPr>
        <p:txBody>
          <a:bodyPr/>
          <a:lstStyle/>
          <a:p>
            <a:r>
              <a:rPr lang="en-US" altLang="en-US" dirty="0"/>
              <a:t>Running time?</a:t>
            </a:r>
          </a:p>
        </p:txBody>
      </p:sp>
      <p:pic>
        <p:nvPicPr>
          <p:cNvPr id="74756" name="Picture 4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624635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778" name="Rectangle 2"/>
          <p:cNvSpPr>
            <a:spLocks noGrp="1" noChangeArrowheads="1"/>
          </p:cNvSpPr>
          <p:nvPr>
            <p:ph type="title"/>
          </p:nvPr>
        </p:nvSpPr>
        <p:spPr>
          <a:xfrm>
            <a:off x="803564" y="1403927"/>
            <a:ext cx="10363200" cy="1143000"/>
          </a:xfrm>
        </p:spPr>
        <p:txBody>
          <a:bodyPr/>
          <a:lstStyle/>
          <a:p>
            <a:r>
              <a:rPr lang="en-US" altLang="en-US" dirty="0"/>
              <a:t>Running time?</a:t>
            </a:r>
          </a:p>
        </p:txBody>
      </p:sp>
      <p:pic>
        <p:nvPicPr>
          <p:cNvPr id="75779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5780" name="Rectangle 4"/>
          <p:cNvSpPr>
            <a:spLocks noChangeArrowheads="1"/>
          </p:cNvSpPr>
          <p:nvPr/>
        </p:nvSpPr>
        <p:spPr bwMode="auto">
          <a:xfrm>
            <a:off x="2438400" y="3657600"/>
            <a:ext cx="52578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5781" name="Text Box 5"/>
          <p:cNvSpPr txBox="1">
            <a:spLocks noChangeArrowheads="1"/>
          </p:cNvSpPr>
          <p:nvPr/>
        </p:nvSpPr>
        <p:spPr bwMode="auto">
          <a:xfrm>
            <a:off x="7772400" y="36576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1 call to MakeHeap</a:t>
            </a:r>
          </a:p>
        </p:txBody>
      </p:sp>
    </p:spTree>
    <p:extLst>
      <p:ext uri="{BB962C8B-B14F-4D97-AF65-F5344CB8AC3E}">
        <p14:creationId xmlns:p14="http://schemas.microsoft.com/office/powerpoint/2010/main" val="15408807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802" name="Rectangle 2"/>
          <p:cNvSpPr>
            <a:spLocks noGrp="1" noChangeArrowheads="1"/>
          </p:cNvSpPr>
          <p:nvPr>
            <p:ph type="title"/>
          </p:nvPr>
        </p:nvSpPr>
        <p:spPr>
          <a:xfrm>
            <a:off x="951346" y="1377950"/>
            <a:ext cx="10363200" cy="1143000"/>
          </a:xfrm>
        </p:spPr>
        <p:txBody>
          <a:bodyPr/>
          <a:lstStyle/>
          <a:p>
            <a:r>
              <a:rPr lang="en-US" altLang="en-US" dirty="0"/>
              <a:t>Running time?</a:t>
            </a:r>
          </a:p>
        </p:txBody>
      </p:sp>
      <p:pic>
        <p:nvPicPr>
          <p:cNvPr id="76803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6804" name="Rectangle 4"/>
          <p:cNvSpPr>
            <a:spLocks noChangeArrowheads="1"/>
          </p:cNvSpPr>
          <p:nvPr/>
        </p:nvSpPr>
        <p:spPr bwMode="auto">
          <a:xfrm>
            <a:off x="2438400" y="3886200"/>
            <a:ext cx="52578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6805" name="Text Box 5"/>
          <p:cNvSpPr txBox="1">
            <a:spLocks noChangeArrowheads="1"/>
          </p:cNvSpPr>
          <p:nvPr/>
        </p:nvSpPr>
        <p:spPr bwMode="auto">
          <a:xfrm>
            <a:off x="7848600" y="38862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|V| iterations</a:t>
            </a:r>
          </a:p>
        </p:txBody>
      </p:sp>
    </p:spTree>
    <p:extLst>
      <p:ext uri="{BB962C8B-B14F-4D97-AF65-F5344CB8AC3E}">
        <p14:creationId xmlns:p14="http://schemas.microsoft.com/office/powerpoint/2010/main" val="19709989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8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6805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826" name="Rectangle 2"/>
          <p:cNvSpPr>
            <a:spLocks noGrp="1" noChangeArrowheads="1"/>
          </p:cNvSpPr>
          <p:nvPr>
            <p:ph type="title"/>
          </p:nvPr>
        </p:nvSpPr>
        <p:spPr>
          <a:xfrm>
            <a:off x="905163" y="1295400"/>
            <a:ext cx="10363200" cy="1143000"/>
          </a:xfrm>
        </p:spPr>
        <p:txBody>
          <a:bodyPr/>
          <a:lstStyle/>
          <a:p>
            <a:r>
              <a:rPr lang="en-US" altLang="en-US" dirty="0"/>
              <a:t>Running time?</a:t>
            </a:r>
          </a:p>
        </p:txBody>
      </p:sp>
      <p:pic>
        <p:nvPicPr>
          <p:cNvPr id="77827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7828" name="Rectangle 4"/>
          <p:cNvSpPr>
            <a:spLocks noChangeArrowheads="1"/>
          </p:cNvSpPr>
          <p:nvPr/>
        </p:nvSpPr>
        <p:spPr bwMode="auto">
          <a:xfrm>
            <a:off x="2438400" y="4114800"/>
            <a:ext cx="52578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7829" name="Text Box 5"/>
          <p:cNvSpPr txBox="1">
            <a:spLocks noChangeArrowheads="1"/>
          </p:cNvSpPr>
          <p:nvPr/>
        </p:nvSpPr>
        <p:spPr bwMode="auto">
          <a:xfrm>
            <a:off x="7924800" y="4098926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|V| calls</a:t>
            </a:r>
          </a:p>
        </p:txBody>
      </p:sp>
    </p:spTree>
    <p:extLst>
      <p:ext uri="{BB962C8B-B14F-4D97-AF65-F5344CB8AC3E}">
        <p14:creationId xmlns:p14="http://schemas.microsoft.com/office/powerpoint/2010/main" val="1827258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8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782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850" name="Rectangle 2"/>
          <p:cNvSpPr>
            <a:spLocks noGrp="1" noChangeArrowheads="1"/>
          </p:cNvSpPr>
          <p:nvPr>
            <p:ph type="title"/>
          </p:nvPr>
        </p:nvSpPr>
        <p:spPr>
          <a:xfrm>
            <a:off x="877455" y="1295400"/>
            <a:ext cx="10363200" cy="1143000"/>
          </a:xfrm>
        </p:spPr>
        <p:txBody>
          <a:bodyPr/>
          <a:lstStyle/>
          <a:p>
            <a:r>
              <a:rPr lang="en-US" altLang="en-US" dirty="0"/>
              <a:t>Running time?</a:t>
            </a:r>
          </a:p>
        </p:txBody>
      </p:sp>
      <p:pic>
        <p:nvPicPr>
          <p:cNvPr id="78851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62200" y="2438400"/>
            <a:ext cx="5105400" cy="31940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8852" name="Rectangle 4"/>
          <p:cNvSpPr>
            <a:spLocks noChangeArrowheads="1"/>
          </p:cNvSpPr>
          <p:nvPr/>
        </p:nvSpPr>
        <p:spPr bwMode="auto">
          <a:xfrm>
            <a:off x="2286000" y="5105400"/>
            <a:ext cx="5257800" cy="3810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78853" name="Text Box 5"/>
          <p:cNvSpPr txBox="1">
            <a:spLocks noChangeArrowheads="1"/>
          </p:cNvSpPr>
          <p:nvPr/>
        </p:nvSpPr>
        <p:spPr bwMode="auto">
          <a:xfrm>
            <a:off x="7848600" y="5105401"/>
            <a:ext cx="25908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O(|E|) calls</a:t>
            </a:r>
          </a:p>
        </p:txBody>
      </p:sp>
    </p:spTree>
    <p:extLst>
      <p:ext uri="{BB962C8B-B14F-4D97-AF65-F5344CB8AC3E}">
        <p14:creationId xmlns:p14="http://schemas.microsoft.com/office/powerpoint/2010/main" val="179469058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8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8853" grpId="0"/>
    </p:bld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898" name="Rectangle 2"/>
          <p:cNvSpPr>
            <a:spLocks noGrp="1" noChangeArrowheads="1"/>
          </p:cNvSpPr>
          <p:nvPr>
            <p:ph type="title"/>
          </p:nvPr>
        </p:nvSpPr>
        <p:spPr>
          <a:xfrm>
            <a:off x="152400" y="997745"/>
            <a:ext cx="10363200" cy="1143000"/>
          </a:xfrm>
        </p:spPr>
        <p:txBody>
          <a:bodyPr/>
          <a:lstStyle/>
          <a:p>
            <a:r>
              <a:rPr lang="en-US" altLang="en-US" dirty="0"/>
              <a:t>Running time?</a:t>
            </a:r>
          </a:p>
        </p:txBody>
      </p:sp>
      <p:sp>
        <p:nvSpPr>
          <p:cNvPr id="8089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81200" y="1719264"/>
            <a:ext cx="8229600" cy="642937"/>
          </a:xfrm>
        </p:spPr>
        <p:txBody>
          <a:bodyPr/>
          <a:lstStyle/>
          <a:p>
            <a:r>
              <a:rPr lang="en-US" altLang="en-US"/>
              <a:t>Depends on the heap implementation</a:t>
            </a:r>
          </a:p>
        </p:txBody>
      </p:sp>
      <p:sp>
        <p:nvSpPr>
          <p:cNvPr id="80900" name="Text Box 4"/>
          <p:cNvSpPr txBox="1">
            <a:spLocks noChangeArrowheads="1"/>
          </p:cNvSpPr>
          <p:nvPr/>
        </p:nvSpPr>
        <p:spPr bwMode="auto">
          <a:xfrm>
            <a:off x="2819400" y="259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 MakeHeap</a:t>
            </a:r>
          </a:p>
        </p:txBody>
      </p:sp>
      <p:sp>
        <p:nvSpPr>
          <p:cNvPr id="80901" name="Text Box 5"/>
          <p:cNvSpPr txBox="1">
            <a:spLocks noChangeArrowheads="1"/>
          </p:cNvSpPr>
          <p:nvPr/>
        </p:nvSpPr>
        <p:spPr bwMode="auto">
          <a:xfrm>
            <a:off x="4495800" y="259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|V| ExtractMin</a:t>
            </a:r>
          </a:p>
        </p:txBody>
      </p:sp>
      <p:sp>
        <p:nvSpPr>
          <p:cNvPr id="80902" name="Text Box 6"/>
          <p:cNvSpPr txBox="1">
            <a:spLocks noChangeArrowheads="1"/>
          </p:cNvSpPr>
          <p:nvPr/>
        </p:nvSpPr>
        <p:spPr bwMode="auto">
          <a:xfrm>
            <a:off x="6248400" y="2590801"/>
            <a:ext cx="21336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|E| DecreaseKey</a:t>
            </a:r>
          </a:p>
        </p:txBody>
      </p:sp>
      <p:sp>
        <p:nvSpPr>
          <p:cNvPr id="80903" name="Text Box 7"/>
          <p:cNvSpPr txBox="1">
            <a:spLocks noChangeArrowheads="1"/>
          </p:cNvSpPr>
          <p:nvPr/>
        </p:nvSpPr>
        <p:spPr bwMode="auto">
          <a:xfrm>
            <a:off x="8839200" y="25908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Total</a:t>
            </a:r>
          </a:p>
        </p:txBody>
      </p:sp>
      <p:sp>
        <p:nvSpPr>
          <p:cNvPr id="80904" name="Text Box 8"/>
          <p:cNvSpPr txBox="1">
            <a:spLocks noChangeArrowheads="1"/>
          </p:cNvSpPr>
          <p:nvPr/>
        </p:nvSpPr>
        <p:spPr bwMode="auto">
          <a:xfrm>
            <a:off x="1752600" y="3200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Array</a:t>
            </a:r>
          </a:p>
        </p:txBody>
      </p:sp>
      <p:sp>
        <p:nvSpPr>
          <p:cNvPr id="80905" name="Text Box 9"/>
          <p:cNvSpPr txBox="1">
            <a:spLocks noChangeArrowheads="1"/>
          </p:cNvSpPr>
          <p:nvPr/>
        </p:nvSpPr>
        <p:spPr bwMode="auto">
          <a:xfrm>
            <a:off x="3124200" y="32004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O(|V|)</a:t>
            </a:r>
          </a:p>
        </p:txBody>
      </p:sp>
      <p:sp>
        <p:nvSpPr>
          <p:cNvPr id="80906" name="Text Box 10"/>
          <p:cNvSpPr txBox="1">
            <a:spLocks noChangeArrowheads="1"/>
          </p:cNvSpPr>
          <p:nvPr/>
        </p:nvSpPr>
        <p:spPr bwMode="auto">
          <a:xfrm>
            <a:off x="4800600" y="3200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O(|V|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80908" name="Text Box 12"/>
          <p:cNvSpPr txBox="1">
            <a:spLocks noChangeArrowheads="1"/>
          </p:cNvSpPr>
          <p:nvPr/>
        </p:nvSpPr>
        <p:spPr bwMode="auto">
          <a:xfrm>
            <a:off x="6705600" y="3214688"/>
            <a:ext cx="1295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O(|E|)</a:t>
            </a:r>
          </a:p>
        </p:txBody>
      </p:sp>
      <p:sp>
        <p:nvSpPr>
          <p:cNvPr id="80909" name="Text Box 13"/>
          <p:cNvSpPr txBox="1">
            <a:spLocks noChangeArrowheads="1"/>
          </p:cNvSpPr>
          <p:nvPr/>
        </p:nvSpPr>
        <p:spPr bwMode="auto">
          <a:xfrm>
            <a:off x="8839200" y="3200401"/>
            <a:ext cx="1295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O(|V|</a:t>
            </a:r>
            <a:r>
              <a:rPr lang="en-US" altLang="en-US" baseline="30000"/>
              <a:t>2</a:t>
            </a:r>
            <a:r>
              <a:rPr lang="en-US" altLang="en-US"/>
              <a:t>)</a:t>
            </a:r>
          </a:p>
        </p:txBody>
      </p:sp>
      <p:sp>
        <p:nvSpPr>
          <p:cNvPr id="80910" name="Text Box 14"/>
          <p:cNvSpPr txBox="1">
            <a:spLocks noChangeArrowheads="1"/>
          </p:cNvSpPr>
          <p:nvPr/>
        </p:nvSpPr>
        <p:spPr bwMode="auto">
          <a:xfrm>
            <a:off x="1752600" y="4267201"/>
            <a:ext cx="1447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Bin heap</a:t>
            </a:r>
          </a:p>
        </p:txBody>
      </p:sp>
      <p:sp>
        <p:nvSpPr>
          <p:cNvPr id="80911" name="Text Box 15"/>
          <p:cNvSpPr txBox="1">
            <a:spLocks noChangeArrowheads="1"/>
          </p:cNvSpPr>
          <p:nvPr/>
        </p:nvSpPr>
        <p:spPr bwMode="auto">
          <a:xfrm>
            <a:off x="3124200" y="4267201"/>
            <a:ext cx="914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O(|V|)</a:t>
            </a:r>
          </a:p>
        </p:txBody>
      </p:sp>
      <p:sp>
        <p:nvSpPr>
          <p:cNvPr id="80912" name="Text Box 16"/>
          <p:cNvSpPr txBox="1">
            <a:spLocks noChangeArrowheads="1"/>
          </p:cNvSpPr>
          <p:nvPr/>
        </p:nvSpPr>
        <p:spPr bwMode="auto">
          <a:xfrm>
            <a:off x="4800600" y="4267201"/>
            <a:ext cx="1524000" cy="64633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O(|V| log |V|)</a:t>
            </a:r>
          </a:p>
        </p:txBody>
      </p:sp>
      <p:sp>
        <p:nvSpPr>
          <p:cNvPr id="80913" name="Text Box 17"/>
          <p:cNvSpPr txBox="1">
            <a:spLocks noChangeArrowheads="1"/>
          </p:cNvSpPr>
          <p:nvPr/>
        </p:nvSpPr>
        <p:spPr bwMode="auto">
          <a:xfrm>
            <a:off x="6705600" y="4281488"/>
            <a:ext cx="16002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O(|E| log |V|)</a:t>
            </a:r>
          </a:p>
        </p:txBody>
      </p:sp>
      <p:sp>
        <p:nvSpPr>
          <p:cNvPr id="80914" name="Text Box 18"/>
          <p:cNvSpPr txBox="1">
            <a:spLocks noChangeArrowheads="1"/>
          </p:cNvSpPr>
          <p:nvPr/>
        </p:nvSpPr>
        <p:spPr bwMode="auto">
          <a:xfrm>
            <a:off x="8382000" y="4267201"/>
            <a:ext cx="22860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O((|V|+|E|) log |V|)</a:t>
            </a:r>
          </a:p>
        </p:txBody>
      </p:sp>
      <p:sp>
        <p:nvSpPr>
          <p:cNvPr id="80920" name="Text Box 24"/>
          <p:cNvSpPr txBox="1">
            <a:spLocks noChangeArrowheads="1"/>
          </p:cNvSpPr>
          <p:nvPr/>
        </p:nvSpPr>
        <p:spPr bwMode="auto">
          <a:xfrm>
            <a:off x="8534400" y="4662488"/>
            <a:ext cx="15240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O(|E| log |V|)</a:t>
            </a:r>
          </a:p>
        </p:txBody>
      </p:sp>
      <p:sp>
        <p:nvSpPr>
          <p:cNvPr id="80921" name="Text Box 25"/>
          <p:cNvSpPr txBox="1">
            <a:spLocks noChangeArrowheads="1"/>
          </p:cNvSpPr>
          <p:nvPr/>
        </p:nvSpPr>
        <p:spPr bwMode="auto">
          <a:xfrm>
            <a:off x="3962400" y="5029201"/>
            <a:ext cx="27432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endParaRPr lang="en-US" altLang="en-US"/>
          </a:p>
        </p:txBody>
      </p:sp>
    </p:spTree>
    <p:extLst>
      <p:ext uri="{BB962C8B-B14F-4D97-AF65-F5344CB8AC3E}">
        <p14:creationId xmlns:p14="http://schemas.microsoft.com/office/powerpoint/2010/main" val="41276040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 nodeType="clickPar">
                      <p:stCondLst>
                        <p:cond delay="indefinite"/>
                      </p:stCondLst>
                      <p:childTnLst>
                        <p:par>
                          <p:cTn id="3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 nodeType="clickPar">
                      <p:stCondLst>
                        <p:cond delay="indefinite"/>
                      </p:stCondLst>
                      <p:childTnLst>
                        <p:par>
                          <p:cTn id="4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9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0904" grpId="0"/>
      <p:bldP spid="80905" grpId="0"/>
      <p:bldP spid="80906" grpId="0"/>
      <p:bldP spid="80908" grpId="0"/>
      <p:bldP spid="80909" grpId="0"/>
      <p:bldP spid="80910" grpId="0"/>
      <p:bldP spid="80911" grpId="0"/>
      <p:bldP spid="80912" grpId="0"/>
      <p:bldP spid="80913" grpId="0"/>
      <p:bldP spid="80914" grpId="0"/>
      <p:bldP spid="80920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970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378745"/>
            <a:ext cx="10363200" cy="1143000"/>
          </a:xfrm>
        </p:spPr>
        <p:txBody>
          <a:bodyPr/>
          <a:lstStyle/>
          <a:p>
            <a:r>
              <a:rPr lang="en-US" altLang="en-US" dirty="0"/>
              <a:t>What about Dijkstra’s on…?</a:t>
            </a:r>
          </a:p>
        </p:txBody>
      </p:sp>
      <p:grpSp>
        <p:nvGrpSpPr>
          <p:cNvPr id="83972" name="Group 4"/>
          <p:cNvGrpSpPr>
            <a:grpSpLocks/>
          </p:cNvGrpSpPr>
          <p:nvPr/>
        </p:nvGrpSpPr>
        <p:grpSpPr bwMode="auto">
          <a:xfrm>
            <a:off x="3657600" y="4343400"/>
            <a:ext cx="533400" cy="533400"/>
            <a:chOff x="1824" y="2736"/>
            <a:chExt cx="336" cy="336"/>
          </a:xfrm>
        </p:grpSpPr>
        <p:sp>
          <p:nvSpPr>
            <p:cNvPr id="8397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7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3975" name="Group 7"/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3976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77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3978" name="Group 10"/>
          <p:cNvGrpSpPr>
            <a:grpSpLocks/>
          </p:cNvGrpSpPr>
          <p:nvPr/>
        </p:nvGrpSpPr>
        <p:grpSpPr bwMode="auto">
          <a:xfrm>
            <a:off x="4800600" y="5105400"/>
            <a:ext cx="533400" cy="533400"/>
            <a:chOff x="1824" y="2736"/>
            <a:chExt cx="336" cy="336"/>
          </a:xfrm>
        </p:grpSpPr>
        <p:sp>
          <p:nvSpPr>
            <p:cNvPr id="8397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8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3981" name="Group 13"/>
          <p:cNvGrpSpPr>
            <a:grpSpLocks/>
          </p:cNvGrpSpPr>
          <p:nvPr/>
        </p:nvGrpSpPr>
        <p:grpSpPr bwMode="auto">
          <a:xfrm>
            <a:off x="6324600" y="5029200"/>
            <a:ext cx="533400" cy="533400"/>
            <a:chOff x="1824" y="2736"/>
            <a:chExt cx="336" cy="336"/>
          </a:xfrm>
        </p:grpSpPr>
        <p:sp>
          <p:nvSpPr>
            <p:cNvPr id="83982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83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3984" name="Group 16"/>
          <p:cNvGrpSpPr>
            <a:grpSpLocks/>
          </p:cNvGrpSpPr>
          <p:nvPr/>
        </p:nvGrpSpPr>
        <p:grpSpPr bwMode="auto">
          <a:xfrm>
            <a:off x="6324600" y="3429000"/>
            <a:ext cx="533400" cy="533400"/>
            <a:chOff x="1824" y="2736"/>
            <a:chExt cx="336" cy="336"/>
          </a:xfrm>
        </p:grpSpPr>
        <p:sp>
          <p:nvSpPr>
            <p:cNvPr id="83985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3986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3994" name="Line 26"/>
          <p:cNvSpPr>
            <a:spLocks noChangeShapeType="1"/>
          </p:cNvSpPr>
          <p:nvPr/>
        </p:nvSpPr>
        <p:spPr bwMode="auto">
          <a:xfrm flipV="1">
            <a:off x="4114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995" name="Line 27"/>
          <p:cNvSpPr>
            <a:spLocks noChangeShapeType="1"/>
          </p:cNvSpPr>
          <p:nvPr/>
        </p:nvSpPr>
        <p:spPr bwMode="auto">
          <a:xfrm>
            <a:off x="4114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996" name="Line 28"/>
          <p:cNvSpPr>
            <a:spLocks noChangeShapeType="1"/>
          </p:cNvSpPr>
          <p:nvPr/>
        </p:nvSpPr>
        <p:spPr bwMode="auto">
          <a:xfrm>
            <a:off x="5334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997" name="Line 29"/>
          <p:cNvSpPr>
            <a:spLocks noChangeShapeType="1"/>
          </p:cNvSpPr>
          <p:nvPr/>
        </p:nvSpPr>
        <p:spPr bwMode="auto">
          <a:xfrm flipV="1">
            <a:off x="5257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998" name="Line 30"/>
          <p:cNvSpPr>
            <a:spLocks noChangeShapeType="1"/>
          </p:cNvSpPr>
          <p:nvPr/>
        </p:nvSpPr>
        <p:spPr bwMode="auto">
          <a:xfrm>
            <a:off x="6629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3999" name="Text Box 31"/>
          <p:cNvSpPr txBox="1">
            <a:spLocks noChangeArrowheads="1"/>
          </p:cNvSpPr>
          <p:nvPr/>
        </p:nvSpPr>
        <p:spPr bwMode="auto">
          <a:xfrm>
            <a:off x="3810000" y="3505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0" name="Text Box 32"/>
          <p:cNvSpPr txBox="1">
            <a:spLocks noChangeArrowheads="1"/>
          </p:cNvSpPr>
          <p:nvPr/>
        </p:nvSpPr>
        <p:spPr bwMode="auto">
          <a:xfrm>
            <a:off x="5638800" y="3200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4001" name="Text Box 33"/>
          <p:cNvSpPr txBox="1">
            <a:spLocks noChangeArrowheads="1"/>
          </p:cNvSpPr>
          <p:nvPr/>
        </p:nvSpPr>
        <p:spPr bwMode="auto">
          <a:xfrm>
            <a:off x="5715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4002" name="Text Box 34"/>
          <p:cNvSpPr txBox="1">
            <a:spLocks noChangeArrowheads="1"/>
          </p:cNvSpPr>
          <p:nvPr/>
        </p:nvSpPr>
        <p:spPr bwMode="auto">
          <a:xfrm>
            <a:off x="6781800" y="4267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4003" name="Text Box 35"/>
          <p:cNvSpPr txBox="1">
            <a:spLocks noChangeArrowheads="1"/>
          </p:cNvSpPr>
          <p:nvPr/>
        </p:nvSpPr>
        <p:spPr bwMode="auto">
          <a:xfrm>
            <a:off x="4495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129625600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title"/>
          </p:nvPr>
        </p:nvSpPr>
        <p:spPr>
          <a:xfrm>
            <a:off x="360218" y="1257300"/>
            <a:ext cx="10363200" cy="1143000"/>
          </a:xfrm>
        </p:spPr>
        <p:txBody>
          <a:bodyPr/>
          <a:lstStyle/>
          <a:p>
            <a:r>
              <a:rPr lang="en-US" altLang="en-US" dirty="0"/>
              <a:t>Dijkstra’s algorithm</a:t>
            </a:r>
          </a:p>
        </p:txBody>
      </p:sp>
      <p:pic>
        <p:nvPicPr>
          <p:cNvPr id="39939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46482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9940" name="Picture 4" descr="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1"/>
            <a:ext cx="403860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9941" name="Oval 5"/>
          <p:cNvSpPr>
            <a:spLocks noChangeArrowheads="1"/>
          </p:cNvSpPr>
          <p:nvPr/>
        </p:nvSpPr>
        <p:spPr bwMode="auto">
          <a:xfrm>
            <a:off x="2667000" y="34290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2" name="Oval 6"/>
          <p:cNvSpPr>
            <a:spLocks noChangeArrowheads="1"/>
          </p:cNvSpPr>
          <p:nvPr/>
        </p:nvSpPr>
        <p:spPr bwMode="auto">
          <a:xfrm>
            <a:off x="3962400" y="5410200"/>
            <a:ext cx="914400" cy="381000"/>
          </a:xfrm>
          <a:prstGeom prst="ellipse">
            <a:avLst/>
          </a:prstGeom>
          <a:noFill/>
          <a:ln w="95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39943" name="Line 7"/>
          <p:cNvSpPr>
            <a:spLocks noChangeShapeType="1"/>
          </p:cNvSpPr>
          <p:nvPr/>
        </p:nvSpPr>
        <p:spPr bwMode="auto">
          <a:xfrm flipH="1">
            <a:off x="3733800" y="2667000"/>
            <a:ext cx="1066800" cy="838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4" name="Line 8"/>
          <p:cNvSpPr>
            <a:spLocks noChangeShapeType="1"/>
          </p:cNvSpPr>
          <p:nvPr/>
        </p:nvSpPr>
        <p:spPr bwMode="auto">
          <a:xfrm flipH="1">
            <a:off x="4800600" y="2819400"/>
            <a:ext cx="152400" cy="1828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9945" name="Text Box 9"/>
          <p:cNvSpPr txBox="1">
            <a:spLocks noChangeArrowheads="1"/>
          </p:cNvSpPr>
          <p:nvPr/>
        </p:nvSpPr>
        <p:spPr bwMode="auto">
          <a:xfrm>
            <a:off x="4572000" y="1676401"/>
            <a:ext cx="2743200" cy="7016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FF0000"/>
                </a:solidFill>
              </a:rPr>
              <a:t>prev keeps track of </a:t>
            </a:r>
            <a:br>
              <a:rPr lang="en-US" altLang="en-US" sz="2000">
                <a:solidFill>
                  <a:srgbClr val="FF0000"/>
                </a:solidFill>
              </a:rPr>
            </a:br>
            <a:r>
              <a:rPr lang="en-US" altLang="en-US" sz="2000">
                <a:solidFill>
                  <a:srgbClr val="FF0000"/>
                </a:solidFill>
              </a:rPr>
              <a:t>the shortest path</a:t>
            </a:r>
          </a:p>
        </p:txBody>
      </p:sp>
    </p:spTree>
    <p:extLst>
      <p:ext uri="{BB962C8B-B14F-4D97-AF65-F5344CB8AC3E}">
        <p14:creationId xmlns:p14="http://schemas.microsoft.com/office/powerpoint/2010/main" val="341098419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994" name="Rectangle 2"/>
          <p:cNvSpPr>
            <a:spLocks noGrp="1" noChangeArrowheads="1"/>
          </p:cNvSpPr>
          <p:nvPr>
            <p:ph type="title"/>
          </p:nvPr>
        </p:nvSpPr>
        <p:spPr>
          <a:xfrm>
            <a:off x="647700" y="1333501"/>
            <a:ext cx="10363200" cy="1143000"/>
          </a:xfrm>
        </p:spPr>
        <p:txBody>
          <a:bodyPr/>
          <a:lstStyle/>
          <a:p>
            <a:r>
              <a:rPr lang="en-US" altLang="en-US" dirty="0"/>
              <a:t>What about Dijkstra’s on…?</a:t>
            </a:r>
          </a:p>
        </p:txBody>
      </p:sp>
      <p:grpSp>
        <p:nvGrpSpPr>
          <p:cNvPr id="84995" name="Group 3"/>
          <p:cNvGrpSpPr>
            <a:grpSpLocks/>
          </p:cNvGrpSpPr>
          <p:nvPr/>
        </p:nvGrpSpPr>
        <p:grpSpPr bwMode="auto">
          <a:xfrm>
            <a:off x="3657600" y="4343400"/>
            <a:ext cx="533400" cy="533400"/>
            <a:chOff x="1824" y="2736"/>
            <a:chExt cx="336" cy="336"/>
          </a:xfrm>
        </p:grpSpPr>
        <p:sp>
          <p:nvSpPr>
            <p:cNvPr id="84996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4997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4998" name="Group 6"/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4999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00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5001" name="Group 9"/>
          <p:cNvGrpSpPr>
            <a:grpSpLocks/>
          </p:cNvGrpSpPr>
          <p:nvPr/>
        </p:nvGrpSpPr>
        <p:grpSpPr bwMode="auto">
          <a:xfrm>
            <a:off x="4800600" y="5105400"/>
            <a:ext cx="533400" cy="533400"/>
            <a:chOff x="1824" y="2736"/>
            <a:chExt cx="336" cy="336"/>
          </a:xfrm>
        </p:grpSpPr>
        <p:sp>
          <p:nvSpPr>
            <p:cNvPr id="85002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03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5004" name="Group 12"/>
          <p:cNvGrpSpPr>
            <a:grpSpLocks/>
          </p:cNvGrpSpPr>
          <p:nvPr/>
        </p:nvGrpSpPr>
        <p:grpSpPr bwMode="auto">
          <a:xfrm>
            <a:off x="6324600" y="5029200"/>
            <a:ext cx="533400" cy="533400"/>
            <a:chOff x="1824" y="2736"/>
            <a:chExt cx="336" cy="336"/>
          </a:xfrm>
        </p:grpSpPr>
        <p:sp>
          <p:nvSpPr>
            <p:cNvPr id="85005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06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5007" name="Group 15"/>
          <p:cNvGrpSpPr>
            <a:grpSpLocks/>
          </p:cNvGrpSpPr>
          <p:nvPr/>
        </p:nvGrpSpPr>
        <p:grpSpPr bwMode="auto">
          <a:xfrm>
            <a:off x="6324600" y="3429000"/>
            <a:ext cx="533400" cy="533400"/>
            <a:chOff x="1824" y="2736"/>
            <a:chExt cx="336" cy="336"/>
          </a:xfrm>
        </p:grpSpPr>
        <p:sp>
          <p:nvSpPr>
            <p:cNvPr id="85008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5009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5010" name="Line 18"/>
          <p:cNvSpPr>
            <a:spLocks noChangeShapeType="1"/>
          </p:cNvSpPr>
          <p:nvPr/>
        </p:nvSpPr>
        <p:spPr bwMode="auto">
          <a:xfrm flipV="1">
            <a:off x="4114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11" name="Line 19"/>
          <p:cNvSpPr>
            <a:spLocks noChangeShapeType="1"/>
          </p:cNvSpPr>
          <p:nvPr/>
        </p:nvSpPr>
        <p:spPr bwMode="auto">
          <a:xfrm>
            <a:off x="4114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12" name="Line 20"/>
          <p:cNvSpPr>
            <a:spLocks noChangeShapeType="1"/>
          </p:cNvSpPr>
          <p:nvPr/>
        </p:nvSpPr>
        <p:spPr bwMode="auto">
          <a:xfrm>
            <a:off x="5334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13" name="Line 21"/>
          <p:cNvSpPr>
            <a:spLocks noChangeShapeType="1"/>
          </p:cNvSpPr>
          <p:nvPr/>
        </p:nvSpPr>
        <p:spPr bwMode="auto">
          <a:xfrm flipV="1">
            <a:off x="5257800" y="38862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14" name="Line 22"/>
          <p:cNvSpPr>
            <a:spLocks noChangeShapeType="1"/>
          </p:cNvSpPr>
          <p:nvPr/>
        </p:nvSpPr>
        <p:spPr bwMode="auto">
          <a:xfrm>
            <a:off x="6629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5015" name="Text Box 23"/>
          <p:cNvSpPr txBox="1">
            <a:spLocks noChangeArrowheads="1"/>
          </p:cNvSpPr>
          <p:nvPr/>
        </p:nvSpPr>
        <p:spPr bwMode="auto">
          <a:xfrm>
            <a:off x="3810000" y="3505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6" name="Text Box 24"/>
          <p:cNvSpPr txBox="1">
            <a:spLocks noChangeArrowheads="1"/>
          </p:cNvSpPr>
          <p:nvPr/>
        </p:nvSpPr>
        <p:spPr bwMode="auto">
          <a:xfrm>
            <a:off x="5638800" y="3200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5017" name="Text Box 25"/>
          <p:cNvSpPr txBox="1">
            <a:spLocks noChangeArrowheads="1"/>
          </p:cNvSpPr>
          <p:nvPr/>
        </p:nvSpPr>
        <p:spPr bwMode="auto">
          <a:xfrm>
            <a:off x="5715000" y="46624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-10</a:t>
            </a:r>
          </a:p>
        </p:txBody>
      </p:sp>
      <p:sp>
        <p:nvSpPr>
          <p:cNvPr id="85018" name="Text Box 26"/>
          <p:cNvSpPr txBox="1">
            <a:spLocks noChangeArrowheads="1"/>
          </p:cNvSpPr>
          <p:nvPr/>
        </p:nvSpPr>
        <p:spPr bwMode="auto">
          <a:xfrm>
            <a:off x="6781800" y="4267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5019" name="Text Box 27"/>
          <p:cNvSpPr txBox="1">
            <a:spLocks noChangeArrowheads="1"/>
          </p:cNvSpPr>
          <p:nvPr/>
        </p:nvSpPr>
        <p:spPr bwMode="auto">
          <a:xfrm>
            <a:off x="4495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</p:spTree>
    <p:extLst>
      <p:ext uri="{BB962C8B-B14F-4D97-AF65-F5344CB8AC3E}">
        <p14:creationId xmlns:p14="http://schemas.microsoft.com/office/powerpoint/2010/main" val="41861196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6018" name="Rectangle 2"/>
          <p:cNvSpPr>
            <a:spLocks noGrp="1" noChangeArrowheads="1"/>
          </p:cNvSpPr>
          <p:nvPr>
            <p:ph type="title"/>
          </p:nvPr>
        </p:nvSpPr>
        <p:spPr>
          <a:xfrm>
            <a:off x="378691" y="1105693"/>
            <a:ext cx="10363200" cy="1143000"/>
          </a:xfrm>
        </p:spPr>
        <p:txBody>
          <a:bodyPr/>
          <a:lstStyle/>
          <a:p>
            <a:r>
              <a:rPr lang="en-US" altLang="en-US" dirty="0"/>
              <a:t>What about Dijkstra’s on…?</a:t>
            </a:r>
          </a:p>
        </p:txBody>
      </p:sp>
      <p:grpSp>
        <p:nvGrpSpPr>
          <p:cNvPr id="86019" name="Group 3"/>
          <p:cNvGrpSpPr>
            <a:grpSpLocks/>
          </p:cNvGrpSpPr>
          <p:nvPr/>
        </p:nvGrpSpPr>
        <p:grpSpPr bwMode="auto">
          <a:xfrm>
            <a:off x="3657600" y="4343400"/>
            <a:ext cx="533400" cy="533400"/>
            <a:chOff x="1824" y="2736"/>
            <a:chExt cx="336" cy="336"/>
          </a:xfrm>
        </p:grpSpPr>
        <p:sp>
          <p:nvSpPr>
            <p:cNvPr id="86020" name="Oval 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21" name="Text Box 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86022" name="Group 6"/>
          <p:cNvGrpSpPr>
            <a:grpSpLocks/>
          </p:cNvGrpSpPr>
          <p:nvPr/>
        </p:nvGrpSpPr>
        <p:grpSpPr bwMode="auto">
          <a:xfrm>
            <a:off x="4800600" y="3429000"/>
            <a:ext cx="533400" cy="533400"/>
            <a:chOff x="1824" y="2736"/>
            <a:chExt cx="336" cy="336"/>
          </a:xfrm>
        </p:grpSpPr>
        <p:sp>
          <p:nvSpPr>
            <p:cNvPr id="86023" name="Oval 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24" name="Text Box 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86025" name="Group 9"/>
          <p:cNvGrpSpPr>
            <a:grpSpLocks/>
          </p:cNvGrpSpPr>
          <p:nvPr/>
        </p:nvGrpSpPr>
        <p:grpSpPr bwMode="auto">
          <a:xfrm>
            <a:off x="4800600" y="5105400"/>
            <a:ext cx="533400" cy="533400"/>
            <a:chOff x="1824" y="2736"/>
            <a:chExt cx="336" cy="336"/>
          </a:xfrm>
        </p:grpSpPr>
        <p:sp>
          <p:nvSpPr>
            <p:cNvPr id="86026" name="Oval 10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27" name="Text Box 11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86028" name="Group 12"/>
          <p:cNvGrpSpPr>
            <a:grpSpLocks/>
          </p:cNvGrpSpPr>
          <p:nvPr/>
        </p:nvGrpSpPr>
        <p:grpSpPr bwMode="auto">
          <a:xfrm>
            <a:off x="6324600" y="5029200"/>
            <a:ext cx="533400" cy="533400"/>
            <a:chOff x="1824" y="2736"/>
            <a:chExt cx="336" cy="336"/>
          </a:xfrm>
        </p:grpSpPr>
        <p:sp>
          <p:nvSpPr>
            <p:cNvPr id="86029" name="Oval 13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30" name="Text Box 14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86031" name="Group 15"/>
          <p:cNvGrpSpPr>
            <a:grpSpLocks/>
          </p:cNvGrpSpPr>
          <p:nvPr/>
        </p:nvGrpSpPr>
        <p:grpSpPr bwMode="auto">
          <a:xfrm>
            <a:off x="6324600" y="3429000"/>
            <a:ext cx="533400" cy="533400"/>
            <a:chOff x="1824" y="2736"/>
            <a:chExt cx="336" cy="336"/>
          </a:xfrm>
        </p:grpSpPr>
        <p:sp>
          <p:nvSpPr>
            <p:cNvPr id="86032" name="Oval 1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F50BEF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6033" name="Text Box 1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86034" name="Line 18"/>
          <p:cNvSpPr>
            <a:spLocks noChangeShapeType="1"/>
          </p:cNvSpPr>
          <p:nvPr/>
        </p:nvSpPr>
        <p:spPr bwMode="auto">
          <a:xfrm flipV="1">
            <a:off x="4114800" y="3733800"/>
            <a:ext cx="685800" cy="685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35" name="Line 19"/>
          <p:cNvSpPr>
            <a:spLocks noChangeShapeType="1"/>
          </p:cNvSpPr>
          <p:nvPr/>
        </p:nvSpPr>
        <p:spPr bwMode="auto">
          <a:xfrm>
            <a:off x="4114800" y="48006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36" name="Line 20"/>
          <p:cNvSpPr>
            <a:spLocks noChangeShapeType="1"/>
          </p:cNvSpPr>
          <p:nvPr/>
        </p:nvSpPr>
        <p:spPr bwMode="auto">
          <a:xfrm>
            <a:off x="5334000" y="36576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38" name="Line 22"/>
          <p:cNvSpPr>
            <a:spLocks noChangeShapeType="1"/>
          </p:cNvSpPr>
          <p:nvPr/>
        </p:nvSpPr>
        <p:spPr bwMode="auto">
          <a:xfrm>
            <a:off x="6629400" y="3962400"/>
            <a:ext cx="0" cy="10668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 type="triangle" w="med" len="med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39" name="Text Box 23"/>
          <p:cNvSpPr txBox="1">
            <a:spLocks noChangeArrowheads="1"/>
          </p:cNvSpPr>
          <p:nvPr/>
        </p:nvSpPr>
        <p:spPr bwMode="auto">
          <a:xfrm>
            <a:off x="3810000" y="3505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0" name="Text Box 24"/>
          <p:cNvSpPr txBox="1">
            <a:spLocks noChangeArrowheads="1"/>
          </p:cNvSpPr>
          <p:nvPr/>
        </p:nvSpPr>
        <p:spPr bwMode="auto">
          <a:xfrm>
            <a:off x="5638800" y="32004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86042" name="Text Box 26"/>
          <p:cNvSpPr txBox="1">
            <a:spLocks noChangeArrowheads="1"/>
          </p:cNvSpPr>
          <p:nvPr/>
        </p:nvSpPr>
        <p:spPr bwMode="auto">
          <a:xfrm>
            <a:off x="6781800" y="4267201"/>
            <a:ext cx="6858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5</a:t>
            </a:r>
          </a:p>
        </p:txBody>
      </p:sp>
      <p:sp>
        <p:nvSpPr>
          <p:cNvPr id="86043" name="Text Box 27"/>
          <p:cNvSpPr txBox="1">
            <a:spLocks noChangeArrowheads="1"/>
          </p:cNvSpPr>
          <p:nvPr/>
        </p:nvSpPr>
        <p:spPr bwMode="auto">
          <a:xfrm>
            <a:off x="4495800" y="4586288"/>
            <a:ext cx="6858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10</a:t>
            </a:r>
          </a:p>
        </p:txBody>
      </p:sp>
      <p:sp>
        <p:nvSpPr>
          <p:cNvPr id="86044" name="Line 28"/>
          <p:cNvSpPr>
            <a:spLocks noChangeShapeType="1"/>
          </p:cNvSpPr>
          <p:nvPr/>
        </p:nvSpPr>
        <p:spPr bwMode="auto">
          <a:xfrm>
            <a:off x="3962400" y="3200400"/>
            <a:ext cx="3810000" cy="2590800"/>
          </a:xfrm>
          <a:prstGeom prst="line">
            <a:avLst/>
          </a:prstGeom>
          <a:noFill/>
          <a:ln w="38100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6045" name="Text Box 29"/>
          <p:cNvSpPr txBox="1">
            <a:spLocks noChangeArrowheads="1"/>
          </p:cNvSpPr>
          <p:nvPr/>
        </p:nvSpPr>
        <p:spPr bwMode="auto">
          <a:xfrm>
            <a:off x="3505200" y="1676400"/>
            <a:ext cx="5029200" cy="9461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800">
                <a:solidFill>
                  <a:srgbClr val="FF0000"/>
                </a:solidFill>
              </a:rPr>
              <a:t>Dijkstra’s algorithm only works for positive edge weights</a:t>
            </a:r>
          </a:p>
        </p:txBody>
      </p:sp>
    </p:spTree>
    <p:extLst>
      <p:ext uri="{BB962C8B-B14F-4D97-AF65-F5344CB8AC3E}">
        <p14:creationId xmlns:p14="http://schemas.microsoft.com/office/powerpoint/2010/main" val="160398601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>
          <a:xfrm>
            <a:off x="175491" y="1109664"/>
            <a:ext cx="10363200" cy="1143000"/>
          </a:xfrm>
        </p:spPr>
        <p:txBody>
          <a:bodyPr/>
          <a:lstStyle/>
          <a:p>
            <a:r>
              <a:rPr lang="en-US" altLang="en-US" dirty="0"/>
              <a:t>Bounding the distance</a:t>
            </a:r>
          </a:p>
        </p:txBody>
      </p:sp>
      <p:sp>
        <p:nvSpPr>
          <p:cNvPr id="87043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944255" y="1996501"/>
            <a:ext cx="8229600" cy="3157537"/>
          </a:xfrm>
        </p:spPr>
        <p:txBody>
          <a:bodyPr/>
          <a:lstStyle/>
          <a:p>
            <a:r>
              <a:rPr lang="en-US" altLang="en-US" dirty="0"/>
              <a:t>Another invariant:  For each vertex v, </a:t>
            </a:r>
            <a:r>
              <a:rPr lang="en-US" altLang="en-US" dirty="0" err="1"/>
              <a:t>dist</a:t>
            </a:r>
            <a:r>
              <a:rPr lang="en-US" altLang="en-US" dirty="0"/>
              <a:t>[v] is an upper bound on the actual shortest distance</a:t>
            </a:r>
          </a:p>
          <a:p>
            <a:pPr lvl="1"/>
            <a:r>
              <a:rPr lang="en-US" altLang="en-US" dirty="0"/>
              <a:t>start of at </a:t>
            </a:r>
            <a:r>
              <a:rPr lang="en-US" altLang="en-US" dirty="0">
                <a:sym typeface="Symbol" panose="05050102010706020507" pitchFamily="18" charset="2"/>
              </a:rPr>
              <a:t></a:t>
            </a:r>
          </a:p>
          <a:p>
            <a:pPr lvl="1"/>
            <a:r>
              <a:rPr lang="en-US" altLang="en-US" dirty="0">
                <a:sym typeface="Symbol" panose="05050102010706020507" pitchFamily="18" charset="2"/>
              </a:rPr>
              <a:t>only update the value if we find a shorter distance</a:t>
            </a:r>
          </a:p>
          <a:p>
            <a:r>
              <a:rPr lang="en-US" altLang="en-US" dirty="0">
                <a:sym typeface="Symbol" panose="05050102010706020507" pitchFamily="18" charset="2"/>
              </a:rPr>
              <a:t>An update procedure</a:t>
            </a:r>
          </a:p>
        </p:txBody>
      </p:sp>
      <p:graphicFrame>
        <p:nvGraphicFramePr>
          <p:cNvPr id="87044" name="Object 4"/>
          <p:cNvGraphicFramePr>
            <a:graphicFrameLocks noChangeAspect="1"/>
          </p:cNvGraphicFramePr>
          <p:nvPr/>
        </p:nvGraphicFramePr>
        <p:xfrm>
          <a:off x="2667000" y="4953001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2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667000" y="4953001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3811909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 nodeType="clickPar">
                      <p:stCondLst>
                        <p:cond delay="indefinite"/>
                      </p:stCondLst>
                      <p:childTnLst>
                        <p:par>
                          <p:cTn id="1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0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067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Can we ever go wrong applying this update rule?</a:t>
            </a:r>
          </a:p>
          <a:p>
            <a:pPr lvl="1"/>
            <a:r>
              <a:rPr lang="en-US" altLang="en-US"/>
              <a:t>We can apply this rule as many times as we want and will never underestimate dist[v]</a:t>
            </a:r>
          </a:p>
          <a:p>
            <a:r>
              <a:rPr lang="en-US" altLang="en-US"/>
              <a:t>When will dist[v] be right?</a:t>
            </a:r>
          </a:p>
          <a:p>
            <a:pPr lvl="1"/>
            <a:r>
              <a:rPr lang="en-US" altLang="en-US"/>
              <a:t>If u is along the shortest path to v and dist[u] is correct</a:t>
            </a:r>
          </a:p>
        </p:txBody>
      </p:sp>
      <p:graphicFrame>
        <p:nvGraphicFramePr>
          <p:cNvPr id="88068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0246039"/>
              </p:ext>
            </p:extLst>
          </p:nvPr>
        </p:nvGraphicFramePr>
        <p:xfrm>
          <a:off x="1768763" y="1417637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6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768763" y="1417637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26711868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806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091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1828800" y="2083594"/>
            <a:ext cx="8305800" cy="2471737"/>
          </a:xfrm>
        </p:spPr>
        <p:txBody>
          <a:bodyPr/>
          <a:lstStyle/>
          <a:p>
            <a:r>
              <a:rPr lang="en-US" altLang="en-US" dirty="0" err="1"/>
              <a:t>dist</a:t>
            </a:r>
            <a:r>
              <a:rPr lang="en-US" altLang="en-US" dirty="0"/>
              <a:t>[v] will be right if u is along the shortest path to v and </a:t>
            </a:r>
            <a:r>
              <a:rPr lang="en-US" altLang="en-US" dirty="0" err="1"/>
              <a:t>dist</a:t>
            </a:r>
            <a:r>
              <a:rPr lang="en-US" altLang="en-US" dirty="0"/>
              <a:t>[u] is correct</a:t>
            </a:r>
          </a:p>
          <a:p>
            <a:r>
              <a:rPr lang="en-US" altLang="en-US" dirty="0"/>
              <a:t>Consider the shortest path from s to v</a:t>
            </a:r>
          </a:p>
        </p:txBody>
      </p:sp>
      <p:graphicFrame>
        <p:nvGraphicFramePr>
          <p:cNvPr id="89092" name="Object 4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9047989"/>
              </p:ext>
            </p:extLst>
          </p:nvPr>
        </p:nvGraphicFramePr>
        <p:xfrm>
          <a:off x="762000" y="1323183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80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762000" y="1323183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89093" name="Group 5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89094" name="Oval 6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095" name="Text Box 7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89111" name="Group 23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89097" name="Oval 9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098" name="Text Box 10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89108" name="Group 2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89109" name="Oval 2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110" name="Text Box 2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89112" name="Group 24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89113" name="Oval 25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114" name="Text Box 26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89115" name="Group 27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89116" name="Oval 2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117" name="Text Box 2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89118" name="Group 30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89119" name="Oval 31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89120" name="Text Box 32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89121" name="Line 33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122" name="Line 34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123" name="Line 35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124" name="Line 36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89125" name="Line 37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4710805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0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9121" grpId="0" animBg="1"/>
      <p:bldP spid="89122" grpId="0" animBg="1"/>
      <p:bldP spid="89123" grpId="0" animBg="1"/>
      <p:bldP spid="89124" grpId="0" animBg="1"/>
      <p:bldP spid="8912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13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328864"/>
            <a:ext cx="8305800" cy="2471737"/>
          </a:xfrm>
        </p:spPr>
        <p:txBody>
          <a:bodyPr/>
          <a:lstStyle/>
          <a:p>
            <a:r>
              <a:rPr lang="en-US" altLang="en-US" dirty="0" err="1"/>
              <a:t>dist</a:t>
            </a:r>
            <a:r>
              <a:rPr lang="en-US" altLang="en-US" dirty="0"/>
              <a:t>[v] will be right if u is along the shortest path to v and </a:t>
            </a:r>
            <a:r>
              <a:rPr lang="en-US" altLang="en-US" dirty="0" err="1"/>
              <a:t>dist</a:t>
            </a:r>
            <a:r>
              <a:rPr lang="en-US" altLang="en-US" dirty="0"/>
              <a:t>[u] is correct</a:t>
            </a:r>
          </a:p>
          <a:p>
            <a:r>
              <a:rPr lang="en-US" altLang="en-US" dirty="0"/>
              <a:t>What happens if we update all of the vertices with the above update?</a:t>
            </a:r>
          </a:p>
        </p:txBody>
      </p:sp>
      <p:graphicFrame>
        <p:nvGraphicFramePr>
          <p:cNvPr id="9113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915726878"/>
              </p:ext>
            </p:extLst>
          </p:nvPr>
        </p:nvGraphicFramePr>
        <p:xfrm>
          <a:off x="2209800" y="1460502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104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460502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1140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114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4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1143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1144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45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1146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114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4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1149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1150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51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1152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1153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54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1155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1156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1157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1158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59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0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1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1162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225958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671762"/>
            <a:ext cx="8305800" cy="2471737"/>
          </a:xfrm>
        </p:spPr>
        <p:txBody>
          <a:bodyPr/>
          <a:lstStyle/>
          <a:p>
            <a:r>
              <a:rPr lang="en-US" altLang="en-US" dirty="0" err="1"/>
              <a:t>dist</a:t>
            </a:r>
            <a:r>
              <a:rPr lang="en-US" altLang="en-US" dirty="0"/>
              <a:t>[v] will be right if u is along the shortest path to v and </a:t>
            </a:r>
            <a:r>
              <a:rPr lang="en-US" altLang="en-US" dirty="0" err="1"/>
              <a:t>dist</a:t>
            </a:r>
            <a:r>
              <a:rPr lang="en-US" altLang="en-US" dirty="0"/>
              <a:t>[u] is correct</a:t>
            </a:r>
          </a:p>
          <a:p>
            <a:r>
              <a:rPr lang="en-US" altLang="en-US" dirty="0"/>
              <a:t>What happens if we update all of the vertices with the above update?</a:t>
            </a:r>
          </a:p>
        </p:txBody>
      </p:sp>
      <p:graphicFrame>
        <p:nvGraphicFramePr>
          <p:cNvPr id="9318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1910410"/>
              </p:ext>
            </p:extLst>
          </p:nvPr>
        </p:nvGraphicFramePr>
        <p:xfrm>
          <a:off x="2209800" y="1513678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8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513678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3188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318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19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3191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3192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193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3194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319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19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3197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3198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199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3200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3201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202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3203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3204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3205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3206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07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08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09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10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3211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5207617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23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405062"/>
            <a:ext cx="8305800" cy="2471737"/>
          </a:xfrm>
        </p:spPr>
        <p:txBody>
          <a:bodyPr/>
          <a:lstStyle/>
          <a:p>
            <a:r>
              <a:rPr lang="en-US" altLang="en-US" dirty="0" err="1"/>
              <a:t>dist</a:t>
            </a:r>
            <a:r>
              <a:rPr lang="en-US" altLang="en-US" dirty="0"/>
              <a:t>[v] will be right if u is along the shortest path to v and </a:t>
            </a:r>
            <a:r>
              <a:rPr lang="en-US" altLang="en-US" dirty="0" err="1"/>
              <a:t>dist</a:t>
            </a:r>
            <a:r>
              <a:rPr lang="en-US" altLang="en-US" dirty="0"/>
              <a:t>[u] is correct</a:t>
            </a:r>
          </a:p>
          <a:p>
            <a:r>
              <a:rPr lang="en-US" altLang="en-US" dirty="0"/>
              <a:t>What happens if we update all of the vertices with the above update?</a:t>
            </a:r>
          </a:p>
        </p:txBody>
      </p:sp>
      <p:graphicFrame>
        <p:nvGraphicFramePr>
          <p:cNvPr id="9523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851417422"/>
              </p:ext>
            </p:extLst>
          </p:nvPr>
        </p:nvGraphicFramePr>
        <p:xfrm>
          <a:off x="2019300" y="1498599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6152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019300" y="1498599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5236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523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3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5239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5240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41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5242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524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4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5245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5246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47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5248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5249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50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5251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5252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5253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5254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55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56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57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58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5259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5260" name="Text Box 28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0739550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786063"/>
            <a:ext cx="8305800" cy="2471737"/>
          </a:xfrm>
        </p:spPr>
        <p:txBody>
          <a:bodyPr/>
          <a:lstStyle/>
          <a:p>
            <a:r>
              <a:rPr lang="en-US" altLang="en-US" dirty="0" err="1"/>
              <a:t>dist</a:t>
            </a:r>
            <a:r>
              <a:rPr lang="en-US" altLang="en-US" dirty="0"/>
              <a:t>[v] will be right if u is along the shortest path to v and </a:t>
            </a:r>
            <a:r>
              <a:rPr lang="en-US" altLang="en-US" dirty="0" err="1"/>
              <a:t>dist</a:t>
            </a:r>
            <a:r>
              <a:rPr lang="en-US" altLang="en-US" dirty="0"/>
              <a:t>[u] is correct</a:t>
            </a:r>
          </a:p>
          <a:p>
            <a:r>
              <a:rPr lang="en-US" altLang="en-US" dirty="0"/>
              <a:t>Does the order that we update the vertices matter?</a:t>
            </a:r>
          </a:p>
        </p:txBody>
      </p:sp>
      <p:graphicFrame>
        <p:nvGraphicFramePr>
          <p:cNvPr id="9728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395806667"/>
              </p:ext>
            </p:extLst>
          </p:nvPr>
        </p:nvGraphicFramePr>
        <p:xfrm>
          <a:off x="2209800" y="1712118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6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09800" y="1712118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7284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728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8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7287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7288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89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7290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729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7293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7294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5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7296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7297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298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7299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7300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7301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7302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3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4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5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6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7307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7308" name="Text Box 28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872655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405064"/>
            <a:ext cx="8305800" cy="2471737"/>
          </a:xfrm>
        </p:spPr>
        <p:txBody>
          <a:bodyPr/>
          <a:lstStyle/>
          <a:p>
            <a:r>
              <a:rPr lang="en-US" altLang="en-US" sz="2600" dirty="0" err="1"/>
              <a:t>dist</a:t>
            </a:r>
            <a:r>
              <a:rPr lang="en-US" altLang="en-US" sz="2600" dirty="0"/>
              <a:t>[v] will be right if u is along the shortest path to v and </a:t>
            </a:r>
            <a:r>
              <a:rPr lang="en-US" altLang="en-US" sz="2600" dirty="0" err="1"/>
              <a:t>dist</a:t>
            </a:r>
            <a:r>
              <a:rPr lang="en-US" altLang="en-US" sz="2600" dirty="0"/>
              <a:t>[u] is correct</a:t>
            </a:r>
          </a:p>
          <a:p>
            <a:r>
              <a:rPr lang="en-US" altLang="en-US" sz="2600" dirty="0"/>
              <a:t>How many times do we have to do this for vertex p</a:t>
            </a:r>
            <a:r>
              <a:rPr lang="en-US" altLang="en-US" sz="2600" baseline="-25000" dirty="0"/>
              <a:t>i</a:t>
            </a:r>
            <a:r>
              <a:rPr lang="en-US" altLang="en-US" sz="2600" dirty="0"/>
              <a:t> to have the correct shortest path from s?</a:t>
            </a:r>
          </a:p>
          <a:p>
            <a:pPr lvl="1"/>
            <a:r>
              <a:rPr lang="en-US" altLang="en-US" sz="2200" dirty="0" err="1">
                <a:solidFill>
                  <a:srgbClr val="FF0000"/>
                </a:solidFill>
              </a:rPr>
              <a:t>i</a:t>
            </a:r>
            <a:r>
              <a:rPr lang="en-US" altLang="en-US" sz="2200" dirty="0">
                <a:solidFill>
                  <a:srgbClr val="FF0000"/>
                </a:solidFill>
              </a:rPr>
              <a:t> times</a:t>
            </a:r>
          </a:p>
        </p:txBody>
      </p:sp>
      <p:graphicFrame>
        <p:nvGraphicFramePr>
          <p:cNvPr id="92163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322359315"/>
              </p:ext>
            </p:extLst>
          </p:nvPr>
        </p:nvGraphicFramePr>
        <p:xfrm>
          <a:off x="2223655" y="144542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8200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223655" y="144542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2164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2165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66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2167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2168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69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2170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2171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72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2173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2174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75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2176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2177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78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2179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2180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2181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2182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183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184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185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2186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94318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title"/>
          </p:nvPr>
        </p:nvSpPr>
        <p:spPr>
          <a:xfrm>
            <a:off x="748146" y="1358901"/>
            <a:ext cx="10363200" cy="1143000"/>
          </a:xfrm>
        </p:spPr>
        <p:txBody>
          <a:bodyPr/>
          <a:lstStyle/>
          <a:p>
            <a:r>
              <a:rPr lang="en-US" altLang="en-US" dirty="0"/>
              <a:t>Dijkstra’s algorithm</a:t>
            </a:r>
          </a:p>
        </p:txBody>
      </p:sp>
      <p:pic>
        <p:nvPicPr>
          <p:cNvPr id="40963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46482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0964" name="Picture 4" descr="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1"/>
            <a:ext cx="403860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0965" name="Rectangle 5"/>
          <p:cNvSpPr>
            <a:spLocks noChangeArrowheads="1"/>
          </p:cNvSpPr>
          <p:nvPr/>
        </p:nvSpPr>
        <p:spPr bwMode="auto">
          <a:xfrm>
            <a:off x="1752600" y="38862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0966" name="Rectangle 6"/>
          <p:cNvSpPr>
            <a:spLocks noChangeArrowheads="1"/>
          </p:cNvSpPr>
          <p:nvPr/>
        </p:nvSpPr>
        <p:spPr bwMode="auto">
          <a:xfrm>
            <a:off x="6553200" y="3733800"/>
            <a:ext cx="38862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0305269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30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633663"/>
            <a:ext cx="8305800" cy="2471737"/>
          </a:xfrm>
        </p:spPr>
        <p:txBody>
          <a:bodyPr/>
          <a:lstStyle/>
          <a:p>
            <a:r>
              <a:rPr lang="en-US" altLang="en-US" sz="2600" dirty="0" err="1"/>
              <a:t>dist</a:t>
            </a:r>
            <a:r>
              <a:rPr lang="en-US" altLang="en-US" sz="2600" dirty="0"/>
              <a:t>[v] will be right if u is along the shortest path to v and </a:t>
            </a:r>
            <a:r>
              <a:rPr lang="en-US" altLang="en-US" sz="2600" dirty="0" err="1"/>
              <a:t>dist</a:t>
            </a:r>
            <a:r>
              <a:rPr lang="en-US" altLang="en-US" sz="2600" dirty="0"/>
              <a:t>[u] is correct</a:t>
            </a:r>
          </a:p>
          <a:p>
            <a:r>
              <a:rPr lang="en-US" altLang="en-US" sz="2600" dirty="0"/>
              <a:t>How many times do we have to do this for vertex p</a:t>
            </a:r>
            <a:r>
              <a:rPr lang="en-US" altLang="en-US" sz="2600" baseline="-25000" dirty="0"/>
              <a:t>i</a:t>
            </a:r>
            <a:r>
              <a:rPr lang="en-US" altLang="en-US" sz="2600" dirty="0"/>
              <a:t> to have the correct shortest path from s?</a:t>
            </a:r>
          </a:p>
          <a:p>
            <a:pPr lvl="1"/>
            <a:r>
              <a:rPr lang="en-US" altLang="en-US" sz="2200" dirty="0" err="1">
                <a:solidFill>
                  <a:srgbClr val="FF0000"/>
                </a:solidFill>
              </a:rPr>
              <a:t>i</a:t>
            </a:r>
            <a:r>
              <a:rPr lang="en-US" altLang="en-US" sz="2200" dirty="0">
                <a:solidFill>
                  <a:srgbClr val="FF0000"/>
                </a:solidFill>
              </a:rPr>
              <a:t> times</a:t>
            </a:r>
          </a:p>
        </p:txBody>
      </p:sp>
      <p:graphicFrame>
        <p:nvGraphicFramePr>
          <p:cNvPr id="9830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2439574"/>
              </p:ext>
            </p:extLst>
          </p:nvPr>
        </p:nvGraphicFramePr>
        <p:xfrm>
          <a:off x="2184400" y="1445419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9224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2184400" y="1445419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8331" name="Group 27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8332" name="Oval 2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3" name="Text Box 2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8334" name="Group 30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8335" name="Oval 31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6" name="Text Box 32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8337" name="Group 33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8338" name="Oval 3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39" name="Text Box 3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8340" name="Group 36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8341" name="Oval 3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42" name="Text Box 3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8343" name="Group 39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8344" name="Oval 4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45" name="Text Box 4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8346" name="Group 42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8347" name="Oval 43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8348" name="Text Box 44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8349" name="Line 45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50" name="Line 46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51" name="Line 47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52" name="Line 48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53" name="Line 49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8354" name="Text Box 50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8355" name="Text Box 51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4757612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330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1719264"/>
            <a:ext cx="8305800" cy="2471737"/>
          </a:xfrm>
        </p:spPr>
        <p:txBody>
          <a:bodyPr/>
          <a:lstStyle/>
          <a:p>
            <a:r>
              <a:rPr lang="en-US" altLang="en-US" sz="2600"/>
              <a:t>dist[v] will be right if u is along the shortest path to v and dist[u] is correct</a:t>
            </a:r>
          </a:p>
          <a:p>
            <a:r>
              <a:rPr lang="en-US" altLang="en-US" sz="2600"/>
              <a:t>How many times do we have to do this for vertex p</a:t>
            </a:r>
            <a:r>
              <a:rPr lang="en-US" altLang="en-US" sz="2600" baseline="-25000"/>
              <a:t>i</a:t>
            </a:r>
            <a:r>
              <a:rPr lang="en-US" altLang="en-US" sz="2600"/>
              <a:t> to have the correct shortest path from s?</a:t>
            </a:r>
          </a:p>
          <a:p>
            <a:pPr lvl="1"/>
            <a:r>
              <a:rPr lang="en-US" altLang="en-US" sz="2200">
                <a:solidFill>
                  <a:srgbClr val="FF0000"/>
                </a:solidFill>
              </a:rPr>
              <a:t>i times</a:t>
            </a:r>
          </a:p>
        </p:txBody>
      </p:sp>
      <p:graphicFrame>
        <p:nvGraphicFramePr>
          <p:cNvPr id="99331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148139887"/>
              </p:ext>
            </p:extLst>
          </p:nvPr>
        </p:nvGraphicFramePr>
        <p:xfrm>
          <a:off x="495300" y="1323183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48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495300" y="1323183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99332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99333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4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99335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99336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37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99338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99339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0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99341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99342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3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99344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99345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6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99347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99348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99349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99350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51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52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53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54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99355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6" name="Text Box 28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99357" name="Text Box 29"/>
          <p:cNvSpPr txBox="1">
            <a:spLocks noChangeArrowheads="1"/>
          </p:cNvSpPr>
          <p:nvPr/>
        </p:nvSpPr>
        <p:spPr bwMode="auto">
          <a:xfrm>
            <a:off x="44958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2758498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354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828800" y="2405062"/>
            <a:ext cx="8305800" cy="2471737"/>
          </a:xfrm>
        </p:spPr>
        <p:txBody>
          <a:bodyPr/>
          <a:lstStyle/>
          <a:p>
            <a:r>
              <a:rPr lang="en-US" altLang="en-US" sz="2600" dirty="0" err="1"/>
              <a:t>dist</a:t>
            </a:r>
            <a:r>
              <a:rPr lang="en-US" altLang="en-US" sz="2600" dirty="0"/>
              <a:t>[v] will be right if u is along the shortest path to v and </a:t>
            </a:r>
            <a:r>
              <a:rPr lang="en-US" altLang="en-US" sz="2600" dirty="0" err="1"/>
              <a:t>dist</a:t>
            </a:r>
            <a:r>
              <a:rPr lang="en-US" altLang="en-US" sz="2600" dirty="0"/>
              <a:t>[u] is correct</a:t>
            </a:r>
          </a:p>
          <a:p>
            <a:r>
              <a:rPr lang="en-US" altLang="en-US" sz="2600" dirty="0"/>
              <a:t>How many times do we have to do this for vertex p</a:t>
            </a:r>
            <a:r>
              <a:rPr lang="en-US" altLang="en-US" sz="2600" baseline="-25000" dirty="0"/>
              <a:t>i</a:t>
            </a:r>
            <a:r>
              <a:rPr lang="en-US" altLang="en-US" sz="2600" dirty="0"/>
              <a:t> to have the correct shortest path from s?</a:t>
            </a:r>
          </a:p>
          <a:p>
            <a:pPr lvl="1"/>
            <a:r>
              <a:rPr lang="en-US" altLang="en-US" sz="2200" dirty="0" err="1">
                <a:solidFill>
                  <a:srgbClr val="FF0000"/>
                </a:solidFill>
              </a:rPr>
              <a:t>i</a:t>
            </a:r>
            <a:r>
              <a:rPr lang="en-US" altLang="en-US" sz="2200" dirty="0">
                <a:solidFill>
                  <a:srgbClr val="FF0000"/>
                </a:solidFill>
              </a:rPr>
              <a:t> times</a:t>
            </a:r>
          </a:p>
        </p:txBody>
      </p:sp>
      <p:graphicFrame>
        <p:nvGraphicFramePr>
          <p:cNvPr id="100355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771764786"/>
              </p:ext>
            </p:extLst>
          </p:nvPr>
        </p:nvGraphicFramePr>
        <p:xfrm>
          <a:off x="1828800" y="1551780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1272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828800" y="1551780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0356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10035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5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0359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100360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1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0362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10036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0365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100366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67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0368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100369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0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0371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100372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0373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0374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5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6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7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8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0379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0" name="Text Box 28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1" name="Text Box 29"/>
          <p:cNvSpPr txBox="1">
            <a:spLocks noChangeArrowheads="1"/>
          </p:cNvSpPr>
          <p:nvPr/>
        </p:nvSpPr>
        <p:spPr bwMode="auto">
          <a:xfrm>
            <a:off x="44958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0382" name="Text Box 30"/>
          <p:cNvSpPr txBox="1">
            <a:spLocks noChangeArrowheads="1"/>
          </p:cNvSpPr>
          <p:nvPr/>
        </p:nvSpPr>
        <p:spPr bwMode="auto">
          <a:xfrm>
            <a:off x="5486400" y="6003926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</p:spTree>
    <p:extLst>
      <p:ext uri="{BB962C8B-B14F-4D97-AF65-F5344CB8AC3E}">
        <p14:creationId xmlns:p14="http://schemas.microsoft.com/office/powerpoint/2010/main" val="214359858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378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905000" y="2701133"/>
            <a:ext cx="8305800" cy="2471737"/>
          </a:xfrm>
        </p:spPr>
        <p:txBody>
          <a:bodyPr/>
          <a:lstStyle/>
          <a:p>
            <a:r>
              <a:rPr lang="en-US" altLang="en-US" sz="2600" dirty="0" err="1"/>
              <a:t>dist</a:t>
            </a:r>
            <a:r>
              <a:rPr lang="en-US" altLang="en-US" sz="2600" dirty="0"/>
              <a:t>[v] will be right if u is along the shortest path to v and </a:t>
            </a:r>
            <a:r>
              <a:rPr lang="en-US" altLang="en-US" sz="2600" dirty="0" err="1"/>
              <a:t>dist</a:t>
            </a:r>
            <a:r>
              <a:rPr lang="en-US" altLang="en-US" sz="2600" dirty="0"/>
              <a:t>[u] is correct</a:t>
            </a:r>
          </a:p>
          <a:p>
            <a:r>
              <a:rPr lang="en-US" altLang="en-US" sz="2600" dirty="0"/>
              <a:t>How many times do we have to do this for vertex p</a:t>
            </a:r>
            <a:r>
              <a:rPr lang="en-US" altLang="en-US" sz="2600" baseline="-25000" dirty="0"/>
              <a:t>i</a:t>
            </a:r>
            <a:r>
              <a:rPr lang="en-US" altLang="en-US" sz="2600" dirty="0"/>
              <a:t> to have the correct shortest path from s?</a:t>
            </a:r>
          </a:p>
          <a:p>
            <a:pPr lvl="1"/>
            <a:r>
              <a:rPr lang="en-US" altLang="en-US" sz="2200" dirty="0" err="1">
                <a:solidFill>
                  <a:srgbClr val="FF0000"/>
                </a:solidFill>
              </a:rPr>
              <a:t>i</a:t>
            </a:r>
            <a:r>
              <a:rPr lang="en-US" altLang="en-US" sz="2200" dirty="0">
                <a:solidFill>
                  <a:srgbClr val="FF0000"/>
                </a:solidFill>
              </a:rPr>
              <a:t> times</a:t>
            </a:r>
          </a:p>
        </p:txBody>
      </p:sp>
      <p:graphicFrame>
        <p:nvGraphicFramePr>
          <p:cNvPr id="101379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249834578"/>
              </p:ext>
            </p:extLst>
          </p:nvPr>
        </p:nvGraphicFramePr>
        <p:xfrm>
          <a:off x="1219200" y="1696244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2296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219200" y="1696244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1380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101381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82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1383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101384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85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1386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101387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88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1389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101390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91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1392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101393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94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1395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101396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1397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1398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399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0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1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2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1403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4" name="Text Box 28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5" name="Text Box 29"/>
          <p:cNvSpPr txBox="1">
            <a:spLocks noChangeArrowheads="1"/>
          </p:cNvSpPr>
          <p:nvPr/>
        </p:nvSpPr>
        <p:spPr bwMode="auto">
          <a:xfrm>
            <a:off x="44958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6" name="Text Box 30"/>
          <p:cNvSpPr txBox="1">
            <a:spLocks noChangeArrowheads="1"/>
          </p:cNvSpPr>
          <p:nvPr/>
        </p:nvSpPr>
        <p:spPr bwMode="auto">
          <a:xfrm>
            <a:off x="5486400" y="6003926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1407" name="Text Box 31"/>
          <p:cNvSpPr txBox="1">
            <a:spLocks noChangeArrowheads="1"/>
          </p:cNvSpPr>
          <p:nvPr/>
        </p:nvSpPr>
        <p:spPr bwMode="auto">
          <a:xfrm>
            <a:off x="6858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415548693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26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1752600" y="2519363"/>
            <a:ext cx="8305800" cy="2471737"/>
          </a:xfrm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altLang="en-US" dirty="0" err="1"/>
              <a:t>dist</a:t>
            </a:r>
            <a:r>
              <a:rPr lang="en-US" altLang="en-US" dirty="0"/>
              <a:t>[v] will be right if u is along the shortest path to v and </a:t>
            </a:r>
            <a:r>
              <a:rPr lang="en-US" altLang="en-US" dirty="0" err="1"/>
              <a:t>dist</a:t>
            </a:r>
            <a:r>
              <a:rPr lang="en-US" altLang="en-US" dirty="0"/>
              <a:t>[u] is correct</a:t>
            </a:r>
          </a:p>
          <a:p>
            <a:pPr>
              <a:lnSpc>
                <a:spcPct val="90000"/>
              </a:lnSpc>
            </a:pPr>
            <a:r>
              <a:rPr lang="en-US" altLang="en-US" dirty="0"/>
              <a:t>What is the longest (</a:t>
            </a:r>
            <a:r>
              <a:rPr lang="en-US" altLang="en-US" dirty="0" err="1"/>
              <a:t>vetex</a:t>
            </a:r>
            <a:r>
              <a:rPr lang="en-US" altLang="en-US" dirty="0"/>
              <a:t>-wise) the path from s to any node v can be?</a:t>
            </a:r>
          </a:p>
          <a:p>
            <a:pPr lvl="1">
              <a:lnSpc>
                <a:spcPct val="90000"/>
              </a:lnSpc>
            </a:pPr>
            <a:r>
              <a:rPr lang="en-US" altLang="en-US" dirty="0">
                <a:solidFill>
                  <a:srgbClr val="FF0000"/>
                </a:solidFill>
              </a:rPr>
              <a:t>|V| - 1 edges/vertices</a:t>
            </a:r>
          </a:p>
        </p:txBody>
      </p:sp>
      <p:graphicFrame>
        <p:nvGraphicFramePr>
          <p:cNvPr id="103427" name="Object 3"/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17888458"/>
              </p:ext>
            </p:extLst>
          </p:nvPr>
        </p:nvGraphicFramePr>
        <p:xfrm>
          <a:off x="1104900" y="1651001"/>
          <a:ext cx="6553200" cy="563563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3320" name="Equation" r:id="rId3" imgW="2361960" imgH="203040" progId="Equation.3">
                  <p:embed/>
                </p:oleObj>
              </mc:Choice>
              <mc:Fallback>
                <p:oleObj name="Equation" r:id="rId3" imgW="2361960" imgH="203040" progId="Equation.3">
                  <p:embed/>
                  <p:pic>
                    <p:nvPicPr>
                      <p:cNvPr id="0" name=""/>
                      <p:cNvPicPr>
                        <a:picLocks noChangeAspect="1" noChangeArrowheads="1"/>
                      </p:cNvPicPr>
                      <p:nvPr/>
                    </p:nvPicPr>
                    <p:blipFill>
                      <a:blip r:embed="rId4">
                        <a:extLst>
                          <a:ext uri="{28A0092B-C50C-407E-A947-70E740481C1C}">
                            <a14:useLocalDpi xmlns:a14="http://schemas.microsoft.com/office/drawing/2010/main" val="0"/>
                          </a:ext>
                        </a:extLst>
                      </a:blip>
                      <a:srcRect/>
                      <a:stretch>
                        <a:fillRect/>
                      </a:stretch>
                    </p:blipFill>
                    <p:spPr bwMode="auto">
                      <a:xfrm>
                        <a:off x="1104900" y="1651001"/>
                        <a:ext cx="6553200" cy="563563"/>
                      </a:xfrm>
                      <a:prstGeom prst="rect">
                        <a:avLst/>
                      </a:prstGeom>
                      <a:noFill/>
                      <a:ln>
                        <a:noFill/>
                      </a:ln>
                      <a:effectLst/>
                      <a:extLst>
                        <a:ext uri="{909E8E84-426E-40DD-AFC4-6F175D3DCCD1}">
                          <a14:hiddenFill xmlns:a14="http://schemas.microsoft.com/office/drawing/2010/main">
                            <a:solidFill>
                              <a:srgbClr val="FFFFFF"/>
                            </a:solidFill>
                          </a14:hiddenFill>
                        </a:ext>
                        <a:ext uri="{91240B29-F687-4F45-9708-019B960494DF}">
                          <a14:hiddenLine xmlns:a14="http://schemas.microsoft.com/office/drawing/2010/main" w="9525">
                            <a:solidFill>
                              <a:srgbClr val="000000"/>
                            </a:solidFill>
                            <a:miter lim="800000"/>
                            <a:headEnd/>
                            <a:tailEnd/>
                          </a14:hiddenLine>
                        </a:ext>
                        <a:ext uri="{AF507438-7753-43E0-B8FC-AC1667EBCBE1}">
                          <a14:hiddenEffects xmlns:a14="http://schemas.microsoft.com/office/drawing/2010/main">
                            <a:effectLst>
                              <a:outerShdw dist="35921" dir="2700000" algn="ctr" rotWithShape="0">
                                <a:srgbClr val="808080"/>
                              </a:outerShdw>
                            </a:effectLst>
                          </a14:hiddenEffects>
                        </a:ext>
                      </a:extLst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03428" name="Group 4"/>
          <p:cNvGrpSpPr>
            <a:grpSpLocks/>
          </p:cNvGrpSpPr>
          <p:nvPr/>
        </p:nvGrpSpPr>
        <p:grpSpPr bwMode="auto">
          <a:xfrm>
            <a:off x="2209800" y="5105400"/>
            <a:ext cx="533400" cy="533400"/>
            <a:chOff x="1824" y="2736"/>
            <a:chExt cx="336" cy="336"/>
          </a:xfrm>
        </p:grpSpPr>
        <p:sp>
          <p:nvSpPr>
            <p:cNvPr id="103429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0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s</a:t>
              </a:r>
            </a:p>
          </p:txBody>
        </p:sp>
      </p:grpSp>
      <p:grpSp>
        <p:nvGrpSpPr>
          <p:cNvPr id="103431" name="Group 7"/>
          <p:cNvGrpSpPr>
            <a:grpSpLocks/>
          </p:cNvGrpSpPr>
          <p:nvPr/>
        </p:nvGrpSpPr>
        <p:grpSpPr bwMode="auto">
          <a:xfrm>
            <a:off x="3505200" y="5105400"/>
            <a:ext cx="609600" cy="533400"/>
            <a:chOff x="1248" y="2736"/>
            <a:chExt cx="384" cy="336"/>
          </a:xfrm>
        </p:grpSpPr>
        <p:sp>
          <p:nvSpPr>
            <p:cNvPr id="103432" name="Oval 8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3" name="Text Box 9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1</a:t>
              </a:r>
              <a:endParaRPr lang="en-US" altLang="en-US" sz="2400"/>
            </a:p>
          </p:txBody>
        </p:sp>
      </p:grpSp>
      <p:grpSp>
        <p:nvGrpSpPr>
          <p:cNvPr id="103434" name="Group 10"/>
          <p:cNvGrpSpPr>
            <a:grpSpLocks/>
          </p:cNvGrpSpPr>
          <p:nvPr/>
        </p:nvGrpSpPr>
        <p:grpSpPr bwMode="auto">
          <a:xfrm>
            <a:off x="9220200" y="5105400"/>
            <a:ext cx="533400" cy="533400"/>
            <a:chOff x="1824" y="2736"/>
            <a:chExt cx="336" cy="336"/>
          </a:xfrm>
        </p:grpSpPr>
        <p:sp>
          <p:nvSpPr>
            <p:cNvPr id="103435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6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v</a:t>
              </a:r>
            </a:p>
          </p:txBody>
        </p:sp>
      </p:grpSp>
      <p:grpSp>
        <p:nvGrpSpPr>
          <p:cNvPr id="103437" name="Group 13"/>
          <p:cNvGrpSpPr>
            <a:grpSpLocks/>
          </p:cNvGrpSpPr>
          <p:nvPr/>
        </p:nvGrpSpPr>
        <p:grpSpPr bwMode="auto">
          <a:xfrm>
            <a:off x="4648200" y="5105400"/>
            <a:ext cx="609600" cy="533400"/>
            <a:chOff x="1248" y="2736"/>
            <a:chExt cx="384" cy="336"/>
          </a:xfrm>
        </p:grpSpPr>
        <p:sp>
          <p:nvSpPr>
            <p:cNvPr id="103438" name="Oval 14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39" name="Text Box 15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2</a:t>
              </a:r>
              <a:endParaRPr lang="en-US" altLang="en-US" sz="2400"/>
            </a:p>
          </p:txBody>
        </p:sp>
      </p:grpSp>
      <p:grpSp>
        <p:nvGrpSpPr>
          <p:cNvPr id="103440" name="Group 16"/>
          <p:cNvGrpSpPr>
            <a:grpSpLocks/>
          </p:cNvGrpSpPr>
          <p:nvPr/>
        </p:nvGrpSpPr>
        <p:grpSpPr bwMode="auto">
          <a:xfrm>
            <a:off x="5638800" y="5105400"/>
            <a:ext cx="609600" cy="533400"/>
            <a:chOff x="1248" y="2736"/>
            <a:chExt cx="384" cy="336"/>
          </a:xfrm>
        </p:grpSpPr>
        <p:sp>
          <p:nvSpPr>
            <p:cNvPr id="103441" name="Oval 17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rgbClr val="1F02F6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42" name="Text Box 18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3</a:t>
              </a:r>
              <a:endParaRPr lang="en-US" altLang="en-US" sz="2400"/>
            </a:p>
          </p:txBody>
        </p:sp>
      </p:grpSp>
      <p:grpSp>
        <p:nvGrpSpPr>
          <p:cNvPr id="103443" name="Group 19"/>
          <p:cNvGrpSpPr>
            <a:grpSpLocks/>
          </p:cNvGrpSpPr>
          <p:nvPr/>
        </p:nvGrpSpPr>
        <p:grpSpPr bwMode="auto">
          <a:xfrm>
            <a:off x="8229600" y="5105400"/>
            <a:ext cx="609600" cy="533400"/>
            <a:chOff x="1248" y="2736"/>
            <a:chExt cx="384" cy="336"/>
          </a:xfrm>
        </p:grpSpPr>
        <p:sp>
          <p:nvSpPr>
            <p:cNvPr id="103444" name="Oval 20"/>
            <p:cNvSpPr>
              <a:spLocks noChangeArrowheads="1"/>
            </p:cNvSpPr>
            <p:nvPr/>
          </p:nvSpPr>
          <p:spPr bwMode="auto">
            <a:xfrm>
              <a:off x="1248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103445" name="Text Box 21"/>
            <p:cNvSpPr txBox="1">
              <a:spLocks noChangeArrowheads="1"/>
            </p:cNvSpPr>
            <p:nvPr/>
          </p:nvSpPr>
          <p:spPr bwMode="auto">
            <a:xfrm>
              <a:off x="1296" y="2736"/>
              <a:ext cx="336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p</a:t>
              </a:r>
              <a:r>
                <a:rPr lang="en-US" altLang="en-US" sz="2400" baseline="-25000"/>
                <a:t>k</a:t>
              </a:r>
              <a:endParaRPr lang="en-US" altLang="en-US" sz="2400"/>
            </a:p>
          </p:txBody>
        </p:sp>
      </p:grpSp>
      <p:sp>
        <p:nvSpPr>
          <p:cNvPr id="103446" name="Line 22"/>
          <p:cNvSpPr>
            <a:spLocks noChangeShapeType="1"/>
          </p:cNvSpPr>
          <p:nvPr/>
        </p:nvSpPr>
        <p:spPr bwMode="auto">
          <a:xfrm>
            <a:off x="2743200" y="5334000"/>
            <a:ext cx="7620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47" name="Line 23"/>
          <p:cNvSpPr>
            <a:spLocks noChangeShapeType="1"/>
          </p:cNvSpPr>
          <p:nvPr/>
        </p:nvSpPr>
        <p:spPr bwMode="auto">
          <a:xfrm>
            <a:off x="4038600" y="5334000"/>
            <a:ext cx="609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48" name="Line 24"/>
          <p:cNvSpPr>
            <a:spLocks noChangeShapeType="1"/>
          </p:cNvSpPr>
          <p:nvPr/>
        </p:nvSpPr>
        <p:spPr bwMode="auto">
          <a:xfrm>
            <a:off x="51816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49" name="Line 25"/>
          <p:cNvSpPr>
            <a:spLocks noChangeShapeType="1"/>
          </p:cNvSpPr>
          <p:nvPr/>
        </p:nvSpPr>
        <p:spPr bwMode="auto">
          <a:xfrm>
            <a:off x="6172200" y="5334000"/>
            <a:ext cx="2057400" cy="0"/>
          </a:xfrm>
          <a:prstGeom prst="line">
            <a:avLst/>
          </a:prstGeom>
          <a:noFill/>
          <a:ln w="9525">
            <a:solidFill>
              <a:schemeClr val="tx1"/>
            </a:solidFill>
            <a:prstDash val="dash"/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50" name="Line 26"/>
          <p:cNvSpPr>
            <a:spLocks noChangeShapeType="1"/>
          </p:cNvSpPr>
          <p:nvPr/>
        </p:nvSpPr>
        <p:spPr bwMode="auto">
          <a:xfrm>
            <a:off x="8763000" y="5334000"/>
            <a:ext cx="4572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103451" name="Text Box 27"/>
          <p:cNvSpPr txBox="1">
            <a:spLocks noChangeArrowheads="1"/>
          </p:cNvSpPr>
          <p:nvPr/>
        </p:nvSpPr>
        <p:spPr bwMode="auto">
          <a:xfrm>
            <a:off x="19812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2" name="Text Box 28"/>
          <p:cNvSpPr txBox="1">
            <a:spLocks noChangeArrowheads="1"/>
          </p:cNvSpPr>
          <p:nvPr/>
        </p:nvSpPr>
        <p:spPr bwMode="auto">
          <a:xfrm>
            <a:off x="32766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3" name="Text Box 29"/>
          <p:cNvSpPr txBox="1">
            <a:spLocks noChangeArrowheads="1"/>
          </p:cNvSpPr>
          <p:nvPr/>
        </p:nvSpPr>
        <p:spPr bwMode="auto">
          <a:xfrm>
            <a:off x="4495800" y="6019801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4" name="Text Box 30"/>
          <p:cNvSpPr txBox="1">
            <a:spLocks noChangeArrowheads="1"/>
          </p:cNvSpPr>
          <p:nvPr/>
        </p:nvSpPr>
        <p:spPr bwMode="auto">
          <a:xfrm>
            <a:off x="5486400" y="6003926"/>
            <a:ext cx="1143000" cy="3968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2000">
                <a:solidFill>
                  <a:srgbClr val="1F02F6"/>
                </a:solidFill>
              </a:rPr>
              <a:t>correct</a:t>
            </a:r>
          </a:p>
        </p:txBody>
      </p:sp>
      <p:sp>
        <p:nvSpPr>
          <p:cNvPr id="103455" name="Text Box 31"/>
          <p:cNvSpPr txBox="1">
            <a:spLocks noChangeArrowheads="1"/>
          </p:cNvSpPr>
          <p:nvPr/>
        </p:nvSpPr>
        <p:spPr bwMode="auto">
          <a:xfrm>
            <a:off x="6858000" y="5562600"/>
            <a:ext cx="1600200" cy="9144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sz="5400">
                <a:solidFill>
                  <a:srgbClr val="1F02F6"/>
                </a:solidFill>
              </a:rPr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37526711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34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670144059"/>
      </p:ext>
    </p:extLst>
  </p:cSld>
  <p:clrMapOvr>
    <a:masterClrMapping/>
  </p:clrMapOvr>
  <p:transition>
    <p:wipe/>
  </p:transition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86" name="Rectangle 2"/>
          <p:cNvSpPr>
            <a:spLocks noGrp="1" noChangeArrowheads="1"/>
          </p:cNvSpPr>
          <p:nvPr>
            <p:ph type="title"/>
          </p:nvPr>
        </p:nvSpPr>
        <p:spPr>
          <a:xfrm>
            <a:off x="803563" y="1257302"/>
            <a:ext cx="10363200" cy="1143000"/>
          </a:xfrm>
        </p:spPr>
        <p:txBody>
          <a:bodyPr/>
          <a:lstStyle/>
          <a:p>
            <a:r>
              <a:rPr lang="en-US" altLang="en-US" dirty="0"/>
              <a:t>Dijkstra’s algorithm</a:t>
            </a:r>
          </a:p>
        </p:txBody>
      </p:sp>
      <p:pic>
        <p:nvPicPr>
          <p:cNvPr id="41987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46482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988" name="Picture 4" descr="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1"/>
            <a:ext cx="403860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1989" name="Rectangle 5"/>
          <p:cNvSpPr>
            <a:spLocks noChangeArrowheads="1"/>
          </p:cNvSpPr>
          <p:nvPr/>
        </p:nvSpPr>
        <p:spPr bwMode="auto">
          <a:xfrm>
            <a:off x="1752600" y="4800600"/>
            <a:ext cx="4572000" cy="2286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1990" name="Rectangle 6"/>
          <p:cNvSpPr>
            <a:spLocks noChangeArrowheads="1"/>
          </p:cNvSpPr>
          <p:nvPr/>
        </p:nvSpPr>
        <p:spPr bwMode="auto">
          <a:xfrm>
            <a:off x="6477000" y="4800600"/>
            <a:ext cx="38862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862380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010" name="Rectangle 2"/>
          <p:cNvSpPr>
            <a:spLocks noGrp="1" noChangeArrowheads="1"/>
          </p:cNvSpPr>
          <p:nvPr>
            <p:ph type="title"/>
          </p:nvPr>
        </p:nvSpPr>
        <p:spPr>
          <a:xfrm>
            <a:off x="720436" y="1376218"/>
            <a:ext cx="10363200" cy="1143000"/>
          </a:xfrm>
        </p:spPr>
        <p:txBody>
          <a:bodyPr/>
          <a:lstStyle/>
          <a:p>
            <a:r>
              <a:rPr lang="en-US" altLang="en-US" dirty="0"/>
              <a:t>Dijkstra’s algorithm</a:t>
            </a:r>
          </a:p>
        </p:txBody>
      </p:sp>
      <p:pic>
        <p:nvPicPr>
          <p:cNvPr id="43011" name="Picture 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752600" y="2743200"/>
            <a:ext cx="4648200" cy="29083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3012" name="Picture 4" descr="bf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77000" y="2819401"/>
            <a:ext cx="4038600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3013" name="Rectangle 5"/>
          <p:cNvSpPr>
            <a:spLocks noChangeArrowheads="1"/>
          </p:cNvSpPr>
          <p:nvPr/>
        </p:nvSpPr>
        <p:spPr bwMode="auto">
          <a:xfrm>
            <a:off x="1752600" y="4953000"/>
            <a:ext cx="45720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  <p:sp>
        <p:nvSpPr>
          <p:cNvPr id="43014" name="Rectangle 6"/>
          <p:cNvSpPr>
            <a:spLocks noChangeArrowheads="1"/>
          </p:cNvSpPr>
          <p:nvPr/>
        </p:nvSpPr>
        <p:spPr bwMode="auto">
          <a:xfrm>
            <a:off x="6477000" y="5257800"/>
            <a:ext cx="4038600" cy="304800"/>
          </a:xfrm>
          <a:prstGeom prst="rect">
            <a:avLst/>
          </a:prstGeom>
          <a:noFill/>
          <a:ln w="9525">
            <a:solidFill>
              <a:srgbClr val="FF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7839511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658" name="Rectangle 2"/>
          <p:cNvSpPr>
            <a:spLocks noGrp="1" noChangeArrowheads="1"/>
          </p:cNvSpPr>
          <p:nvPr>
            <p:ph type="title"/>
          </p:nvPr>
        </p:nvSpPr>
        <p:spPr>
          <a:xfrm>
            <a:off x="609600" y="1339273"/>
            <a:ext cx="10363200" cy="1143000"/>
          </a:xfrm>
        </p:spPr>
        <p:txBody>
          <a:bodyPr/>
          <a:lstStyle/>
          <a:p>
            <a:r>
              <a:rPr lang="en-US" altLang="en-US" dirty="0"/>
              <a:t>Single source shortest paths</a:t>
            </a:r>
          </a:p>
        </p:txBody>
      </p:sp>
      <p:sp>
        <p:nvSpPr>
          <p:cNvPr id="70659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/>
              <a:t>All of the shortest path algorithms we’ll look at today are call “single source shortest paths” algorithms</a:t>
            </a:r>
          </a:p>
          <a:p>
            <a:r>
              <a:rPr lang="en-US" altLang="en-US"/>
              <a:t>Why?</a:t>
            </a:r>
          </a:p>
        </p:txBody>
      </p:sp>
    </p:spTree>
    <p:extLst>
      <p:ext uri="{BB962C8B-B14F-4D97-AF65-F5344CB8AC3E}">
        <p14:creationId xmlns:p14="http://schemas.microsoft.com/office/powerpoint/2010/main" val="5550380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3796" name="Group 4"/>
          <p:cNvGrpSpPr>
            <a:grpSpLocks/>
          </p:cNvGrpSpPr>
          <p:nvPr/>
        </p:nvGrpSpPr>
        <p:grpSpPr bwMode="auto">
          <a:xfrm>
            <a:off x="2286000" y="5334000"/>
            <a:ext cx="533400" cy="533400"/>
            <a:chOff x="1824" y="2736"/>
            <a:chExt cx="336" cy="336"/>
          </a:xfrm>
        </p:grpSpPr>
        <p:sp>
          <p:nvSpPr>
            <p:cNvPr id="33797" name="Oval 5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798" name="Text Box 6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A</a:t>
              </a:r>
            </a:p>
          </p:txBody>
        </p:sp>
      </p:grpSp>
      <p:grpSp>
        <p:nvGrpSpPr>
          <p:cNvPr id="33799" name="Group 7"/>
          <p:cNvGrpSpPr>
            <a:grpSpLocks/>
          </p:cNvGrpSpPr>
          <p:nvPr/>
        </p:nvGrpSpPr>
        <p:grpSpPr bwMode="auto">
          <a:xfrm>
            <a:off x="3429000" y="4419600"/>
            <a:ext cx="533400" cy="533400"/>
            <a:chOff x="1824" y="2736"/>
            <a:chExt cx="336" cy="336"/>
          </a:xfrm>
        </p:grpSpPr>
        <p:sp>
          <p:nvSpPr>
            <p:cNvPr id="33800" name="Oval 8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1" name="Text Box 9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B</a:t>
              </a:r>
            </a:p>
          </p:txBody>
        </p:sp>
      </p:grpSp>
      <p:grpSp>
        <p:nvGrpSpPr>
          <p:cNvPr id="33802" name="Group 10"/>
          <p:cNvGrpSpPr>
            <a:grpSpLocks/>
          </p:cNvGrpSpPr>
          <p:nvPr/>
        </p:nvGrpSpPr>
        <p:grpSpPr bwMode="auto">
          <a:xfrm>
            <a:off x="3429000" y="6096000"/>
            <a:ext cx="533400" cy="533400"/>
            <a:chOff x="1824" y="2736"/>
            <a:chExt cx="336" cy="336"/>
          </a:xfrm>
        </p:grpSpPr>
        <p:sp>
          <p:nvSpPr>
            <p:cNvPr id="33803" name="Oval 11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4" name="Text Box 12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C</a:t>
              </a:r>
            </a:p>
          </p:txBody>
        </p:sp>
      </p:grpSp>
      <p:grpSp>
        <p:nvGrpSpPr>
          <p:cNvPr id="33805" name="Group 13"/>
          <p:cNvGrpSpPr>
            <a:grpSpLocks/>
          </p:cNvGrpSpPr>
          <p:nvPr/>
        </p:nvGrpSpPr>
        <p:grpSpPr bwMode="auto">
          <a:xfrm>
            <a:off x="4953000" y="6096000"/>
            <a:ext cx="533400" cy="533400"/>
            <a:chOff x="1824" y="2736"/>
            <a:chExt cx="336" cy="336"/>
          </a:xfrm>
        </p:grpSpPr>
        <p:sp>
          <p:nvSpPr>
            <p:cNvPr id="33806" name="Oval 14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07" name="Text Box 15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E</a:t>
              </a:r>
            </a:p>
          </p:txBody>
        </p:sp>
      </p:grpSp>
      <p:grpSp>
        <p:nvGrpSpPr>
          <p:cNvPr id="33808" name="Group 16"/>
          <p:cNvGrpSpPr>
            <a:grpSpLocks/>
          </p:cNvGrpSpPr>
          <p:nvPr/>
        </p:nvGrpSpPr>
        <p:grpSpPr bwMode="auto">
          <a:xfrm>
            <a:off x="4953000" y="4419600"/>
            <a:ext cx="533400" cy="533400"/>
            <a:chOff x="1824" y="2736"/>
            <a:chExt cx="336" cy="336"/>
          </a:xfrm>
        </p:grpSpPr>
        <p:sp>
          <p:nvSpPr>
            <p:cNvPr id="33809" name="Oval 17"/>
            <p:cNvSpPr>
              <a:spLocks noChangeArrowheads="1"/>
            </p:cNvSpPr>
            <p:nvPr/>
          </p:nvSpPr>
          <p:spPr bwMode="auto">
            <a:xfrm>
              <a:off x="1824" y="2736"/>
              <a:ext cx="336" cy="336"/>
            </a:xfrm>
            <a:prstGeom prst="ellipse">
              <a:avLst/>
            </a:prstGeom>
            <a:solidFill>
              <a:schemeClr val="accent2"/>
            </a:solidFill>
            <a:ln w="9525">
              <a:solidFill>
                <a:schemeClr val="tx1"/>
              </a:solidFill>
              <a:round/>
              <a:headEnd/>
              <a:tailEnd/>
            </a:ln>
            <a:effectLst/>
            <a:extLs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wrap="none" anchor="ctr"/>
            <a:lstStyle/>
            <a:p>
              <a:endParaRPr lang="en-IN"/>
            </a:p>
          </p:txBody>
        </p:sp>
        <p:sp>
          <p:nvSpPr>
            <p:cNvPr id="33810" name="Text Box 18"/>
            <p:cNvSpPr txBox="1">
              <a:spLocks noChangeArrowheads="1"/>
            </p:cNvSpPr>
            <p:nvPr/>
          </p:nvSpPr>
          <p:spPr bwMode="auto">
            <a:xfrm>
              <a:off x="1872" y="2736"/>
              <a:ext cx="288" cy="288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>
              <a:spAutoFit/>
            </a:bodyPr>
            <a:lstStyle/>
            <a:p>
              <a:pPr>
                <a:spcBef>
                  <a:spcPct val="50000"/>
                </a:spcBef>
              </a:pPr>
              <a:r>
                <a:rPr lang="en-US" altLang="en-US" sz="2400"/>
                <a:t>D</a:t>
              </a:r>
            </a:p>
          </p:txBody>
        </p:sp>
      </p:grpSp>
      <p:sp>
        <p:nvSpPr>
          <p:cNvPr id="33811" name="Line 19"/>
          <p:cNvSpPr>
            <a:spLocks noChangeShapeType="1"/>
          </p:cNvSpPr>
          <p:nvPr/>
        </p:nvSpPr>
        <p:spPr bwMode="auto">
          <a:xfrm flipV="1">
            <a:off x="2743200" y="4800600"/>
            <a:ext cx="685800" cy="6096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2" name="Line 20"/>
          <p:cNvSpPr>
            <a:spLocks noChangeShapeType="1"/>
          </p:cNvSpPr>
          <p:nvPr/>
        </p:nvSpPr>
        <p:spPr bwMode="auto">
          <a:xfrm>
            <a:off x="2743200" y="5791200"/>
            <a:ext cx="685800" cy="4572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3" name="Line 21"/>
          <p:cNvSpPr>
            <a:spLocks noChangeShapeType="1"/>
          </p:cNvSpPr>
          <p:nvPr/>
        </p:nvSpPr>
        <p:spPr bwMode="auto">
          <a:xfrm>
            <a:off x="3962400" y="64008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4" name="Line 22"/>
          <p:cNvSpPr>
            <a:spLocks noChangeShapeType="1"/>
          </p:cNvSpPr>
          <p:nvPr/>
        </p:nvSpPr>
        <p:spPr bwMode="auto">
          <a:xfrm flipV="1">
            <a:off x="5257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5" name="Line 23"/>
          <p:cNvSpPr>
            <a:spLocks noChangeShapeType="1"/>
          </p:cNvSpPr>
          <p:nvPr/>
        </p:nvSpPr>
        <p:spPr bwMode="auto">
          <a:xfrm flipV="1">
            <a:off x="3733800" y="4953000"/>
            <a:ext cx="0" cy="11430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6" name="Line 24"/>
          <p:cNvSpPr>
            <a:spLocks noChangeShapeType="1"/>
          </p:cNvSpPr>
          <p:nvPr/>
        </p:nvSpPr>
        <p:spPr bwMode="auto">
          <a:xfrm>
            <a:off x="3962400" y="4648200"/>
            <a:ext cx="990600" cy="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7" name="Line 25"/>
          <p:cNvSpPr>
            <a:spLocks noChangeShapeType="1"/>
          </p:cNvSpPr>
          <p:nvPr/>
        </p:nvSpPr>
        <p:spPr bwMode="auto">
          <a:xfrm>
            <a:off x="3886200" y="4876800"/>
            <a:ext cx="1143000" cy="1295400"/>
          </a:xfrm>
          <a:prstGeom prst="line">
            <a:avLst/>
          </a:prstGeom>
          <a:noFill/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endParaRPr lang="en-IN"/>
          </a:p>
        </p:txBody>
      </p:sp>
      <p:sp>
        <p:nvSpPr>
          <p:cNvPr id="33818" name="Text Box 26"/>
          <p:cNvSpPr txBox="1">
            <a:spLocks noChangeArrowheads="1"/>
          </p:cNvSpPr>
          <p:nvPr/>
        </p:nvSpPr>
        <p:spPr bwMode="auto">
          <a:xfrm>
            <a:off x="2743200" y="6034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3819" name="Text Box 27"/>
          <p:cNvSpPr txBox="1">
            <a:spLocks noChangeArrowheads="1"/>
          </p:cNvSpPr>
          <p:nvPr/>
        </p:nvSpPr>
        <p:spPr bwMode="auto">
          <a:xfrm>
            <a:off x="3429000" y="53340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1</a:t>
            </a:r>
          </a:p>
        </p:txBody>
      </p:sp>
      <p:sp>
        <p:nvSpPr>
          <p:cNvPr id="33820" name="Text Box 28"/>
          <p:cNvSpPr txBox="1">
            <a:spLocks noChangeArrowheads="1"/>
          </p:cNvSpPr>
          <p:nvPr/>
        </p:nvSpPr>
        <p:spPr bwMode="auto">
          <a:xfrm>
            <a:off x="2743200" y="47244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3821" name="Text Box 29"/>
          <p:cNvSpPr txBox="1">
            <a:spLocks noChangeArrowheads="1"/>
          </p:cNvSpPr>
          <p:nvPr/>
        </p:nvSpPr>
        <p:spPr bwMode="auto">
          <a:xfrm>
            <a:off x="4343400" y="4267201"/>
            <a:ext cx="53340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3</a:t>
            </a:r>
          </a:p>
        </p:txBody>
      </p:sp>
      <p:sp>
        <p:nvSpPr>
          <p:cNvPr id="33822" name="Text Box 30"/>
          <p:cNvSpPr txBox="1">
            <a:spLocks noChangeArrowheads="1"/>
          </p:cNvSpPr>
          <p:nvPr/>
        </p:nvSpPr>
        <p:spPr bwMode="auto">
          <a:xfrm>
            <a:off x="5334000" y="5272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2</a:t>
            </a:r>
          </a:p>
        </p:txBody>
      </p:sp>
      <p:sp>
        <p:nvSpPr>
          <p:cNvPr id="33823" name="Text Box 31"/>
          <p:cNvSpPr txBox="1">
            <a:spLocks noChangeArrowheads="1"/>
          </p:cNvSpPr>
          <p:nvPr/>
        </p:nvSpPr>
        <p:spPr bwMode="auto">
          <a:xfrm>
            <a:off x="4419600" y="51196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 dirty="0"/>
              <a:t>1</a:t>
            </a:r>
          </a:p>
        </p:txBody>
      </p:sp>
      <p:sp>
        <p:nvSpPr>
          <p:cNvPr id="33824" name="Text Box 32"/>
          <p:cNvSpPr txBox="1">
            <a:spLocks noChangeArrowheads="1"/>
          </p:cNvSpPr>
          <p:nvPr/>
        </p:nvSpPr>
        <p:spPr bwMode="auto">
          <a:xfrm>
            <a:off x="4343400" y="6415088"/>
            <a:ext cx="53340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/>
          <a:p>
            <a:pPr>
              <a:spcBef>
                <a:spcPct val="50000"/>
              </a:spcBef>
            </a:pPr>
            <a:r>
              <a:rPr lang="en-US" altLang="en-US"/>
              <a:t>4</a:t>
            </a:r>
          </a:p>
        </p:txBody>
      </p:sp>
      <p:pic>
        <p:nvPicPr>
          <p:cNvPr id="33825" name="Picture 33" descr="dijkstra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27545" y="1454150"/>
            <a:ext cx="5105400" cy="26463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1744486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10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Office Theme">
  <a:themeElements>
    <a:clrScheme name="Custom 1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1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2_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6.xml><?xml version="1.0" encoding="utf-8"?>
<a:theme xmlns:a="http://schemas.openxmlformats.org/drawingml/2006/main" name="Custom Design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7.xml><?xml version="1.0" encoding="utf-8"?>
<a:theme xmlns:a="http://schemas.openxmlformats.org/drawingml/2006/main" name="2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8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9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1334</Words>
  <Application>Microsoft Office PowerPoint</Application>
  <PresentationFormat>Widescreen</PresentationFormat>
  <Paragraphs>599</Paragraphs>
  <Slides>55</Slides>
  <Notes>1</Notes>
  <HiddenSlides>0</HiddenSlides>
  <MMClips>0</MMClips>
  <ScaleCrop>false</ScaleCrop>
  <HeadingPairs>
    <vt:vector size="8" baseType="variant">
      <vt:variant>
        <vt:lpstr>Fonts Used</vt:lpstr>
      </vt:variant>
      <vt:variant>
        <vt:i4>8</vt:i4>
      </vt:variant>
      <vt:variant>
        <vt:lpstr>Theme</vt:lpstr>
      </vt:variant>
      <vt:variant>
        <vt:i4>8</vt:i4>
      </vt:variant>
      <vt:variant>
        <vt:lpstr>Embedded OLE Servers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72" baseType="lpstr">
      <vt:lpstr>Arial</vt:lpstr>
      <vt:lpstr>Arial Black</vt:lpstr>
      <vt:lpstr>Calibri</vt:lpstr>
      <vt:lpstr>Calibri Light</vt:lpstr>
      <vt:lpstr>Sylfaen</vt:lpstr>
      <vt:lpstr>Symbol</vt:lpstr>
      <vt:lpstr>Times New Roman</vt:lpstr>
      <vt:lpstr>Verdana</vt:lpstr>
      <vt:lpstr>1_Custom Design</vt:lpstr>
      <vt:lpstr>2_Custom Design</vt:lpstr>
      <vt:lpstr>1_Office Theme</vt:lpstr>
      <vt:lpstr>1_Custom Design</vt:lpstr>
      <vt:lpstr>2_Custom Design</vt:lpstr>
      <vt:lpstr>Custom Design</vt:lpstr>
      <vt:lpstr>2_Office Theme</vt:lpstr>
      <vt:lpstr>Office Theme</vt:lpstr>
      <vt:lpstr>Equation</vt:lpstr>
      <vt:lpstr>PowerPoint Presentation</vt:lpstr>
      <vt:lpstr>Dijkstra’s algorithm</vt:lpstr>
      <vt:lpstr>Dijkstra’s algorithm</vt:lpstr>
      <vt:lpstr>Dijkstra’s algorithm</vt:lpstr>
      <vt:lpstr>Dijkstra’s algorithm</vt:lpstr>
      <vt:lpstr>Dijkstra’s algorithm</vt:lpstr>
      <vt:lpstr>Dijkstra’s algorithm</vt:lpstr>
      <vt:lpstr>Single source shortest paths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Is Dijkstra’s algorithm correct?</vt:lpstr>
      <vt:lpstr>Is Dijkstra’s algorithm correct?</vt:lpstr>
      <vt:lpstr>Is Dijkstra’s algorithm correct?</vt:lpstr>
      <vt:lpstr>Running time?</vt:lpstr>
      <vt:lpstr>Running time?</vt:lpstr>
      <vt:lpstr>Running time?</vt:lpstr>
      <vt:lpstr>Running time?</vt:lpstr>
      <vt:lpstr>Running time?</vt:lpstr>
      <vt:lpstr>Running time?</vt:lpstr>
      <vt:lpstr>What about Dijkstra’s on…?</vt:lpstr>
      <vt:lpstr>What about Dijkstra’s on…?</vt:lpstr>
      <vt:lpstr>What about Dijkstra’s on…?</vt:lpstr>
      <vt:lpstr>Bounding the distance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Tanu Gupta</dc:creator>
  <cp:lastModifiedBy>Microsoft account</cp:lastModifiedBy>
  <cp:revision>18</cp:revision>
  <dcterms:created xsi:type="dcterms:W3CDTF">2024-06-18T08:55:18Z</dcterms:created>
  <dcterms:modified xsi:type="dcterms:W3CDTF">2025-07-08T16:53:08Z</dcterms:modified>
</cp:coreProperties>
</file>