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20"/>
  </p:notesMasterIdLst>
  <p:sldIdLst>
    <p:sldId id="256" r:id="rId2"/>
    <p:sldId id="259" r:id="rId3"/>
    <p:sldId id="262" r:id="rId4"/>
    <p:sldId id="347" r:id="rId5"/>
    <p:sldId id="348" r:id="rId6"/>
    <p:sldId id="349" r:id="rId7"/>
    <p:sldId id="351" r:id="rId8"/>
    <p:sldId id="274" r:id="rId9"/>
    <p:sldId id="359" r:id="rId10"/>
    <p:sldId id="352" r:id="rId11"/>
    <p:sldId id="353" r:id="rId12"/>
    <p:sldId id="354" r:id="rId13"/>
    <p:sldId id="355" r:id="rId14"/>
    <p:sldId id="356" r:id="rId15"/>
    <p:sldId id="357" r:id="rId16"/>
    <p:sldId id="358" r:id="rId17"/>
    <p:sldId id="263" r:id="rId18"/>
    <p:sldId id="264" r:id="rId19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21"/>
      <p:bold r:id="rId22"/>
      <p:italic r:id="rId23"/>
      <p:boldItalic r:id="rId24"/>
    </p:embeddedFont>
    <p:embeddedFont>
      <p:font typeface="Vidaloka" panose="020B0604020202020204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F892BB7-E8DA-4E13-88D0-95A151DAD26D}">
  <a:tblStyle styleId="{2F892BB7-E8DA-4E13-88D0-95A151DAD2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59741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70672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58170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34246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99303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56987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4032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05aad17dc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05aad17dc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cc7554a049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cc7554a049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05aad17dc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05aad17dc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9714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8607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1187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5207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cf7a3c503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cf7a3c503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0615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0" name="Google Shape;4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345363"/>
            <a:ext cx="7717500" cy="16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1514325" y="3188648"/>
            <a:ext cx="6120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68" name="Google Shape;68;p1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69;p1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70;p1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Google Shape;71;p1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2" hasCustomPrompt="1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3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4" hasCustomPrompt="1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5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 idx="6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7" hasCustomPrompt="1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8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9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13" hasCustomPrompt="1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4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idx="15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6" hasCustomPrompt="1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17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8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9" hasCustomPrompt="1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20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09" name="Google Shape;109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3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ubTitle" idx="1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28" name="Google Shape;12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subTitle" idx="1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135" name="Google Shape;135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7" r:id="rId5"/>
    <p:sldLayoutId id="2147483658" r:id="rId6"/>
    <p:sldLayoutId id="2147483660" r:id="rId7"/>
    <p:sldLayoutId id="2147483663" r:id="rId8"/>
    <p:sldLayoutId id="2147483664" r:id="rId9"/>
    <p:sldLayoutId id="2147483696" r:id="rId10"/>
    <p:sldLayoutId id="2147483697" r:id="rId11"/>
    <p:sldLayoutId id="2147483698" r:id="rId12"/>
    <p:sldLayoutId id="2147483699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Cyclist Bike-share Analysis</a:t>
            </a:r>
            <a:endParaRPr dirty="0"/>
          </a:p>
        </p:txBody>
      </p:sp>
      <p:sp>
        <p:nvSpPr>
          <p:cNvPr id="483" name="Google Shape;483;p59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1"/>
          <p:cNvSpPr txBox="1">
            <a:spLocks noGrp="1"/>
          </p:cNvSpPr>
          <p:nvPr>
            <p:ph type="title"/>
          </p:nvPr>
        </p:nvSpPr>
        <p:spPr>
          <a:xfrm>
            <a:off x="713225" y="110717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 Ride Length Analysis</a:t>
            </a:r>
            <a:endParaRPr dirty="0"/>
          </a:p>
        </p:txBody>
      </p:sp>
      <p:sp>
        <p:nvSpPr>
          <p:cNvPr id="588" name="Google Shape;588;p71"/>
          <p:cNvSpPr txBox="1"/>
          <p:nvPr/>
        </p:nvSpPr>
        <p:spPr>
          <a:xfrm>
            <a:off x="713225" y="1953149"/>
            <a:ext cx="3645982" cy="21537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Casual riders </a:t>
            </a:r>
            <a:r>
              <a:rPr lang="en-US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take </a:t>
            </a:r>
            <a:r>
              <a:rPr lang="en-US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longer rides </a:t>
            </a:r>
            <a:r>
              <a:rPr lang="en-US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than members.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Members have more consistent ride lengths, indicating routine usage.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📌 Insight: Casuals ride for leisure, while members take short, frequent trips (likely commuting).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B1731FE-F37A-4729-9AF7-73FB77D87B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9"/>
          <a:stretch/>
        </p:blipFill>
        <p:spPr bwMode="auto">
          <a:xfrm>
            <a:off x="5289331" y="325164"/>
            <a:ext cx="3029597" cy="4493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093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1"/>
          <p:cNvSpPr txBox="1">
            <a:spLocks noGrp="1"/>
          </p:cNvSpPr>
          <p:nvPr>
            <p:ph type="title"/>
          </p:nvPr>
        </p:nvSpPr>
        <p:spPr>
          <a:xfrm>
            <a:off x="713225" y="463884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2. Rides by Weekday</a:t>
            </a:r>
          </a:p>
        </p:txBody>
      </p:sp>
      <p:sp>
        <p:nvSpPr>
          <p:cNvPr id="588" name="Google Shape;588;p71"/>
          <p:cNvSpPr txBox="1"/>
          <p:nvPr/>
        </p:nvSpPr>
        <p:spPr>
          <a:xfrm>
            <a:off x="713225" y="3702155"/>
            <a:ext cx="8028754" cy="21537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Casual riders </a:t>
            </a:r>
            <a:r>
              <a:rPr lang="en-US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peak on </a:t>
            </a:r>
            <a:r>
              <a:rPr lang="en-US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weekends</a:t>
            </a:r>
            <a:r>
              <a:rPr lang="en-US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while members ride evenly throughout the week.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Weekdays have a sharp rise in member rides at commute hours (morning/evening).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📌 Insight: Casuals ride for fun, while members use bikes for work-related commutes.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i="1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E43EDFB-DFC7-4755-A23B-3D08841CF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42" y="1036584"/>
            <a:ext cx="7677865" cy="2665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48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1"/>
          <p:cNvSpPr txBox="1">
            <a:spLocks noGrp="1"/>
          </p:cNvSpPr>
          <p:nvPr>
            <p:ph type="title"/>
          </p:nvPr>
        </p:nvSpPr>
        <p:spPr>
          <a:xfrm>
            <a:off x="713250" y="243166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 Top 5 Start Stations</a:t>
            </a:r>
          </a:p>
        </p:txBody>
      </p:sp>
      <p:sp>
        <p:nvSpPr>
          <p:cNvPr id="588" name="Google Shape;588;p71"/>
          <p:cNvSpPr txBox="1"/>
          <p:nvPr/>
        </p:nvSpPr>
        <p:spPr>
          <a:xfrm>
            <a:off x="713224" y="3702155"/>
            <a:ext cx="8430775" cy="21537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Members’ top stations are in commercial/business areas.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Casual riders</a:t>
            </a:r>
            <a:r>
              <a:rPr lang="en-US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’ top stations are near </a:t>
            </a:r>
            <a:r>
              <a:rPr lang="en-US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parks, lakes, and tourist hotspots.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📌 Insight: Membership marketing should focus on popular casual rider stations.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395CB4B-B88B-4917-8469-164091B6D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40" y="815865"/>
            <a:ext cx="7431817" cy="2886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7565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1"/>
          <p:cNvSpPr txBox="1">
            <a:spLocks noGrp="1"/>
          </p:cNvSpPr>
          <p:nvPr>
            <p:ph type="title"/>
          </p:nvPr>
        </p:nvSpPr>
        <p:spPr>
          <a:xfrm>
            <a:off x="713225" y="16396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4. Hourly Ride Patterns</a:t>
            </a:r>
          </a:p>
        </p:txBody>
      </p:sp>
      <p:sp>
        <p:nvSpPr>
          <p:cNvPr id="588" name="Google Shape;588;p71"/>
          <p:cNvSpPr txBox="1"/>
          <p:nvPr/>
        </p:nvSpPr>
        <p:spPr>
          <a:xfrm>
            <a:off x="713225" y="3662740"/>
            <a:ext cx="8028754" cy="21537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Members ride most from 7-9 AM &amp; 5-7 PM (work commute).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Casual riders </a:t>
            </a:r>
            <a:r>
              <a:rPr lang="en-US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ride mostly from 4 PM to 6 PM(on weekdays) &amp; </a:t>
            </a:r>
            <a:r>
              <a:rPr lang="en-US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11 AM to 6 PM</a:t>
            </a:r>
            <a:r>
              <a:rPr lang="en-US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(on weekends, usually a leisure time).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📌 Insight: Promotions for casual riders should focus on afternoon deals.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452F882-B5F8-4F93-83A7-C670DF053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04" y="736661"/>
            <a:ext cx="7532141" cy="2965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546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1"/>
          <p:cNvSpPr txBox="1">
            <a:spLocks noGrp="1"/>
          </p:cNvSpPr>
          <p:nvPr>
            <p:ph type="title"/>
          </p:nvPr>
        </p:nvSpPr>
        <p:spPr>
          <a:xfrm>
            <a:off x="713225" y="16396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5. Bike Type Usage</a:t>
            </a:r>
          </a:p>
        </p:txBody>
      </p:sp>
      <p:sp>
        <p:nvSpPr>
          <p:cNvPr id="588" name="Google Shape;588;p71"/>
          <p:cNvSpPr txBox="1"/>
          <p:nvPr/>
        </p:nvSpPr>
        <p:spPr>
          <a:xfrm>
            <a:off x="713225" y="3662740"/>
            <a:ext cx="8028754" cy="21537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Casual riders prefer electric bikes.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Members like to use either of classical and electrical(probably due to cost-saving).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📌 Insight: Electric bikes could be a membership incentive for casual riders.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B0103A7-BB15-46BA-B144-5F9449A6C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24" y="736660"/>
            <a:ext cx="7717500" cy="292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98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1"/>
          <p:cNvSpPr txBox="1">
            <a:spLocks noGrp="1"/>
          </p:cNvSpPr>
          <p:nvPr>
            <p:ph type="title"/>
          </p:nvPr>
        </p:nvSpPr>
        <p:spPr>
          <a:xfrm>
            <a:off x="713225" y="18798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6. Rides by Month</a:t>
            </a:r>
          </a:p>
        </p:txBody>
      </p:sp>
      <p:sp>
        <p:nvSpPr>
          <p:cNvPr id="588" name="Google Shape;588;p71"/>
          <p:cNvSpPr txBox="1"/>
          <p:nvPr/>
        </p:nvSpPr>
        <p:spPr>
          <a:xfrm>
            <a:off x="713224" y="3355311"/>
            <a:ext cx="8036637" cy="21537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Both casual and member rides increase from January to peak in September.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Casual riders </a:t>
            </a:r>
            <a:r>
              <a:rPr lang="en-US" sz="13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(blue line) show a sharper seasonal trend—</a:t>
            </a:r>
            <a:r>
              <a:rPr lang="en-US" sz="1300" u="sng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rising steeply from spring, peaking in summer, and dropping sharply in fall.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Members (orange line) have a more stable trend, with consistent ridership even in colder months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📌 Insight: Casual Riders Are Highly Seasonal, Members Show More Consistency, Peak for both present in September.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1FD53EB3-306D-4901-82D5-944A4A815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25" y="721272"/>
            <a:ext cx="7866049" cy="2665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160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5"/>
          <p:cNvSpPr txBox="1">
            <a:spLocks noGrp="1"/>
          </p:cNvSpPr>
          <p:nvPr>
            <p:ph type="subTitle" idx="1"/>
          </p:nvPr>
        </p:nvSpPr>
        <p:spPr>
          <a:xfrm>
            <a:off x="596400" y="1193264"/>
            <a:ext cx="8027337" cy="32999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🔹 1. Create a "Weekend Pass to Membership" Upgrade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🔹 2. Promote Membership Benefits at Popular Casual Rider Stations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🔹 3. Use Electric Bikes as an Incentive for Membership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🔹 4. Target Casual Riders with Summer Promotions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🔹 3. Launch Special September Campaigns</a:t>
            </a:r>
          </a:p>
        </p:txBody>
      </p:sp>
      <p:sp>
        <p:nvSpPr>
          <p:cNvPr id="547" name="Google Shape;547;p65"/>
          <p:cNvSpPr txBox="1">
            <a:spLocks noGrp="1"/>
          </p:cNvSpPr>
          <p:nvPr>
            <p:ph type="title"/>
          </p:nvPr>
        </p:nvSpPr>
        <p:spPr>
          <a:xfrm>
            <a:off x="596401" y="484439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6.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242172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6"/>
          <p:cNvSpPr txBox="1">
            <a:spLocks noGrp="1"/>
          </p:cNvSpPr>
          <p:nvPr>
            <p:ph type="subTitle" idx="1"/>
          </p:nvPr>
        </p:nvSpPr>
        <p:spPr>
          <a:xfrm>
            <a:off x="1655379" y="1017725"/>
            <a:ext cx="5833241" cy="4539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>
                <a:solidFill>
                  <a:schemeClr val="dk1"/>
                </a:solidFill>
              </a:rPr>
              <a:t>Casual and member riders use </a:t>
            </a:r>
            <a:r>
              <a:rPr lang="en-US" dirty="0" err="1">
                <a:solidFill>
                  <a:schemeClr val="dk1"/>
                </a:solidFill>
              </a:rPr>
              <a:t>Cyclistic</a:t>
            </a:r>
            <a:r>
              <a:rPr lang="en-US" dirty="0">
                <a:solidFill>
                  <a:schemeClr val="dk1"/>
                </a:solidFill>
              </a:rPr>
              <a:t> bikes very differently: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dk1"/>
                </a:solidFill>
              </a:rPr>
              <a:t>Members ride shorter distances on weekdays → Commuters.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dk1"/>
                </a:solidFill>
              </a:rPr>
              <a:t>Casual riders take longer rides on weekends → Leisure users.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dk1"/>
                </a:solidFill>
              </a:rPr>
              <a:t>Casual riders use electric bikes more → Potential marketing hook.                                                        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dk1"/>
                </a:solidFill>
              </a:rPr>
              <a:t>Casual ridership is strongly influenced by seasonality, peaking in summer.                                                                       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dk1"/>
                </a:solidFill>
              </a:rPr>
              <a:t>Members ride consistently year-round, indicating commuting behavior, typically for work.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dk1"/>
                </a:solidFill>
              </a:rPr>
              <a:t>Targeted marketing during peak casual rider months (May–September) can increase membership conversions.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dirty="0">
                <a:solidFill>
                  <a:schemeClr val="dk1"/>
                </a:solidFill>
              </a:rPr>
              <a:t>To convert casual riders into members, </a:t>
            </a:r>
            <a:r>
              <a:rPr lang="en-US" dirty="0" err="1">
                <a:solidFill>
                  <a:schemeClr val="dk1"/>
                </a:solidFill>
              </a:rPr>
              <a:t>Cyclistic</a:t>
            </a:r>
            <a:r>
              <a:rPr lang="en-US" dirty="0">
                <a:solidFill>
                  <a:schemeClr val="dk1"/>
                </a:solidFill>
              </a:rPr>
              <a:t> should focus on pricing strategies, location-based promotions, and e-bike incentives, and seasonal trends. </a:t>
            </a:r>
          </a:p>
        </p:txBody>
      </p:sp>
      <p:sp>
        <p:nvSpPr>
          <p:cNvPr id="554" name="Google Shape;554;p66"/>
          <p:cNvSpPr txBox="1">
            <a:spLocks noGrp="1"/>
          </p:cNvSpPr>
          <p:nvPr>
            <p:ph type="title"/>
          </p:nvPr>
        </p:nvSpPr>
        <p:spPr>
          <a:xfrm>
            <a:off x="1732049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/>
              <a:t>Final 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7"/>
          <p:cNvSpPr txBox="1">
            <a:spLocks noGrp="1"/>
          </p:cNvSpPr>
          <p:nvPr>
            <p:ph type="title"/>
          </p:nvPr>
        </p:nvSpPr>
        <p:spPr>
          <a:xfrm>
            <a:off x="1631731" y="1482825"/>
            <a:ext cx="6069724" cy="1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  <p:sp>
        <p:nvSpPr>
          <p:cNvPr id="560" name="Google Shape;560;p67"/>
          <p:cNvSpPr txBox="1">
            <a:spLocks noGrp="1"/>
          </p:cNvSpPr>
          <p:nvPr>
            <p:ph type="subTitle" idx="1"/>
          </p:nvPr>
        </p:nvSpPr>
        <p:spPr>
          <a:xfrm>
            <a:off x="2299500" y="2995798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 you have any questions?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2"/>
          <p:cNvSpPr txBox="1">
            <a:spLocks noGrp="1"/>
          </p:cNvSpPr>
          <p:nvPr>
            <p:ph type="title"/>
          </p:nvPr>
        </p:nvSpPr>
        <p:spPr>
          <a:xfrm>
            <a:off x="720000" y="1591734"/>
            <a:ext cx="2336400" cy="976681"/>
          </a:xfrm>
          <a:prstGeom prst="rect">
            <a:avLst/>
          </a:prstGeom>
          <a:ln>
            <a:solidFill>
              <a:schemeClr val="tx2">
                <a:lumMod val="90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en-IN" sz="2200" dirty="0"/>
              <a:t>Business Task</a:t>
            </a:r>
            <a:endParaRPr sz="2200" dirty="0"/>
          </a:p>
        </p:txBody>
      </p:sp>
      <p:sp>
        <p:nvSpPr>
          <p:cNvPr id="512" name="Google Shape;512;p62"/>
          <p:cNvSpPr txBox="1">
            <a:spLocks noGrp="1"/>
          </p:cNvSpPr>
          <p:nvPr>
            <p:ph type="subTitle" idx="1"/>
          </p:nvPr>
        </p:nvSpPr>
        <p:spPr>
          <a:xfrm>
            <a:off x="720000" y="1995716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513" name="Google Shape;513;p62"/>
          <p:cNvSpPr txBox="1">
            <a:spLocks noGrp="1"/>
          </p:cNvSpPr>
          <p:nvPr>
            <p:ph type="subTitle" idx="8"/>
          </p:nvPr>
        </p:nvSpPr>
        <p:spPr>
          <a:xfrm>
            <a:off x="6087600" y="1995725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514" name="Google Shape;514;p62"/>
          <p:cNvSpPr txBox="1">
            <a:spLocks noGrp="1"/>
          </p:cNvSpPr>
          <p:nvPr>
            <p:ph type="title" idx="4"/>
          </p:nvPr>
        </p:nvSpPr>
        <p:spPr>
          <a:xfrm>
            <a:off x="4166400" y="10177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15" name="Google Shape;515;p62"/>
          <p:cNvSpPr txBox="1">
            <a:spLocks noGrp="1"/>
          </p:cNvSpPr>
          <p:nvPr>
            <p:ph type="title" idx="13"/>
          </p:nvPr>
        </p:nvSpPr>
        <p:spPr>
          <a:xfrm>
            <a:off x="1482600" y="2628604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16" name="Google Shape;516;p62"/>
          <p:cNvSpPr txBox="1">
            <a:spLocks noGrp="1"/>
          </p:cNvSpPr>
          <p:nvPr>
            <p:ph type="title" idx="2"/>
          </p:nvPr>
        </p:nvSpPr>
        <p:spPr>
          <a:xfrm>
            <a:off x="1482600" y="10177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17" name="Google Shape;517;p62"/>
          <p:cNvSpPr txBox="1">
            <a:spLocks noGrp="1"/>
          </p:cNvSpPr>
          <p:nvPr>
            <p:ph type="title" idx="3"/>
          </p:nvPr>
        </p:nvSpPr>
        <p:spPr>
          <a:xfrm>
            <a:off x="3403800" y="1591735"/>
            <a:ext cx="2336400" cy="976680"/>
          </a:xfrm>
          <a:prstGeom prst="rect">
            <a:avLst/>
          </a:prstGeom>
          <a:ln>
            <a:solidFill>
              <a:schemeClr val="tx2">
                <a:lumMod val="90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en-IN" sz="2200" dirty="0"/>
              <a:t>Data Sources Used</a:t>
            </a:r>
            <a:endParaRPr sz="2200" dirty="0"/>
          </a:p>
        </p:txBody>
      </p:sp>
      <p:sp>
        <p:nvSpPr>
          <p:cNvPr id="518" name="Google Shape;518;p62"/>
          <p:cNvSpPr txBox="1">
            <a:spLocks noGrp="1"/>
          </p:cNvSpPr>
          <p:nvPr>
            <p:ph type="subTitle" idx="5"/>
          </p:nvPr>
        </p:nvSpPr>
        <p:spPr>
          <a:xfrm>
            <a:off x="3403800" y="1995725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519" name="Google Shape;519;p62"/>
          <p:cNvSpPr txBox="1">
            <a:spLocks noGrp="1"/>
          </p:cNvSpPr>
          <p:nvPr>
            <p:ph type="title" idx="6"/>
          </p:nvPr>
        </p:nvSpPr>
        <p:spPr>
          <a:xfrm>
            <a:off x="6087600" y="1591734"/>
            <a:ext cx="2336400" cy="983341"/>
          </a:xfrm>
          <a:prstGeom prst="rect">
            <a:avLst/>
          </a:prstGeom>
          <a:ln>
            <a:solidFill>
              <a:schemeClr val="tx2">
                <a:lumMod val="90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en-IN" sz="2200" dirty="0"/>
              <a:t>Data Cleaning &amp; Manipulation</a:t>
            </a:r>
            <a:endParaRPr sz="2200" dirty="0"/>
          </a:p>
        </p:txBody>
      </p:sp>
      <p:sp>
        <p:nvSpPr>
          <p:cNvPr id="520" name="Google Shape;520;p62"/>
          <p:cNvSpPr txBox="1">
            <a:spLocks noGrp="1"/>
          </p:cNvSpPr>
          <p:nvPr>
            <p:ph type="title" idx="7"/>
          </p:nvPr>
        </p:nvSpPr>
        <p:spPr>
          <a:xfrm>
            <a:off x="6850200" y="10177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21" name="Google Shape;521;p62"/>
          <p:cNvSpPr txBox="1">
            <a:spLocks noGrp="1"/>
          </p:cNvSpPr>
          <p:nvPr>
            <p:ph type="title" idx="9"/>
          </p:nvPr>
        </p:nvSpPr>
        <p:spPr>
          <a:xfrm>
            <a:off x="720000" y="3228095"/>
            <a:ext cx="2336400" cy="964985"/>
          </a:xfrm>
          <a:prstGeom prst="rect">
            <a:avLst/>
          </a:prstGeom>
          <a:ln>
            <a:solidFill>
              <a:schemeClr val="tx2">
                <a:lumMod val="90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en-IN" sz="2200" dirty="0"/>
              <a:t>Summary of Analysis</a:t>
            </a:r>
            <a:endParaRPr sz="2200" dirty="0"/>
          </a:p>
        </p:txBody>
      </p:sp>
      <p:sp>
        <p:nvSpPr>
          <p:cNvPr id="522" name="Google Shape;522;p62"/>
          <p:cNvSpPr txBox="1">
            <a:spLocks noGrp="1"/>
          </p:cNvSpPr>
          <p:nvPr>
            <p:ph type="subTitle" idx="14"/>
          </p:nvPr>
        </p:nvSpPr>
        <p:spPr>
          <a:xfrm>
            <a:off x="720000" y="3620380"/>
            <a:ext cx="2336400" cy="7072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523" name="Google Shape;523;p62"/>
          <p:cNvSpPr txBox="1">
            <a:spLocks noGrp="1"/>
          </p:cNvSpPr>
          <p:nvPr>
            <p:ph type="title" idx="15"/>
          </p:nvPr>
        </p:nvSpPr>
        <p:spPr>
          <a:xfrm>
            <a:off x="3403800" y="3228096"/>
            <a:ext cx="2336400" cy="964984"/>
          </a:xfrm>
          <a:prstGeom prst="rect">
            <a:avLst/>
          </a:prstGeom>
          <a:ln>
            <a:solidFill>
              <a:schemeClr val="tx2">
                <a:lumMod val="90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en-IN" sz="2000" dirty="0"/>
              <a:t>Supporting Visualizations &amp; Key Findings</a:t>
            </a:r>
            <a:endParaRPr sz="2000" dirty="0"/>
          </a:p>
        </p:txBody>
      </p:sp>
      <p:sp>
        <p:nvSpPr>
          <p:cNvPr id="524" name="Google Shape;524;p62"/>
          <p:cNvSpPr txBox="1">
            <a:spLocks noGrp="1"/>
          </p:cNvSpPr>
          <p:nvPr>
            <p:ph type="title" idx="16"/>
          </p:nvPr>
        </p:nvSpPr>
        <p:spPr>
          <a:xfrm>
            <a:off x="4166400" y="2628604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525" name="Google Shape;525;p62"/>
          <p:cNvSpPr txBox="1">
            <a:spLocks noGrp="1"/>
          </p:cNvSpPr>
          <p:nvPr>
            <p:ph type="subTitle" idx="17"/>
          </p:nvPr>
        </p:nvSpPr>
        <p:spPr>
          <a:xfrm>
            <a:off x="3403800" y="3620380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526" name="Google Shape;526;p62"/>
          <p:cNvSpPr txBox="1">
            <a:spLocks noGrp="1"/>
          </p:cNvSpPr>
          <p:nvPr>
            <p:ph type="title" idx="18"/>
          </p:nvPr>
        </p:nvSpPr>
        <p:spPr>
          <a:xfrm>
            <a:off x="6087599" y="3212603"/>
            <a:ext cx="2425779" cy="980477"/>
          </a:xfrm>
          <a:prstGeom prst="rect">
            <a:avLst/>
          </a:prstGeom>
          <a:ln>
            <a:solidFill>
              <a:schemeClr val="tx2">
                <a:lumMod val="90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2200" dirty="0"/>
              <a:t>Recommendations</a:t>
            </a:r>
            <a:endParaRPr sz="2200" dirty="0"/>
          </a:p>
        </p:txBody>
      </p:sp>
      <p:sp>
        <p:nvSpPr>
          <p:cNvPr id="527" name="Google Shape;527;p62"/>
          <p:cNvSpPr txBox="1">
            <a:spLocks noGrp="1"/>
          </p:cNvSpPr>
          <p:nvPr>
            <p:ph type="title" idx="19"/>
          </p:nvPr>
        </p:nvSpPr>
        <p:spPr>
          <a:xfrm>
            <a:off x="6850200" y="2628604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528" name="Google Shape;528;p62"/>
          <p:cNvSpPr txBox="1">
            <a:spLocks noGrp="1"/>
          </p:cNvSpPr>
          <p:nvPr>
            <p:ph type="subTitle" idx="20"/>
          </p:nvPr>
        </p:nvSpPr>
        <p:spPr>
          <a:xfrm>
            <a:off x="6087600" y="3620380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529" name="Google Shape;529;p62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/>
                                        <p:tgtEl>
                                          <p:spTgt spid="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/>
                                        <p:tgtEl>
                                          <p:spTgt spid="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5"/>
          <p:cNvSpPr txBox="1">
            <a:spLocks noGrp="1"/>
          </p:cNvSpPr>
          <p:nvPr>
            <p:ph type="subTitle" idx="1"/>
          </p:nvPr>
        </p:nvSpPr>
        <p:spPr>
          <a:xfrm>
            <a:off x="596401" y="1193265"/>
            <a:ext cx="7183878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/>
              <a:t>Cyclistic</a:t>
            </a:r>
            <a:r>
              <a:rPr lang="en-US" sz="1800" dirty="0"/>
              <a:t> wants to </a:t>
            </a:r>
            <a:r>
              <a:rPr lang="en-US" sz="1800" u="sng" dirty="0"/>
              <a:t>convert casual riders into annual members </a:t>
            </a:r>
            <a:r>
              <a:rPr lang="en-US" sz="1800" dirty="0"/>
              <a:t>by understanding how their usage patterns differ. The goal of this analysis is to answer: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"</a:t>
            </a:r>
            <a:r>
              <a:rPr lang="en-US" sz="1800" b="1" dirty="0"/>
              <a:t>How do annual members and casual riders use </a:t>
            </a:r>
            <a:r>
              <a:rPr lang="en-US" sz="1800" b="1" dirty="0" err="1"/>
              <a:t>Cyclistic</a:t>
            </a:r>
            <a:r>
              <a:rPr lang="en-US" sz="1800" b="1" dirty="0"/>
              <a:t> bikes differently?"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By identifying key behavioral differences between the rider type, </a:t>
            </a:r>
            <a:r>
              <a:rPr lang="en-US" sz="1800" dirty="0" err="1"/>
              <a:t>Cyclistic</a:t>
            </a:r>
            <a:r>
              <a:rPr lang="en-US" sz="1800" dirty="0"/>
              <a:t> can design targeted marketing campaigns to encourage casual riders to become members.</a:t>
            </a:r>
          </a:p>
        </p:txBody>
      </p:sp>
      <p:sp>
        <p:nvSpPr>
          <p:cNvPr id="547" name="Google Shape;547;p65"/>
          <p:cNvSpPr txBox="1">
            <a:spLocks noGrp="1"/>
          </p:cNvSpPr>
          <p:nvPr>
            <p:ph type="title"/>
          </p:nvPr>
        </p:nvSpPr>
        <p:spPr>
          <a:xfrm>
            <a:off x="596401" y="484439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 Business Task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5"/>
          <p:cNvSpPr txBox="1">
            <a:spLocks noGrp="1"/>
          </p:cNvSpPr>
          <p:nvPr>
            <p:ph type="subTitle" idx="1"/>
          </p:nvPr>
        </p:nvSpPr>
        <p:spPr>
          <a:xfrm>
            <a:off x="596401" y="1193264"/>
            <a:ext cx="7183878" cy="32999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The analysis was conducted using </a:t>
            </a:r>
            <a:r>
              <a:rPr lang="en-US" sz="1600" u="sng" dirty="0"/>
              <a:t>12 months of </a:t>
            </a:r>
            <a:r>
              <a:rPr lang="en-US" sz="1600" u="sng" dirty="0" err="1"/>
              <a:t>Cyclistic</a:t>
            </a:r>
            <a:r>
              <a:rPr lang="en-US" sz="1600" u="sng" dirty="0"/>
              <a:t> trip data</a:t>
            </a:r>
            <a:r>
              <a:rPr lang="en-US" sz="1600" dirty="0"/>
              <a:t>, consisting of 12 individual CSV files, which were </a:t>
            </a:r>
            <a:r>
              <a:rPr lang="en-US" sz="1600" u="sng" dirty="0"/>
              <a:t>merged</a:t>
            </a:r>
            <a:r>
              <a:rPr lang="en-US" sz="1600" dirty="0"/>
              <a:t> into a single dataset.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Key Columns in the Dataset</a:t>
            </a:r>
          </a:p>
          <a:p>
            <a:pPr marL="285750" indent="-285750"/>
            <a:r>
              <a:rPr lang="en-US" sz="1600" b="1" dirty="0" err="1"/>
              <a:t>ride_id</a:t>
            </a:r>
            <a:r>
              <a:rPr lang="en-US" sz="1600" b="1" dirty="0"/>
              <a:t> </a:t>
            </a:r>
            <a:r>
              <a:rPr lang="en-US" sz="1600" dirty="0"/>
              <a:t>– Unique identifier for each ride.</a:t>
            </a:r>
          </a:p>
          <a:p>
            <a:pPr marL="285750" indent="-285750"/>
            <a:r>
              <a:rPr lang="en-US" sz="1600" b="1" dirty="0" err="1"/>
              <a:t>rideable_type</a:t>
            </a:r>
            <a:r>
              <a:rPr lang="en-US" sz="1600" b="1" dirty="0"/>
              <a:t> </a:t>
            </a:r>
            <a:r>
              <a:rPr lang="en-US" sz="1600" dirty="0"/>
              <a:t>– Type of bike used (</a:t>
            </a:r>
            <a:r>
              <a:rPr lang="en-US" sz="1600" i="1" dirty="0" err="1"/>
              <a:t>electric_bike</a:t>
            </a:r>
            <a:r>
              <a:rPr lang="en-US" sz="1600" i="1" dirty="0"/>
              <a:t>, </a:t>
            </a:r>
            <a:r>
              <a:rPr lang="en-US" sz="1600" i="1" dirty="0" err="1"/>
              <a:t>classic_bike</a:t>
            </a:r>
            <a:r>
              <a:rPr lang="en-US" sz="1600" i="1" dirty="0"/>
              <a:t>, </a:t>
            </a:r>
            <a:r>
              <a:rPr lang="en-US" sz="1600" i="1" dirty="0" err="1"/>
              <a:t>electric_scooter</a:t>
            </a:r>
            <a:r>
              <a:rPr lang="en-US" sz="1600" dirty="0"/>
              <a:t>).</a:t>
            </a:r>
          </a:p>
          <a:p>
            <a:pPr marL="285750" indent="-285750"/>
            <a:r>
              <a:rPr lang="en-US" sz="1600" b="1" dirty="0" err="1"/>
              <a:t>started_at</a:t>
            </a:r>
            <a:r>
              <a:rPr lang="en-US" sz="1600" b="1" dirty="0"/>
              <a:t> / </a:t>
            </a:r>
            <a:r>
              <a:rPr lang="en-US" sz="1600" b="1" dirty="0" err="1"/>
              <a:t>ended_at</a:t>
            </a:r>
            <a:r>
              <a:rPr lang="en-US" sz="1600" b="1" dirty="0"/>
              <a:t> </a:t>
            </a:r>
            <a:r>
              <a:rPr lang="en-US" sz="1600" dirty="0"/>
              <a:t>– Ride start and end timestamps with date.</a:t>
            </a:r>
          </a:p>
          <a:p>
            <a:pPr marL="285750" indent="-285750"/>
            <a:r>
              <a:rPr lang="en-US" sz="1600" b="1" dirty="0" err="1"/>
              <a:t>start_station_name</a:t>
            </a:r>
            <a:r>
              <a:rPr lang="en-US" sz="1600" b="1" dirty="0"/>
              <a:t> / </a:t>
            </a:r>
            <a:r>
              <a:rPr lang="en-US" sz="1600" b="1" dirty="0" err="1"/>
              <a:t>end_station_name</a:t>
            </a:r>
            <a:r>
              <a:rPr lang="en-US" sz="1600" b="1" dirty="0"/>
              <a:t> </a:t>
            </a:r>
            <a:r>
              <a:rPr lang="en-US" sz="1600" dirty="0"/>
              <a:t>– Station names.</a:t>
            </a:r>
          </a:p>
          <a:p>
            <a:pPr marL="285750" indent="-285750"/>
            <a:r>
              <a:rPr lang="en-US" sz="1600" b="1" dirty="0" err="1"/>
              <a:t>start_lat</a:t>
            </a:r>
            <a:r>
              <a:rPr lang="en-US" sz="1600" b="1" dirty="0"/>
              <a:t> / </a:t>
            </a:r>
            <a:r>
              <a:rPr lang="en-US" sz="1600" b="1" dirty="0" err="1"/>
              <a:t>start_lng</a:t>
            </a:r>
            <a:r>
              <a:rPr lang="en-US" sz="1600" b="1" dirty="0"/>
              <a:t> / </a:t>
            </a:r>
            <a:r>
              <a:rPr lang="en-US" sz="1600" b="1" dirty="0" err="1"/>
              <a:t>end_lat</a:t>
            </a:r>
            <a:r>
              <a:rPr lang="en-US" sz="1600" b="1" dirty="0"/>
              <a:t> / </a:t>
            </a:r>
            <a:r>
              <a:rPr lang="en-US" sz="1600" b="1" dirty="0" err="1"/>
              <a:t>end_lng</a:t>
            </a:r>
            <a:r>
              <a:rPr lang="en-US" sz="1600" dirty="0"/>
              <a:t> – Location coordinates.</a:t>
            </a:r>
          </a:p>
          <a:p>
            <a:pPr marL="285750" indent="-285750"/>
            <a:r>
              <a:rPr lang="en-US" sz="1600" b="1" dirty="0" err="1"/>
              <a:t>member_casual</a:t>
            </a:r>
            <a:r>
              <a:rPr lang="en-US" sz="1600" b="1" dirty="0"/>
              <a:t> </a:t>
            </a:r>
            <a:r>
              <a:rPr lang="en-US" sz="1600" dirty="0"/>
              <a:t>– Rider type (</a:t>
            </a:r>
            <a:r>
              <a:rPr lang="en-US" sz="1600" i="1" dirty="0"/>
              <a:t>member or casual</a:t>
            </a:r>
            <a:r>
              <a:rPr lang="en-US" sz="1600" dirty="0"/>
              <a:t>).</a:t>
            </a:r>
          </a:p>
        </p:txBody>
      </p:sp>
      <p:sp>
        <p:nvSpPr>
          <p:cNvPr id="547" name="Google Shape;547;p65"/>
          <p:cNvSpPr txBox="1">
            <a:spLocks noGrp="1"/>
          </p:cNvSpPr>
          <p:nvPr>
            <p:ph type="title"/>
          </p:nvPr>
        </p:nvSpPr>
        <p:spPr>
          <a:xfrm>
            <a:off x="596401" y="484439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2. Data Sources Used</a:t>
            </a:r>
          </a:p>
        </p:txBody>
      </p:sp>
    </p:spTree>
    <p:extLst>
      <p:ext uri="{BB962C8B-B14F-4D97-AF65-F5344CB8AC3E}">
        <p14:creationId xmlns:p14="http://schemas.microsoft.com/office/powerpoint/2010/main" val="4014872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5"/>
          <p:cNvSpPr txBox="1">
            <a:spLocks noGrp="1"/>
          </p:cNvSpPr>
          <p:nvPr>
            <p:ph type="subTitle" idx="1"/>
          </p:nvPr>
        </p:nvSpPr>
        <p:spPr>
          <a:xfrm>
            <a:off x="596400" y="1193264"/>
            <a:ext cx="8027337" cy="32999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To prepare the dataset for analysis, the following data cleaning and transformation steps were performed: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Cleaning Steps:</a:t>
            </a:r>
          </a:p>
          <a:p>
            <a:pPr marL="285750" indent="-285750"/>
            <a:r>
              <a:rPr lang="en-US" sz="1600" u="sng" dirty="0"/>
              <a:t>Converted timestamps </a:t>
            </a:r>
            <a:r>
              <a:rPr lang="en-US" sz="1600" dirty="0"/>
              <a:t>(</a:t>
            </a:r>
            <a:r>
              <a:rPr lang="en-US" sz="1600" dirty="0" err="1"/>
              <a:t>started_at</a:t>
            </a:r>
            <a:r>
              <a:rPr lang="en-US" sz="1600" dirty="0"/>
              <a:t>, </a:t>
            </a:r>
            <a:r>
              <a:rPr lang="en-US" sz="1600" dirty="0" err="1"/>
              <a:t>ended_at</a:t>
            </a:r>
            <a:r>
              <a:rPr lang="en-US" sz="1600" dirty="0"/>
              <a:t>) into proper datetime format.</a:t>
            </a:r>
          </a:p>
          <a:p>
            <a:pPr marL="285750" indent="-285750"/>
            <a:r>
              <a:rPr lang="en-US" sz="1600" dirty="0"/>
              <a:t>Created new columns:</a:t>
            </a:r>
          </a:p>
          <a:p>
            <a:pPr marL="0" indent="0">
              <a:buNone/>
            </a:pPr>
            <a:r>
              <a:rPr lang="en-US" sz="1600" dirty="0"/>
              <a:t>      - </a:t>
            </a:r>
            <a:r>
              <a:rPr lang="en-US" sz="1600" b="1" dirty="0"/>
              <a:t>Ride length </a:t>
            </a:r>
            <a:r>
              <a:rPr lang="en-US" sz="1600" dirty="0"/>
              <a:t>(minutes) = </a:t>
            </a:r>
            <a:r>
              <a:rPr lang="en-US" sz="1600" dirty="0" err="1"/>
              <a:t>ended_at</a:t>
            </a:r>
            <a:r>
              <a:rPr lang="en-US" sz="1600" dirty="0"/>
              <a:t> - </a:t>
            </a:r>
            <a:r>
              <a:rPr lang="en-US" sz="1600" dirty="0" err="1"/>
              <a:t>started_at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1600" dirty="0"/>
              <a:t>      - </a:t>
            </a:r>
            <a:r>
              <a:rPr lang="en-US" sz="1600" b="1" dirty="0"/>
              <a:t>Weekday</a:t>
            </a:r>
            <a:r>
              <a:rPr lang="en-US" sz="1600" dirty="0"/>
              <a:t> (1 = Monday, 7 = Sunday).</a:t>
            </a:r>
          </a:p>
          <a:p>
            <a:pPr marL="0" indent="0">
              <a:buNone/>
            </a:pPr>
            <a:r>
              <a:rPr lang="en-US" sz="1600" dirty="0"/>
              <a:t>      - </a:t>
            </a:r>
            <a:r>
              <a:rPr lang="en-US" sz="1600" b="1" dirty="0"/>
              <a:t>Month</a:t>
            </a:r>
            <a:r>
              <a:rPr lang="en-US" sz="1600" dirty="0"/>
              <a:t> (1 = January, 12 = December).</a:t>
            </a:r>
          </a:p>
          <a:p>
            <a:pPr marL="285750" indent="-285750"/>
            <a:r>
              <a:rPr lang="en-US" sz="1600" dirty="0"/>
              <a:t>Removed anomalies:</a:t>
            </a:r>
          </a:p>
          <a:p>
            <a:pPr marL="0" indent="0">
              <a:buNone/>
            </a:pPr>
            <a:r>
              <a:rPr lang="en-US" sz="1600" dirty="0"/>
              <a:t>      - Dropped negative ride lengths (errors).</a:t>
            </a:r>
          </a:p>
          <a:p>
            <a:pPr marL="0" indent="0">
              <a:buNone/>
            </a:pPr>
            <a:r>
              <a:rPr lang="en-US" sz="1600" dirty="0"/>
              <a:t>      - Filtered out rides under 1 minute.</a:t>
            </a:r>
          </a:p>
          <a:p>
            <a:pPr marL="0" indent="0">
              <a:buNone/>
            </a:pPr>
            <a:r>
              <a:rPr lang="en-US" sz="1600" dirty="0"/>
              <a:t>      - Dropped rows containing null values.</a:t>
            </a:r>
          </a:p>
        </p:txBody>
      </p:sp>
      <p:sp>
        <p:nvSpPr>
          <p:cNvPr id="547" name="Google Shape;547;p65"/>
          <p:cNvSpPr txBox="1">
            <a:spLocks noGrp="1"/>
          </p:cNvSpPr>
          <p:nvPr>
            <p:ph type="title"/>
          </p:nvPr>
        </p:nvSpPr>
        <p:spPr>
          <a:xfrm>
            <a:off x="596401" y="484439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 Data Cleaning &amp; Manipulation</a:t>
            </a:r>
          </a:p>
        </p:txBody>
      </p:sp>
    </p:spTree>
    <p:extLst>
      <p:ext uri="{BB962C8B-B14F-4D97-AF65-F5344CB8AC3E}">
        <p14:creationId xmlns:p14="http://schemas.microsoft.com/office/powerpoint/2010/main" val="1499860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5"/>
          <p:cNvSpPr txBox="1">
            <a:spLocks noGrp="1"/>
          </p:cNvSpPr>
          <p:nvPr>
            <p:ph type="subTitle" idx="1"/>
          </p:nvPr>
        </p:nvSpPr>
        <p:spPr>
          <a:xfrm>
            <a:off x="596401" y="1057139"/>
            <a:ext cx="7570138" cy="32999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/>
              <a:t>The analysis uncovered significant differences in how casual riders and members use </a:t>
            </a:r>
            <a:r>
              <a:rPr lang="en-US" sz="1300" dirty="0" err="1"/>
              <a:t>Cyclistic</a:t>
            </a:r>
            <a:r>
              <a:rPr lang="en-US" sz="1300" dirty="0"/>
              <a:t> bikes: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i="1" dirty="0"/>
              <a:t>These patterns suggest that casual riders are primarily leisure riders, whereas members use bikes for daily commutes.</a:t>
            </a:r>
          </a:p>
        </p:txBody>
      </p:sp>
      <p:sp>
        <p:nvSpPr>
          <p:cNvPr id="547" name="Google Shape;547;p65"/>
          <p:cNvSpPr txBox="1">
            <a:spLocks noGrp="1"/>
          </p:cNvSpPr>
          <p:nvPr>
            <p:ph type="title"/>
          </p:nvPr>
        </p:nvSpPr>
        <p:spPr>
          <a:xfrm>
            <a:off x="596401" y="484439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4. Summary of Analysis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24D1F57-5E05-46A5-B5AB-7C96347443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540469"/>
              </p:ext>
            </p:extLst>
          </p:nvPr>
        </p:nvGraphicFramePr>
        <p:xfrm>
          <a:off x="2128315" y="1534156"/>
          <a:ext cx="4506309" cy="2681252"/>
        </p:xfrm>
        <a:graphic>
          <a:graphicData uri="http://schemas.openxmlformats.org/drawingml/2006/table">
            <a:tbl>
              <a:tblPr firstRow="1" bandRow="1">
                <a:tableStyleId>{2F892BB7-E8DA-4E13-88D0-95A151DAD26D}</a:tableStyleId>
              </a:tblPr>
              <a:tblGrid>
                <a:gridCol w="1502103">
                  <a:extLst>
                    <a:ext uri="{9D8B030D-6E8A-4147-A177-3AD203B41FA5}">
                      <a16:colId xmlns:a16="http://schemas.microsoft.com/office/drawing/2014/main" val="3785101939"/>
                    </a:ext>
                  </a:extLst>
                </a:gridCol>
                <a:gridCol w="1502103">
                  <a:extLst>
                    <a:ext uri="{9D8B030D-6E8A-4147-A177-3AD203B41FA5}">
                      <a16:colId xmlns:a16="http://schemas.microsoft.com/office/drawing/2014/main" val="3124281955"/>
                    </a:ext>
                  </a:extLst>
                </a:gridCol>
                <a:gridCol w="1502103">
                  <a:extLst>
                    <a:ext uri="{9D8B030D-6E8A-4147-A177-3AD203B41FA5}">
                      <a16:colId xmlns:a16="http://schemas.microsoft.com/office/drawing/2014/main" val="72853504"/>
                    </a:ext>
                  </a:extLst>
                </a:gridCol>
              </a:tblGrid>
              <a:tr h="225315">
                <a:tc>
                  <a:txBody>
                    <a:bodyPr/>
                    <a:lstStyle/>
                    <a:p>
                      <a:r>
                        <a:rPr lang="en-IN" sz="1000" b="1" dirty="0">
                          <a:latin typeface="Montserrat" panose="00000500000000000000" pitchFamily="2" charset="0"/>
                        </a:rPr>
                        <a:t>Aspect</a:t>
                      </a:r>
                      <a:endParaRPr lang="en-IN" sz="1000" dirty="0">
                        <a:latin typeface="Montserrat" panose="00000500000000000000" pitchFamily="2" charset="0"/>
                      </a:endParaRPr>
                    </a:p>
                  </a:txBody>
                  <a:tcPr marL="67595" marR="67595" marT="33797" marB="3379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b="1" dirty="0">
                          <a:latin typeface="Montserrat" panose="00000500000000000000" pitchFamily="2" charset="0"/>
                        </a:rPr>
                        <a:t>Casual Riders</a:t>
                      </a:r>
                      <a:endParaRPr lang="en-IN" sz="1000" dirty="0">
                        <a:latin typeface="Montserrat" panose="00000500000000000000" pitchFamily="2" charset="0"/>
                      </a:endParaRPr>
                    </a:p>
                  </a:txBody>
                  <a:tcPr marL="67595" marR="67595" marT="33797" marB="3379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b="1">
                          <a:latin typeface="Montserrat" panose="00000500000000000000" pitchFamily="2" charset="0"/>
                        </a:rPr>
                        <a:t>Members</a:t>
                      </a:r>
                      <a:endParaRPr lang="en-IN" sz="1000">
                        <a:latin typeface="Montserrat" panose="00000500000000000000" pitchFamily="2" charset="0"/>
                      </a:endParaRPr>
                    </a:p>
                  </a:txBody>
                  <a:tcPr marL="67595" marR="67595" marT="33797" marB="3379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2685786"/>
                  </a:ext>
                </a:extLst>
              </a:tr>
              <a:tr h="383036">
                <a:tc>
                  <a:txBody>
                    <a:bodyPr/>
                    <a:lstStyle/>
                    <a:p>
                      <a:r>
                        <a:rPr lang="en-IN" sz="1000" b="1" dirty="0">
                          <a:latin typeface="Montserrat" panose="00000500000000000000" pitchFamily="2" charset="0"/>
                        </a:rPr>
                        <a:t>Ride Duration</a:t>
                      </a:r>
                      <a:endParaRPr lang="en-IN" sz="1000" dirty="0">
                        <a:latin typeface="Montserrat" panose="00000500000000000000" pitchFamily="2" charset="0"/>
                      </a:endParaRPr>
                    </a:p>
                  </a:txBody>
                  <a:tcPr marL="67595" marR="67595" marT="33797" marB="3379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latin typeface="Montserrat" panose="00000500000000000000" pitchFamily="2" charset="0"/>
                        </a:rPr>
                        <a:t>Longer rides (</a:t>
                      </a:r>
                      <a:r>
                        <a:rPr lang="en-IN" sz="1000" dirty="0" err="1">
                          <a:latin typeface="Montserrat" panose="00000500000000000000" pitchFamily="2" charset="0"/>
                        </a:rPr>
                        <a:t>avg</a:t>
                      </a:r>
                      <a:r>
                        <a:rPr lang="en-IN" sz="1000" dirty="0">
                          <a:latin typeface="Montserrat" panose="00000500000000000000" pitchFamily="2" charset="0"/>
                        </a:rPr>
                        <a:t>: </a:t>
                      </a:r>
                      <a:r>
                        <a:rPr lang="en-IN" sz="1000" b="1" dirty="0">
                          <a:latin typeface="Montserrat" panose="00000500000000000000" pitchFamily="2" charset="0"/>
                        </a:rPr>
                        <a:t>25 min</a:t>
                      </a:r>
                      <a:r>
                        <a:rPr lang="en-IN" sz="1000" dirty="0">
                          <a:latin typeface="Montserrat" panose="00000500000000000000" pitchFamily="2" charset="0"/>
                        </a:rPr>
                        <a:t>)</a:t>
                      </a:r>
                    </a:p>
                  </a:txBody>
                  <a:tcPr marL="67595" marR="67595" marT="33797" marB="3379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latin typeface="Montserrat" panose="00000500000000000000" pitchFamily="2" charset="0"/>
                        </a:rPr>
                        <a:t>Shorter rides (</a:t>
                      </a:r>
                      <a:r>
                        <a:rPr lang="en-IN" sz="1000" dirty="0" err="1">
                          <a:latin typeface="Montserrat" panose="00000500000000000000" pitchFamily="2" charset="0"/>
                        </a:rPr>
                        <a:t>avg</a:t>
                      </a:r>
                      <a:r>
                        <a:rPr lang="en-IN" sz="1000" dirty="0">
                          <a:latin typeface="Montserrat" panose="00000500000000000000" pitchFamily="2" charset="0"/>
                        </a:rPr>
                        <a:t>: </a:t>
                      </a:r>
                      <a:r>
                        <a:rPr lang="en-IN" sz="1000" b="1" dirty="0">
                          <a:latin typeface="Montserrat" panose="00000500000000000000" pitchFamily="2" charset="0"/>
                        </a:rPr>
                        <a:t>12 min</a:t>
                      </a:r>
                      <a:r>
                        <a:rPr lang="en-IN" sz="1000" dirty="0">
                          <a:latin typeface="Montserrat" panose="00000500000000000000" pitchFamily="2" charset="0"/>
                        </a:rPr>
                        <a:t>)</a:t>
                      </a:r>
                    </a:p>
                  </a:txBody>
                  <a:tcPr marL="67595" marR="67595" marT="33797" marB="3379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6065319"/>
                  </a:ext>
                </a:extLst>
              </a:tr>
              <a:tr h="383036">
                <a:tc>
                  <a:txBody>
                    <a:bodyPr/>
                    <a:lstStyle/>
                    <a:p>
                      <a:r>
                        <a:rPr lang="en-IN" sz="1000" b="1">
                          <a:latin typeface="Montserrat" panose="00000500000000000000" pitchFamily="2" charset="0"/>
                        </a:rPr>
                        <a:t>Ride Days</a:t>
                      </a:r>
                      <a:endParaRPr lang="en-IN" sz="1000">
                        <a:latin typeface="Montserrat" panose="00000500000000000000" pitchFamily="2" charset="0"/>
                      </a:endParaRPr>
                    </a:p>
                  </a:txBody>
                  <a:tcPr marL="67595" marR="67595" marT="33797" marB="3379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latin typeface="Montserrat" panose="00000500000000000000" pitchFamily="2" charset="0"/>
                        </a:rPr>
                        <a:t>Mostly ride on </a:t>
                      </a:r>
                      <a:r>
                        <a:rPr lang="en-IN" sz="1000" b="1" dirty="0">
                          <a:latin typeface="Montserrat" panose="00000500000000000000" pitchFamily="2" charset="0"/>
                        </a:rPr>
                        <a:t>weekends</a:t>
                      </a:r>
                      <a:endParaRPr lang="en-IN" sz="1000" dirty="0">
                        <a:latin typeface="Montserrat" panose="00000500000000000000" pitchFamily="2" charset="0"/>
                      </a:endParaRPr>
                    </a:p>
                  </a:txBody>
                  <a:tcPr marL="67595" marR="67595" marT="33797" marB="3379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latin typeface="Montserrat" panose="00000500000000000000" pitchFamily="2" charset="0"/>
                        </a:rPr>
                        <a:t>Ride </a:t>
                      </a:r>
                      <a:r>
                        <a:rPr lang="en-IN" sz="1000" b="1">
                          <a:latin typeface="Montserrat" panose="00000500000000000000" pitchFamily="2" charset="0"/>
                        </a:rPr>
                        <a:t>consistently across weekdays</a:t>
                      </a:r>
                      <a:endParaRPr lang="en-IN" sz="1000">
                        <a:latin typeface="Montserrat" panose="00000500000000000000" pitchFamily="2" charset="0"/>
                      </a:endParaRPr>
                    </a:p>
                  </a:txBody>
                  <a:tcPr marL="67595" marR="67595" marT="33797" marB="3379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773405"/>
                  </a:ext>
                </a:extLst>
              </a:tr>
              <a:tr h="540757">
                <a:tc>
                  <a:txBody>
                    <a:bodyPr/>
                    <a:lstStyle/>
                    <a:p>
                      <a:r>
                        <a:rPr lang="en-IN" sz="1000" b="1">
                          <a:latin typeface="Montserrat" panose="00000500000000000000" pitchFamily="2" charset="0"/>
                        </a:rPr>
                        <a:t>Bike Type Preference</a:t>
                      </a:r>
                      <a:endParaRPr lang="en-IN" sz="1000">
                        <a:latin typeface="Montserrat" panose="00000500000000000000" pitchFamily="2" charset="0"/>
                      </a:endParaRPr>
                    </a:p>
                  </a:txBody>
                  <a:tcPr marL="67595" marR="67595" marT="33797" marB="3379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ontserrat" panose="00000500000000000000" pitchFamily="2" charset="0"/>
                        </a:rPr>
                        <a:t>Prefer </a:t>
                      </a:r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electric bikes</a:t>
                      </a:r>
                      <a:r>
                        <a:rPr lang="en-US" sz="1000" dirty="0">
                          <a:latin typeface="Montserrat" panose="00000500000000000000" pitchFamily="2" charset="0"/>
                        </a:rPr>
                        <a:t> over classic bikes &amp; scooters</a:t>
                      </a:r>
                    </a:p>
                  </a:txBody>
                  <a:tcPr marL="67595" marR="67595" marT="33797" marB="3379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Montserrat" panose="00000500000000000000" pitchFamily="2" charset="0"/>
                        </a:rPr>
                        <a:t>More balanced usage of classic and electric bikes</a:t>
                      </a:r>
                    </a:p>
                  </a:txBody>
                  <a:tcPr marL="67595" marR="67595" marT="33797" marB="3379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5374"/>
                  </a:ext>
                </a:extLst>
              </a:tr>
              <a:tr h="383036">
                <a:tc>
                  <a:txBody>
                    <a:bodyPr/>
                    <a:lstStyle/>
                    <a:p>
                      <a:r>
                        <a:rPr lang="en-IN" sz="1000" b="1">
                          <a:latin typeface="Montserrat" panose="00000500000000000000" pitchFamily="2" charset="0"/>
                        </a:rPr>
                        <a:t>Top Stations</a:t>
                      </a:r>
                      <a:endParaRPr lang="en-IN" sz="1000">
                        <a:latin typeface="Montserrat" panose="00000500000000000000" pitchFamily="2" charset="0"/>
                      </a:endParaRPr>
                    </a:p>
                  </a:txBody>
                  <a:tcPr marL="67595" marR="67595" marT="33797" marB="3379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latin typeface="Montserrat" panose="00000500000000000000" pitchFamily="2" charset="0"/>
                        </a:rPr>
                        <a:t>Near </a:t>
                      </a:r>
                      <a:r>
                        <a:rPr lang="en-IN" sz="1000" b="1" dirty="0">
                          <a:latin typeface="Montserrat" panose="00000500000000000000" pitchFamily="2" charset="0"/>
                        </a:rPr>
                        <a:t>parks &amp; tourist areas</a:t>
                      </a:r>
                      <a:endParaRPr lang="en-IN" sz="1000" dirty="0">
                        <a:latin typeface="Montserrat" panose="00000500000000000000" pitchFamily="2" charset="0"/>
                      </a:endParaRPr>
                    </a:p>
                  </a:txBody>
                  <a:tcPr marL="67595" marR="67595" marT="33797" marB="3379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>
                          <a:latin typeface="Montserrat" panose="00000500000000000000" pitchFamily="2" charset="0"/>
                        </a:rPr>
                        <a:t>Near </a:t>
                      </a:r>
                      <a:r>
                        <a:rPr lang="en-IN" sz="1000" b="1">
                          <a:latin typeface="Montserrat" panose="00000500000000000000" pitchFamily="2" charset="0"/>
                        </a:rPr>
                        <a:t>business districts</a:t>
                      </a:r>
                      <a:endParaRPr lang="en-IN" sz="1000">
                        <a:latin typeface="Montserrat" panose="00000500000000000000" pitchFamily="2" charset="0"/>
                      </a:endParaRPr>
                    </a:p>
                  </a:txBody>
                  <a:tcPr marL="67595" marR="67595" marT="33797" marB="3379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9943326"/>
                  </a:ext>
                </a:extLst>
              </a:tr>
              <a:tr h="383036">
                <a:tc>
                  <a:txBody>
                    <a:bodyPr/>
                    <a:lstStyle/>
                    <a:p>
                      <a:r>
                        <a:rPr lang="en-IN" sz="1000" b="1">
                          <a:latin typeface="Montserrat" panose="00000500000000000000" pitchFamily="2" charset="0"/>
                        </a:rPr>
                        <a:t>Peak Riding Hours</a:t>
                      </a:r>
                      <a:endParaRPr lang="en-IN" sz="1000">
                        <a:latin typeface="Montserrat" panose="00000500000000000000" pitchFamily="2" charset="0"/>
                      </a:endParaRPr>
                    </a:p>
                  </a:txBody>
                  <a:tcPr marL="67595" marR="67595" marT="33797" marB="3379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b="1" dirty="0">
                          <a:latin typeface="Montserrat" panose="00000500000000000000" pitchFamily="2" charset="0"/>
                        </a:rPr>
                        <a:t>Afternoons</a:t>
                      </a:r>
                      <a:endParaRPr lang="en-IN" sz="1000" dirty="0">
                        <a:latin typeface="Montserrat" panose="00000500000000000000" pitchFamily="2" charset="0"/>
                      </a:endParaRPr>
                    </a:p>
                  </a:txBody>
                  <a:tcPr marL="67595" marR="67595" marT="33797" marB="3379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Montserrat" panose="00000500000000000000" pitchFamily="2" charset="0"/>
                        </a:rPr>
                        <a:t>Commute hours (7-9 AM, 4-6 PM)</a:t>
                      </a:r>
                      <a:endParaRPr lang="en-US" sz="1000">
                        <a:latin typeface="Montserrat" panose="00000500000000000000" pitchFamily="2" charset="0"/>
                      </a:endParaRPr>
                    </a:p>
                  </a:txBody>
                  <a:tcPr marL="67595" marR="67595" marT="33797" marB="3379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153163"/>
                  </a:ext>
                </a:extLst>
              </a:tr>
              <a:tr h="383036">
                <a:tc>
                  <a:txBody>
                    <a:bodyPr/>
                    <a:lstStyle/>
                    <a:p>
                      <a:r>
                        <a:rPr lang="en-IN" sz="1000" b="1" dirty="0">
                          <a:latin typeface="Montserrat" panose="00000500000000000000" pitchFamily="2" charset="0"/>
                        </a:rPr>
                        <a:t>Seasonal Trend</a:t>
                      </a:r>
                      <a:endParaRPr lang="en-IN" sz="1000" dirty="0">
                        <a:latin typeface="Montserrat" panose="00000500000000000000" pitchFamily="2" charset="0"/>
                      </a:endParaRPr>
                    </a:p>
                  </a:txBody>
                  <a:tcPr marL="67595" marR="67595" marT="33797" marB="3379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dirty="0">
                          <a:latin typeface="Montserrat" panose="00000500000000000000" pitchFamily="2" charset="0"/>
                        </a:rPr>
                        <a:t>Ride more in </a:t>
                      </a:r>
                      <a:r>
                        <a:rPr lang="en-IN" sz="1000" b="1" dirty="0">
                          <a:latin typeface="Montserrat" panose="00000500000000000000" pitchFamily="2" charset="0"/>
                        </a:rPr>
                        <a:t>summer</a:t>
                      </a:r>
                      <a:endParaRPr lang="en-IN" sz="1000" dirty="0">
                        <a:latin typeface="Montserrat" panose="00000500000000000000" pitchFamily="2" charset="0"/>
                      </a:endParaRPr>
                    </a:p>
                  </a:txBody>
                  <a:tcPr marL="67595" marR="67595" marT="33797" marB="3379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ontserrat" panose="00000500000000000000" pitchFamily="2" charset="0"/>
                        </a:rPr>
                        <a:t>Consistent ridership throughout the year</a:t>
                      </a:r>
                    </a:p>
                  </a:txBody>
                  <a:tcPr marL="67595" marR="67595" marT="33797" marB="33797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844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5134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/>
          <p:cNvSpPr txBox="1">
            <a:spLocks noGrp="1"/>
          </p:cNvSpPr>
          <p:nvPr>
            <p:ph type="title"/>
          </p:nvPr>
        </p:nvSpPr>
        <p:spPr>
          <a:xfrm>
            <a:off x="878928" y="1325748"/>
            <a:ext cx="7386145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5. Supporting Visualizations &amp; Key Findings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132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77"/>
          <p:cNvSpPr txBox="1">
            <a:spLocks noGrp="1"/>
          </p:cNvSpPr>
          <p:nvPr>
            <p:ph type="title"/>
          </p:nvPr>
        </p:nvSpPr>
        <p:spPr>
          <a:xfrm>
            <a:off x="713225" y="1345363"/>
            <a:ext cx="7717500" cy="16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58,60,568</a:t>
            </a:r>
            <a:endParaRPr dirty="0"/>
          </a:p>
        </p:txBody>
      </p:sp>
      <p:sp>
        <p:nvSpPr>
          <p:cNvPr id="662" name="Google Shape;662;p77"/>
          <p:cNvSpPr txBox="1">
            <a:spLocks noGrp="1"/>
          </p:cNvSpPr>
          <p:nvPr>
            <p:ph type="subTitle" idx="1"/>
          </p:nvPr>
        </p:nvSpPr>
        <p:spPr>
          <a:xfrm>
            <a:off x="1514325" y="3188648"/>
            <a:ext cx="6120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Total rides recorded in the year 2024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1"/>
          <p:cNvSpPr txBox="1">
            <a:spLocks noGrp="1"/>
          </p:cNvSpPr>
          <p:nvPr>
            <p:ph type="title"/>
          </p:nvPr>
        </p:nvSpPr>
        <p:spPr>
          <a:xfrm>
            <a:off x="500457" y="463884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Total Rides by Member Type</a:t>
            </a:r>
            <a:endParaRPr dirty="0"/>
          </a:p>
        </p:txBody>
      </p:sp>
      <p:sp>
        <p:nvSpPr>
          <p:cNvPr id="588" name="Google Shape;588;p71"/>
          <p:cNvSpPr txBox="1"/>
          <p:nvPr/>
        </p:nvSpPr>
        <p:spPr>
          <a:xfrm>
            <a:off x="594917" y="1494866"/>
            <a:ext cx="3645982" cy="21537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Members contribute the majority of rides </a:t>
            </a:r>
            <a:r>
              <a:rPr lang="en-US" sz="16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(~63%) </a:t>
            </a:r>
            <a:r>
              <a:rPr lang="en-US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Casual riders </a:t>
            </a:r>
            <a:r>
              <a:rPr lang="en-US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make up to </a:t>
            </a:r>
            <a:r>
              <a:rPr lang="en-US" sz="16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~37% </a:t>
            </a:r>
            <a:r>
              <a:rPr lang="en-US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of total rides.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i="1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📌 Insight: </a:t>
            </a:r>
            <a:r>
              <a:rPr lang="en-US" sz="1200" i="1" dirty="0" err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Cyclistic’s</a:t>
            </a:r>
            <a:r>
              <a:rPr lang="en-US" sz="1200" i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main user base consists of members, but casual riders still form a sizable portion.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1E9F27-3420-4A06-A980-43AE602937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69" t="5191" r="8843" b="9085"/>
          <a:stretch/>
        </p:blipFill>
        <p:spPr>
          <a:xfrm>
            <a:off x="4240899" y="1227739"/>
            <a:ext cx="4550388" cy="268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364670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1029</Words>
  <Application>Microsoft Office PowerPoint</Application>
  <PresentationFormat>On-screen Show (16:9)</PresentationFormat>
  <Paragraphs>145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Vidaloka</vt:lpstr>
      <vt:lpstr>Montserrat</vt:lpstr>
      <vt:lpstr>Arial</vt:lpstr>
      <vt:lpstr>Minimalist Business Slides XL by Slidesgo</vt:lpstr>
      <vt:lpstr>Cyclist Bike-share Analysis</vt:lpstr>
      <vt:lpstr>Business Task</vt:lpstr>
      <vt:lpstr>1. Business Task</vt:lpstr>
      <vt:lpstr>2. Data Sources Used</vt:lpstr>
      <vt:lpstr>3. Data Cleaning &amp; Manipulation</vt:lpstr>
      <vt:lpstr>4. Summary of Analysis</vt:lpstr>
      <vt:lpstr>5. Supporting Visualizations &amp; Key Findings</vt:lpstr>
      <vt:lpstr>58,60,568</vt:lpstr>
      <vt:lpstr>Total Rides by Member Type</vt:lpstr>
      <vt:lpstr>1. Ride Length Analysis</vt:lpstr>
      <vt:lpstr>2. Rides by Weekday</vt:lpstr>
      <vt:lpstr>3. Top 5 Start Stations</vt:lpstr>
      <vt:lpstr>4. Hourly Ride Patterns</vt:lpstr>
      <vt:lpstr>5. Bike Type Usage</vt:lpstr>
      <vt:lpstr>6. Rides by Month</vt:lpstr>
      <vt:lpstr>6. Recommendations</vt:lpstr>
      <vt:lpstr>Final 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Cyclist Bike-share Analysis</dc:title>
  <dc:creator>Lenovo</dc:creator>
  <cp:lastModifiedBy>Yash Panchal</cp:lastModifiedBy>
  <cp:revision>10</cp:revision>
  <dcterms:modified xsi:type="dcterms:W3CDTF">2025-03-22T16:12:12Z</dcterms:modified>
</cp:coreProperties>
</file>