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4085b1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4085b186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16" name="Google Shape;16;p2"/>
          <p:cNvPicPr preferRelativeResize="0"/>
          <p:nvPr/>
        </p:nvPicPr>
        <p:blipFill rotWithShape="1">
          <a:blip r:embed="rId3">
            <a:alphaModFix/>
          </a:blip>
          <a:srcRect b="28591" l="0" r="0" t="2"/>
          <a:stretch/>
        </p:blipFill>
        <p:spPr>
          <a:xfrm>
            <a:off x="101600" y="3352801"/>
            <a:ext cx="2743200" cy="19796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-55881" y="5257800"/>
            <a:ext cx="2854962" cy="387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48920" y="5667375"/>
            <a:ext cx="2448561" cy="214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/>
          </a:p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  <a:defRPr sz="1300">
                <a:solidFill>
                  <a:srgbClr val="FFFFFF"/>
                </a:solidFill>
              </a:defRPr>
            </a:lvl1pPr>
            <a:lvl2pPr indent="-31115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•"/>
              <a:defRPr sz="1300">
                <a:solidFill>
                  <a:srgbClr val="FFFFFF"/>
                </a:solidFill>
              </a:defRPr>
            </a:lvl2pPr>
            <a:lvl3pPr indent="-31115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•"/>
              <a:defRPr sz="1300">
                <a:solidFill>
                  <a:srgbClr val="FFFFFF"/>
                </a:solidFill>
              </a:defRPr>
            </a:lvl3pPr>
            <a:lvl4pPr indent="-31115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•"/>
              <a:defRPr sz="1300">
                <a:solidFill>
                  <a:srgbClr val="FFFFFF"/>
                </a:solidFill>
              </a:defRPr>
            </a:lvl4pPr>
            <a:lvl5pPr indent="-31115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•"/>
              <a:defRPr sz="13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/>
        </p:nvSpPr>
        <p:spPr>
          <a:xfrm>
            <a:off x="4414520" y="6596064"/>
            <a:ext cx="7731760" cy="20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779183" y="6550025"/>
            <a:ext cx="9412819" cy="49215"/>
            <a:chOff x="0" y="0"/>
            <a:chExt cx="9412816" cy="49213"/>
          </a:xfrm>
        </p:grpSpPr>
        <p:sp>
          <p:nvSpPr>
            <p:cNvPr id="25" name="Google Shape;25;p3"/>
            <p:cNvSpPr/>
            <p:nvPr/>
          </p:nvSpPr>
          <p:spPr>
            <a:xfrm>
              <a:off x="3395133" y="0"/>
              <a:ext cx="3105150" cy="49213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432550" y="0"/>
              <a:ext cx="2980266" cy="46038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0"/>
              <a:ext cx="3441700" cy="49213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1" id="28" name="Google Shape;28;p3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8839200" y="-1"/>
            <a:ext cx="2925234" cy="692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3"/>
          <p:cNvGrpSpPr/>
          <p:nvPr/>
        </p:nvGrpSpPr>
        <p:grpSpPr>
          <a:xfrm>
            <a:off x="2844799" y="6553200"/>
            <a:ext cx="9347202" cy="46039"/>
            <a:chOff x="0" y="0"/>
            <a:chExt cx="9347200" cy="46038"/>
          </a:xfrm>
        </p:grpSpPr>
        <p:sp>
          <p:nvSpPr>
            <p:cNvPr id="30" name="Google Shape;30;p3"/>
            <p:cNvSpPr/>
            <p:nvPr/>
          </p:nvSpPr>
          <p:spPr>
            <a:xfrm>
              <a:off x="3149600" y="0"/>
              <a:ext cx="3105150" cy="4603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-1" y="1295400"/>
            <a:ext cx="9347202" cy="46039"/>
            <a:chOff x="0" y="0"/>
            <a:chExt cx="9347200" cy="46038"/>
          </a:xfrm>
        </p:grpSpPr>
        <p:sp>
          <p:nvSpPr>
            <p:cNvPr id="34" name="Google Shape;34;p3"/>
            <p:cNvSpPr/>
            <p:nvPr/>
          </p:nvSpPr>
          <p:spPr>
            <a:xfrm>
              <a:off x="3149600" y="0"/>
              <a:ext cx="3105150" cy="4603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406400" y="149384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841812" y="3810000"/>
            <a:ext cx="8537388" cy="155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IN"/>
              <a:t>CSF407 – ARTIFICIAL INTELLIGENCE</a:t>
            </a:r>
            <a:endParaRPr/>
          </a:p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IN" sz="3288"/>
              <a:t>Group - 13: Different Disease Prediction Systems</a:t>
            </a:r>
            <a:endParaRPr sz="3288"/>
          </a:p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" name="Google Shape;113;p15"/>
          <p:cNvSpPr txBox="1"/>
          <p:nvPr/>
        </p:nvSpPr>
        <p:spPr>
          <a:xfrm>
            <a:off x="253409" y="5676900"/>
            <a:ext cx="1485901" cy="228511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Pilani Campus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229420" y="195982"/>
            <a:ext cx="10972800" cy="11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57175" lvl="0" marL="2571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/>
              <a:t>Improvements – Feature Selection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229420" y="1410267"/>
            <a:ext cx="11962580" cy="5093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Ensemble </a:t>
            </a:r>
            <a:r>
              <a:rPr lang="en-IN" sz="2800">
                <a:solidFill>
                  <a:schemeClr val="dk1"/>
                </a:solidFill>
              </a:rPr>
              <a:t>algorithms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Generating different subsets of features and combining subsets with best accuracy [Based on performance measure]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Information Gain: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Heuristic to feature selection is the information gain of each feature [changes at each step; which to add next to subset?] [Splitting in feature selection – minimum information gain on losing this feature]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1121656" y="6606058"/>
            <a:ext cx="990601" cy="214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12511" y="439003"/>
            <a:ext cx="8537388" cy="1550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Types of Disease Prediction Systems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12511" y="1574042"/>
            <a:ext cx="8537388" cy="1550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 –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Develop reliable constraints on symptoms and factors like past history and lifestyle for different types of diseases.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Try to compare and improve different data munging techniques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c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ompare and improve different feature selection processes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11121656" y="6606058"/>
            <a:ext cx="990601" cy="214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534" y="439003"/>
            <a:ext cx="8854365" cy="166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Limitations Identified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75230" y="1519451"/>
            <a:ext cx="11571027" cy="166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use of factors like medical history and lifestyle factors – (EMR used by Chen et. al.) might be important for certain diseases.</a:t>
            </a:r>
            <a:endParaRPr/>
          </a:p>
          <a:p>
            <a:pPr indent="-3111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– different statistical tests n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 considered (only p-value)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consider constraints</a:t>
            </a:r>
            <a:endParaRPr/>
          </a:p>
          <a:p>
            <a:pPr indent="-3111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Munging – mean/mode techniques; loss of information and biased estimates. [Different conditions – large amount of missing data]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11121656" y="6606058"/>
            <a:ext cx="990601" cy="214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95534" y="439003"/>
            <a:ext cx="8854365" cy="166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Identified (Contd.)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75230" y="1519451"/>
            <a:ext cx="11821236" cy="1469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AMD Datasets – 495 records after reducing dataset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Only relies on OCT imaging in AMD study (Other modalities)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Low accuracy with heart disease – LogReg (87%)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Interaction between symptoms not considered in feature selection – significance when present together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 fairness metric used– necessary for diagnosis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Explainable AI – needs to be optimised for understanding by doctors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1121656" y="6606058"/>
            <a:ext cx="990601" cy="214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95534" y="439003"/>
            <a:ext cx="8854365" cy="166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 – Generation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275230" y="1519451"/>
            <a:ext cx="11821236" cy="1469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Identifying associations between co-occurrences of symptoms &amp; past-history features for a +ve diagnosis [Can use decision tree – split on features]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Setting lower limit of statistical tests for choosing constraints; retain in splitting; [Different significance level] [P-value, Confidence-interval, Bayesian inference]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-&gt;Naïve Bayes – generate constraints by testing importance of a particular 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limit on conditional probability; constraint for selection (Retain in splitting)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50125" y="251895"/>
            <a:ext cx="11215427" cy="539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3100"/>
              <a:t>Constraints - Testing</a:t>
            </a:r>
            <a:endParaRPr sz="3100"/>
          </a:p>
        </p:txBody>
      </p:sp>
      <p:sp>
        <p:nvSpPr>
          <p:cNvPr id="147" name="Google Shape;147;p20"/>
          <p:cNvSpPr txBox="1"/>
          <p:nvPr/>
        </p:nvSpPr>
        <p:spPr>
          <a:xfrm>
            <a:off x="150124" y="1591650"/>
            <a:ext cx="11215427" cy="4795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Backtracking search – feature selection done based on constraints and final accuracy tested by cross-validation, etc.</a:t>
            </a:r>
            <a:endParaRPr sz="2100"/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Cross-Validation: Splitting data into training and testing set; Evaluate learning with and without the constraints for different diseases [Over-fitting &amp; ideal generalizability] –&gt; kfold cross-validation</a:t>
            </a:r>
            <a:endParaRPr sz="2100"/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Clustering analysis: Group patients on s</a:t>
            </a:r>
            <a:r>
              <a:rPr lang="en-IN" sz="2500">
                <a:solidFill>
                  <a:schemeClr val="dk1"/>
                </a:solidFill>
              </a:rPr>
              <a:t>imilarities </a:t>
            </a:r>
            <a:r>
              <a:rPr b="0" i="0" lang="en-I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past history) and compare clusters to actual results [Subgroups of data not suitable for constraint]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1121656" y="6606058"/>
            <a:ext cx="990601" cy="214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95534" y="439003"/>
            <a:ext cx="8854365" cy="166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Improvements on data munging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275230" y="1519451"/>
            <a:ext cx="11571027" cy="166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augmentation – For diseases with limited datasets (Rare); test various techniques; compare accuracy; use to improve generalizability</a:t>
            </a:r>
            <a:endParaRPr/>
          </a:p>
          <a:p>
            <a:pPr indent="-3111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Imputation – Replace with multiple possible values [One incomplete record -&gt; multiple records] [Search for best imputed values (generalizability on complete datasets)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neighbors; 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choose a k value for a particular attribute, test it on known dataset, and calculate mean absolute error. 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(Possible complete dataset based on known values)</a:t>
            </a:r>
            <a:endParaRPr/>
          </a:p>
          <a:p>
            <a:pPr indent="-3111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229420" y="195982"/>
            <a:ext cx="10972800" cy="11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57175" lvl="0" marL="2571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/>
              <a:t>Improvements – Feature Selection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229420" y="1410267"/>
            <a:ext cx="11962580" cy="5093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Simulated annealing modification: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-&gt; Create an objective function: say a statistical limit on when to reject features &amp; don’t keep a constant rejection limit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-&gt; As schedule continues, model starts rejecting based on </a:t>
            </a:r>
            <a:r>
              <a:rPr lang="en-IN" sz="2800">
                <a:solidFill>
                  <a:schemeClr val="dk1"/>
                </a:solidFill>
              </a:rPr>
              <a:t>higher 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p-values [Getting more objectively closer to what is implemented in research] [Expected probability (0.05 p) not constant; better feature selection]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229420" y="195982"/>
            <a:ext cx="109728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57175" lvl="0" marL="2571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/>
              <a:t>Improvements – Feature Selection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229420" y="1410267"/>
            <a:ext cx="11962500" cy="5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IN" sz="2800">
                <a:solidFill>
                  <a:schemeClr val="dk1"/>
                </a:solidFill>
              </a:rPr>
              <a:t>Considering interaction effects:</a:t>
            </a:r>
            <a:endParaRPr sz="2800">
              <a:solidFill>
                <a:schemeClr val="dk1"/>
              </a:solidFill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</a:rPr>
              <a:t>			Extent of interaction - Analysis of variance(ANOVA); if effect of a feature on disease detection is dependent on presence or absence of another symptoms [Decision tree - where splits together have a better information gain]</a:t>
            </a:r>
            <a:endParaRPr sz="2800">
              <a:solidFill>
                <a:schemeClr val="dk1"/>
              </a:solidFill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</a:rPr>
              <a:t>-&gt; Use different statistical tests for eliminating features during splitting [Chi-squared/F-tests]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</a:rPr>
              <a:t>-&gt; Search algorithms - search based on a heuristic as performance of the model on testing dataset &amp; minimum number of features (prevent overfitting)</a:t>
            </a:r>
            <a:endParaRPr sz="2800">
              <a:solidFill>
                <a:schemeClr val="dk1"/>
              </a:solidFill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