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
  </p:notesMasterIdLst>
  <p:sldIdLst>
    <p:sldId id="257" r:id="rId2"/>
  </p:sldIdLst>
  <p:sldSz cx="32918400" cy="21945600"/>
  <p:notesSz cx="10234613" cy="14662150"/>
  <p:defaultTextStyle>
    <a:defPPr marL="0" marR="0" indent="0" algn="l" defTabSz="914302"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26497"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1pPr>
    <a:lvl2pPr marL="0" marR="0" indent="326497" algn="l" defTabSz="326497"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2pPr>
    <a:lvl3pPr marL="0" marR="0" indent="652994" algn="l" defTabSz="326497"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3pPr>
    <a:lvl4pPr marL="0" marR="0" indent="979491" algn="l" defTabSz="326497"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4pPr>
    <a:lvl5pPr marL="0" marR="0" indent="1305988" algn="l" defTabSz="326497"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5pPr>
    <a:lvl6pPr marL="0" marR="0" indent="1632486" algn="l" defTabSz="326497"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6pPr>
    <a:lvl7pPr marL="0" marR="0" indent="1958983" algn="l" defTabSz="326497"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7pPr>
    <a:lvl8pPr marL="0" marR="0" indent="2285480" algn="l" defTabSz="326497"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8pPr>
    <a:lvl9pPr marL="0" marR="0" indent="2611977" algn="l" defTabSz="326497"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0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25"/>
    <p:restoredTop sz="94719"/>
  </p:normalViewPr>
  <p:slideViewPr>
    <p:cSldViewPr snapToGrid="0">
      <p:cViewPr>
        <p:scale>
          <a:sx n="46" d="100"/>
          <a:sy n="46" d="100"/>
        </p:scale>
        <p:origin x="872"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Shape 24"/>
          <p:cNvSpPr>
            <a:spLocks noGrp="1" noRot="1" noChangeAspect="1"/>
          </p:cNvSpPr>
          <p:nvPr>
            <p:ph type="sldImg"/>
          </p:nvPr>
        </p:nvSpPr>
        <p:spPr>
          <a:xfrm>
            <a:off x="995363" y="1100138"/>
            <a:ext cx="8243887" cy="5497512"/>
          </a:xfrm>
          <a:prstGeom prst="rect">
            <a:avLst/>
          </a:prstGeom>
        </p:spPr>
        <p:txBody>
          <a:bodyPr lIns="142262" tIns="71131" rIns="142262" bIns="71131"/>
          <a:lstStyle/>
          <a:p>
            <a:endParaRPr/>
          </a:p>
        </p:txBody>
      </p:sp>
      <p:sp>
        <p:nvSpPr>
          <p:cNvPr id="25" name="Shape 25"/>
          <p:cNvSpPr>
            <a:spLocks noGrp="1"/>
          </p:cNvSpPr>
          <p:nvPr>
            <p:ph type="body" sz="quarter" idx="1"/>
          </p:nvPr>
        </p:nvSpPr>
        <p:spPr>
          <a:xfrm>
            <a:off x="1364615" y="6964521"/>
            <a:ext cx="7505383" cy="6597968"/>
          </a:xfrm>
          <a:prstGeom prst="rect">
            <a:avLst/>
          </a:prstGeom>
        </p:spPr>
        <p:txBody>
          <a:bodyPr lIns="142262" tIns="71131" rIns="142262" bIns="71131"/>
          <a:lstStyle/>
          <a:p>
            <a:endParaRPr/>
          </a:p>
        </p:txBody>
      </p:sp>
    </p:spTree>
  </p:cSld>
  <p:clrMap bg1="lt1" tx1="dk1" bg2="lt2" tx2="dk2" accent1="accent1" accent2="accent2" accent3="accent3" accent4="accent4" accent5="accent5" accent6="accent6" hlink="hlink" folHlink="folHlink"/>
  <p:notesStyle>
    <a:lvl1pPr defTabSz="2632873" latinLnBrk="0">
      <a:defRPr sz="3399">
        <a:latin typeface="+mn-lt"/>
        <a:ea typeface="+mn-ea"/>
        <a:cs typeface="+mn-cs"/>
        <a:sym typeface="Calibri"/>
      </a:defRPr>
    </a:lvl1pPr>
    <a:lvl2pPr indent="228576" defTabSz="2632873" latinLnBrk="0">
      <a:defRPr sz="3399">
        <a:latin typeface="+mn-lt"/>
        <a:ea typeface="+mn-ea"/>
        <a:cs typeface="+mn-cs"/>
        <a:sym typeface="Calibri"/>
      </a:defRPr>
    </a:lvl2pPr>
    <a:lvl3pPr indent="457151" defTabSz="2632873" latinLnBrk="0">
      <a:defRPr sz="3399">
        <a:latin typeface="+mn-lt"/>
        <a:ea typeface="+mn-ea"/>
        <a:cs typeface="+mn-cs"/>
        <a:sym typeface="Calibri"/>
      </a:defRPr>
    </a:lvl3pPr>
    <a:lvl4pPr indent="685726" defTabSz="2632873" latinLnBrk="0">
      <a:defRPr sz="3399">
        <a:latin typeface="+mn-lt"/>
        <a:ea typeface="+mn-ea"/>
        <a:cs typeface="+mn-cs"/>
        <a:sym typeface="Calibri"/>
      </a:defRPr>
    </a:lvl4pPr>
    <a:lvl5pPr indent="914302" defTabSz="2632873" latinLnBrk="0">
      <a:defRPr sz="3399">
        <a:latin typeface="+mn-lt"/>
        <a:ea typeface="+mn-ea"/>
        <a:cs typeface="+mn-cs"/>
        <a:sym typeface="Calibri"/>
      </a:defRPr>
    </a:lvl5pPr>
    <a:lvl6pPr indent="1142878" defTabSz="2632873" latinLnBrk="0">
      <a:defRPr sz="3399">
        <a:latin typeface="+mn-lt"/>
        <a:ea typeface="+mn-ea"/>
        <a:cs typeface="+mn-cs"/>
        <a:sym typeface="Calibri"/>
      </a:defRPr>
    </a:lvl6pPr>
    <a:lvl7pPr indent="1371453" defTabSz="2632873" latinLnBrk="0">
      <a:defRPr sz="3399">
        <a:latin typeface="+mn-lt"/>
        <a:ea typeface="+mn-ea"/>
        <a:cs typeface="+mn-cs"/>
        <a:sym typeface="Calibri"/>
      </a:defRPr>
    </a:lvl7pPr>
    <a:lvl8pPr indent="1600028" defTabSz="2632873" latinLnBrk="0">
      <a:defRPr sz="3399">
        <a:latin typeface="+mn-lt"/>
        <a:ea typeface="+mn-ea"/>
        <a:cs typeface="+mn-cs"/>
        <a:sym typeface="Calibri"/>
      </a:defRPr>
    </a:lvl8pPr>
    <a:lvl9pPr indent="1828604" defTabSz="2632873" latinLnBrk="0">
      <a:defRPr sz="3399">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a:t>Add grid</a:t>
            </a:r>
            <a:endParaRPr lang="en-US" dirty="0"/>
          </a:p>
        </p:txBody>
      </p:sp>
    </p:spTree>
    <p:extLst>
      <p:ext uri="{BB962C8B-B14F-4D97-AF65-F5344CB8AC3E}">
        <p14:creationId xmlns:p14="http://schemas.microsoft.com/office/powerpoint/2010/main" val="3957138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FB AI Research ">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45921" y="294641"/>
            <a:ext cx="29626561" cy="482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3" name="Body Level One…"/>
          <p:cNvSpPr txBox="1">
            <a:spLocks noGrp="1"/>
          </p:cNvSpPr>
          <p:nvPr>
            <p:ph type="body" idx="1"/>
          </p:nvPr>
        </p:nvSpPr>
        <p:spPr>
          <a:xfrm>
            <a:off x="1645921" y="5120641"/>
            <a:ext cx="29626561" cy="168249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23316448" y="20201822"/>
            <a:ext cx="275073" cy="276999"/>
          </a:xfrm>
          <a:prstGeom prst="rect">
            <a:avLst/>
          </a:prstGeom>
          <a:ln w="12700">
            <a:miter lim="400000"/>
          </a:ln>
        </p:spPr>
        <p:txBody>
          <a:bodyPr wrap="none" lIns="45719" rIns="45719" anchor="ctr">
            <a:spAutoFit/>
          </a:bodyPr>
          <a:lstStyle>
            <a:lvl1pPr algn="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Lst>
  <p:transition spd="med"/>
  <p:txStyles>
    <p:titleStyle>
      <a:lvl1pPr marL="0" marR="0" indent="0" algn="l" defTabSz="2926197"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1pPr>
      <a:lvl2pPr marL="0" marR="0" indent="0" algn="l" defTabSz="2926197"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2pPr>
      <a:lvl3pPr marL="0" marR="0" indent="0" algn="l" defTabSz="2926197"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3pPr>
      <a:lvl4pPr marL="0" marR="0" indent="0" algn="l" defTabSz="2926197"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4pPr>
      <a:lvl5pPr marL="0" marR="0" indent="0" algn="l" defTabSz="2926197"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5pPr>
      <a:lvl6pPr marL="0" marR="0" indent="0" algn="l" defTabSz="2926197"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6pPr>
      <a:lvl7pPr marL="0" marR="0" indent="0" algn="l" defTabSz="2926197"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7pPr>
      <a:lvl8pPr marL="0" marR="0" indent="0" algn="l" defTabSz="2926197"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8pPr>
      <a:lvl9pPr marL="0" marR="0" indent="0" algn="l" defTabSz="2926197"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9pPr>
    </p:titleStyle>
    <p:bodyStyle>
      <a:lvl1pPr marL="731549" marR="0" indent="-731549" algn="l" defTabSz="2926197"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1pPr>
      <a:lvl2pPr marL="2319781" marR="0" indent="-856682" algn="l" defTabSz="2926197"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2pPr>
      <a:lvl3pPr marL="3943508" marR="0" indent="-1017311" algn="l" defTabSz="2926197"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3pPr>
      <a:lvl4pPr marL="5531539" marR="0" indent="-1142244" algn="l" defTabSz="2926197"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4pPr>
      <a:lvl5pPr marL="6994637" marR="0" indent="-1142244" algn="l" defTabSz="2926197"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5pPr>
      <a:lvl6pPr marL="8457736" marR="0" indent="-1142244" algn="l" defTabSz="2926197"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6pPr>
      <a:lvl7pPr marL="9920834" marR="0" indent="-1142244" algn="l" defTabSz="2926197"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7pPr>
      <a:lvl8pPr marL="11383934" marR="0" indent="-1142244" algn="l" defTabSz="2926197"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8pPr>
      <a:lvl9pPr marL="12847031" marR="0" indent="-1142244" algn="l" defTabSz="2926197"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9pPr>
    </p:bodyStyle>
    <p:otherStyle>
      <a:lvl1pPr marL="0" marR="0" indent="0" algn="r" defTabSz="32652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326529" algn="r" defTabSz="32652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653057" algn="r" defTabSz="32652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979586" algn="r" defTabSz="32652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306115" algn="r" defTabSz="32652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1632645" algn="r" defTabSz="32652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1959173" algn="r" defTabSz="32652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2285702" algn="r" defTabSz="32652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2612231" algn="r" defTabSz="32652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18" Type="http://schemas.openxmlformats.org/officeDocument/2006/relationships/image" Target="../media/image16.jpg"/><Relationship Id="rId26" Type="http://schemas.openxmlformats.org/officeDocument/2006/relationships/image" Target="../media/image24.jp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jpeg"/><Relationship Id="rId12" Type="http://schemas.openxmlformats.org/officeDocument/2006/relationships/image" Target="../media/image10.png"/><Relationship Id="rId17" Type="http://schemas.openxmlformats.org/officeDocument/2006/relationships/image" Target="../media/image15.jpg"/><Relationship Id="rId25" Type="http://schemas.openxmlformats.org/officeDocument/2006/relationships/image" Target="../media/image23.jpg"/><Relationship Id="rId2" Type="http://schemas.openxmlformats.org/officeDocument/2006/relationships/notesSlide" Target="../notesSlides/notesSlide1.xml"/><Relationship Id="rId16" Type="http://schemas.openxmlformats.org/officeDocument/2006/relationships/image" Target="../media/image14.jpg"/><Relationship Id="rId20" Type="http://schemas.openxmlformats.org/officeDocument/2006/relationships/image" Target="../media/image18.gif"/><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jpg"/><Relationship Id="rId23" Type="http://schemas.openxmlformats.org/officeDocument/2006/relationships/image" Target="../media/image21.png"/><Relationship Id="rId28" Type="http://schemas.openxmlformats.org/officeDocument/2006/relationships/image" Target="../media/image26.jp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31E8018E-55AC-044E-881F-E6A44CAE8962}"/>
                  </a:ext>
                </a:extLst>
              </p:cNvPr>
              <p:cNvSpPr/>
              <p:nvPr/>
            </p:nvSpPr>
            <p:spPr>
              <a:xfrm>
                <a:off x="203170" y="4210972"/>
                <a:ext cx="9253728" cy="17590645"/>
              </a:xfrm>
              <a:prstGeom prst="rect">
                <a:avLst/>
              </a:prstGeom>
              <a:noFill/>
              <a:ln w="57150">
                <a:solidFill>
                  <a:schemeClr val="tx1"/>
                </a:solidFill>
              </a:ln>
            </p:spPr>
            <p:style>
              <a:lnRef idx="2">
                <a:schemeClr val="accent1"/>
              </a:lnRef>
              <a:fillRef idx="1">
                <a:schemeClr val="lt1"/>
              </a:fillRef>
              <a:effectRef idx="0">
                <a:schemeClr val="accent1"/>
              </a:effectRef>
              <a:fontRef idx="minor">
                <a:schemeClr val="dk1"/>
              </a:fontRef>
            </p:style>
            <p:txBody>
              <a:bodyPr lIns="252000" tIns="180000" rIns="252000" bIns="180000" rtlCol="0" anchor="t"/>
              <a:lstStyle/>
              <a:p>
                <a:pPr algn="ctr"/>
                <a:r>
                  <a:rPr lang="en-US" sz="3400" b="1" dirty="0">
                    <a:solidFill>
                      <a:schemeClr val="tx1"/>
                    </a:solidFill>
                    <a:latin typeface="Arial" panose="020B0604020202020204" pitchFamily="34" charset="0"/>
                    <a:cs typeface="Arial" panose="020B0604020202020204" pitchFamily="34" charset="0"/>
                  </a:rPr>
                  <a:t>Problem Statement</a:t>
                </a:r>
              </a:p>
              <a:p>
                <a:endParaRPr lang="en-US" sz="1000" b="1" dirty="0">
                  <a:solidFill>
                    <a:schemeClr val="tx1"/>
                  </a:solidFill>
                  <a:latin typeface="Arial" panose="020B0604020202020204" pitchFamily="34" charset="0"/>
                  <a:cs typeface="Arial" panose="020B0604020202020204" pitchFamily="34" charset="0"/>
                </a:endParaRPr>
              </a:p>
              <a:p>
                <a:pPr algn="just"/>
                <a:r>
                  <a:rPr lang="en-US" sz="2400" dirty="0">
                    <a:solidFill>
                      <a:schemeClr val="tx1"/>
                    </a:solidFill>
                    <a:latin typeface="Arial" panose="020B0604020202020204" pitchFamily="34" charset="0"/>
                    <a:cs typeface="Arial" panose="020B0604020202020204" pitchFamily="34" charset="0"/>
                  </a:rPr>
                  <a:t>Our project revolves around two core objectives:</a:t>
                </a:r>
              </a:p>
              <a:p>
                <a:pPr marL="457200" indent="-457200" algn="just">
                  <a:buAutoNum type="arabicPeriod"/>
                </a:pPr>
                <a:r>
                  <a:rPr lang="en-US" sz="2400" b="1" dirty="0">
                    <a:solidFill>
                      <a:schemeClr val="tx1"/>
                    </a:solidFill>
                    <a:latin typeface="Arial" panose="020B0604020202020204" pitchFamily="34" charset="0"/>
                    <a:cs typeface="Arial" panose="020B0604020202020204" pitchFamily="34" charset="0"/>
                  </a:rPr>
                  <a:t>Data-Driven Model Identification: </a:t>
                </a:r>
                <a:r>
                  <a:rPr lang="en-US" sz="2400" dirty="0">
                    <a:solidFill>
                      <a:schemeClr val="tx1"/>
                    </a:solidFill>
                    <a:latin typeface="Arial" panose="020B0604020202020204" pitchFamily="34" charset="0"/>
                    <a:cs typeface="Arial" panose="020B0604020202020204" pitchFamily="34" charset="0"/>
                  </a:rPr>
                  <a:t>Our primary goal is to construct a data-driven model for an aircraft (Bell 205) using input-output data, treating the aircraft as a black box. </a:t>
                </a:r>
              </a:p>
              <a:p>
                <a:pPr marL="457200" indent="-457200" algn="just">
                  <a:buAutoNum type="arabicPeriod"/>
                </a:pPr>
                <a:r>
                  <a:rPr lang="en-US" sz="2400" b="1" dirty="0">
                    <a:solidFill>
                      <a:schemeClr val="tx1"/>
                    </a:solidFill>
                    <a:latin typeface="Arial" panose="020B0604020202020204" pitchFamily="34" charset="0"/>
                    <a:cs typeface="Arial" panose="020B0604020202020204" pitchFamily="34" charset="0"/>
                  </a:rPr>
                  <a:t> Transfer Learning for New Aircraft: </a:t>
                </a:r>
                <a:r>
                  <a:rPr lang="en-US" sz="2400" dirty="0">
                    <a:solidFill>
                      <a:schemeClr val="tx1"/>
                    </a:solidFill>
                    <a:latin typeface="Arial" panose="020B0604020202020204" pitchFamily="34" charset="0"/>
                    <a:cs typeface="Arial" panose="020B0604020202020204" pitchFamily="34" charset="0"/>
                  </a:rPr>
                  <a:t>The challenge is to extend the insights and knowledge from the well-established model to a different aircraft. This becomes challenging when data for the new aircraft is scarce, and the goal is to adapt the initial generative model to the new aircraft (Bell 412). </a:t>
                </a:r>
              </a:p>
              <a:p>
                <a:pPr algn="just"/>
                <a:endParaRPr lang="en-US" sz="2400" dirty="0">
                  <a:solidFill>
                    <a:schemeClr val="tx1"/>
                  </a:solidFill>
                  <a:latin typeface="Arial" panose="020B0604020202020204" pitchFamily="34" charset="0"/>
                  <a:cs typeface="Arial" panose="020B0604020202020204" pitchFamily="34" charset="0"/>
                </a:endParaRPr>
              </a:p>
              <a:p>
                <a:pPr algn="just"/>
                <a:endParaRPr lang="en-US" sz="2400" dirty="0">
                  <a:solidFill>
                    <a:schemeClr val="tx1"/>
                  </a:solidFill>
                  <a:latin typeface="Arial" panose="020B0604020202020204" pitchFamily="34" charset="0"/>
                  <a:cs typeface="Arial" panose="020B0604020202020204" pitchFamily="34" charset="0"/>
                </a:endParaRPr>
              </a:p>
              <a:p>
                <a:pPr algn="just"/>
                <a:endParaRPr lang="en-US" sz="2400" dirty="0">
                  <a:solidFill>
                    <a:schemeClr val="tx1"/>
                  </a:solidFill>
                  <a:latin typeface="Arial" panose="020B0604020202020204" pitchFamily="34" charset="0"/>
                  <a:cs typeface="Arial" panose="020B0604020202020204" pitchFamily="34" charset="0"/>
                </a:endParaRPr>
              </a:p>
              <a:p>
                <a:pPr algn="just"/>
                <a:endParaRPr lang="en-US" sz="2400" dirty="0">
                  <a:solidFill>
                    <a:schemeClr val="tx1"/>
                  </a:solidFill>
                  <a:latin typeface="Arial" panose="020B0604020202020204" pitchFamily="34" charset="0"/>
                  <a:cs typeface="Arial" panose="020B0604020202020204" pitchFamily="34" charset="0"/>
                </a:endParaRPr>
              </a:p>
              <a:p>
                <a:pPr algn="just"/>
                <a:endParaRPr lang="en-US" sz="2400" dirty="0">
                  <a:solidFill>
                    <a:schemeClr val="tx1"/>
                  </a:solidFill>
                  <a:latin typeface="Arial" panose="020B0604020202020204" pitchFamily="34" charset="0"/>
                  <a:cs typeface="Arial" panose="020B0604020202020204" pitchFamily="34" charset="0"/>
                </a:endParaRPr>
              </a:p>
              <a:p>
                <a:pPr algn="just"/>
                <a:endParaRPr lang="en-US" sz="2400" dirty="0">
                  <a:solidFill>
                    <a:schemeClr val="tx1"/>
                  </a:solidFill>
                  <a:latin typeface="Arial" panose="020B0604020202020204" pitchFamily="34" charset="0"/>
                  <a:cs typeface="Arial" panose="020B0604020202020204" pitchFamily="34" charset="0"/>
                </a:endParaRPr>
              </a:p>
              <a:p>
                <a:pPr algn="just"/>
                <a:endParaRPr lang="en-US" sz="2400" dirty="0">
                  <a:solidFill>
                    <a:schemeClr val="tx1"/>
                  </a:solidFill>
                  <a:latin typeface="Arial" panose="020B0604020202020204" pitchFamily="34" charset="0"/>
                  <a:cs typeface="Arial" panose="020B0604020202020204" pitchFamily="34" charset="0"/>
                </a:endParaRPr>
              </a:p>
              <a:p>
                <a:pPr algn="just"/>
                <a:endParaRPr lang="en-US" sz="2000" dirty="0">
                  <a:solidFill>
                    <a:schemeClr val="tx1"/>
                  </a:solidFill>
                  <a:latin typeface="Arial" panose="020B0604020202020204" pitchFamily="34" charset="0"/>
                  <a:cs typeface="Arial" panose="020B0604020202020204" pitchFamily="34" charset="0"/>
                </a:endParaRPr>
              </a:p>
              <a:p>
                <a:pPr algn="just"/>
                <a:r>
                  <a:rPr lang="en-US" sz="2000" dirty="0">
                    <a:solidFill>
                      <a:schemeClr val="tx1"/>
                    </a:solidFill>
                    <a:latin typeface="Arial" panose="020B0604020202020204" pitchFamily="34" charset="0"/>
                    <a:cs typeface="Arial" panose="020B0604020202020204" pitchFamily="34" charset="0"/>
                  </a:rPr>
                  <a:t>Fig: Aircrafts of interest: From Bell 205 (left) to Bell 412 (right) – Extending Aircraft Dynamics Simulation for flight testing</a:t>
                </a:r>
              </a:p>
              <a:p>
                <a:pPr algn="just"/>
                <a:endParaRPr lang="en-US" sz="2000" b="1" dirty="0">
                  <a:solidFill>
                    <a:schemeClr val="tx1"/>
                  </a:solidFill>
                  <a:latin typeface="Arial" panose="020B0604020202020204" pitchFamily="34" charset="0"/>
                  <a:cs typeface="Arial" panose="020B0604020202020204" pitchFamily="34" charset="0"/>
                </a:endParaRPr>
              </a:p>
              <a:p>
                <a:pPr algn="just"/>
                <a:r>
                  <a:rPr lang="en-US" sz="2400" b="1" dirty="0">
                    <a:solidFill>
                      <a:schemeClr val="tx1"/>
                    </a:solidFill>
                    <a:latin typeface="Arial" panose="020B0604020202020204" pitchFamily="34" charset="0"/>
                    <a:cs typeface="Arial" panose="020B0604020202020204" pitchFamily="34" charset="0"/>
                  </a:rPr>
                  <a:t>Case Study:</a:t>
                </a:r>
                <a:r>
                  <a:rPr lang="en-US" sz="2400" dirty="0">
                    <a:solidFill>
                      <a:schemeClr val="tx1"/>
                    </a:solidFill>
                    <a:latin typeface="Arial" panose="020B0604020202020204" pitchFamily="34" charset="0"/>
                    <a:cs typeface="Arial" panose="020B0604020202020204" pitchFamily="34" charset="0"/>
                  </a:rPr>
                  <a:t> We begin by focusing on a well-known fixed-wing aircraft, the Boeing 747-100 [1], as our initial study case. The Boeing 747 – 100 aircraft’s longitudinal and latitudinal state of motion and the control inputs are represented as,   </a:t>
                </a:r>
                <a:endParaRPr lang="en-US" sz="2400" b="0" i="0" dirty="0">
                  <a:solidFill>
                    <a:schemeClr val="tx1"/>
                  </a:solidFill>
                  <a:latin typeface="Cambria Math" panose="02040503050406030204" pitchFamily="18" charset="0"/>
                  <a:cs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sSup>
                        <m:sSupPr>
                          <m:ctrlPr>
                            <a:rPr lang="en-US" sz="2400"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pPr>
                        <m:e>
                          <m:r>
                            <a:rPr lang="en-US" sz="2400" i="1">
                              <a:solidFill>
                                <a:schemeClr val="tx1"/>
                              </a:solidFill>
                              <a:latin typeface="Cambria Math" panose="02040503050406030204" pitchFamily="18" charset="0"/>
                              <a:ea typeface="Cambria Math" panose="02040503050406030204" pitchFamily="18" charset="0"/>
                              <a:cs typeface="Arial" panose="020B0604020202020204" pitchFamily="34" charset="0"/>
                            </a:rPr>
                            <m:t>𝑥</m:t>
                          </m:r>
                        </m:e>
                        <m:sup>
                          <m:r>
                            <a:rPr lang="en-US" sz="2400" i="1">
                              <a:solidFill>
                                <a:schemeClr val="tx1"/>
                              </a:solidFill>
                              <a:latin typeface="Cambria Math" panose="02040503050406030204" pitchFamily="18" charset="0"/>
                              <a:ea typeface="Cambria Math" panose="02040503050406030204" pitchFamily="18" charset="0"/>
                              <a:cs typeface="Arial" panose="020B0604020202020204" pitchFamily="34" charset="0"/>
                            </a:rPr>
                            <m:t>𝑙</m:t>
                          </m:r>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𝑜𝑛𝑔</m:t>
                          </m:r>
                        </m:sup>
                      </m:sSup>
                      <m:r>
                        <a:rPr lang="en-US" sz="2400" i="1">
                          <a:solidFill>
                            <a:schemeClr val="tx1"/>
                          </a:solidFill>
                          <a:latin typeface="Cambria Math" panose="02040503050406030204" pitchFamily="18" charset="0"/>
                          <a:ea typeface="Cambria Math" panose="02040503050406030204" pitchFamily="18" charset="0"/>
                          <a:cs typeface="Arial" panose="020B0604020202020204" pitchFamily="34" charset="0"/>
                        </a:rPr>
                        <m:t> </m:t>
                      </m:r>
                      <m:r>
                        <a:rPr lang="en-US" sz="2400" b="0" i="1" smtClean="0">
                          <a:solidFill>
                            <a:schemeClr val="tx1"/>
                          </a:solidFill>
                          <a:latin typeface="Cambria Math" panose="02040503050406030204" pitchFamily="18" charset="0"/>
                          <a:cs typeface="Arial" panose="020B0604020202020204" pitchFamily="34" charset="0"/>
                        </a:rPr>
                        <m:t>=</m:t>
                      </m:r>
                      <m:d>
                        <m:dPr>
                          <m:begChr m:val="["/>
                          <m:endChr m:val="]"/>
                          <m:ctrlP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dPr>
                        <m:e>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𝑢</m:t>
                          </m:r>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 </m:t>
                          </m:r>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𝑤</m:t>
                          </m:r>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 </m:t>
                          </m:r>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𝑞</m:t>
                          </m:r>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 ∆</m:t>
                          </m:r>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𝜃</m:t>
                          </m:r>
                        </m:e>
                      </m:d>
                      <m:r>
                        <a:rPr lang="en-US" sz="2400" b="0" i="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                           </m:t>
                      </m:r>
                      <m:sSup>
                        <m:sSupPr>
                          <m:ctrlPr>
                            <a:rPr lang="en-US" sz="2400" i="1">
                              <a:solidFill>
                                <a:schemeClr val="tx1"/>
                              </a:solidFill>
                              <a:latin typeface="Cambria Math" panose="02040503050406030204" pitchFamily="18" charset="0"/>
                              <a:cs typeface="Arial" panose="020B0604020202020204" pitchFamily="34" charset="0"/>
                            </a:rPr>
                          </m:ctrlPr>
                        </m:sSupPr>
                        <m:e>
                          <m:r>
                            <a:rPr lang="en-US" sz="2400" i="1">
                              <a:solidFill>
                                <a:schemeClr val="tx1"/>
                              </a:solidFill>
                              <a:latin typeface="Cambria Math" panose="02040503050406030204" pitchFamily="18" charset="0"/>
                              <a:cs typeface="Arial" panose="020B0604020202020204" pitchFamily="34" charset="0"/>
                            </a:rPr>
                            <m:t>𝑢</m:t>
                          </m:r>
                        </m:e>
                        <m:sup>
                          <m:r>
                            <a:rPr lang="en-US" sz="2400" i="1">
                              <a:solidFill>
                                <a:schemeClr val="tx1"/>
                              </a:solidFill>
                              <a:latin typeface="Cambria Math" panose="02040503050406030204" pitchFamily="18" charset="0"/>
                              <a:cs typeface="Arial" panose="020B0604020202020204" pitchFamily="34" charset="0"/>
                            </a:rPr>
                            <m:t>𝑙𝑜𝑛𝑔</m:t>
                          </m:r>
                        </m:sup>
                      </m:sSup>
                      <m:r>
                        <a:rPr lang="en-US" sz="2400" i="1">
                          <a:solidFill>
                            <a:schemeClr val="tx1"/>
                          </a:solidFill>
                          <a:latin typeface="Cambria Math" panose="02040503050406030204" pitchFamily="18" charset="0"/>
                          <a:cs typeface="Arial" panose="020B0604020202020204" pitchFamily="34" charset="0"/>
                        </a:rPr>
                        <m:t>=</m:t>
                      </m:r>
                      <m:d>
                        <m:dPr>
                          <m:begChr m:val="["/>
                          <m:endChr m:val="]"/>
                          <m:ctrlPr>
                            <a:rPr lang="en-US" sz="2400" i="1">
                              <a:solidFill>
                                <a:schemeClr val="tx1"/>
                              </a:solidFill>
                              <a:latin typeface="Cambria Math" panose="02040503050406030204" pitchFamily="18" charset="0"/>
                              <a:ea typeface="Cambria Math" panose="02040503050406030204" pitchFamily="18" charset="0"/>
                              <a:cs typeface="Arial" panose="020B0604020202020204" pitchFamily="34" charset="0"/>
                            </a:rPr>
                          </m:ctrlPr>
                        </m:dPr>
                        <m:e>
                          <m:r>
                            <a:rPr lang="en-US" sz="2400" i="1">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sz="2400"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sz="2400" i="1">
                                  <a:solidFill>
                                    <a:schemeClr val="tx1"/>
                                  </a:solidFill>
                                  <a:latin typeface="Cambria Math" panose="02040503050406030204" pitchFamily="18" charset="0"/>
                                  <a:ea typeface="Cambria Math" panose="02040503050406030204" pitchFamily="18" charset="0"/>
                                  <a:cs typeface="Arial" panose="020B0604020202020204" pitchFamily="34" charset="0"/>
                                </a:rPr>
                                <m:t>𝛿</m:t>
                              </m:r>
                            </m:e>
                            <m:sub>
                              <m:r>
                                <a:rPr lang="en-US" sz="2400" i="1">
                                  <a:solidFill>
                                    <a:schemeClr val="tx1"/>
                                  </a:solidFill>
                                  <a:latin typeface="Cambria Math" panose="02040503050406030204" pitchFamily="18" charset="0"/>
                                  <a:ea typeface="Cambria Math" panose="02040503050406030204" pitchFamily="18" charset="0"/>
                                  <a:cs typeface="Arial" panose="020B0604020202020204" pitchFamily="34" charset="0"/>
                                </a:rPr>
                                <m:t>𝑒</m:t>
                              </m:r>
                            </m:sub>
                          </m:sSub>
                          <m:r>
                            <a:rPr lang="en-US" sz="2400" i="1">
                              <a:solidFill>
                                <a:schemeClr val="tx1"/>
                              </a:solidFill>
                              <a:latin typeface="Cambria Math" panose="02040503050406030204" pitchFamily="18" charset="0"/>
                              <a:ea typeface="Cambria Math" panose="02040503050406030204" pitchFamily="18" charset="0"/>
                              <a:cs typeface="Arial" panose="020B0604020202020204" pitchFamily="34" charset="0"/>
                            </a:rPr>
                            <m:t> ∆</m:t>
                          </m:r>
                          <m:sSub>
                            <m:sSubPr>
                              <m:ctrlPr>
                                <a:rPr lang="en-US" sz="2400"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sz="2400" i="1">
                                  <a:solidFill>
                                    <a:schemeClr val="tx1"/>
                                  </a:solidFill>
                                  <a:latin typeface="Cambria Math" panose="02040503050406030204" pitchFamily="18" charset="0"/>
                                  <a:ea typeface="Cambria Math" panose="02040503050406030204" pitchFamily="18" charset="0"/>
                                  <a:cs typeface="Arial" panose="020B0604020202020204" pitchFamily="34" charset="0"/>
                                </a:rPr>
                                <m:t>𝛿</m:t>
                              </m:r>
                            </m:e>
                            <m:sub>
                              <m:r>
                                <a:rPr lang="en-US" sz="2400" i="1">
                                  <a:solidFill>
                                    <a:schemeClr val="tx1"/>
                                  </a:solidFill>
                                  <a:latin typeface="Cambria Math" panose="02040503050406030204" pitchFamily="18" charset="0"/>
                                  <a:ea typeface="Cambria Math" panose="02040503050406030204" pitchFamily="18" charset="0"/>
                                  <a:cs typeface="Arial" panose="020B0604020202020204" pitchFamily="34" charset="0"/>
                                </a:rPr>
                                <m:t>𝑡h</m:t>
                              </m:r>
                            </m:sub>
                          </m:sSub>
                        </m:e>
                      </m:d>
                    </m:oMath>
                  </m:oMathPara>
                </a14:m>
                <a:endParaRPr lang="en-US" sz="2400" b="0" dirty="0">
                  <a:solidFill>
                    <a:schemeClr val="tx1"/>
                  </a:solidFill>
                  <a:latin typeface="Arial" panose="020B0604020202020204" pitchFamily="34" charset="0"/>
                  <a:ea typeface="Cambria Math" panose="02040503050406030204" pitchFamily="18" charset="0"/>
                  <a:cs typeface="Arial" panose="020B0604020202020204" pitchFamily="34" charset="0"/>
                </a:endParaRPr>
              </a:p>
              <a:p>
                <a:pPr algn="ctr"/>
                <a14:m>
                  <m:oMath xmlns:m="http://schemas.openxmlformats.org/officeDocument/2006/math">
                    <m:sSup>
                      <m:sSupPr>
                        <m:ctrlP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pPr>
                      <m:e>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𝑥</m:t>
                        </m:r>
                      </m:e>
                      <m:sup>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𝑙𝑎𝑡</m:t>
                        </m:r>
                      </m:sup>
                    </m:sSup>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𝑣</m:t>
                    </m:r>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 </m:t>
                    </m:r>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𝑝</m:t>
                    </m:r>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 </m:t>
                    </m:r>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𝑟</m:t>
                    </m:r>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 </m:t>
                    </m:r>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𝜙</m:t>
                    </m:r>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 </m:t>
                    </m:r>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𝜓</m:t>
                    </m:r>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sz="2400" dirty="0">
                    <a:solidFill>
                      <a:schemeClr val="tx1"/>
                    </a:solidFill>
                    <a:latin typeface="Arial" panose="020B0604020202020204" pitchFamily="34" charset="0"/>
                    <a:cs typeface="Arial" panose="020B0604020202020204" pitchFamily="34" charset="0"/>
                  </a:rPr>
                  <a:t>                      </a:t>
                </a:r>
                <a14:m>
                  <m:oMath xmlns:m="http://schemas.openxmlformats.org/officeDocument/2006/math">
                    <m:sSup>
                      <m:sSupPr>
                        <m:ctrlPr>
                          <a:rPr lang="en-US" sz="2400"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pPr>
                      <m:e>
                        <m:r>
                          <a:rPr lang="en-US" sz="2400" i="1">
                            <a:solidFill>
                              <a:schemeClr val="tx1"/>
                            </a:solidFill>
                            <a:latin typeface="Cambria Math" panose="02040503050406030204" pitchFamily="18" charset="0"/>
                            <a:ea typeface="Cambria Math" panose="02040503050406030204" pitchFamily="18" charset="0"/>
                            <a:cs typeface="Arial" panose="020B0604020202020204" pitchFamily="34" charset="0"/>
                          </a:rPr>
                          <m:t>𝑢</m:t>
                        </m:r>
                      </m:e>
                      <m:sup>
                        <m:r>
                          <a:rPr lang="en-US" sz="2400" i="1">
                            <a:solidFill>
                              <a:schemeClr val="tx1"/>
                            </a:solidFill>
                            <a:latin typeface="Cambria Math" panose="02040503050406030204" pitchFamily="18" charset="0"/>
                            <a:ea typeface="Cambria Math" panose="02040503050406030204" pitchFamily="18" charset="0"/>
                            <a:cs typeface="Arial" panose="020B0604020202020204" pitchFamily="34" charset="0"/>
                          </a:rPr>
                          <m:t>𝑙𝑎𝑡</m:t>
                        </m:r>
                      </m:sup>
                    </m:sSup>
                    <m:r>
                      <a:rPr lang="en-US" sz="2400" i="1">
                        <a:solidFill>
                          <a:schemeClr val="tx1"/>
                        </a:solidFill>
                        <a:latin typeface="Cambria Math" panose="02040503050406030204" pitchFamily="18" charset="0"/>
                        <a:ea typeface="Cambria Math" panose="02040503050406030204" pitchFamily="18" charset="0"/>
                        <a:cs typeface="Arial" panose="020B0604020202020204" pitchFamily="34" charset="0"/>
                      </a:rPr>
                      <m:t>=</m:t>
                    </m:r>
                    <m:d>
                      <m:dPr>
                        <m:begChr m:val="["/>
                        <m:endChr m:val="]"/>
                        <m:ctrlPr>
                          <a:rPr lang="en-US" sz="2400" i="1">
                            <a:solidFill>
                              <a:schemeClr val="tx1"/>
                            </a:solidFill>
                            <a:latin typeface="Cambria Math" panose="02040503050406030204" pitchFamily="18" charset="0"/>
                            <a:ea typeface="Cambria Math" panose="02040503050406030204" pitchFamily="18" charset="0"/>
                            <a:cs typeface="Arial" panose="020B0604020202020204" pitchFamily="34" charset="0"/>
                          </a:rPr>
                        </m:ctrlPr>
                      </m:dPr>
                      <m:e>
                        <m:r>
                          <a:rPr lang="en-US" sz="2400" i="1">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sz="2400"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sz="2400" i="1">
                                <a:solidFill>
                                  <a:schemeClr val="tx1"/>
                                </a:solidFill>
                                <a:latin typeface="Cambria Math" panose="02040503050406030204" pitchFamily="18" charset="0"/>
                                <a:ea typeface="Cambria Math" panose="02040503050406030204" pitchFamily="18" charset="0"/>
                                <a:cs typeface="Arial" panose="020B0604020202020204" pitchFamily="34" charset="0"/>
                              </a:rPr>
                              <m:t>𝛿</m:t>
                            </m:r>
                          </m:e>
                          <m:sub>
                            <m:r>
                              <a:rPr lang="en-US" sz="2400" i="1">
                                <a:solidFill>
                                  <a:schemeClr val="tx1"/>
                                </a:solidFill>
                                <a:latin typeface="Cambria Math" panose="02040503050406030204" pitchFamily="18" charset="0"/>
                                <a:ea typeface="Cambria Math" panose="02040503050406030204" pitchFamily="18" charset="0"/>
                                <a:cs typeface="Arial" panose="020B0604020202020204" pitchFamily="34" charset="0"/>
                              </a:rPr>
                              <m:t>𝑎</m:t>
                            </m:r>
                          </m:sub>
                        </m:sSub>
                        <m:r>
                          <a:rPr lang="en-US" sz="2400" i="1">
                            <a:solidFill>
                              <a:schemeClr val="tx1"/>
                            </a:solidFill>
                            <a:latin typeface="Cambria Math" panose="02040503050406030204" pitchFamily="18" charset="0"/>
                            <a:ea typeface="Cambria Math" panose="02040503050406030204" pitchFamily="18" charset="0"/>
                            <a:cs typeface="Arial" panose="020B0604020202020204" pitchFamily="34" charset="0"/>
                          </a:rPr>
                          <m:t> ∆</m:t>
                        </m:r>
                        <m:sSub>
                          <m:sSubPr>
                            <m:ctrlPr>
                              <a:rPr lang="en-US" sz="2400"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sz="2400" i="1">
                                <a:solidFill>
                                  <a:schemeClr val="tx1"/>
                                </a:solidFill>
                                <a:latin typeface="Cambria Math" panose="02040503050406030204" pitchFamily="18" charset="0"/>
                                <a:ea typeface="Cambria Math" panose="02040503050406030204" pitchFamily="18" charset="0"/>
                                <a:cs typeface="Arial" panose="020B0604020202020204" pitchFamily="34" charset="0"/>
                              </a:rPr>
                              <m:t>𝛿</m:t>
                            </m:r>
                          </m:e>
                          <m:sub>
                            <m:r>
                              <a:rPr lang="en-US" sz="2400" i="1">
                                <a:solidFill>
                                  <a:schemeClr val="tx1"/>
                                </a:solidFill>
                                <a:latin typeface="Cambria Math" panose="02040503050406030204" pitchFamily="18" charset="0"/>
                                <a:ea typeface="Cambria Math" panose="02040503050406030204" pitchFamily="18" charset="0"/>
                                <a:cs typeface="Arial" panose="020B0604020202020204" pitchFamily="34" charset="0"/>
                              </a:rPr>
                              <m:t>𝑟</m:t>
                            </m:r>
                          </m:sub>
                        </m:sSub>
                      </m:e>
                    </m:d>
                  </m:oMath>
                </a14:m>
                <a:endParaRPr lang="en-US" sz="2400" dirty="0">
                  <a:solidFill>
                    <a:schemeClr val="tx1"/>
                  </a:solidFill>
                  <a:latin typeface="Arial" panose="020B0604020202020204" pitchFamily="34" charset="0"/>
                  <a:cs typeface="Arial" panose="020B0604020202020204" pitchFamily="34" charset="0"/>
                </a:endParaRPr>
              </a:p>
              <a:p>
                <a:pPr algn="just"/>
                <a:r>
                  <a:rPr lang="en-US" sz="2400" dirty="0">
                    <a:solidFill>
                      <a:schemeClr val="tx1"/>
                    </a:solidFill>
                    <a:latin typeface="Arial" panose="020B0604020202020204" pitchFamily="34" charset="0"/>
                    <a:cs typeface="Arial" panose="020B0604020202020204" pitchFamily="34" charset="0"/>
                  </a:rPr>
                  <a:t>The next state </a:t>
                </a:r>
                <a14:m>
                  <m:oMath xmlns:m="http://schemas.openxmlformats.org/officeDocument/2006/math">
                    <m:sSub>
                      <m:sSubPr>
                        <m:ctrlPr>
                          <a:rPr lang="en-US" sz="2400" b="0" i="1" smtClean="0">
                            <a:solidFill>
                              <a:schemeClr val="tx1"/>
                            </a:solidFill>
                            <a:latin typeface="Cambria Math" panose="02040503050406030204" pitchFamily="18" charset="0"/>
                            <a:cs typeface="Arial" panose="020B0604020202020204" pitchFamily="34" charset="0"/>
                          </a:rPr>
                        </m:ctrlPr>
                      </m:sSubPr>
                      <m:e>
                        <m:r>
                          <a:rPr lang="en-US" sz="2400" b="0" i="1" smtClean="0">
                            <a:solidFill>
                              <a:schemeClr val="tx1"/>
                            </a:solidFill>
                            <a:latin typeface="Cambria Math" panose="02040503050406030204" pitchFamily="18" charset="0"/>
                            <a:cs typeface="Arial" panose="020B0604020202020204" pitchFamily="34" charset="0"/>
                          </a:rPr>
                          <m:t>𝑥</m:t>
                        </m:r>
                      </m:e>
                      <m:sub>
                        <m:r>
                          <a:rPr lang="en-US" sz="2400" b="0" i="1" smtClean="0">
                            <a:solidFill>
                              <a:schemeClr val="tx1"/>
                            </a:solidFill>
                            <a:latin typeface="Cambria Math" panose="02040503050406030204" pitchFamily="18" charset="0"/>
                            <a:cs typeface="Arial" panose="020B0604020202020204" pitchFamily="34" charset="0"/>
                          </a:rPr>
                          <m:t>𝑡</m:t>
                        </m:r>
                        <m:r>
                          <a:rPr lang="en-US" sz="2400" b="0" i="1" smtClean="0">
                            <a:solidFill>
                              <a:schemeClr val="tx1"/>
                            </a:solidFill>
                            <a:latin typeface="Cambria Math" panose="02040503050406030204" pitchFamily="18" charset="0"/>
                            <a:cs typeface="Arial" panose="020B0604020202020204" pitchFamily="34" charset="0"/>
                          </a:rPr>
                          <m:t>+1</m:t>
                        </m:r>
                      </m:sub>
                    </m:sSub>
                  </m:oMath>
                </a14:m>
                <a:r>
                  <a:rPr lang="en-US" sz="2400" dirty="0">
                    <a:solidFill>
                      <a:schemeClr val="tx1"/>
                    </a:solidFill>
                    <a:latin typeface="Arial" panose="020B0604020202020204" pitchFamily="34" charset="0"/>
                    <a:cs typeface="Arial" panose="020B0604020202020204" pitchFamily="34" charset="0"/>
                  </a:rPr>
                  <a:t> can be represented as the function of the current state and the control input. The longitudinal and latitudinal control input is given by </a:t>
                </a:r>
                <a14:m>
                  <m:oMath xmlns:m="http://schemas.openxmlformats.org/officeDocument/2006/math">
                    <m:sSup>
                      <m:sSupPr>
                        <m:ctrlPr>
                          <a:rPr lang="en-US" sz="2400" b="0" i="1" smtClean="0">
                            <a:solidFill>
                              <a:schemeClr val="tx1"/>
                            </a:solidFill>
                            <a:latin typeface="Cambria Math" panose="02040503050406030204" pitchFamily="18" charset="0"/>
                            <a:cs typeface="Arial" panose="020B0604020202020204" pitchFamily="34" charset="0"/>
                          </a:rPr>
                        </m:ctrlPr>
                      </m:sSupPr>
                      <m:e>
                        <m:r>
                          <a:rPr lang="en-US" sz="2400" b="0" i="1" smtClean="0">
                            <a:solidFill>
                              <a:schemeClr val="tx1"/>
                            </a:solidFill>
                            <a:latin typeface="Cambria Math" panose="02040503050406030204" pitchFamily="18" charset="0"/>
                            <a:cs typeface="Arial" panose="020B0604020202020204" pitchFamily="34" charset="0"/>
                          </a:rPr>
                          <m:t>𝑢</m:t>
                        </m:r>
                      </m:e>
                      <m:sup>
                        <m:r>
                          <a:rPr lang="en-US" sz="2400" b="0" i="1" smtClean="0">
                            <a:solidFill>
                              <a:schemeClr val="tx1"/>
                            </a:solidFill>
                            <a:latin typeface="Cambria Math" panose="02040503050406030204" pitchFamily="18" charset="0"/>
                            <a:cs typeface="Arial" panose="020B0604020202020204" pitchFamily="34" charset="0"/>
                          </a:rPr>
                          <m:t>𝑙𝑜𝑛𝑔</m:t>
                        </m:r>
                      </m:sup>
                    </m:sSup>
                    <m:r>
                      <a:rPr lang="en-US" sz="2400" b="0" i="1" smtClean="0">
                        <a:solidFill>
                          <a:schemeClr val="tx1"/>
                        </a:solidFill>
                        <a:latin typeface="Cambria Math" panose="02040503050406030204" pitchFamily="18" charset="0"/>
                        <a:cs typeface="Arial" panose="020B0604020202020204" pitchFamily="34" charset="0"/>
                      </a:rPr>
                      <m:t>=</m:t>
                    </m:r>
                    <m:d>
                      <m:dPr>
                        <m:begChr m:val="["/>
                        <m:endChr m:val="]"/>
                        <m:ctrlP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dPr>
                      <m:e>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𝛿</m:t>
                            </m:r>
                          </m:e>
                          <m:sub>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𝑒</m:t>
                            </m:r>
                          </m:sub>
                        </m:sSub>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 ∆</m:t>
                        </m:r>
                        <m:sSub>
                          <m:sSubPr>
                            <m:ctrlP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𝛿</m:t>
                            </m:r>
                          </m:e>
                          <m:sub>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𝑡h</m:t>
                            </m:r>
                          </m:sub>
                        </m:sSub>
                      </m:e>
                    </m:d>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 </m:t>
                    </m:r>
                    <m:sSup>
                      <m:sSupPr>
                        <m:ctrlP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pPr>
                      <m:e>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  </m:t>
                        </m:r>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𝑢</m:t>
                        </m:r>
                      </m:e>
                      <m:sup>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𝑙𝑎𝑡</m:t>
                        </m:r>
                      </m:sup>
                    </m:sSup>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d>
                      <m:dPr>
                        <m:begChr m:val="["/>
                        <m:endChr m:val="]"/>
                        <m:ctrlP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dPr>
                      <m:e>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𝛿</m:t>
                            </m:r>
                          </m:e>
                          <m:sub>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𝑎</m:t>
                            </m:r>
                          </m:sub>
                        </m:sSub>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 ∆</m:t>
                        </m:r>
                        <m:sSub>
                          <m:sSubPr>
                            <m:ctrlP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𝛿</m:t>
                            </m:r>
                          </m:e>
                          <m:sub>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𝑟</m:t>
                            </m:r>
                          </m:sub>
                        </m:sSub>
                      </m:e>
                    </m:d>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 </m:t>
                    </m:r>
                  </m:oMath>
                </a14:m>
                <a:r>
                  <a:rPr lang="en-US" sz="2400" dirty="0">
                    <a:solidFill>
                      <a:schemeClr val="tx1"/>
                    </a:solidFill>
                    <a:latin typeface="Arial" panose="020B0604020202020204" pitchFamily="34" charset="0"/>
                    <a:cs typeface="Arial" panose="020B0604020202020204" pitchFamily="34" charset="0"/>
                  </a:rPr>
                  <a:t>The next state is represented as  </a:t>
                </a:r>
              </a:p>
              <a:p>
                <a:pPr algn="ctr"/>
                <a14:m>
                  <m:oMathPara xmlns:m="http://schemas.openxmlformats.org/officeDocument/2006/math">
                    <m:oMathParaPr>
                      <m:jc m:val="centerGroup"/>
                    </m:oMathParaPr>
                    <m:oMath xmlns:m="http://schemas.openxmlformats.org/officeDocument/2006/math">
                      <m:sSub>
                        <m:sSubPr>
                          <m:ctrlPr>
                            <a:rPr lang="en-US" sz="2400" i="1">
                              <a:solidFill>
                                <a:schemeClr val="tx1"/>
                              </a:solidFill>
                              <a:latin typeface="Cambria Math" panose="02040503050406030204" pitchFamily="18" charset="0"/>
                              <a:cs typeface="Arial" panose="020B0604020202020204" pitchFamily="34" charset="0"/>
                            </a:rPr>
                          </m:ctrlPr>
                        </m:sSubPr>
                        <m:e>
                          <m:r>
                            <a:rPr lang="en-US" sz="2400" i="1">
                              <a:solidFill>
                                <a:schemeClr val="tx1"/>
                              </a:solidFill>
                              <a:latin typeface="Cambria Math" panose="02040503050406030204" pitchFamily="18" charset="0"/>
                              <a:cs typeface="Arial" panose="020B0604020202020204" pitchFamily="34" charset="0"/>
                            </a:rPr>
                            <m:t>𝑥</m:t>
                          </m:r>
                        </m:e>
                        <m:sub>
                          <m:r>
                            <a:rPr lang="en-US" sz="2400" i="1">
                              <a:solidFill>
                                <a:schemeClr val="tx1"/>
                              </a:solidFill>
                              <a:latin typeface="Cambria Math" panose="02040503050406030204" pitchFamily="18" charset="0"/>
                              <a:cs typeface="Arial" panose="020B0604020202020204" pitchFamily="34" charset="0"/>
                            </a:rPr>
                            <m:t>𝑡</m:t>
                          </m:r>
                          <m:r>
                            <a:rPr lang="en-US" sz="2400" b="0" i="1" smtClean="0">
                              <a:solidFill>
                                <a:schemeClr val="tx1"/>
                              </a:solidFill>
                              <a:latin typeface="Cambria Math" panose="02040503050406030204" pitchFamily="18" charset="0"/>
                              <a:cs typeface="Arial" panose="020B0604020202020204" pitchFamily="34" charset="0"/>
                            </a:rPr>
                            <m:t>+1</m:t>
                          </m:r>
                        </m:sub>
                      </m:sSub>
                      <m:r>
                        <a:rPr lang="en-US" sz="2400" b="0" i="1" smtClean="0">
                          <a:solidFill>
                            <a:schemeClr val="tx1"/>
                          </a:solidFill>
                          <a:latin typeface="Cambria Math" panose="02040503050406030204" pitchFamily="18" charset="0"/>
                          <a:cs typeface="Arial" panose="020B0604020202020204" pitchFamily="34" charset="0"/>
                        </a:rPr>
                        <m:t>=</m:t>
                      </m:r>
                      <m:r>
                        <a:rPr lang="en-US" sz="2400" b="0" i="1" smtClean="0">
                          <a:solidFill>
                            <a:schemeClr val="tx1"/>
                          </a:solidFill>
                          <a:latin typeface="Cambria Math" panose="02040503050406030204" pitchFamily="18" charset="0"/>
                          <a:cs typeface="Arial" panose="020B0604020202020204" pitchFamily="34" charset="0"/>
                        </a:rPr>
                        <m:t>𝑓</m:t>
                      </m:r>
                      <m:r>
                        <a:rPr lang="en-US" sz="2400" b="0" i="1" smtClean="0">
                          <a:solidFill>
                            <a:schemeClr val="tx1"/>
                          </a:solidFill>
                          <a:latin typeface="Cambria Math" panose="02040503050406030204" pitchFamily="18" charset="0"/>
                          <a:cs typeface="Arial" panose="020B0604020202020204" pitchFamily="34" charset="0"/>
                        </a:rPr>
                        <m:t>(</m:t>
                      </m:r>
                      <m:sSub>
                        <m:sSubPr>
                          <m:ctrlPr>
                            <a:rPr lang="en-US" sz="2400" b="0" i="1" smtClean="0">
                              <a:solidFill>
                                <a:schemeClr val="tx1"/>
                              </a:solidFill>
                              <a:latin typeface="Cambria Math" panose="02040503050406030204" pitchFamily="18" charset="0"/>
                              <a:cs typeface="Arial" panose="020B0604020202020204" pitchFamily="34" charset="0"/>
                            </a:rPr>
                          </m:ctrlPr>
                        </m:sSubPr>
                        <m:e>
                          <m:r>
                            <a:rPr lang="en-US" sz="2400" b="0" i="1" smtClean="0">
                              <a:solidFill>
                                <a:schemeClr val="tx1"/>
                              </a:solidFill>
                              <a:latin typeface="Cambria Math" panose="02040503050406030204" pitchFamily="18" charset="0"/>
                              <a:cs typeface="Arial" panose="020B0604020202020204" pitchFamily="34" charset="0"/>
                            </a:rPr>
                            <m:t>𝑥</m:t>
                          </m:r>
                        </m:e>
                        <m:sub>
                          <m:r>
                            <a:rPr lang="en-US" sz="2400" b="0" i="1" smtClean="0">
                              <a:solidFill>
                                <a:schemeClr val="tx1"/>
                              </a:solidFill>
                              <a:latin typeface="Cambria Math" panose="02040503050406030204" pitchFamily="18" charset="0"/>
                              <a:cs typeface="Arial" panose="020B0604020202020204" pitchFamily="34" charset="0"/>
                            </a:rPr>
                            <m:t>𝑡</m:t>
                          </m:r>
                        </m:sub>
                      </m:sSub>
                      <m:r>
                        <a:rPr lang="en-US" sz="2400" b="0" i="1" smtClean="0">
                          <a:solidFill>
                            <a:schemeClr val="tx1"/>
                          </a:solidFill>
                          <a:latin typeface="Cambria Math" panose="02040503050406030204" pitchFamily="18" charset="0"/>
                          <a:cs typeface="Arial" panose="020B0604020202020204" pitchFamily="34" charset="0"/>
                        </a:rPr>
                        <m:t>,</m:t>
                      </m:r>
                      <m:sSub>
                        <m:sSubPr>
                          <m:ctrlPr>
                            <a:rPr lang="en-US" sz="2400" b="0" i="1" smtClean="0">
                              <a:solidFill>
                                <a:schemeClr val="tx1"/>
                              </a:solidFill>
                              <a:latin typeface="Cambria Math" panose="02040503050406030204" pitchFamily="18" charset="0"/>
                              <a:cs typeface="Arial" panose="020B0604020202020204" pitchFamily="34" charset="0"/>
                            </a:rPr>
                          </m:ctrlPr>
                        </m:sSubPr>
                        <m:e>
                          <m:r>
                            <a:rPr lang="en-US" sz="2400" b="0" i="1" smtClean="0">
                              <a:solidFill>
                                <a:schemeClr val="tx1"/>
                              </a:solidFill>
                              <a:latin typeface="Cambria Math" panose="02040503050406030204" pitchFamily="18" charset="0"/>
                              <a:cs typeface="Arial" panose="020B0604020202020204" pitchFamily="34" charset="0"/>
                            </a:rPr>
                            <m:t>𝑢</m:t>
                          </m:r>
                        </m:e>
                        <m:sub>
                          <m:r>
                            <a:rPr lang="en-US" sz="2400" b="0" i="1" smtClean="0">
                              <a:solidFill>
                                <a:schemeClr val="tx1"/>
                              </a:solidFill>
                              <a:latin typeface="Cambria Math" panose="02040503050406030204" pitchFamily="18" charset="0"/>
                              <a:cs typeface="Arial" panose="020B0604020202020204" pitchFamily="34" charset="0"/>
                            </a:rPr>
                            <m:t>𝑡</m:t>
                          </m:r>
                        </m:sub>
                      </m:sSub>
                      <m:r>
                        <a:rPr lang="en-US" sz="2400" b="0" i="1" smtClean="0">
                          <a:solidFill>
                            <a:schemeClr val="tx1"/>
                          </a:solidFill>
                          <a:latin typeface="Cambria Math" panose="02040503050406030204" pitchFamily="18" charset="0"/>
                          <a:cs typeface="Arial" panose="020B0604020202020204" pitchFamily="34" charset="0"/>
                        </a:rPr>
                        <m:t>)</m:t>
                      </m:r>
                    </m:oMath>
                  </m:oMathPara>
                </a14:m>
                <a:endParaRPr lang="en-US" sz="2400" dirty="0">
                  <a:solidFill>
                    <a:schemeClr val="tx1"/>
                  </a:solidFill>
                  <a:latin typeface="Arial" panose="020B0604020202020204" pitchFamily="34" charset="0"/>
                  <a:cs typeface="Arial" panose="020B0604020202020204" pitchFamily="34" charset="0"/>
                </a:endParaRPr>
              </a:p>
              <a:p>
                <a:pPr algn="just"/>
                <a:r>
                  <a:rPr lang="en-US" sz="2400" dirty="0">
                    <a:solidFill>
                      <a:schemeClr val="tx1"/>
                    </a:solidFill>
                    <a:latin typeface="Arial" panose="020B0604020202020204" pitchFamily="34" charset="0"/>
                    <a:cs typeface="Arial" panose="020B0604020202020204" pitchFamily="34" charset="0"/>
                  </a:rPr>
                  <a:t>The objective is to fit a function </a:t>
                </a:r>
                <a14:m>
                  <m:oMath xmlns:m="http://schemas.openxmlformats.org/officeDocument/2006/math">
                    <m:acc>
                      <m:accPr>
                        <m:chr m:val="̂"/>
                        <m:ctrlPr>
                          <a:rPr lang="en-US" sz="2400" b="0" i="1" smtClean="0">
                            <a:solidFill>
                              <a:schemeClr val="tx1"/>
                            </a:solidFill>
                            <a:latin typeface="Cambria Math" panose="02040503050406030204" pitchFamily="18" charset="0"/>
                            <a:cs typeface="Arial" panose="020B0604020202020204" pitchFamily="34" charset="0"/>
                          </a:rPr>
                        </m:ctrlPr>
                      </m:accPr>
                      <m:e>
                        <m:r>
                          <a:rPr lang="en-US" sz="2400" b="0" i="1" smtClean="0">
                            <a:solidFill>
                              <a:schemeClr val="tx1"/>
                            </a:solidFill>
                            <a:latin typeface="Cambria Math" panose="02040503050406030204" pitchFamily="18" charset="0"/>
                            <a:cs typeface="Arial" panose="020B0604020202020204" pitchFamily="34" charset="0"/>
                          </a:rPr>
                          <m:t>𝑓</m:t>
                        </m:r>
                      </m:e>
                    </m:acc>
                    <m:r>
                      <a:rPr lang="en-US" sz="2400" i="1">
                        <a:solidFill>
                          <a:schemeClr val="tx1"/>
                        </a:solidFill>
                        <a:latin typeface="Cambria Math" panose="02040503050406030204" pitchFamily="18" charset="0"/>
                        <a:cs typeface="Arial" panose="020B0604020202020204" pitchFamily="34" charset="0"/>
                      </a:rPr>
                      <m:t>(</m:t>
                    </m:r>
                    <m:sSub>
                      <m:sSubPr>
                        <m:ctrlPr>
                          <a:rPr lang="en-US" sz="2400" b="0" i="1" smtClean="0">
                            <a:solidFill>
                              <a:schemeClr val="tx1"/>
                            </a:solidFill>
                            <a:latin typeface="Cambria Math" panose="02040503050406030204" pitchFamily="18" charset="0"/>
                            <a:cs typeface="Arial" panose="020B0604020202020204" pitchFamily="34" charset="0"/>
                          </a:rPr>
                        </m:ctrlPr>
                      </m:sSubPr>
                      <m:e>
                        <m:r>
                          <a:rPr lang="en-US" sz="2400" b="0" i="1" smtClean="0">
                            <a:solidFill>
                              <a:schemeClr val="tx1"/>
                            </a:solidFill>
                            <a:latin typeface="Cambria Math" panose="02040503050406030204" pitchFamily="18" charset="0"/>
                            <a:cs typeface="Arial" panose="020B0604020202020204" pitchFamily="34" charset="0"/>
                          </a:rPr>
                          <m:t>𝑥</m:t>
                        </m:r>
                      </m:e>
                      <m:sub>
                        <m:r>
                          <a:rPr lang="en-US" sz="2400" b="0" i="1" smtClean="0">
                            <a:solidFill>
                              <a:schemeClr val="tx1"/>
                            </a:solidFill>
                            <a:latin typeface="Cambria Math" panose="02040503050406030204" pitchFamily="18" charset="0"/>
                            <a:cs typeface="Arial" panose="020B0604020202020204" pitchFamily="34" charset="0"/>
                          </a:rPr>
                          <m:t>𝑡</m:t>
                        </m:r>
                      </m:sub>
                    </m:sSub>
                    <m:r>
                      <a:rPr lang="en-US" sz="2400" i="1">
                        <a:solidFill>
                          <a:schemeClr val="tx1"/>
                        </a:solidFill>
                        <a:latin typeface="Cambria Math" panose="02040503050406030204" pitchFamily="18" charset="0"/>
                        <a:cs typeface="Arial" panose="020B0604020202020204" pitchFamily="34" charset="0"/>
                      </a:rPr>
                      <m:t>,</m:t>
                    </m:r>
                    <m:sSub>
                      <m:sSubPr>
                        <m:ctrlPr>
                          <a:rPr lang="en-US" sz="2400" b="0" i="1" smtClean="0">
                            <a:solidFill>
                              <a:schemeClr val="tx1"/>
                            </a:solidFill>
                            <a:latin typeface="Cambria Math" panose="02040503050406030204" pitchFamily="18" charset="0"/>
                            <a:cs typeface="Arial" panose="020B0604020202020204" pitchFamily="34" charset="0"/>
                          </a:rPr>
                        </m:ctrlPr>
                      </m:sSubPr>
                      <m:e>
                        <m:r>
                          <a:rPr lang="en-US" sz="2400" b="0" i="1" smtClean="0">
                            <a:solidFill>
                              <a:schemeClr val="tx1"/>
                            </a:solidFill>
                            <a:latin typeface="Cambria Math" panose="02040503050406030204" pitchFamily="18" charset="0"/>
                            <a:cs typeface="Arial" panose="020B0604020202020204" pitchFamily="34" charset="0"/>
                          </a:rPr>
                          <m:t>𝑢</m:t>
                        </m:r>
                      </m:e>
                      <m:sub>
                        <m:r>
                          <a:rPr lang="en-US" sz="2400" b="0" i="1" smtClean="0">
                            <a:solidFill>
                              <a:schemeClr val="tx1"/>
                            </a:solidFill>
                            <a:latin typeface="Cambria Math" panose="02040503050406030204" pitchFamily="18" charset="0"/>
                            <a:cs typeface="Arial" panose="020B0604020202020204" pitchFamily="34" charset="0"/>
                          </a:rPr>
                          <m:t>𝑡</m:t>
                        </m:r>
                      </m:sub>
                    </m:sSub>
                    <m:r>
                      <a:rPr lang="en-US" sz="2400" i="1">
                        <a:solidFill>
                          <a:schemeClr val="tx1"/>
                        </a:solidFill>
                        <a:latin typeface="Cambria Math" panose="02040503050406030204" pitchFamily="18" charset="0"/>
                        <a:cs typeface="Arial" panose="020B0604020202020204" pitchFamily="34" charset="0"/>
                      </a:rPr>
                      <m:t>)</m:t>
                    </m:r>
                  </m:oMath>
                </a14:m>
                <a:r>
                  <a:rPr lang="en-US" sz="2400" dirty="0">
                    <a:solidFill>
                      <a:schemeClr val="tx1"/>
                    </a:solidFill>
                    <a:latin typeface="Arial" panose="020B0604020202020204" pitchFamily="34" charset="0"/>
                    <a:cs typeface="Arial" panose="020B0604020202020204" pitchFamily="34" charset="0"/>
                  </a:rPr>
                  <a:t> which produces the next state </a:t>
                </a:r>
                <a14:m>
                  <m:oMath xmlns:m="http://schemas.openxmlformats.org/officeDocument/2006/math">
                    <m:sSub>
                      <m:sSubPr>
                        <m:ctrlPr>
                          <a:rPr lang="en-US" sz="2400" i="1" smtClean="0">
                            <a:solidFill>
                              <a:schemeClr val="tx1"/>
                            </a:solidFill>
                            <a:latin typeface="Cambria Math" panose="02040503050406030204" pitchFamily="18" charset="0"/>
                            <a:cs typeface="Arial" panose="020B0604020202020204" pitchFamily="34" charset="0"/>
                          </a:rPr>
                        </m:ctrlPr>
                      </m:sSubPr>
                      <m:e>
                        <m:acc>
                          <m:accPr>
                            <m:chr m:val="̂"/>
                            <m:ctrlPr>
                              <a:rPr lang="en-US" sz="2400" i="1" smtClean="0">
                                <a:solidFill>
                                  <a:schemeClr val="tx1"/>
                                </a:solidFill>
                                <a:latin typeface="Cambria Math" panose="02040503050406030204" pitchFamily="18" charset="0"/>
                                <a:cs typeface="Arial" panose="020B0604020202020204" pitchFamily="34" charset="0"/>
                              </a:rPr>
                            </m:ctrlPr>
                          </m:accPr>
                          <m:e>
                            <m:r>
                              <a:rPr lang="en-US" sz="2400" b="0" i="1" smtClean="0">
                                <a:solidFill>
                                  <a:schemeClr val="tx1"/>
                                </a:solidFill>
                                <a:latin typeface="Cambria Math" panose="02040503050406030204" pitchFamily="18" charset="0"/>
                                <a:cs typeface="Arial" panose="020B0604020202020204" pitchFamily="34" charset="0"/>
                              </a:rPr>
                              <m:t>𝑥</m:t>
                            </m:r>
                          </m:e>
                        </m:acc>
                      </m:e>
                      <m:sub>
                        <m:r>
                          <a:rPr lang="en-US" sz="2400" b="0" i="1" smtClean="0">
                            <a:solidFill>
                              <a:schemeClr val="tx1"/>
                            </a:solidFill>
                            <a:latin typeface="Cambria Math" panose="02040503050406030204" pitchFamily="18" charset="0"/>
                            <a:cs typeface="Arial" panose="020B0604020202020204" pitchFamily="34" charset="0"/>
                          </a:rPr>
                          <m:t>𝑡</m:t>
                        </m:r>
                        <m:r>
                          <a:rPr lang="en-US" sz="2400" b="0" i="1" smtClean="0">
                            <a:solidFill>
                              <a:schemeClr val="tx1"/>
                            </a:solidFill>
                            <a:latin typeface="Cambria Math" panose="02040503050406030204" pitchFamily="18" charset="0"/>
                            <a:cs typeface="Arial" panose="020B0604020202020204" pitchFamily="34" charset="0"/>
                          </a:rPr>
                          <m:t>+1</m:t>
                        </m:r>
                      </m:sub>
                    </m:sSub>
                  </m:oMath>
                </a14:m>
                <a:r>
                  <a:rPr lang="en-US" sz="2400" dirty="0">
                    <a:solidFill>
                      <a:schemeClr val="tx1"/>
                    </a:solidFill>
                    <a:latin typeface="Arial" panose="020B0604020202020204" pitchFamily="34" charset="0"/>
                    <a:cs typeface="Arial" panose="020B0604020202020204" pitchFamily="34" charset="0"/>
                  </a:rPr>
                  <a:t>. </a:t>
                </a:r>
              </a:p>
              <a:p>
                <a:pPr algn="just"/>
                <a:endParaRPr lang="en-US" sz="2400" dirty="0">
                  <a:solidFill>
                    <a:schemeClr val="tx1"/>
                  </a:solidFill>
                  <a:latin typeface="Arial" panose="020B0604020202020204" pitchFamily="34" charset="0"/>
                  <a:cs typeface="Arial" panose="020B0604020202020204" pitchFamily="34" charset="0"/>
                </a:endParaRPr>
              </a:p>
              <a:p>
                <a:pPr algn="just"/>
                <a:endParaRPr lang="en-US" sz="2400" dirty="0">
                  <a:solidFill>
                    <a:schemeClr val="tx1"/>
                  </a:solidFill>
                  <a:latin typeface="Arial" panose="020B0604020202020204" pitchFamily="34" charset="0"/>
                  <a:cs typeface="Arial" panose="020B0604020202020204" pitchFamily="34" charset="0"/>
                </a:endParaRPr>
              </a:p>
              <a:p>
                <a:pPr algn="just"/>
                <a:endParaRPr lang="en-US" sz="2400" dirty="0">
                  <a:solidFill>
                    <a:schemeClr val="tx1"/>
                  </a:solidFill>
                  <a:latin typeface="Arial" panose="020B0604020202020204" pitchFamily="34" charset="0"/>
                  <a:cs typeface="Arial" panose="020B0604020202020204" pitchFamily="34" charset="0"/>
                </a:endParaRPr>
              </a:p>
              <a:p>
                <a:pPr algn="just"/>
                <a:endParaRPr lang="en-US" sz="2400" dirty="0">
                  <a:solidFill>
                    <a:schemeClr val="tx1"/>
                  </a:solidFill>
                  <a:latin typeface="Arial" panose="020B0604020202020204" pitchFamily="34" charset="0"/>
                  <a:cs typeface="Arial" panose="020B0604020202020204" pitchFamily="34" charset="0"/>
                </a:endParaRPr>
              </a:p>
              <a:p>
                <a:pPr algn="just"/>
                <a:endParaRPr lang="en-US" sz="2400" dirty="0">
                  <a:solidFill>
                    <a:schemeClr val="tx1"/>
                  </a:solidFill>
                  <a:latin typeface="Arial" panose="020B0604020202020204" pitchFamily="34" charset="0"/>
                  <a:cs typeface="Arial" panose="020B0604020202020204" pitchFamily="34" charset="0"/>
                </a:endParaRPr>
              </a:p>
              <a:p>
                <a:pPr algn="just"/>
                <a:endParaRPr lang="en-US" sz="2400" dirty="0">
                  <a:solidFill>
                    <a:schemeClr val="tx1"/>
                  </a:solidFill>
                  <a:latin typeface="Arial" panose="020B0604020202020204" pitchFamily="34" charset="0"/>
                  <a:cs typeface="Arial" panose="020B0604020202020204" pitchFamily="34" charset="0"/>
                </a:endParaRPr>
              </a:p>
              <a:p>
                <a:pPr algn="just"/>
                <a:endParaRPr lang="en-US" sz="2400" dirty="0">
                  <a:solidFill>
                    <a:schemeClr val="tx1"/>
                  </a:solidFill>
                  <a:latin typeface="Arial" panose="020B0604020202020204" pitchFamily="34" charset="0"/>
                  <a:cs typeface="Arial" panose="020B0604020202020204" pitchFamily="34" charset="0"/>
                </a:endParaRPr>
              </a:p>
              <a:p>
                <a:pPr algn="just"/>
                <a:endParaRPr lang="en-US" sz="2400" dirty="0">
                  <a:solidFill>
                    <a:schemeClr val="tx1"/>
                  </a:solidFill>
                  <a:latin typeface="Arial" panose="020B0604020202020204" pitchFamily="34" charset="0"/>
                  <a:cs typeface="Arial" panose="020B0604020202020204" pitchFamily="34" charset="0"/>
                </a:endParaRPr>
              </a:p>
              <a:p>
                <a:pPr algn="just"/>
                <a:endParaRPr lang="en-US" sz="2400" dirty="0">
                  <a:solidFill>
                    <a:schemeClr val="tx1"/>
                  </a:solidFill>
                  <a:latin typeface="Arial" panose="020B0604020202020204" pitchFamily="34" charset="0"/>
                  <a:cs typeface="Arial" panose="020B0604020202020204" pitchFamily="34" charset="0"/>
                </a:endParaRPr>
              </a:p>
              <a:p>
                <a:pPr algn="just"/>
                <a:endParaRPr lang="en-US" sz="2400" dirty="0">
                  <a:solidFill>
                    <a:schemeClr val="tx1"/>
                  </a:solidFill>
                  <a:latin typeface="Arial" panose="020B0604020202020204" pitchFamily="34" charset="0"/>
                  <a:cs typeface="Arial" panose="020B0604020202020204" pitchFamily="34" charset="0"/>
                </a:endParaRPr>
              </a:p>
              <a:p>
                <a:pPr algn="just"/>
                <a:endParaRPr lang="en-US" sz="2400" dirty="0">
                  <a:solidFill>
                    <a:schemeClr val="tx1"/>
                  </a:solidFill>
                  <a:latin typeface="Arial" panose="020B0604020202020204" pitchFamily="34" charset="0"/>
                  <a:cs typeface="Arial" panose="020B0604020202020204" pitchFamily="34" charset="0"/>
                </a:endParaRPr>
              </a:p>
              <a:p>
                <a:pPr algn="just"/>
                <a:r>
                  <a:rPr lang="en-US" sz="2400" dirty="0">
                    <a:solidFill>
                      <a:schemeClr val="tx1"/>
                    </a:solidFill>
                    <a:latin typeface="Arial" panose="020B0604020202020204" pitchFamily="34" charset="0"/>
                    <a:cs typeface="Arial" panose="020B0604020202020204" pitchFamily="34" charset="0"/>
                  </a:rPr>
                  <a:t>	Fig: Fixed wing Boeing 747 - 100</a:t>
                </a:r>
              </a:p>
              <a:p>
                <a:pPr algn="just"/>
                <a:endParaRPr lang="en-US" sz="2400" dirty="0">
                  <a:solidFill>
                    <a:schemeClr val="tx1"/>
                  </a:solidFill>
                  <a:latin typeface="Arial" panose="020B0604020202020204" pitchFamily="34" charset="0"/>
                  <a:cs typeface="Arial" panose="020B0604020202020204" pitchFamily="34" charset="0"/>
                </a:endParaRPr>
              </a:p>
              <a:p>
                <a:pPr algn="just"/>
                <a:endParaRPr lang="en-US" sz="2400" dirty="0">
                  <a:solidFill>
                    <a:schemeClr val="tx1"/>
                  </a:solidFill>
                  <a:latin typeface="Arial" panose="020B0604020202020204" pitchFamily="34" charset="0"/>
                  <a:cs typeface="Arial" panose="020B0604020202020204" pitchFamily="34" charset="0"/>
                </a:endParaRPr>
              </a:p>
              <a:p>
                <a:pPr algn="ctr"/>
                <a:endParaRPr lang="en-US" sz="2400" dirty="0">
                  <a:solidFill>
                    <a:schemeClr val="tx1"/>
                  </a:solidFill>
                  <a:latin typeface="Arial" panose="020B0604020202020204" pitchFamily="34" charset="0"/>
                  <a:cs typeface="Arial" panose="020B0604020202020204" pitchFamily="34" charset="0"/>
                </a:endParaRPr>
              </a:p>
              <a:p>
                <a:pPr algn="ctr"/>
                <a:endParaRPr lang="en-US" sz="2400" dirty="0">
                  <a:solidFill>
                    <a:schemeClr val="tx1"/>
                  </a:solidFill>
                  <a:latin typeface="Arial" panose="020B0604020202020204" pitchFamily="34" charset="0"/>
                  <a:cs typeface="Arial" panose="020B0604020202020204" pitchFamily="34" charset="0"/>
                </a:endParaRPr>
              </a:p>
              <a:p>
                <a:pPr algn="ctr"/>
                <a:endParaRPr lang="en-US" sz="2400" dirty="0">
                  <a:solidFill>
                    <a:schemeClr val="tx1"/>
                  </a:solidFill>
                  <a:latin typeface="Arial" panose="020B0604020202020204" pitchFamily="34" charset="0"/>
                  <a:cs typeface="Arial" panose="020B0604020202020204" pitchFamily="34" charset="0"/>
                </a:endParaRPr>
              </a:p>
              <a:p>
                <a:pPr algn="ctr"/>
                <a:endParaRPr lang="en-US" sz="2400" dirty="0">
                  <a:solidFill>
                    <a:schemeClr val="tx1"/>
                  </a:solidFill>
                  <a:latin typeface="Arial" panose="020B0604020202020204" pitchFamily="34" charset="0"/>
                  <a:cs typeface="Arial" panose="020B0604020202020204" pitchFamily="34" charset="0"/>
                </a:endParaRPr>
              </a:p>
              <a:p>
                <a:pPr algn="ctr"/>
                <a:endParaRPr lang="en-US" sz="2400" dirty="0">
                  <a:solidFill>
                    <a:schemeClr val="tx1"/>
                  </a:solidFill>
                  <a:latin typeface="Arial" panose="020B0604020202020204" pitchFamily="34" charset="0"/>
                  <a:cs typeface="Arial" panose="020B0604020202020204" pitchFamily="34" charset="0"/>
                </a:endParaRPr>
              </a:p>
              <a:p>
                <a:pPr algn="ctr"/>
                <a:endParaRPr lang="en-US" sz="2400" dirty="0">
                  <a:solidFill>
                    <a:schemeClr val="tx1"/>
                  </a:solidFill>
                  <a:latin typeface="Arial" panose="020B0604020202020204" pitchFamily="34" charset="0"/>
                  <a:cs typeface="Arial" panose="020B0604020202020204" pitchFamily="34" charset="0"/>
                </a:endParaRPr>
              </a:p>
              <a:p>
                <a:pPr algn="ctr"/>
                <a:endParaRPr lang="en-US" sz="2400" dirty="0">
                  <a:solidFill>
                    <a:schemeClr val="tx1"/>
                  </a:solidFill>
                  <a:latin typeface="Arial" panose="020B0604020202020204" pitchFamily="34" charset="0"/>
                  <a:cs typeface="Arial" panose="020B0604020202020204" pitchFamily="34" charset="0"/>
                </a:endParaRPr>
              </a:p>
              <a:p>
                <a:pPr algn="ctr"/>
                <a:endParaRPr lang="en-US" sz="2400" dirty="0">
                  <a:solidFill>
                    <a:schemeClr val="tx1"/>
                  </a:solidFill>
                  <a:latin typeface="Arial" panose="020B0604020202020204" pitchFamily="34" charset="0"/>
                  <a:cs typeface="Arial" panose="020B0604020202020204" pitchFamily="34" charset="0"/>
                </a:endParaRPr>
              </a:p>
              <a:p>
                <a:endParaRPr lang="en-US" sz="2400" dirty="0">
                  <a:solidFill>
                    <a:schemeClr val="tx1"/>
                  </a:solidFill>
                  <a:latin typeface="Arial" panose="020B0604020202020204" pitchFamily="34" charset="0"/>
                  <a:cs typeface="Arial" panose="020B0604020202020204" pitchFamily="34" charset="0"/>
                </a:endParaRPr>
              </a:p>
            </p:txBody>
          </p:sp>
        </mc:Choice>
        <mc:Fallback>
          <p:sp>
            <p:nvSpPr>
              <p:cNvPr id="12" name="Rectangle 11">
                <a:extLst>
                  <a:ext uri="{FF2B5EF4-FFF2-40B4-BE49-F238E27FC236}">
                    <a16:creationId xmlns:a16="http://schemas.microsoft.com/office/drawing/2014/main" id="{31E8018E-55AC-044E-881F-E6A44CAE8962}"/>
                  </a:ext>
                </a:extLst>
              </p:cNvPr>
              <p:cNvSpPr>
                <a:spLocks noRot="1" noChangeAspect="1" noMove="1" noResize="1" noEditPoints="1" noAdjustHandles="1" noChangeArrowheads="1" noChangeShapeType="1" noTextEdit="1"/>
              </p:cNvSpPr>
              <p:nvPr/>
            </p:nvSpPr>
            <p:spPr>
              <a:xfrm>
                <a:off x="203170" y="4210972"/>
                <a:ext cx="9253728" cy="17590645"/>
              </a:xfrm>
              <a:prstGeom prst="rect">
                <a:avLst/>
              </a:prstGeom>
              <a:blipFill>
                <a:blip r:embed="rId3"/>
                <a:stretch>
                  <a:fillRect/>
                </a:stretch>
              </a:blipFill>
              <a:ln w="57150">
                <a:solidFill>
                  <a:schemeClr val="tx1"/>
                </a:solidFill>
              </a:ln>
            </p:spPr>
            <p:txBody>
              <a:bodyPr/>
              <a:lstStyle/>
              <a:p>
                <a:r>
                  <a:rPr lang="en-US">
                    <a:noFill/>
                  </a:rPr>
                  <a:t> </a:t>
                </a:r>
              </a:p>
            </p:txBody>
          </p:sp>
        </mc:Fallback>
      </mc:AlternateContent>
      <p:sp>
        <p:nvSpPr>
          <p:cNvPr id="56" name="Rectangle 55">
            <a:extLst>
              <a:ext uri="{FF2B5EF4-FFF2-40B4-BE49-F238E27FC236}">
                <a16:creationId xmlns:a16="http://schemas.microsoft.com/office/drawing/2014/main" id="{6A5E82DB-6105-4D48-B1E2-7561ED8414B5}"/>
              </a:ext>
            </a:extLst>
          </p:cNvPr>
          <p:cNvSpPr/>
          <p:nvPr/>
        </p:nvSpPr>
        <p:spPr>
          <a:xfrm>
            <a:off x="9663312" y="19767681"/>
            <a:ext cx="6576773" cy="2033937"/>
          </a:xfrm>
          <a:prstGeom prst="rect">
            <a:avLst/>
          </a:prstGeom>
          <a:noFill/>
          <a:ln w="57150">
            <a:solidFill>
              <a:schemeClr val="tx1"/>
            </a:solidFill>
          </a:ln>
        </p:spPr>
        <p:style>
          <a:lnRef idx="2">
            <a:schemeClr val="accent1"/>
          </a:lnRef>
          <a:fillRef idx="1">
            <a:schemeClr val="lt1"/>
          </a:fillRef>
          <a:effectRef idx="0">
            <a:schemeClr val="accent1"/>
          </a:effectRef>
          <a:fontRef idx="minor">
            <a:schemeClr val="dk1"/>
          </a:fontRef>
        </p:style>
        <p:txBody>
          <a:bodyPr lIns="252000" tIns="180000" rIns="252000" bIns="180000" rtlCol="0" anchor="t"/>
          <a:lstStyle/>
          <a:p>
            <a:pPr algn="ctr" defTabSz="326529">
              <a:defRPr/>
            </a:pPr>
            <a:r>
              <a:rPr lang="en-US" sz="2200" b="1" dirty="0">
                <a:solidFill>
                  <a:srgbClr val="000000"/>
                </a:solidFill>
                <a:latin typeface="Arial" panose="020B0604020202020204" pitchFamily="34" charset="0"/>
                <a:cs typeface="Arial" panose="020B0604020202020204" pitchFamily="34" charset="0"/>
              </a:rPr>
              <a:t>Future Work</a:t>
            </a:r>
          </a:p>
          <a:p>
            <a:pPr marL="342900" indent="-342900" algn="just" defTabSz="326529">
              <a:buFont typeface="Arial" panose="020B0604020202020204" pitchFamily="34" charset="0"/>
              <a:buChar char="•"/>
              <a:defRPr/>
            </a:pPr>
            <a:r>
              <a:rPr lang="en-US" sz="2000" dirty="0">
                <a:solidFill>
                  <a:srgbClr val="000000"/>
                </a:solidFill>
                <a:latin typeface="Arial" panose="020B0604020202020204" pitchFamily="34" charset="0"/>
                <a:cs typeface="Arial" panose="020B0604020202020204" pitchFamily="34" charset="0"/>
              </a:rPr>
              <a:t>Extend the transformer-based model to NRC’s Bell 205 data</a:t>
            </a:r>
          </a:p>
          <a:p>
            <a:pPr marL="342900" indent="-342900" algn="just" defTabSz="326529">
              <a:buFont typeface="Arial" panose="020B0604020202020204" pitchFamily="34" charset="0"/>
              <a:buChar char="•"/>
              <a:defRPr/>
            </a:pPr>
            <a:r>
              <a:rPr lang="en-US" sz="2000" dirty="0">
                <a:solidFill>
                  <a:srgbClr val="000000"/>
                </a:solidFill>
                <a:latin typeface="Arial" panose="020B0604020202020204" pitchFamily="34" charset="0"/>
                <a:cs typeface="Arial" panose="020B0604020202020204" pitchFamily="34" charset="0"/>
              </a:rPr>
              <a:t>Transfer learning approach to extend the Bell 205 model’s scope to Bell 412 </a:t>
            </a:r>
          </a:p>
        </p:txBody>
      </p:sp>
      <p:sp>
        <p:nvSpPr>
          <p:cNvPr id="16" name="Rectangle 15">
            <a:extLst>
              <a:ext uri="{FF2B5EF4-FFF2-40B4-BE49-F238E27FC236}">
                <a16:creationId xmlns:a16="http://schemas.microsoft.com/office/drawing/2014/main" id="{E9B822AF-F6AC-C642-B398-E7A9A16047DD}"/>
              </a:ext>
            </a:extLst>
          </p:cNvPr>
          <p:cNvSpPr/>
          <p:nvPr/>
        </p:nvSpPr>
        <p:spPr>
          <a:xfrm>
            <a:off x="21178609" y="2297123"/>
            <a:ext cx="11440800" cy="15492497"/>
          </a:xfrm>
          <a:prstGeom prst="rect">
            <a:avLst/>
          </a:prstGeom>
          <a:noFill/>
          <a:ln w="57150">
            <a:solidFill>
              <a:schemeClr val="tx1"/>
            </a:solidFill>
          </a:ln>
        </p:spPr>
        <p:style>
          <a:lnRef idx="2">
            <a:schemeClr val="accent1"/>
          </a:lnRef>
          <a:fillRef idx="1">
            <a:schemeClr val="lt1"/>
          </a:fillRef>
          <a:effectRef idx="0">
            <a:schemeClr val="accent1"/>
          </a:effectRef>
          <a:fontRef idx="minor">
            <a:schemeClr val="dk1"/>
          </a:fontRef>
        </p:style>
        <p:txBody>
          <a:bodyPr lIns="252000" tIns="180000" rIns="252000" bIns="180000" rtlCol="0" anchor="t"/>
          <a:lstStyle/>
          <a:p>
            <a:pPr algn="ctr"/>
            <a:r>
              <a:rPr lang="en-US" sz="3400" b="1" dirty="0">
                <a:solidFill>
                  <a:schemeClr val="tx1"/>
                </a:solidFill>
                <a:latin typeface="Arial" panose="020B0604020202020204" pitchFamily="34" charset="0"/>
                <a:cs typeface="Arial" panose="020B0604020202020204" pitchFamily="34" charset="0"/>
              </a:rPr>
              <a:t>Transformer Based Model</a:t>
            </a:r>
            <a:endParaRPr lang="en-US" sz="2400" b="1" dirty="0">
              <a:solidFill>
                <a:schemeClr val="tx1"/>
              </a:solidFill>
              <a:latin typeface="Arial" panose="020B0604020202020204" pitchFamily="34" charset="0"/>
              <a:cs typeface="Arial" panose="020B0604020202020204" pitchFamily="34" charset="0"/>
            </a:endParaRPr>
          </a:p>
          <a:p>
            <a:pPr algn="ctr"/>
            <a:endParaRPr lang="en-US" sz="3400" b="1" dirty="0">
              <a:solidFill>
                <a:schemeClr val="tx1"/>
              </a:solidFill>
              <a:latin typeface="Arial" panose="020B0604020202020204" pitchFamily="34" charset="0"/>
              <a:cs typeface="Arial" panose="020B0604020202020204" pitchFamily="34" charset="0"/>
            </a:endParaRPr>
          </a:p>
          <a:p>
            <a:pPr algn="ctr"/>
            <a:endParaRPr lang="en-US" sz="2400"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8" name="Rectangle 17">
                <a:extLst>
                  <a:ext uri="{FF2B5EF4-FFF2-40B4-BE49-F238E27FC236}">
                    <a16:creationId xmlns:a16="http://schemas.microsoft.com/office/drawing/2014/main" id="{B056255A-077D-7D45-878C-77CF5BC1F8AC}"/>
                  </a:ext>
                </a:extLst>
              </p:cNvPr>
              <p:cNvSpPr/>
              <p:nvPr/>
            </p:nvSpPr>
            <p:spPr>
              <a:xfrm>
                <a:off x="9652769" y="4179904"/>
                <a:ext cx="11273102" cy="15496315"/>
              </a:xfrm>
              <a:prstGeom prst="rect">
                <a:avLst/>
              </a:prstGeom>
              <a:noFill/>
              <a:ln w="57150">
                <a:solidFill>
                  <a:schemeClr val="tx1"/>
                </a:solidFill>
              </a:ln>
            </p:spPr>
            <p:style>
              <a:lnRef idx="2">
                <a:schemeClr val="accent1"/>
              </a:lnRef>
              <a:fillRef idx="1">
                <a:schemeClr val="lt1"/>
              </a:fillRef>
              <a:effectRef idx="0">
                <a:schemeClr val="accent1"/>
              </a:effectRef>
              <a:fontRef idx="minor">
                <a:schemeClr val="dk1"/>
              </a:fontRef>
            </p:style>
            <p:txBody>
              <a:bodyPr lIns="252000" tIns="180000" rIns="252000" bIns="180000" rtlCol="0" anchor="t"/>
              <a:lstStyle/>
              <a:p>
                <a:pPr algn="ctr"/>
                <a:r>
                  <a:rPr lang="en-US" sz="3400" b="1" dirty="0">
                    <a:solidFill>
                      <a:schemeClr val="tx1"/>
                    </a:solidFill>
                    <a:latin typeface="Arial" panose="020B0604020202020204" pitchFamily="34" charset="0"/>
                    <a:cs typeface="Arial" panose="020B0604020202020204" pitchFamily="34" charset="0"/>
                  </a:rPr>
                  <a:t>Multi Layer Perceptron (MLP) based model</a:t>
                </a:r>
                <a:endParaRPr lang="en-US" sz="2400" dirty="0">
                  <a:solidFill>
                    <a:schemeClr val="tx1"/>
                  </a:solidFill>
                  <a:latin typeface="Arial" panose="020B0604020202020204" pitchFamily="34" charset="0"/>
                  <a:cs typeface="Arial" panose="020B0604020202020204" pitchFamily="34" charset="0"/>
                </a:endParaRPr>
              </a:p>
              <a:p>
                <a:pPr algn="ctr"/>
                <a:endParaRPr lang="en-US" sz="3400" b="1" dirty="0">
                  <a:solidFill>
                    <a:schemeClr val="tx1"/>
                  </a:solidFill>
                  <a:latin typeface="Arial" panose="020B0604020202020204" pitchFamily="34" charset="0"/>
                  <a:cs typeface="Arial" panose="020B0604020202020204" pitchFamily="34" charset="0"/>
                </a:endParaRPr>
              </a:p>
              <a:p>
                <a:pPr algn="ctr"/>
                <a:endParaRPr lang="en-US" sz="3400" b="1" dirty="0">
                  <a:solidFill>
                    <a:schemeClr val="tx1"/>
                  </a:solidFill>
                  <a:latin typeface="Arial" panose="020B0604020202020204" pitchFamily="34" charset="0"/>
                  <a:cs typeface="Arial" panose="020B0604020202020204" pitchFamily="34" charset="0"/>
                </a:endParaRPr>
              </a:p>
              <a:p>
                <a:pPr algn="ctr"/>
                <a:endParaRPr lang="en-US" sz="3400" b="1" dirty="0">
                  <a:solidFill>
                    <a:schemeClr val="tx1"/>
                  </a:solidFill>
                  <a:latin typeface="Arial" panose="020B0604020202020204" pitchFamily="34" charset="0"/>
                  <a:cs typeface="Arial" panose="020B0604020202020204" pitchFamily="34" charset="0"/>
                </a:endParaRPr>
              </a:p>
              <a:p>
                <a:pPr algn="ctr"/>
                <a:endParaRPr lang="en-US" sz="3400" b="1" dirty="0">
                  <a:solidFill>
                    <a:schemeClr val="tx1"/>
                  </a:solidFill>
                  <a:latin typeface="Arial" panose="020B0604020202020204" pitchFamily="34" charset="0"/>
                  <a:cs typeface="Arial" panose="020B0604020202020204" pitchFamily="34" charset="0"/>
                </a:endParaRPr>
              </a:p>
              <a:p>
                <a:pPr algn="ctr"/>
                <a:endParaRPr lang="en-US" sz="3400" b="1" dirty="0">
                  <a:solidFill>
                    <a:schemeClr val="tx1"/>
                  </a:solidFill>
                  <a:latin typeface="Arial" panose="020B0604020202020204" pitchFamily="34" charset="0"/>
                  <a:cs typeface="Arial" panose="020B0604020202020204" pitchFamily="34" charset="0"/>
                </a:endParaRPr>
              </a:p>
              <a:p>
                <a:pPr algn="ctr"/>
                <a:endParaRPr lang="en-US" sz="3400" b="1" dirty="0">
                  <a:solidFill>
                    <a:schemeClr val="tx1"/>
                  </a:solidFill>
                  <a:latin typeface="Arial" panose="020B0604020202020204" pitchFamily="34" charset="0"/>
                  <a:cs typeface="Arial" panose="020B0604020202020204" pitchFamily="34" charset="0"/>
                </a:endParaRPr>
              </a:p>
              <a:p>
                <a:pPr algn="ctr"/>
                <a:endParaRPr lang="en-US" sz="3400" b="1" dirty="0">
                  <a:solidFill>
                    <a:schemeClr val="tx1"/>
                  </a:solidFill>
                  <a:latin typeface="Arial" panose="020B0604020202020204" pitchFamily="34" charset="0"/>
                  <a:cs typeface="Arial" panose="020B0604020202020204" pitchFamily="34" charset="0"/>
                </a:endParaRPr>
              </a:p>
              <a:p>
                <a:pPr algn="just"/>
                <a:endParaRPr lang="en-US" sz="2400" dirty="0">
                  <a:solidFill>
                    <a:schemeClr val="tx1"/>
                  </a:solidFill>
                  <a:latin typeface="Arial" panose="020B0604020202020204" pitchFamily="34" charset="0"/>
                  <a:cs typeface="Arial" panose="020B0604020202020204" pitchFamily="34" charset="0"/>
                </a:endParaRPr>
              </a:p>
              <a:p>
                <a:pPr algn="just"/>
                <a:endParaRPr lang="en-US" sz="2400" dirty="0">
                  <a:solidFill>
                    <a:schemeClr val="tx1"/>
                  </a:solidFill>
                  <a:latin typeface="Arial" panose="020B0604020202020204" pitchFamily="34" charset="0"/>
                  <a:cs typeface="Arial" panose="020B0604020202020204" pitchFamily="34" charset="0"/>
                </a:endParaRPr>
              </a:p>
              <a:p>
                <a:pPr algn="just"/>
                <a:r>
                  <a:rPr lang="en-US" sz="2400" b="1" dirty="0">
                    <a:solidFill>
                      <a:schemeClr val="tx1"/>
                    </a:solidFill>
                    <a:latin typeface="Arial" panose="020B0604020202020204" pitchFamily="34" charset="0"/>
                    <a:cs typeface="Arial" panose="020B0604020202020204" pitchFamily="34" charset="0"/>
                  </a:rPr>
                  <a:t>Training Data:</a:t>
                </a:r>
                <a:r>
                  <a:rPr lang="en-US" sz="2400" dirty="0">
                    <a:solidFill>
                      <a:schemeClr val="tx1"/>
                    </a:solidFill>
                    <a:latin typeface="Arial" panose="020B0604020202020204" pitchFamily="34" charset="0"/>
                    <a:cs typeface="Arial" panose="020B0604020202020204" pitchFamily="34" charset="0"/>
                  </a:rPr>
                  <a:t> 1000 trajectories of 800 seconds length and 0.1-time step generated by integrating (RK-method) the differential state equations of Boeing 747-100 (linearized around a trim condition) with random initial conditions and the control input set to zero. The weight update is given by the following equation, </a:t>
                </a:r>
              </a:p>
              <a:p>
                <a:pPr algn="ctr"/>
                <a14:m>
                  <m:oMath xmlns:m="http://schemas.openxmlformats.org/officeDocument/2006/math">
                    <m:sSub>
                      <m:sSubPr>
                        <m:ctrlPr>
                          <a:rPr lang="en-US" sz="2400" b="0" i="1" smtClean="0">
                            <a:solidFill>
                              <a:schemeClr val="tx1"/>
                            </a:solidFill>
                            <a:latin typeface="Cambria Math" panose="02040503050406030204" pitchFamily="18" charset="0"/>
                            <a:cs typeface="Arial" panose="020B0604020202020204" pitchFamily="34" charset="0"/>
                          </a:rPr>
                        </m:ctrlPr>
                      </m:sSubPr>
                      <m:e>
                        <m:r>
                          <a:rPr lang="en-US" sz="2400" b="0" i="1" smtClean="0">
                            <a:solidFill>
                              <a:schemeClr val="tx1"/>
                            </a:solidFill>
                            <a:latin typeface="Cambria Math" panose="02040503050406030204" pitchFamily="18" charset="0"/>
                            <a:cs typeface="Arial" panose="020B0604020202020204" pitchFamily="34" charset="0"/>
                          </a:rPr>
                          <m:t>𝜔</m:t>
                        </m:r>
                      </m:e>
                      <m:sub>
                        <m:r>
                          <a:rPr lang="en-US" sz="2400" b="0" i="1" smtClean="0">
                            <a:solidFill>
                              <a:schemeClr val="tx1"/>
                            </a:solidFill>
                            <a:latin typeface="Cambria Math" panose="02040503050406030204" pitchFamily="18" charset="0"/>
                            <a:cs typeface="Arial" panose="020B0604020202020204" pitchFamily="34" charset="0"/>
                          </a:rPr>
                          <m:t>𝑜𝑙𝑑</m:t>
                        </m:r>
                      </m:sub>
                    </m:sSub>
                    <m:r>
                      <a:rPr lang="en-US" sz="2400" b="0" i="1" smtClean="0">
                        <a:solidFill>
                          <a:schemeClr val="tx1"/>
                        </a:solidFill>
                        <a:latin typeface="Cambria Math" panose="02040503050406030204" pitchFamily="18" charset="0"/>
                        <a:cs typeface="Arial" panose="020B0604020202020204" pitchFamily="34" charset="0"/>
                      </a:rPr>
                      <m:t>=</m:t>
                    </m:r>
                    <m:sSub>
                      <m:sSubPr>
                        <m:ctrlPr>
                          <a:rPr lang="en-US" sz="2400" b="0" i="1" smtClean="0">
                            <a:solidFill>
                              <a:schemeClr val="tx1"/>
                            </a:solidFill>
                            <a:latin typeface="Cambria Math" panose="02040503050406030204" pitchFamily="18" charset="0"/>
                            <a:cs typeface="Arial" panose="020B0604020202020204" pitchFamily="34" charset="0"/>
                          </a:rPr>
                        </m:ctrlPr>
                      </m:sSubPr>
                      <m:e>
                        <m:r>
                          <a:rPr lang="en-US" sz="2400" b="0" i="1" smtClean="0">
                            <a:solidFill>
                              <a:schemeClr val="tx1"/>
                            </a:solidFill>
                            <a:latin typeface="Cambria Math" panose="02040503050406030204" pitchFamily="18" charset="0"/>
                            <a:cs typeface="Arial" panose="020B0604020202020204" pitchFamily="34" charset="0"/>
                          </a:rPr>
                          <m:t>𝜔</m:t>
                        </m:r>
                      </m:e>
                      <m:sub>
                        <m:r>
                          <a:rPr lang="en-US" sz="2400" b="0" i="1" smtClean="0">
                            <a:solidFill>
                              <a:schemeClr val="tx1"/>
                            </a:solidFill>
                            <a:latin typeface="Cambria Math" panose="02040503050406030204" pitchFamily="18" charset="0"/>
                            <a:cs typeface="Arial" panose="020B0604020202020204" pitchFamily="34" charset="0"/>
                          </a:rPr>
                          <m:t>𝑜𝑙𝑑</m:t>
                        </m:r>
                      </m:sub>
                    </m:sSub>
                    <m:r>
                      <a:rPr lang="en-US" sz="2400" b="0" i="1" smtClean="0">
                        <a:solidFill>
                          <a:schemeClr val="tx1"/>
                        </a:solidFill>
                        <a:latin typeface="Cambria Math" panose="02040503050406030204" pitchFamily="18" charset="0"/>
                        <a:cs typeface="Arial" panose="020B0604020202020204" pitchFamily="34" charset="0"/>
                      </a:rPr>
                      <m:t>−</m:t>
                    </m:r>
                    <m:r>
                      <a:rPr lang="en-US" sz="2400" b="0" i="1" smtClean="0">
                        <a:solidFill>
                          <a:schemeClr val="tx1"/>
                        </a:solidFill>
                        <a:latin typeface="Cambria Math" panose="02040503050406030204" pitchFamily="18" charset="0"/>
                        <a:cs typeface="Arial" panose="020B0604020202020204" pitchFamily="34" charset="0"/>
                      </a:rPr>
                      <m:t>𝜆</m:t>
                    </m:r>
                    <m:f>
                      <m:fPr>
                        <m:ctrlPr>
                          <a:rPr lang="en-US" sz="2400" b="0" i="1" smtClean="0">
                            <a:solidFill>
                              <a:schemeClr val="tx1"/>
                            </a:solidFill>
                            <a:latin typeface="Cambria Math" panose="02040503050406030204" pitchFamily="18" charset="0"/>
                            <a:cs typeface="Arial" panose="020B0604020202020204" pitchFamily="34" charset="0"/>
                          </a:rPr>
                        </m:ctrlPr>
                      </m:fPr>
                      <m:num>
                        <m:r>
                          <a:rPr lang="en-US" sz="2400" b="0" i="1" smtClean="0">
                            <a:solidFill>
                              <a:schemeClr val="tx1"/>
                            </a:solidFill>
                            <a:latin typeface="Cambria Math" panose="02040503050406030204" pitchFamily="18" charset="0"/>
                            <a:cs typeface="Arial" panose="020B0604020202020204" pitchFamily="34" charset="0"/>
                          </a:rPr>
                          <m:t>𝜕</m:t>
                        </m:r>
                        <m:r>
                          <a:rPr lang="en-US" sz="2400" b="0" i="1" smtClean="0">
                            <a:solidFill>
                              <a:schemeClr val="tx1"/>
                            </a:solidFill>
                            <a:latin typeface="Cambria Math" panose="02040503050406030204" pitchFamily="18" charset="0"/>
                            <a:cs typeface="Arial" panose="020B0604020202020204" pitchFamily="34" charset="0"/>
                          </a:rPr>
                          <m:t>𝐿</m:t>
                        </m:r>
                      </m:num>
                      <m:den>
                        <m:r>
                          <a:rPr lang="en-US" sz="2400" b="0" i="1" smtClean="0">
                            <a:solidFill>
                              <a:schemeClr val="tx1"/>
                            </a:solidFill>
                            <a:latin typeface="Cambria Math" panose="02040503050406030204" pitchFamily="18" charset="0"/>
                            <a:cs typeface="Arial" panose="020B0604020202020204" pitchFamily="34" charset="0"/>
                          </a:rPr>
                          <m:t>𝜕</m:t>
                        </m:r>
                        <m:sSub>
                          <m:sSubPr>
                            <m:ctrlPr>
                              <a:rPr lang="en-US" sz="2400" b="0" i="1" smtClean="0">
                                <a:solidFill>
                                  <a:schemeClr val="tx1"/>
                                </a:solidFill>
                                <a:latin typeface="Cambria Math" panose="02040503050406030204" pitchFamily="18" charset="0"/>
                                <a:cs typeface="Arial" panose="020B0604020202020204" pitchFamily="34" charset="0"/>
                              </a:rPr>
                            </m:ctrlPr>
                          </m:sSubPr>
                          <m:e>
                            <m:r>
                              <a:rPr lang="en-US" sz="2400" b="0" i="1" smtClean="0">
                                <a:solidFill>
                                  <a:schemeClr val="tx1"/>
                                </a:solidFill>
                                <a:latin typeface="Cambria Math" panose="02040503050406030204" pitchFamily="18" charset="0"/>
                                <a:cs typeface="Arial" panose="020B0604020202020204" pitchFamily="34" charset="0"/>
                              </a:rPr>
                              <m:t>𝜔</m:t>
                            </m:r>
                          </m:e>
                          <m:sub>
                            <m:r>
                              <a:rPr lang="en-US" sz="2400" b="0" i="1" smtClean="0">
                                <a:solidFill>
                                  <a:schemeClr val="tx1"/>
                                </a:solidFill>
                                <a:latin typeface="Cambria Math" panose="02040503050406030204" pitchFamily="18" charset="0"/>
                                <a:cs typeface="Arial" panose="020B0604020202020204" pitchFamily="34" charset="0"/>
                              </a:rPr>
                              <m:t>𝑜𝑙𝑑</m:t>
                            </m:r>
                          </m:sub>
                        </m:sSub>
                      </m:den>
                    </m:f>
                  </m:oMath>
                </a14:m>
                <a:r>
                  <a:rPr lang="en-US" sz="2400" dirty="0">
                    <a:solidFill>
                      <a:schemeClr val="tx1"/>
                    </a:solidFill>
                    <a:latin typeface="Arial" panose="020B0604020202020204" pitchFamily="34" charset="0"/>
                    <a:cs typeface="Arial" panose="020B0604020202020204" pitchFamily="34" charset="0"/>
                  </a:rPr>
                  <a:t>                 Here </a:t>
                </a:r>
                <a14:m>
                  <m:oMath xmlns:m="http://schemas.openxmlformats.org/officeDocument/2006/math">
                    <m:r>
                      <a:rPr lang="en-US" sz="2400" b="0" i="1" smtClean="0">
                        <a:solidFill>
                          <a:schemeClr val="tx1"/>
                        </a:solidFill>
                        <a:latin typeface="Cambria Math" panose="02040503050406030204" pitchFamily="18" charset="0"/>
                        <a:cs typeface="Arial" panose="020B0604020202020204" pitchFamily="34" charset="0"/>
                      </a:rPr>
                      <m:t>𝜆</m:t>
                    </m:r>
                  </m:oMath>
                </a14:m>
                <a:r>
                  <a:rPr lang="en-US" sz="2400" dirty="0">
                    <a:solidFill>
                      <a:schemeClr val="tx1"/>
                    </a:solidFill>
                    <a:latin typeface="Arial" panose="020B0604020202020204" pitchFamily="34" charset="0"/>
                    <a:cs typeface="Arial" panose="020B0604020202020204" pitchFamily="34" charset="0"/>
                  </a:rPr>
                  <a:t> is the learning rate.  </a:t>
                </a:r>
              </a:p>
            </p:txBody>
          </p:sp>
        </mc:Choice>
        <mc:Fallback>
          <p:sp>
            <p:nvSpPr>
              <p:cNvPr id="18" name="Rectangle 17">
                <a:extLst>
                  <a:ext uri="{FF2B5EF4-FFF2-40B4-BE49-F238E27FC236}">
                    <a16:creationId xmlns:a16="http://schemas.microsoft.com/office/drawing/2014/main" id="{B056255A-077D-7D45-878C-77CF5BC1F8AC}"/>
                  </a:ext>
                </a:extLst>
              </p:cNvPr>
              <p:cNvSpPr>
                <a:spLocks noRot="1" noChangeAspect="1" noMove="1" noResize="1" noEditPoints="1" noAdjustHandles="1" noChangeArrowheads="1" noChangeShapeType="1" noTextEdit="1"/>
              </p:cNvSpPr>
              <p:nvPr/>
            </p:nvSpPr>
            <p:spPr>
              <a:xfrm>
                <a:off x="9652769" y="4179904"/>
                <a:ext cx="11273102" cy="15496315"/>
              </a:xfrm>
              <a:prstGeom prst="rect">
                <a:avLst/>
              </a:prstGeom>
              <a:blipFill>
                <a:blip r:embed="rId4"/>
                <a:stretch>
                  <a:fillRect/>
                </a:stretch>
              </a:blipFill>
              <a:ln w="57150">
                <a:solidFill>
                  <a:schemeClr val="tx1"/>
                </a:solidFill>
              </a:ln>
            </p:spPr>
            <p:txBody>
              <a:bodyPr/>
              <a:lstStyle/>
              <a:p>
                <a:r>
                  <a:rPr lang="en-US">
                    <a:noFill/>
                  </a:rPr>
                  <a:t> </a:t>
                </a:r>
              </a:p>
            </p:txBody>
          </p:sp>
        </mc:Fallback>
      </mc:AlternateContent>
      <p:sp>
        <p:nvSpPr>
          <p:cNvPr id="20" name="Rectangle 19">
            <a:extLst>
              <a:ext uri="{FF2B5EF4-FFF2-40B4-BE49-F238E27FC236}">
                <a16:creationId xmlns:a16="http://schemas.microsoft.com/office/drawing/2014/main" id="{EA32C159-AF0F-F545-8445-26F58886DCF3}"/>
              </a:ext>
            </a:extLst>
          </p:cNvPr>
          <p:cNvSpPr/>
          <p:nvPr/>
        </p:nvSpPr>
        <p:spPr>
          <a:xfrm>
            <a:off x="-478427" y="-68696"/>
            <a:ext cx="33875254" cy="2225811"/>
          </a:xfrm>
          <a:prstGeom prst="rect">
            <a:avLst/>
          </a:prstGeom>
          <a:solidFill>
            <a:srgbClr val="4B0082"/>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mn-lt"/>
              <a:ea typeface="+mn-ea"/>
              <a:cs typeface="+mn-cs"/>
              <a:sym typeface="Calibri"/>
            </a:endParaRPr>
          </a:p>
        </p:txBody>
      </p:sp>
      <p:pic>
        <p:nvPicPr>
          <p:cNvPr id="22" name="Picture 21" descr="A picture containing text, clipart&#10;&#10;Description automatically generated">
            <a:extLst>
              <a:ext uri="{FF2B5EF4-FFF2-40B4-BE49-F238E27FC236}">
                <a16:creationId xmlns:a16="http://schemas.microsoft.com/office/drawing/2014/main" id="{6C6877E7-BEDC-7A4D-AABF-86F2686533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816384" y="272869"/>
            <a:ext cx="6815164" cy="1625456"/>
          </a:xfrm>
          <a:prstGeom prst="rect">
            <a:avLst/>
          </a:prstGeom>
        </p:spPr>
      </p:pic>
      <p:sp>
        <p:nvSpPr>
          <p:cNvPr id="24" name="TextBox 35">
            <a:extLst>
              <a:ext uri="{FF2B5EF4-FFF2-40B4-BE49-F238E27FC236}">
                <a16:creationId xmlns:a16="http://schemas.microsoft.com/office/drawing/2014/main" id="{D3E2C616-0481-8A48-9485-1FB39FD05572}"/>
              </a:ext>
            </a:extLst>
          </p:cNvPr>
          <p:cNvSpPr txBox="1"/>
          <p:nvPr/>
        </p:nvSpPr>
        <p:spPr>
          <a:xfrm>
            <a:off x="5031478" y="43570"/>
            <a:ext cx="20878245" cy="7386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5500">
                <a:latin typeface="Arial"/>
                <a:ea typeface="Arial"/>
                <a:cs typeface="Arial"/>
                <a:sym typeface="Arial"/>
              </a:defRPr>
            </a:lvl1pPr>
          </a:lstStyle>
          <a:p>
            <a:pPr algn="ctr"/>
            <a:r>
              <a:rPr lang="en-US" sz="4200" b="1">
                <a:solidFill>
                  <a:schemeClr val="bg1"/>
                </a:solidFill>
              </a:rPr>
              <a:t>Data-efficient Learning of Aircraft Dynamics for Simulated Flight Testing</a:t>
            </a:r>
          </a:p>
        </p:txBody>
      </p:sp>
      <p:pic>
        <p:nvPicPr>
          <p:cNvPr id="26" name="Picture 25" descr="A picture containing graphical user interface&#10;&#10;Description automatically generated">
            <a:extLst>
              <a:ext uri="{FF2B5EF4-FFF2-40B4-BE49-F238E27FC236}">
                <a16:creationId xmlns:a16="http://schemas.microsoft.com/office/drawing/2014/main" id="{EEE7FBA3-C40D-CD46-9320-013D3978C8DB}"/>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b="12756"/>
          <a:stretch/>
        </p:blipFill>
        <p:spPr>
          <a:xfrm>
            <a:off x="0" y="-169673"/>
            <a:ext cx="8082116" cy="1903814"/>
          </a:xfrm>
          <a:prstGeom prst="rect">
            <a:avLst/>
          </a:prstGeom>
        </p:spPr>
      </p:pic>
      <p:sp>
        <p:nvSpPr>
          <p:cNvPr id="27" name="TextBox 26">
            <a:extLst>
              <a:ext uri="{FF2B5EF4-FFF2-40B4-BE49-F238E27FC236}">
                <a16:creationId xmlns:a16="http://schemas.microsoft.com/office/drawing/2014/main" id="{3E1A74DD-5728-6446-9D5C-FBF20E3F77C1}"/>
              </a:ext>
            </a:extLst>
          </p:cNvPr>
          <p:cNvSpPr txBox="1"/>
          <p:nvPr/>
        </p:nvSpPr>
        <p:spPr>
          <a:xfrm>
            <a:off x="94613" y="2269381"/>
            <a:ext cx="20718971" cy="19389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sz="2400" b="1" dirty="0">
                <a:solidFill>
                  <a:schemeClr val="tx1"/>
                </a:solidFill>
                <a:latin typeface="Arial" panose="020B0604020202020204" pitchFamily="34" charset="0"/>
                <a:cs typeface="Arial" panose="020B0604020202020204" pitchFamily="34" charset="0"/>
              </a:rPr>
              <a:t>Abstract: </a:t>
            </a:r>
            <a:r>
              <a:rPr lang="en-US" sz="2400" dirty="0">
                <a:solidFill>
                  <a:schemeClr val="tx1"/>
                </a:solidFill>
                <a:latin typeface="Arial" panose="020B0604020202020204" pitchFamily="34" charset="0"/>
                <a:cs typeface="Arial" panose="020B0604020202020204" pitchFamily="34" charset="0"/>
              </a:rPr>
              <a:t>This research aims to develop a data-efficient machine learning model for flight testing and behavior cloning of the aircraft. The primary goal is to clone physical system behavior through data-driven methods. Current efforts focus on replicating Boeing aircraft's longitudinal motion, which involves experimenting a Deep Residual Recurrent Neural Network (DR-RNN) informed by aircraft physics[1], a Transformer-based model, and an Multi Layer Perceptron (MLP). Future work includes extending emulation to National Research Council’s(NRC)  rotary wing Bell 205 data and broadening the model's domain to similar (Bell 412) aircraft, enhancing simulated flight testing in the aerospace industry.</a:t>
            </a:r>
          </a:p>
        </p:txBody>
      </p:sp>
      <p:sp>
        <p:nvSpPr>
          <p:cNvPr id="28" name="TextBox 37">
            <a:extLst>
              <a:ext uri="{FF2B5EF4-FFF2-40B4-BE49-F238E27FC236}">
                <a16:creationId xmlns:a16="http://schemas.microsoft.com/office/drawing/2014/main" id="{5C999BF5-8F09-5048-B174-C6FB510158AE}"/>
              </a:ext>
            </a:extLst>
          </p:cNvPr>
          <p:cNvSpPr txBox="1"/>
          <p:nvPr/>
        </p:nvSpPr>
        <p:spPr>
          <a:xfrm>
            <a:off x="6347276" y="943639"/>
            <a:ext cx="20223845" cy="7970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lnSpc>
                <a:spcPct val="120000"/>
              </a:lnSpc>
              <a:defRPr sz="2100">
                <a:latin typeface="Arial"/>
                <a:ea typeface="Arial"/>
                <a:cs typeface="Arial"/>
                <a:sym typeface="Arial"/>
              </a:defRPr>
            </a:pPr>
            <a:r>
              <a:rPr lang="en-US" sz="2000">
                <a:solidFill>
                  <a:schemeClr val="bg1"/>
                </a:solidFill>
              </a:rPr>
              <a:t>Sriram Ranganathan</a:t>
            </a:r>
            <a:r>
              <a:rPr lang="en-US" sz="2000" baseline="30000">
                <a:solidFill>
                  <a:schemeClr val="bg1"/>
                </a:solidFill>
              </a:rPr>
              <a:t>1</a:t>
            </a:r>
            <a:r>
              <a:rPr lang="en-US" sz="2000">
                <a:solidFill>
                  <a:schemeClr val="bg1"/>
                </a:solidFill>
              </a:rPr>
              <a:t>  Robert Liu</a:t>
            </a:r>
            <a:r>
              <a:rPr lang="en-US" sz="2000" baseline="30000">
                <a:solidFill>
                  <a:schemeClr val="bg1"/>
                </a:solidFill>
              </a:rPr>
              <a:t>1</a:t>
            </a:r>
            <a:r>
              <a:rPr lang="en-US" sz="2000">
                <a:solidFill>
                  <a:schemeClr val="bg1"/>
                </a:solidFill>
              </a:rPr>
              <a:t>   Yash Vardhan Pant</a:t>
            </a:r>
            <a:r>
              <a:rPr lang="en-US" sz="2000" baseline="30000">
                <a:solidFill>
                  <a:schemeClr val="bg1"/>
                </a:solidFill>
              </a:rPr>
              <a:t>1</a:t>
            </a:r>
            <a:endParaRPr lang="en-US" sz="1800" b="1" baseline="30000">
              <a:solidFill>
                <a:schemeClr val="bg1"/>
              </a:solidFill>
            </a:endParaRPr>
          </a:p>
          <a:p>
            <a:pPr algn="ctr">
              <a:lnSpc>
                <a:spcPct val="120000"/>
              </a:lnSpc>
              <a:defRPr sz="2100">
                <a:latin typeface="Arial"/>
                <a:ea typeface="Arial"/>
                <a:cs typeface="Arial"/>
                <a:sym typeface="Arial"/>
              </a:defRPr>
            </a:pPr>
            <a:r>
              <a:rPr lang="en-US" sz="2000" baseline="30000" dirty="0">
                <a:solidFill>
                  <a:schemeClr val="bg1"/>
                </a:solidFill>
              </a:rPr>
              <a:t>1</a:t>
            </a:r>
            <a:r>
              <a:rPr lang="en-US" sz="900" dirty="0">
                <a:solidFill>
                  <a:schemeClr val="bg1"/>
                </a:solidFill>
              </a:rPr>
              <a:t> </a:t>
            </a:r>
            <a:r>
              <a:rPr lang="en-US" sz="2000" dirty="0">
                <a:solidFill>
                  <a:schemeClr val="bg1"/>
                </a:solidFill>
              </a:rPr>
              <a:t>Department of Electrical and Computer Engineering, University of Waterloo</a:t>
            </a:r>
          </a:p>
        </p:txBody>
      </p:sp>
      <p:sp>
        <p:nvSpPr>
          <p:cNvPr id="29" name="Rectangle 28">
            <a:extLst>
              <a:ext uri="{FF2B5EF4-FFF2-40B4-BE49-F238E27FC236}">
                <a16:creationId xmlns:a16="http://schemas.microsoft.com/office/drawing/2014/main" id="{35531C96-C2B2-964A-A964-CF7046F9FAFF}"/>
              </a:ext>
            </a:extLst>
          </p:cNvPr>
          <p:cNvSpPr/>
          <p:nvPr/>
        </p:nvSpPr>
        <p:spPr>
          <a:xfrm>
            <a:off x="16459201" y="19760880"/>
            <a:ext cx="16172348" cy="2056780"/>
          </a:xfrm>
          <a:prstGeom prst="rect">
            <a:avLst/>
          </a:prstGeom>
          <a:noFill/>
          <a:ln w="57150">
            <a:solidFill>
              <a:schemeClr val="tx1"/>
            </a:solidFill>
          </a:ln>
        </p:spPr>
        <p:style>
          <a:lnRef idx="2">
            <a:schemeClr val="accent1"/>
          </a:lnRef>
          <a:fillRef idx="1">
            <a:schemeClr val="lt1"/>
          </a:fillRef>
          <a:effectRef idx="0">
            <a:schemeClr val="accent1"/>
          </a:effectRef>
          <a:fontRef idx="minor">
            <a:schemeClr val="dk1"/>
          </a:fontRef>
        </p:style>
        <p:txBody>
          <a:bodyPr lIns="252000" tIns="180000" rIns="252000" bIns="180000" rtlCol="0" anchor="t"/>
          <a:lstStyle/>
          <a:p>
            <a:pPr algn="ctr" defTabSz="326529">
              <a:defRPr/>
            </a:pPr>
            <a:r>
              <a:rPr lang="en-US" sz="2400" b="1" dirty="0">
                <a:solidFill>
                  <a:srgbClr val="000000"/>
                </a:solidFill>
                <a:latin typeface="Arial" panose="020B0604020202020204" pitchFamily="34" charset="0"/>
                <a:cs typeface="Arial" panose="020B0604020202020204" pitchFamily="34" charset="0"/>
              </a:rPr>
              <a:t>References</a:t>
            </a:r>
          </a:p>
          <a:p>
            <a:pPr defTabSz="326529">
              <a:defRPr/>
            </a:pPr>
            <a:endParaRPr lang="en-US" sz="1050" dirty="0">
              <a:solidFill>
                <a:srgbClr val="000000"/>
              </a:solidFill>
              <a:latin typeface="Arial" panose="020B0604020202020204" pitchFamily="34" charset="0"/>
              <a:cs typeface="Arial" panose="020B0604020202020204" pitchFamily="34" charset="0"/>
            </a:endParaRPr>
          </a:p>
          <a:p>
            <a:pPr algn="just"/>
            <a:r>
              <a:rPr lang="en-US" sz="1600" dirty="0">
                <a:solidFill>
                  <a:srgbClr val="000000"/>
                </a:solidFill>
                <a:latin typeface="Arial" panose="020B0604020202020204" pitchFamily="34" charset="0"/>
                <a:cs typeface="Arial" panose="020B0604020202020204" pitchFamily="34" charset="0"/>
              </a:rPr>
              <a:t>[1] . Yu, H. Yao, and Y. Liu, “Aircraft dynamics simulation using a novel physics-based learning method,” Aerospace Science and Technology, vol. 87, pp. 254–264, 2019.</a:t>
            </a:r>
          </a:p>
          <a:p>
            <a:pPr algn="just"/>
            <a:r>
              <a:rPr lang="en-US" sz="1600" dirty="0">
                <a:solidFill>
                  <a:srgbClr val="000000"/>
                </a:solidFill>
                <a:latin typeface="Arial" panose="020B0604020202020204" pitchFamily="34" charset="0"/>
                <a:cs typeface="Arial" panose="020B0604020202020204" pitchFamily="34" charset="0"/>
              </a:rPr>
              <a:t>[2]. B. Fernandez, A. G. </a:t>
            </a:r>
            <a:r>
              <a:rPr lang="en-US" sz="1600" dirty="0" err="1">
                <a:solidFill>
                  <a:srgbClr val="000000"/>
                </a:solidFill>
                <a:latin typeface="Arial" panose="020B0604020202020204" pitchFamily="34" charset="0"/>
                <a:cs typeface="Arial" panose="020B0604020202020204" pitchFamily="34" charset="0"/>
              </a:rPr>
              <a:t>Parlos</a:t>
            </a:r>
            <a:r>
              <a:rPr lang="en-US" sz="1600" dirty="0">
                <a:solidFill>
                  <a:srgbClr val="000000"/>
                </a:solidFill>
                <a:latin typeface="Arial" panose="020B0604020202020204" pitchFamily="34" charset="0"/>
                <a:cs typeface="Arial" panose="020B0604020202020204" pitchFamily="34" charset="0"/>
              </a:rPr>
              <a:t> and W. K. Tsai, "Nonlinear dynamic system identification using artificial neural networks (ANNs)," 1990 IJCNN International Joint Conference on Neural Networks, San Diego, CA, USA, 1990, pp. 133-141 vol.2, </a:t>
            </a:r>
            <a:r>
              <a:rPr lang="en-US" sz="1600" dirty="0" err="1">
                <a:solidFill>
                  <a:srgbClr val="000000"/>
                </a:solidFill>
                <a:latin typeface="Arial" panose="020B0604020202020204" pitchFamily="34" charset="0"/>
                <a:cs typeface="Arial" panose="020B0604020202020204" pitchFamily="34" charset="0"/>
              </a:rPr>
              <a:t>doi</a:t>
            </a:r>
            <a:r>
              <a:rPr lang="en-US" sz="1600" dirty="0">
                <a:solidFill>
                  <a:srgbClr val="000000"/>
                </a:solidFill>
                <a:latin typeface="Arial" panose="020B0604020202020204" pitchFamily="34" charset="0"/>
                <a:cs typeface="Arial" panose="020B0604020202020204" pitchFamily="34" charset="0"/>
              </a:rPr>
              <a:t>: 10.1109/IJCNN.1990.137706.</a:t>
            </a:r>
          </a:p>
          <a:p>
            <a:pPr algn="just"/>
            <a:r>
              <a:rPr lang="en-US" sz="1600" dirty="0">
                <a:solidFill>
                  <a:srgbClr val="000000"/>
                </a:solidFill>
                <a:latin typeface="Arial" panose="020B0604020202020204" pitchFamily="34" charset="0"/>
                <a:cs typeface="Arial" panose="020B0604020202020204" pitchFamily="34" charset="0"/>
              </a:rPr>
              <a:t>[3] M. Janner, “Offline reinforcement learning as one big sequence modeling problem,” </a:t>
            </a:r>
            <a:r>
              <a:rPr lang="en-US" sz="1600" dirty="0" err="1">
                <a:solidFill>
                  <a:srgbClr val="000000"/>
                </a:solidFill>
                <a:latin typeface="Arial" panose="020B0604020202020204" pitchFamily="34" charset="0"/>
                <a:cs typeface="Arial" panose="020B0604020202020204" pitchFamily="34" charset="0"/>
              </a:rPr>
              <a:t>arXiv.org</a:t>
            </a:r>
            <a:r>
              <a:rPr lang="en-US" sz="1600" dirty="0">
                <a:solidFill>
                  <a:srgbClr val="000000"/>
                </a:solidFill>
                <a:latin typeface="Arial" panose="020B0604020202020204" pitchFamily="34" charset="0"/>
                <a:cs typeface="Arial" panose="020B0604020202020204" pitchFamily="34" charset="0"/>
              </a:rPr>
              <a:t>, Jun. 03, 2021. https://</a:t>
            </a:r>
            <a:r>
              <a:rPr lang="en-US" sz="1600" dirty="0" err="1">
                <a:solidFill>
                  <a:srgbClr val="000000"/>
                </a:solidFill>
                <a:latin typeface="Arial" panose="020B0604020202020204" pitchFamily="34" charset="0"/>
                <a:cs typeface="Arial" panose="020B0604020202020204" pitchFamily="34" charset="0"/>
              </a:rPr>
              <a:t>arxiv.org</a:t>
            </a:r>
            <a:r>
              <a:rPr lang="en-US" sz="1600" dirty="0">
                <a:solidFill>
                  <a:srgbClr val="000000"/>
                </a:solidFill>
                <a:latin typeface="Arial" panose="020B0604020202020204" pitchFamily="34" charset="0"/>
                <a:cs typeface="Arial" panose="020B0604020202020204" pitchFamily="34" charset="0"/>
              </a:rPr>
              <a:t>/abs/2106.02039</a:t>
            </a:r>
          </a:p>
        </p:txBody>
      </p:sp>
      <p:pic>
        <p:nvPicPr>
          <p:cNvPr id="1028" name="Picture 4" descr="NRC's Bell 412 Advanced Systems Research Aircraft">
            <a:extLst>
              <a:ext uri="{FF2B5EF4-FFF2-40B4-BE49-F238E27FC236}">
                <a16:creationId xmlns:a16="http://schemas.microsoft.com/office/drawing/2014/main" id="{339DFF04-3BE6-994C-A8CF-451453CCAD9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9313" y="8425730"/>
            <a:ext cx="4155659" cy="269144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NRC Bell 205 helicopter">
            <a:extLst>
              <a:ext uri="{FF2B5EF4-FFF2-40B4-BE49-F238E27FC236}">
                <a16:creationId xmlns:a16="http://schemas.microsoft.com/office/drawing/2014/main" id="{1CC6FF46-CB29-A640-97EC-05E8F5189A78}"/>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30034" y="8422195"/>
            <a:ext cx="4155659" cy="266099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C9812BD-A0B7-584A-BD4E-226CC88D945A}"/>
              </a:ext>
            </a:extLst>
          </p:cNvPr>
          <p:cNvPicPr>
            <a:picLocks noChangeAspect="1"/>
          </p:cNvPicPr>
          <p:nvPr/>
        </p:nvPicPr>
        <p:blipFill rotWithShape="1">
          <a:blip r:embed="rId9"/>
          <a:srcRect l="47882" r="16586" b="53756"/>
          <a:stretch/>
        </p:blipFill>
        <p:spPr>
          <a:xfrm>
            <a:off x="9756060" y="5108853"/>
            <a:ext cx="5556921" cy="3747935"/>
          </a:xfrm>
          <a:prstGeom prst="rect">
            <a:avLst/>
          </a:prstGeom>
        </p:spPr>
      </p:pic>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1D11B622-048A-8149-AA29-B023887DA180}"/>
                  </a:ext>
                </a:extLst>
              </p:cNvPr>
              <p:cNvSpPr txBox="1"/>
              <p:nvPr/>
            </p:nvSpPr>
            <p:spPr>
              <a:xfrm>
                <a:off x="9937149" y="5697731"/>
                <a:ext cx="827126" cy="4625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000" i="1" smtClean="0">
                              <a:solidFill>
                                <a:schemeClr val="tx1"/>
                              </a:solidFill>
                              <a:latin typeface="Cambria Math" panose="02040503050406030204" pitchFamily="18" charset="0"/>
                              <a:cs typeface="Arial" panose="020B0604020202020204" pitchFamily="34" charset="0"/>
                            </a:rPr>
                          </m:ctrlPr>
                        </m:sSubSupPr>
                        <m:e>
                          <m:r>
                            <a:rPr lang="en-US" sz="2000" b="0" i="1" smtClean="0">
                              <a:solidFill>
                                <a:schemeClr val="tx1"/>
                              </a:solidFill>
                              <a:latin typeface="Cambria Math" panose="02040503050406030204" pitchFamily="18" charset="0"/>
                              <a:cs typeface="Arial" panose="020B0604020202020204" pitchFamily="34" charset="0"/>
                            </a:rPr>
                            <m:t>𝑥</m:t>
                          </m:r>
                        </m:e>
                        <m:sub>
                          <m:r>
                            <a:rPr lang="en-US" sz="2000" b="0" i="1" smtClean="0">
                              <a:solidFill>
                                <a:schemeClr val="tx1"/>
                              </a:solidFill>
                              <a:latin typeface="Cambria Math" panose="02040503050406030204" pitchFamily="18" charset="0"/>
                              <a:cs typeface="Arial" panose="020B0604020202020204" pitchFamily="34" charset="0"/>
                            </a:rPr>
                            <m:t>𝑡</m:t>
                          </m:r>
                        </m:sub>
                        <m:sup>
                          <m:r>
                            <a:rPr lang="en-US" sz="2000" i="1">
                              <a:solidFill>
                                <a:schemeClr val="tx1"/>
                              </a:solidFill>
                              <a:latin typeface="Cambria Math" panose="02040503050406030204" pitchFamily="18" charset="0"/>
                              <a:cs typeface="Arial" panose="020B0604020202020204" pitchFamily="34" charset="0"/>
                            </a:rPr>
                            <m:t>𝑙𝑜𝑛𝑔</m:t>
                          </m:r>
                        </m:sup>
                      </m:sSubSup>
                    </m:oMath>
                  </m:oMathPara>
                </a14:m>
                <a:endParaRPr lang="en-US" sz="2000" dirty="0"/>
              </a:p>
            </p:txBody>
          </p:sp>
        </mc:Choice>
        <mc:Fallback>
          <p:sp>
            <p:nvSpPr>
              <p:cNvPr id="21" name="TextBox 20">
                <a:extLst>
                  <a:ext uri="{FF2B5EF4-FFF2-40B4-BE49-F238E27FC236}">
                    <a16:creationId xmlns:a16="http://schemas.microsoft.com/office/drawing/2014/main" id="{1D11B622-048A-8149-AA29-B023887DA180}"/>
                  </a:ext>
                </a:extLst>
              </p:cNvPr>
              <p:cNvSpPr txBox="1">
                <a:spLocks noRot="1" noChangeAspect="1" noMove="1" noResize="1" noEditPoints="1" noAdjustHandles="1" noChangeArrowheads="1" noChangeShapeType="1" noTextEdit="1"/>
              </p:cNvSpPr>
              <p:nvPr/>
            </p:nvSpPr>
            <p:spPr>
              <a:xfrm>
                <a:off x="9937149" y="5697731"/>
                <a:ext cx="827126" cy="462563"/>
              </a:xfrm>
              <a:prstGeom prst="rect">
                <a:avLst/>
              </a:prstGeom>
              <a:blipFill>
                <a:blip r:embed="rId10"/>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A98805BF-F089-1343-91C0-3689B3BA75E1}"/>
                  </a:ext>
                </a:extLst>
              </p:cNvPr>
              <p:cNvSpPr txBox="1"/>
              <p:nvPr/>
            </p:nvSpPr>
            <p:spPr>
              <a:xfrm>
                <a:off x="14612224" y="7649653"/>
                <a:ext cx="827126" cy="4641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000" i="1" smtClean="0">
                              <a:solidFill>
                                <a:schemeClr val="tx1"/>
                              </a:solidFill>
                              <a:latin typeface="Cambria Math" panose="02040503050406030204" pitchFamily="18" charset="0"/>
                              <a:cs typeface="Arial" panose="020B0604020202020204" pitchFamily="34" charset="0"/>
                            </a:rPr>
                          </m:ctrlPr>
                        </m:sSubSupPr>
                        <m:e>
                          <m:acc>
                            <m:accPr>
                              <m:chr m:val="̂"/>
                              <m:ctrlPr>
                                <a:rPr lang="en-US" sz="2000" i="1" smtClean="0">
                                  <a:solidFill>
                                    <a:schemeClr val="tx1"/>
                                  </a:solidFill>
                                  <a:latin typeface="Cambria Math" panose="02040503050406030204" pitchFamily="18" charset="0"/>
                                  <a:cs typeface="Arial" panose="020B0604020202020204" pitchFamily="34" charset="0"/>
                                </a:rPr>
                              </m:ctrlPr>
                            </m:accPr>
                            <m:e>
                              <m:r>
                                <a:rPr lang="en-US" sz="2000" b="0" i="1" smtClean="0">
                                  <a:solidFill>
                                    <a:schemeClr val="tx1"/>
                                  </a:solidFill>
                                  <a:latin typeface="Cambria Math" panose="02040503050406030204" pitchFamily="18" charset="0"/>
                                  <a:cs typeface="Arial" panose="020B0604020202020204" pitchFamily="34" charset="0"/>
                                </a:rPr>
                                <m:t>𝑥</m:t>
                              </m:r>
                            </m:e>
                          </m:acc>
                        </m:e>
                        <m:sub>
                          <m:r>
                            <a:rPr lang="en-US" sz="2000" b="0" i="1" smtClean="0">
                              <a:solidFill>
                                <a:schemeClr val="tx1"/>
                              </a:solidFill>
                              <a:latin typeface="Cambria Math" panose="02040503050406030204" pitchFamily="18" charset="0"/>
                              <a:cs typeface="Arial" panose="020B0604020202020204" pitchFamily="34" charset="0"/>
                            </a:rPr>
                            <m:t>𝑡</m:t>
                          </m:r>
                          <m:r>
                            <a:rPr lang="en-US" sz="2000" b="0" i="1" smtClean="0">
                              <a:solidFill>
                                <a:schemeClr val="tx1"/>
                              </a:solidFill>
                              <a:latin typeface="Cambria Math" panose="02040503050406030204" pitchFamily="18" charset="0"/>
                              <a:cs typeface="Arial" panose="020B0604020202020204" pitchFamily="34" charset="0"/>
                            </a:rPr>
                            <m:t>+1</m:t>
                          </m:r>
                        </m:sub>
                        <m:sup>
                          <m:r>
                            <a:rPr lang="en-US" sz="2000" i="1">
                              <a:solidFill>
                                <a:schemeClr val="tx1"/>
                              </a:solidFill>
                              <a:latin typeface="Cambria Math" panose="02040503050406030204" pitchFamily="18" charset="0"/>
                              <a:cs typeface="Arial" panose="020B0604020202020204" pitchFamily="34" charset="0"/>
                            </a:rPr>
                            <m:t>𝑙𝑜𝑛𝑔</m:t>
                          </m:r>
                        </m:sup>
                      </m:sSubSup>
                    </m:oMath>
                  </m:oMathPara>
                </a14:m>
                <a:endParaRPr lang="en-US" sz="2000" dirty="0"/>
              </a:p>
            </p:txBody>
          </p:sp>
        </mc:Choice>
        <mc:Fallback>
          <p:sp>
            <p:nvSpPr>
              <p:cNvPr id="23" name="TextBox 22">
                <a:extLst>
                  <a:ext uri="{FF2B5EF4-FFF2-40B4-BE49-F238E27FC236}">
                    <a16:creationId xmlns:a16="http://schemas.microsoft.com/office/drawing/2014/main" id="{A98805BF-F089-1343-91C0-3689B3BA75E1}"/>
                  </a:ext>
                </a:extLst>
              </p:cNvPr>
              <p:cNvSpPr txBox="1">
                <a:spLocks noRot="1" noChangeAspect="1" noMove="1" noResize="1" noEditPoints="1" noAdjustHandles="1" noChangeArrowheads="1" noChangeShapeType="1" noTextEdit="1"/>
              </p:cNvSpPr>
              <p:nvPr/>
            </p:nvSpPr>
            <p:spPr>
              <a:xfrm>
                <a:off x="14612224" y="7649653"/>
                <a:ext cx="827126" cy="464101"/>
              </a:xfrm>
              <a:prstGeom prst="rect">
                <a:avLst/>
              </a:prstGeom>
              <a:blipFill>
                <a:blip r:embed="rId11"/>
                <a:stretch>
                  <a:fillRect b="-2703"/>
                </a:stretch>
              </a:blipFill>
              <a:ln w="12700" cap="flat">
                <a:noFill/>
                <a:miter lim="400000"/>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Rectangle 24">
                <a:extLst>
                  <a:ext uri="{FF2B5EF4-FFF2-40B4-BE49-F238E27FC236}">
                    <a16:creationId xmlns:a16="http://schemas.microsoft.com/office/drawing/2014/main" id="{9A8F85B0-1ACA-2548-997E-35F9F88E826D}"/>
                  </a:ext>
                </a:extLst>
              </p:cNvPr>
              <p:cNvSpPr/>
              <p:nvPr/>
            </p:nvSpPr>
            <p:spPr>
              <a:xfrm>
                <a:off x="15416273" y="5105004"/>
                <a:ext cx="5487336" cy="4637969"/>
              </a:xfrm>
              <a:prstGeom prst="rect">
                <a:avLst/>
              </a:prstGeom>
              <a:noFill/>
              <a:ln w="57150">
                <a:noFill/>
              </a:ln>
            </p:spPr>
            <p:style>
              <a:lnRef idx="2">
                <a:schemeClr val="accent1"/>
              </a:lnRef>
              <a:fillRef idx="1">
                <a:schemeClr val="lt1"/>
              </a:fillRef>
              <a:effectRef idx="0">
                <a:schemeClr val="accent1"/>
              </a:effectRef>
              <a:fontRef idx="minor">
                <a:schemeClr val="dk1"/>
              </a:fontRef>
            </p:style>
            <p:txBody>
              <a:bodyPr lIns="252000" tIns="180000" rIns="252000" bIns="180000" rtlCol="0" anchor="t"/>
              <a:lstStyle/>
              <a:p>
                <a:pPr algn="just"/>
                <a:r>
                  <a:rPr lang="en-US" sz="2400" dirty="0">
                    <a:solidFill>
                      <a:schemeClr val="tx1"/>
                    </a:solidFill>
                    <a:latin typeface="Arial" panose="020B0604020202020204" pitchFamily="34" charset="0"/>
                    <a:cs typeface="Arial" panose="020B0604020202020204" pitchFamily="34" charset="0"/>
                  </a:rPr>
                  <a:t>The neural network’s [2] output with </a:t>
                </a:r>
                <a14:m>
                  <m:oMath xmlns:m="http://schemas.openxmlformats.org/officeDocument/2006/math">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𝜔</m:t>
                    </m:r>
                  </m:oMath>
                </a14:m>
                <a:r>
                  <a:rPr lang="en-US" sz="2400" dirty="0">
                    <a:solidFill>
                      <a:schemeClr val="tx1"/>
                    </a:solidFill>
                    <a:latin typeface="Arial" panose="020B0604020202020204" pitchFamily="34" charset="0"/>
                    <a:cs typeface="Arial" panose="020B0604020202020204" pitchFamily="34" charset="0"/>
                  </a:rPr>
                  <a:t> weight parameters is represented as </a:t>
                </a:r>
                <a:endParaRPr lang="en-US" sz="3400" b="1" dirty="0">
                  <a:solidFill>
                    <a:schemeClr val="tx1"/>
                  </a:solidFill>
                  <a:latin typeface="Arial" panose="020B0604020202020204" pitchFamily="34" charset="0"/>
                  <a:cs typeface="Arial" panose="020B0604020202020204" pitchFamily="34" charset="0"/>
                </a:endParaRPr>
              </a:p>
              <a:p>
                <a:pPr algn="just"/>
                <a14:m>
                  <m:oMathPara xmlns:m="http://schemas.openxmlformats.org/officeDocument/2006/math">
                    <m:oMathParaPr>
                      <m:jc m:val="centerGroup"/>
                    </m:oMathParaPr>
                    <m:oMath xmlns:m="http://schemas.openxmlformats.org/officeDocument/2006/math">
                      <m:sSubSup>
                        <m:sSubSupPr>
                          <m:ctrlPr>
                            <a:rPr lang="en-US" sz="2400" i="1" smtClean="0">
                              <a:solidFill>
                                <a:schemeClr val="tx1"/>
                              </a:solidFill>
                              <a:latin typeface="Cambria Math" panose="02040503050406030204" pitchFamily="18" charset="0"/>
                              <a:cs typeface="Arial" panose="020B0604020202020204" pitchFamily="34" charset="0"/>
                            </a:rPr>
                          </m:ctrlPr>
                        </m:sSubSupPr>
                        <m:e>
                          <m:acc>
                            <m:accPr>
                              <m:chr m:val="̂"/>
                              <m:ctrlPr>
                                <a:rPr lang="en-US" sz="2400" i="1" smtClean="0">
                                  <a:solidFill>
                                    <a:schemeClr val="tx1"/>
                                  </a:solidFill>
                                  <a:latin typeface="Cambria Math" panose="02040503050406030204" pitchFamily="18" charset="0"/>
                                  <a:cs typeface="Arial" panose="020B0604020202020204" pitchFamily="34" charset="0"/>
                                </a:rPr>
                              </m:ctrlPr>
                            </m:accPr>
                            <m:e>
                              <m:r>
                                <a:rPr lang="en-US" sz="2400" b="0" i="1" smtClean="0">
                                  <a:solidFill>
                                    <a:schemeClr val="tx1"/>
                                  </a:solidFill>
                                  <a:latin typeface="Cambria Math" panose="02040503050406030204" pitchFamily="18" charset="0"/>
                                  <a:cs typeface="Arial" panose="020B0604020202020204" pitchFamily="34" charset="0"/>
                                </a:rPr>
                                <m:t>𝑥</m:t>
                              </m:r>
                            </m:e>
                          </m:acc>
                        </m:e>
                        <m:sub>
                          <m:r>
                            <a:rPr lang="en-US" sz="2400" b="0" i="1" smtClean="0">
                              <a:solidFill>
                                <a:schemeClr val="tx1"/>
                              </a:solidFill>
                              <a:latin typeface="Cambria Math" panose="02040503050406030204" pitchFamily="18" charset="0"/>
                              <a:cs typeface="Arial" panose="020B0604020202020204" pitchFamily="34" charset="0"/>
                            </a:rPr>
                            <m:t>𝑡</m:t>
                          </m:r>
                          <m:r>
                            <a:rPr lang="en-US" sz="2400" b="0" i="1" smtClean="0">
                              <a:solidFill>
                                <a:schemeClr val="tx1"/>
                              </a:solidFill>
                              <a:latin typeface="Cambria Math" panose="02040503050406030204" pitchFamily="18" charset="0"/>
                              <a:cs typeface="Arial" panose="020B0604020202020204" pitchFamily="34" charset="0"/>
                            </a:rPr>
                            <m:t>+1</m:t>
                          </m:r>
                        </m:sub>
                        <m:sup>
                          <m:r>
                            <a:rPr lang="en-US" sz="2400" i="1">
                              <a:solidFill>
                                <a:schemeClr val="tx1"/>
                              </a:solidFill>
                              <a:latin typeface="Cambria Math" panose="02040503050406030204" pitchFamily="18" charset="0"/>
                              <a:cs typeface="Arial" panose="020B0604020202020204" pitchFamily="34" charset="0"/>
                            </a:rPr>
                            <m:t>𝑙𝑜𝑛𝑔</m:t>
                          </m:r>
                        </m:sup>
                      </m:sSubSup>
                      <m:r>
                        <a:rPr lang="en-US" sz="2400" b="0" i="1" smtClean="0">
                          <a:solidFill>
                            <a:schemeClr val="tx1"/>
                          </a:solidFill>
                          <a:latin typeface="Cambria Math" panose="02040503050406030204" pitchFamily="18" charset="0"/>
                          <a:cs typeface="Arial" panose="020B0604020202020204" pitchFamily="34" charset="0"/>
                        </a:rPr>
                        <m:t>=</m:t>
                      </m:r>
                      <m:sSub>
                        <m:sSubPr>
                          <m:ctrlPr>
                            <a:rPr lang="en-US" sz="2400" b="0" i="1" smtClean="0">
                              <a:solidFill>
                                <a:schemeClr val="tx1"/>
                              </a:solidFill>
                              <a:latin typeface="Cambria Math" panose="02040503050406030204" pitchFamily="18" charset="0"/>
                              <a:cs typeface="Arial" panose="020B0604020202020204" pitchFamily="34" charset="0"/>
                            </a:rPr>
                          </m:ctrlPr>
                        </m:sSubPr>
                        <m:e>
                          <m:acc>
                            <m:accPr>
                              <m:chr m:val="̂"/>
                              <m:ctrlPr>
                                <a:rPr lang="en-US" sz="2400" b="0" i="1" smtClean="0">
                                  <a:solidFill>
                                    <a:schemeClr val="tx1"/>
                                  </a:solidFill>
                                  <a:latin typeface="Cambria Math" panose="02040503050406030204" pitchFamily="18" charset="0"/>
                                  <a:cs typeface="Arial" panose="020B0604020202020204" pitchFamily="34" charset="0"/>
                                </a:rPr>
                              </m:ctrlPr>
                            </m:accPr>
                            <m:e>
                              <m:r>
                                <a:rPr lang="en-US" sz="2400" b="0" i="1" smtClean="0">
                                  <a:solidFill>
                                    <a:schemeClr val="tx1"/>
                                  </a:solidFill>
                                  <a:latin typeface="Cambria Math" panose="02040503050406030204" pitchFamily="18" charset="0"/>
                                  <a:cs typeface="Arial" panose="020B0604020202020204" pitchFamily="34" charset="0"/>
                                </a:rPr>
                                <m:t>𝑓</m:t>
                              </m:r>
                            </m:e>
                          </m:acc>
                        </m:e>
                        <m:sub>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𝜔</m:t>
                          </m:r>
                        </m:sub>
                      </m:sSub>
                      <m:r>
                        <a:rPr lang="en-US" sz="2400" b="0" i="1" smtClean="0">
                          <a:solidFill>
                            <a:schemeClr val="tx1"/>
                          </a:solidFill>
                          <a:latin typeface="Cambria Math" panose="02040503050406030204" pitchFamily="18" charset="0"/>
                          <a:cs typeface="Arial" panose="020B0604020202020204" pitchFamily="34" charset="0"/>
                        </a:rPr>
                        <m:t>(</m:t>
                      </m:r>
                      <m:sSubSup>
                        <m:sSubSupPr>
                          <m:ctrlPr>
                            <a:rPr lang="en-US" sz="2400" i="1">
                              <a:solidFill>
                                <a:schemeClr val="tx1"/>
                              </a:solidFill>
                              <a:latin typeface="Cambria Math" panose="02040503050406030204" pitchFamily="18" charset="0"/>
                              <a:cs typeface="Arial" panose="020B0604020202020204" pitchFamily="34" charset="0"/>
                            </a:rPr>
                          </m:ctrlPr>
                        </m:sSubSupPr>
                        <m:e>
                          <m:r>
                            <a:rPr lang="en-US" sz="2400" i="1">
                              <a:solidFill>
                                <a:schemeClr val="tx1"/>
                              </a:solidFill>
                              <a:latin typeface="Cambria Math" panose="02040503050406030204" pitchFamily="18" charset="0"/>
                              <a:cs typeface="Arial" panose="020B0604020202020204" pitchFamily="34" charset="0"/>
                            </a:rPr>
                            <m:t>𝑥</m:t>
                          </m:r>
                        </m:e>
                        <m:sub>
                          <m:r>
                            <a:rPr lang="en-US" sz="2400" i="1">
                              <a:solidFill>
                                <a:schemeClr val="tx1"/>
                              </a:solidFill>
                              <a:latin typeface="Cambria Math" panose="02040503050406030204" pitchFamily="18" charset="0"/>
                              <a:cs typeface="Arial" panose="020B0604020202020204" pitchFamily="34" charset="0"/>
                            </a:rPr>
                            <m:t>𝑡</m:t>
                          </m:r>
                        </m:sub>
                        <m:sup>
                          <m:r>
                            <a:rPr lang="en-US" sz="2400" i="1">
                              <a:solidFill>
                                <a:schemeClr val="tx1"/>
                              </a:solidFill>
                              <a:latin typeface="Cambria Math" panose="02040503050406030204" pitchFamily="18" charset="0"/>
                              <a:cs typeface="Arial" panose="020B0604020202020204" pitchFamily="34" charset="0"/>
                            </a:rPr>
                            <m:t>𝑙𝑜𝑛𝑔</m:t>
                          </m:r>
                        </m:sup>
                      </m:sSubSup>
                      <m:r>
                        <a:rPr lang="en-US" sz="2400" b="0" i="1" smtClean="0">
                          <a:solidFill>
                            <a:schemeClr val="tx1"/>
                          </a:solidFill>
                          <a:latin typeface="Cambria Math" panose="02040503050406030204" pitchFamily="18" charset="0"/>
                          <a:cs typeface="Arial" panose="020B0604020202020204" pitchFamily="34" charset="0"/>
                        </a:rPr>
                        <m:t>)</m:t>
                      </m:r>
                    </m:oMath>
                  </m:oMathPara>
                </a14:m>
                <a:endParaRPr lang="en-US" sz="3400" b="1" dirty="0">
                  <a:solidFill>
                    <a:schemeClr val="tx1"/>
                  </a:solidFill>
                  <a:latin typeface="Arial" panose="020B0604020202020204" pitchFamily="34" charset="0"/>
                  <a:cs typeface="Arial" panose="020B0604020202020204" pitchFamily="34" charset="0"/>
                </a:endParaRPr>
              </a:p>
              <a:p>
                <a:pPr algn="just"/>
                <a:r>
                  <a:rPr lang="en-US" sz="2400" dirty="0">
                    <a:solidFill>
                      <a:schemeClr val="tx1"/>
                    </a:solidFill>
                    <a:latin typeface="Arial" panose="020B0604020202020204" pitchFamily="34" charset="0"/>
                    <a:cs typeface="Arial" panose="020B0604020202020204" pitchFamily="34" charset="0"/>
                  </a:rPr>
                  <a:t>The objective is to reduce </a:t>
                </a:r>
                <a14:m>
                  <m:oMath xmlns:m="http://schemas.openxmlformats.org/officeDocument/2006/math">
                    <m:r>
                      <a:rPr lang="en-US" sz="2400" b="0" i="1" smtClean="0">
                        <a:solidFill>
                          <a:schemeClr val="tx1"/>
                        </a:solidFill>
                        <a:latin typeface="Cambria Math" panose="02040503050406030204" pitchFamily="18" charset="0"/>
                        <a:cs typeface="Arial" panose="020B0604020202020204" pitchFamily="34" charset="0"/>
                      </a:rPr>
                      <m:t>𝐿</m:t>
                    </m:r>
                  </m:oMath>
                </a14:m>
                <a:r>
                  <a:rPr lang="en-US" sz="2400" dirty="0">
                    <a:solidFill>
                      <a:schemeClr val="tx1"/>
                    </a:solidFill>
                    <a:latin typeface="Arial" panose="020B0604020202020204" pitchFamily="34" charset="0"/>
                    <a:cs typeface="Arial" panose="020B0604020202020204" pitchFamily="34" charset="0"/>
                  </a:rPr>
                  <a:t> loss value to </a:t>
                </a:r>
              </a:p>
              <a:p>
                <a:pPr algn="just"/>
                <a14:m>
                  <m:oMathPara xmlns:m="http://schemas.openxmlformats.org/officeDocument/2006/math">
                    <m:oMathParaPr>
                      <m:jc m:val="center"/>
                    </m:oMathParaPr>
                    <m:oMath xmlns:m="http://schemas.openxmlformats.org/officeDocument/2006/math">
                      <m:r>
                        <a:rPr lang="en-US" sz="2400" b="0" i="1" smtClean="0">
                          <a:solidFill>
                            <a:schemeClr val="tx1"/>
                          </a:solidFill>
                          <a:latin typeface="Cambria Math" panose="02040503050406030204" pitchFamily="18" charset="0"/>
                          <a:cs typeface="Arial" panose="020B0604020202020204" pitchFamily="34" charset="0"/>
                        </a:rPr>
                        <m:t>𝐿</m:t>
                      </m:r>
                      <m:r>
                        <a:rPr lang="en-US" sz="2400" b="0" i="1" smtClean="0">
                          <a:solidFill>
                            <a:schemeClr val="tx1"/>
                          </a:solidFill>
                          <a:latin typeface="Cambria Math" panose="02040503050406030204" pitchFamily="18" charset="0"/>
                          <a:cs typeface="Arial" panose="020B0604020202020204" pitchFamily="34" charset="0"/>
                        </a:rPr>
                        <m:t>=</m:t>
                      </m:r>
                      <m:f>
                        <m:fPr>
                          <m:ctrlPr>
                            <a:rPr lang="en-US" sz="2400" b="0" i="1" smtClean="0">
                              <a:solidFill>
                                <a:schemeClr val="tx1"/>
                              </a:solidFill>
                              <a:latin typeface="Cambria Math" panose="02040503050406030204" pitchFamily="18" charset="0"/>
                              <a:cs typeface="Arial" panose="020B0604020202020204" pitchFamily="34" charset="0"/>
                            </a:rPr>
                          </m:ctrlPr>
                        </m:fPr>
                        <m:num>
                          <m:r>
                            <a:rPr lang="en-US" sz="2400" b="0" i="1" smtClean="0">
                              <a:solidFill>
                                <a:schemeClr val="tx1"/>
                              </a:solidFill>
                              <a:latin typeface="Cambria Math" panose="02040503050406030204" pitchFamily="18" charset="0"/>
                              <a:cs typeface="Arial" panose="020B0604020202020204" pitchFamily="34" charset="0"/>
                            </a:rPr>
                            <m:t>1</m:t>
                          </m:r>
                        </m:num>
                        <m:den>
                          <m:r>
                            <a:rPr lang="en-US" sz="2400" b="0" i="1" smtClean="0">
                              <a:solidFill>
                                <a:schemeClr val="tx1"/>
                              </a:solidFill>
                              <a:latin typeface="Cambria Math" panose="02040503050406030204" pitchFamily="18" charset="0"/>
                              <a:cs typeface="Arial" panose="020B0604020202020204" pitchFamily="34" charset="0"/>
                            </a:rPr>
                            <m:t>𝑁</m:t>
                          </m:r>
                        </m:den>
                      </m:f>
                      <m:nary>
                        <m:naryPr>
                          <m:chr m:val="∑"/>
                          <m:ctrlPr>
                            <a:rPr lang="en-US" sz="2400" b="0" i="1" smtClean="0">
                              <a:solidFill>
                                <a:schemeClr val="tx1"/>
                              </a:solidFill>
                              <a:latin typeface="Cambria Math" panose="02040503050406030204" pitchFamily="18" charset="0"/>
                              <a:cs typeface="Arial" panose="020B0604020202020204" pitchFamily="34" charset="0"/>
                            </a:rPr>
                          </m:ctrlPr>
                        </m:naryPr>
                        <m:sub>
                          <m:r>
                            <m:rPr>
                              <m:brk m:alnAt="23"/>
                            </m:rPr>
                            <a:rPr lang="en-US" sz="2400" b="0" i="1" smtClean="0">
                              <a:solidFill>
                                <a:schemeClr val="tx1"/>
                              </a:solidFill>
                              <a:latin typeface="Cambria Math" panose="02040503050406030204" pitchFamily="18" charset="0"/>
                              <a:cs typeface="Arial" panose="020B0604020202020204" pitchFamily="34" charset="0"/>
                            </a:rPr>
                            <m:t>𝑖</m:t>
                          </m:r>
                        </m:sub>
                        <m:sup>
                          <m:r>
                            <a:rPr lang="en-US" sz="2400" b="0" i="1" smtClean="0">
                              <a:solidFill>
                                <a:schemeClr val="tx1"/>
                              </a:solidFill>
                              <a:latin typeface="Cambria Math" panose="02040503050406030204" pitchFamily="18" charset="0"/>
                              <a:cs typeface="Arial" panose="020B0604020202020204" pitchFamily="34" charset="0"/>
                            </a:rPr>
                            <m:t>𝑁</m:t>
                          </m:r>
                        </m:sup>
                        <m:e>
                          <m:sSup>
                            <m:sSupPr>
                              <m:ctrlPr>
                                <a:rPr lang="en-US" sz="2400" i="1">
                                  <a:solidFill>
                                    <a:schemeClr val="tx1"/>
                                  </a:solidFill>
                                  <a:latin typeface="Cambria Math" panose="02040503050406030204" pitchFamily="18" charset="0"/>
                                  <a:cs typeface="Arial" panose="020B0604020202020204" pitchFamily="34" charset="0"/>
                                </a:rPr>
                              </m:ctrlPr>
                            </m:sSupPr>
                            <m:e>
                              <m:r>
                                <a:rPr lang="en-US" sz="2400" i="1">
                                  <a:solidFill>
                                    <a:schemeClr val="tx1"/>
                                  </a:solidFill>
                                  <a:latin typeface="Cambria Math" panose="02040503050406030204" pitchFamily="18" charset="0"/>
                                  <a:cs typeface="Arial" panose="020B0604020202020204" pitchFamily="34" charset="0"/>
                                </a:rPr>
                                <m:t>|</m:t>
                              </m:r>
                              <m:sSubSup>
                                <m:sSubSupPr>
                                  <m:ctrlPr>
                                    <a:rPr lang="en-US" sz="2400" i="1" smtClean="0">
                                      <a:solidFill>
                                        <a:schemeClr val="tx1"/>
                                      </a:solidFill>
                                      <a:latin typeface="Cambria Math" panose="02040503050406030204" pitchFamily="18" charset="0"/>
                                      <a:cs typeface="Arial" panose="020B0604020202020204" pitchFamily="34" charset="0"/>
                                    </a:rPr>
                                  </m:ctrlPr>
                                </m:sSubSupPr>
                                <m:e>
                                  <m:r>
                                    <a:rPr lang="en-US" sz="2400" b="0" i="1" smtClean="0">
                                      <a:solidFill>
                                        <a:schemeClr val="tx1"/>
                                      </a:solidFill>
                                      <a:latin typeface="Cambria Math" panose="02040503050406030204" pitchFamily="18" charset="0"/>
                                      <a:cs typeface="Arial" panose="020B0604020202020204" pitchFamily="34" charset="0"/>
                                    </a:rPr>
                                    <m:t>𝑥</m:t>
                                  </m:r>
                                </m:e>
                                <m:sub>
                                  <m:r>
                                    <a:rPr lang="en-US" sz="2400" b="0" i="1" smtClean="0">
                                      <a:solidFill>
                                        <a:schemeClr val="tx1"/>
                                      </a:solidFill>
                                      <a:latin typeface="Cambria Math" panose="02040503050406030204" pitchFamily="18" charset="0"/>
                                      <a:cs typeface="Arial" panose="020B0604020202020204" pitchFamily="34" charset="0"/>
                                    </a:rPr>
                                    <m:t>𝑡</m:t>
                                  </m:r>
                                  <m:r>
                                    <a:rPr lang="en-US" sz="2400" b="0" i="1" smtClean="0">
                                      <a:solidFill>
                                        <a:schemeClr val="tx1"/>
                                      </a:solidFill>
                                      <a:latin typeface="Cambria Math" panose="02040503050406030204" pitchFamily="18" charset="0"/>
                                      <a:cs typeface="Arial" panose="020B0604020202020204" pitchFamily="34" charset="0"/>
                                    </a:rPr>
                                    <m:t>+1</m:t>
                                  </m:r>
                                </m:sub>
                                <m:sup>
                                  <m:r>
                                    <a:rPr lang="en-US" sz="2400" b="0" i="1" smtClean="0">
                                      <a:solidFill>
                                        <a:schemeClr val="tx1"/>
                                      </a:solidFill>
                                      <a:latin typeface="Cambria Math" panose="02040503050406030204" pitchFamily="18" charset="0"/>
                                      <a:cs typeface="Arial" panose="020B0604020202020204" pitchFamily="34" charset="0"/>
                                    </a:rPr>
                                    <m:t>𝑖</m:t>
                                  </m:r>
                                </m:sup>
                              </m:sSubSup>
                              <m:r>
                                <a:rPr lang="en-US" sz="2400" i="1">
                                  <a:solidFill>
                                    <a:schemeClr val="tx1"/>
                                  </a:solidFill>
                                  <a:latin typeface="Cambria Math" panose="02040503050406030204" pitchFamily="18" charset="0"/>
                                  <a:cs typeface="Arial" panose="020B0604020202020204" pitchFamily="34" charset="0"/>
                                </a:rPr>
                                <m:t> − </m:t>
                              </m:r>
                              <m:sSubSup>
                                <m:sSubSupPr>
                                  <m:ctrlPr>
                                    <a:rPr lang="en-US" sz="2400" i="1" smtClean="0">
                                      <a:solidFill>
                                        <a:schemeClr val="tx1"/>
                                      </a:solidFill>
                                      <a:latin typeface="Cambria Math" panose="02040503050406030204" pitchFamily="18" charset="0"/>
                                      <a:cs typeface="Arial" panose="020B0604020202020204" pitchFamily="34" charset="0"/>
                                    </a:rPr>
                                  </m:ctrlPr>
                                </m:sSubSupPr>
                                <m:e>
                                  <m:acc>
                                    <m:accPr>
                                      <m:chr m:val="̂"/>
                                      <m:ctrlPr>
                                        <a:rPr lang="en-US" sz="2400" b="0" i="1" smtClean="0">
                                          <a:solidFill>
                                            <a:schemeClr val="tx1"/>
                                          </a:solidFill>
                                          <a:latin typeface="Cambria Math" panose="02040503050406030204" pitchFamily="18" charset="0"/>
                                          <a:cs typeface="Arial" panose="020B0604020202020204" pitchFamily="34" charset="0"/>
                                        </a:rPr>
                                      </m:ctrlPr>
                                    </m:accPr>
                                    <m:e>
                                      <m:r>
                                        <a:rPr lang="en-US" sz="2400" b="0" i="1" smtClean="0">
                                          <a:solidFill>
                                            <a:schemeClr val="tx1"/>
                                          </a:solidFill>
                                          <a:latin typeface="Cambria Math" panose="02040503050406030204" pitchFamily="18" charset="0"/>
                                          <a:cs typeface="Arial" panose="020B0604020202020204" pitchFamily="34" charset="0"/>
                                        </a:rPr>
                                        <m:t>𝑥</m:t>
                                      </m:r>
                                    </m:e>
                                  </m:acc>
                                </m:e>
                                <m:sub>
                                  <m:r>
                                    <a:rPr lang="en-US" sz="2400" b="0" i="1" smtClean="0">
                                      <a:solidFill>
                                        <a:schemeClr val="tx1"/>
                                      </a:solidFill>
                                      <a:latin typeface="Cambria Math" panose="02040503050406030204" pitchFamily="18" charset="0"/>
                                      <a:cs typeface="Arial" panose="020B0604020202020204" pitchFamily="34" charset="0"/>
                                    </a:rPr>
                                    <m:t>𝑡</m:t>
                                  </m:r>
                                  <m:r>
                                    <a:rPr lang="en-US" sz="2400" b="0" i="1" smtClean="0">
                                      <a:solidFill>
                                        <a:schemeClr val="tx1"/>
                                      </a:solidFill>
                                      <a:latin typeface="Cambria Math" panose="02040503050406030204" pitchFamily="18" charset="0"/>
                                      <a:cs typeface="Arial" panose="020B0604020202020204" pitchFamily="34" charset="0"/>
                                    </a:rPr>
                                    <m:t>+1</m:t>
                                  </m:r>
                                </m:sub>
                                <m:sup>
                                  <m:r>
                                    <a:rPr lang="en-US" sz="2400" b="0" i="1" smtClean="0">
                                      <a:solidFill>
                                        <a:schemeClr val="tx1"/>
                                      </a:solidFill>
                                      <a:latin typeface="Cambria Math" panose="02040503050406030204" pitchFamily="18" charset="0"/>
                                      <a:cs typeface="Arial" panose="020B0604020202020204" pitchFamily="34" charset="0"/>
                                    </a:rPr>
                                    <m:t>𝑖</m:t>
                                  </m:r>
                                </m:sup>
                              </m:sSubSup>
                              <m:r>
                                <a:rPr lang="en-US" sz="2400" i="1">
                                  <a:solidFill>
                                    <a:schemeClr val="tx1"/>
                                  </a:solidFill>
                                  <a:latin typeface="Cambria Math" panose="02040503050406030204" pitchFamily="18" charset="0"/>
                                  <a:cs typeface="Arial" panose="020B0604020202020204" pitchFamily="34" charset="0"/>
                                </a:rPr>
                                <m:t>|</m:t>
                              </m:r>
                            </m:e>
                            <m:sup>
                              <m:r>
                                <a:rPr lang="en-US" sz="2400" i="1">
                                  <a:solidFill>
                                    <a:schemeClr val="tx1"/>
                                  </a:solidFill>
                                  <a:latin typeface="Cambria Math" panose="02040503050406030204" pitchFamily="18" charset="0"/>
                                  <a:cs typeface="Arial" panose="020B0604020202020204" pitchFamily="34" charset="0"/>
                                </a:rPr>
                                <m:t>2</m:t>
                              </m:r>
                            </m:sup>
                          </m:sSup>
                        </m:e>
                      </m:nary>
                    </m:oMath>
                  </m:oMathPara>
                </a14:m>
                <a:endParaRPr lang="en-US" sz="2400" dirty="0">
                  <a:solidFill>
                    <a:schemeClr val="tx1"/>
                  </a:solidFill>
                  <a:latin typeface="Arial" panose="020B0604020202020204" pitchFamily="34" charset="0"/>
                  <a:cs typeface="Arial" panose="020B0604020202020204" pitchFamily="34" charset="0"/>
                </a:endParaRPr>
              </a:p>
              <a:p>
                <a:pPr algn="just"/>
                <a:r>
                  <a:rPr lang="en-US" sz="2400" dirty="0">
                    <a:solidFill>
                      <a:schemeClr val="tx1"/>
                    </a:solidFill>
                    <a:latin typeface="Arial" panose="020B0604020202020204" pitchFamily="34" charset="0"/>
                    <a:cs typeface="Arial" panose="020B0604020202020204" pitchFamily="34" charset="0"/>
                  </a:rPr>
                  <a:t>Where N is the number of samples.</a:t>
                </a:r>
              </a:p>
              <a:p>
                <a:pPr algn="just"/>
                <a:endParaRPr lang="en-US" sz="2400" dirty="0">
                  <a:solidFill>
                    <a:schemeClr val="tx1"/>
                  </a:solidFill>
                  <a:latin typeface="Arial" panose="020B0604020202020204" pitchFamily="34" charset="0"/>
                  <a:cs typeface="Arial" panose="020B0604020202020204" pitchFamily="34" charset="0"/>
                </a:endParaRPr>
              </a:p>
            </p:txBody>
          </p:sp>
        </mc:Choice>
        <mc:Fallback>
          <p:sp>
            <p:nvSpPr>
              <p:cNvPr id="25" name="Rectangle 24">
                <a:extLst>
                  <a:ext uri="{FF2B5EF4-FFF2-40B4-BE49-F238E27FC236}">
                    <a16:creationId xmlns:a16="http://schemas.microsoft.com/office/drawing/2014/main" id="{9A8F85B0-1ACA-2548-997E-35F9F88E826D}"/>
                  </a:ext>
                </a:extLst>
              </p:cNvPr>
              <p:cNvSpPr>
                <a:spLocks noRot="1" noChangeAspect="1" noMove="1" noResize="1" noEditPoints="1" noAdjustHandles="1" noChangeArrowheads="1" noChangeShapeType="1" noTextEdit="1"/>
              </p:cNvSpPr>
              <p:nvPr/>
            </p:nvSpPr>
            <p:spPr>
              <a:xfrm>
                <a:off x="15416273" y="5105004"/>
                <a:ext cx="5487336" cy="4637969"/>
              </a:xfrm>
              <a:prstGeom prst="rect">
                <a:avLst/>
              </a:prstGeom>
              <a:blipFill>
                <a:blip r:embed="rId12"/>
                <a:stretch>
                  <a:fillRect b="-14986"/>
                </a:stretch>
              </a:blipFill>
              <a:ln w="57150">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Rectangle 34">
                <a:extLst>
                  <a:ext uri="{FF2B5EF4-FFF2-40B4-BE49-F238E27FC236}">
                    <a16:creationId xmlns:a16="http://schemas.microsoft.com/office/drawing/2014/main" id="{D405FFF4-6F3E-9F48-8CAE-91BDA290FE7C}"/>
                  </a:ext>
                </a:extLst>
              </p:cNvPr>
              <p:cNvSpPr/>
              <p:nvPr/>
            </p:nvSpPr>
            <p:spPr>
              <a:xfrm>
                <a:off x="10391835" y="19034269"/>
                <a:ext cx="10157529" cy="745450"/>
              </a:xfrm>
              <a:prstGeom prst="rect">
                <a:avLst/>
              </a:prstGeom>
              <a:noFill/>
              <a:ln w="57150">
                <a:noFill/>
              </a:ln>
            </p:spPr>
            <p:style>
              <a:lnRef idx="2">
                <a:schemeClr val="accent1"/>
              </a:lnRef>
              <a:fillRef idx="1">
                <a:schemeClr val="lt1"/>
              </a:fillRef>
              <a:effectRef idx="0">
                <a:schemeClr val="accent1"/>
              </a:effectRef>
              <a:fontRef idx="minor">
                <a:schemeClr val="dk1"/>
              </a:fontRef>
            </p:style>
            <p:txBody>
              <a:bodyPr lIns="252000" tIns="180000" rIns="252000" bIns="180000" rtlCol="0" anchor="t"/>
              <a:lstStyle/>
              <a:p>
                <a:pPr algn="just"/>
                <a:r>
                  <a:rPr lang="en-US" sz="2000" dirty="0">
                    <a:solidFill>
                      <a:schemeClr val="tx1"/>
                    </a:solidFill>
                    <a:latin typeface="Arial" panose="020B0604020202020204" pitchFamily="34" charset="0"/>
                    <a:cs typeface="Arial" panose="020B0604020202020204" pitchFamily="34" charset="0"/>
                  </a:rPr>
                  <a:t>Fig: Preliminary results for longitudinal motion Initial conditions: </a:t>
                </a:r>
                <a14:m>
                  <m:oMath xmlns:m="http://schemas.openxmlformats.org/officeDocument/2006/math">
                    <m:sSubSup>
                      <m:sSubSupPr>
                        <m:ctrlPr>
                          <a:rPr lang="en-US" sz="2000" i="1" smtClean="0">
                            <a:solidFill>
                              <a:schemeClr val="tx1"/>
                            </a:solidFill>
                            <a:latin typeface="Cambria Math" panose="02040503050406030204" pitchFamily="18" charset="0"/>
                            <a:cs typeface="Arial" panose="020B0604020202020204" pitchFamily="34" charset="0"/>
                          </a:rPr>
                        </m:ctrlPr>
                      </m:sSubSupPr>
                      <m:e>
                        <m:r>
                          <a:rPr lang="en-US" sz="2000" b="0" i="1" smtClean="0">
                            <a:solidFill>
                              <a:schemeClr val="tx1"/>
                            </a:solidFill>
                            <a:latin typeface="Cambria Math" panose="02040503050406030204" pitchFamily="18" charset="0"/>
                            <a:cs typeface="Arial" panose="020B0604020202020204" pitchFamily="34" charset="0"/>
                          </a:rPr>
                          <m:t>𝑥</m:t>
                        </m:r>
                      </m:e>
                      <m:sub>
                        <m:r>
                          <a:rPr lang="en-US" sz="2000" b="0" i="1" smtClean="0">
                            <a:solidFill>
                              <a:schemeClr val="tx1"/>
                            </a:solidFill>
                            <a:latin typeface="Cambria Math" panose="02040503050406030204" pitchFamily="18" charset="0"/>
                            <a:cs typeface="Arial" panose="020B0604020202020204" pitchFamily="34" charset="0"/>
                          </a:rPr>
                          <m:t>𝑡</m:t>
                        </m:r>
                      </m:sub>
                      <m:sup>
                        <m:r>
                          <a:rPr lang="en-US" sz="2000" i="1">
                            <a:solidFill>
                              <a:schemeClr val="tx1"/>
                            </a:solidFill>
                            <a:latin typeface="Cambria Math" panose="02040503050406030204" pitchFamily="18" charset="0"/>
                            <a:cs typeface="Arial" panose="020B0604020202020204" pitchFamily="34" charset="0"/>
                          </a:rPr>
                          <m:t>𝑙𝑜𝑛𝑔</m:t>
                        </m:r>
                      </m:sup>
                    </m:sSubSup>
                    <m:r>
                      <a:rPr lang="en-US" sz="2000" b="0" i="1" smtClean="0">
                        <a:solidFill>
                          <a:schemeClr val="tx1"/>
                        </a:solidFill>
                        <a:latin typeface="Cambria Math" panose="02040503050406030204" pitchFamily="18" charset="0"/>
                        <a:cs typeface="Arial" panose="020B0604020202020204" pitchFamily="34" charset="0"/>
                      </a:rPr>
                      <m:t>=[0, 0, 0.15, 0]</m:t>
                    </m:r>
                  </m:oMath>
                </a14:m>
                <a:r>
                  <a:rPr lang="en-US" sz="2000" dirty="0">
                    <a:solidFill>
                      <a:schemeClr val="tx1"/>
                    </a:solidFill>
                    <a:latin typeface="Arial" panose="020B0604020202020204" pitchFamily="34" charset="0"/>
                    <a:cs typeface="Arial" panose="020B0604020202020204" pitchFamily="34" charset="0"/>
                  </a:rPr>
                  <a:t>  </a:t>
                </a:r>
              </a:p>
            </p:txBody>
          </p:sp>
        </mc:Choice>
        <mc:Fallback>
          <p:sp>
            <p:nvSpPr>
              <p:cNvPr id="35" name="Rectangle 34">
                <a:extLst>
                  <a:ext uri="{FF2B5EF4-FFF2-40B4-BE49-F238E27FC236}">
                    <a16:creationId xmlns:a16="http://schemas.microsoft.com/office/drawing/2014/main" id="{D405FFF4-6F3E-9F48-8CAE-91BDA290FE7C}"/>
                  </a:ext>
                </a:extLst>
              </p:cNvPr>
              <p:cNvSpPr>
                <a:spLocks noRot="1" noChangeAspect="1" noMove="1" noResize="1" noEditPoints="1" noAdjustHandles="1" noChangeArrowheads="1" noChangeShapeType="1" noTextEdit="1"/>
              </p:cNvSpPr>
              <p:nvPr/>
            </p:nvSpPr>
            <p:spPr>
              <a:xfrm>
                <a:off x="10391835" y="19034269"/>
                <a:ext cx="10157529" cy="745450"/>
              </a:xfrm>
              <a:prstGeom prst="rect">
                <a:avLst/>
              </a:prstGeom>
              <a:blipFill>
                <a:blip r:embed="rId13"/>
                <a:stretch>
                  <a:fillRect/>
                </a:stretch>
              </a:blipFill>
              <a:ln w="57150">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19" name="Table 29">
                <a:extLst>
                  <a:ext uri="{FF2B5EF4-FFF2-40B4-BE49-F238E27FC236}">
                    <a16:creationId xmlns:a16="http://schemas.microsoft.com/office/drawing/2014/main" id="{3338DAD8-875F-5C47-8179-F2EB0ADF9553}"/>
                  </a:ext>
                </a:extLst>
              </p:cNvPr>
              <p:cNvGraphicFramePr>
                <a:graphicFrameLocks noGrp="1"/>
              </p:cNvGraphicFramePr>
              <p:nvPr>
                <p:extLst>
                  <p:ext uri="{D42A27DB-BD31-4B8C-83A1-F6EECF244321}">
                    <p14:modId xmlns:p14="http://schemas.microsoft.com/office/powerpoint/2010/main" val="1199267327"/>
                  </p:ext>
                </p:extLst>
              </p:nvPr>
            </p:nvGraphicFramePr>
            <p:xfrm>
              <a:off x="21178608" y="17925466"/>
              <a:ext cx="11452939" cy="1694487"/>
            </p:xfrm>
            <a:graphic>
              <a:graphicData uri="http://schemas.openxmlformats.org/drawingml/2006/table">
                <a:tbl>
                  <a:tblPr firstRow="1" bandRow="1">
                    <a:tableStyleId>{5202B0CA-FC54-4496-8BCA-5EF66A818D29}</a:tableStyleId>
                  </a:tblPr>
                  <a:tblGrid>
                    <a:gridCol w="3888320">
                      <a:extLst>
                        <a:ext uri="{9D8B030D-6E8A-4147-A177-3AD203B41FA5}">
                          <a16:colId xmlns:a16="http://schemas.microsoft.com/office/drawing/2014/main" val="3759748447"/>
                        </a:ext>
                      </a:extLst>
                    </a:gridCol>
                    <a:gridCol w="7564619">
                      <a:extLst>
                        <a:ext uri="{9D8B030D-6E8A-4147-A177-3AD203B41FA5}">
                          <a16:colId xmlns:a16="http://schemas.microsoft.com/office/drawing/2014/main" val="3971099504"/>
                        </a:ext>
                      </a:extLst>
                    </a:gridCol>
                  </a:tblGrid>
                  <a:tr h="564829">
                    <a:tc>
                      <a:txBody>
                        <a:bodyPr/>
                        <a:lstStyle/>
                        <a:p>
                          <a:r>
                            <a:rPr lang="en-US" sz="2400" dirty="0"/>
                            <a:t>Model</a:t>
                          </a:r>
                          <a:endParaRPr lang="en-US"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indent="0" algn="r" defTabSz="326529" rtl="0" eaLnBrk="1" fontAlgn="auto" latinLnBrk="0" hangingPunct="1">
                            <a:lnSpc>
                              <a:spcPct val="100000"/>
                            </a:lnSpc>
                            <a:spcBef>
                              <a:spcPts val="0"/>
                            </a:spcBef>
                            <a:spcAft>
                              <a:spcPts val="0"/>
                            </a:spcAft>
                            <a:buClrTx/>
                            <a:buSzTx/>
                            <a:buFontTx/>
                            <a:buNone/>
                            <a:tabLst/>
                            <a:defRPr/>
                          </a:pPr>
                          <a:r>
                            <a:rPr lang="en-US" sz="2400" dirty="0"/>
                            <a:t>Root Mean Square Error for</a:t>
                          </a:r>
                          <a14:m>
                            <m:oMath xmlns:m="http://schemas.openxmlformats.org/officeDocument/2006/math">
                              <m:sSubSup>
                                <m:sSubSupPr>
                                  <m:ctrlPr>
                                    <a:rPr lang="en-US" sz="2400" smtClean="0">
                                      <a:solidFill>
                                        <a:schemeClr val="bg1"/>
                                      </a:solidFill>
                                    </a:rPr>
                                  </m:ctrlPr>
                                </m:sSubSupPr>
                                <m:e>
                                  <m:r>
                                    <a:rPr lang="en-US" sz="2400" b="0" smtClean="0">
                                      <a:solidFill>
                                        <a:schemeClr val="bg1"/>
                                      </a:solidFill>
                                    </a:rPr>
                                    <m:t> </m:t>
                                  </m:r>
                                  <m:r>
                                    <a:rPr lang="en-US" sz="2400" b="0" smtClean="0">
                                      <a:solidFill>
                                        <a:schemeClr val="bg1"/>
                                      </a:solidFill>
                                    </a:rPr>
                                    <m:t>𝑥</m:t>
                                  </m:r>
                                </m:e>
                                <m:sub>
                                  <m:r>
                                    <a:rPr lang="en-US" sz="2400" b="0" smtClean="0">
                                      <a:solidFill>
                                        <a:schemeClr val="bg1"/>
                                      </a:solidFill>
                                    </a:rPr>
                                    <m:t>𝑡</m:t>
                                  </m:r>
                                </m:sub>
                                <m:sup>
                                  <m:r>
                                    <a:rPr lang="en-US" sz="2400">
                                      <a:solidFill>
                                        <a:schemeClr val="bg1"/>
                                      </a:solidFill>
                                    </a:rPr>
                                    <m:t>𝑙𝑜𝑛𝑔</m:t>
                                  </m:r>
                                </m:sup>
                              </m:sSubSup>
                              <m:r>
                                <a:rPr lang="en-US" sz="2400" b="0" smtClean="0">
                                  <a:solidFill>
                                    <a:schemeClr val="bg1"/>
                                  </a:solidFill>
                                </a:rPr>
                                <m:t>=[0, 0, 0.15, 0]</m:t>
                              </m:r>
                            </m:oMath>
                          </a14:m>
                          <a:r>
                            <a:rPr lang="en-US" sz="2400" dirty="0">
                              <a:solidFill>
                                <a:schemeClr val="bg1"/>
                              </a:solidFill>
                            </a:rPr>
                            <a:t> </a:t>
                          </a:r>
                          <a:endParaRPr lang="en-US"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1489788009"/>
                      </a:ext>
                    </a:extLst>
                  </a:tr>
                  <a:tr h="564829">
                    <a:tc>
                      <a:txBody>
                        <a:bodyPr/>
                        <a:lstStyle/>
                        <a:p>
                          <a:r>
                            <a:rPr lang="en-US" sz="2400" dirty="0"/>
                            <a:t>Transformer [3]</a:t>
                          </a:r>
                          <a:endParaRPr lang="en-US"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a:t>5.01</a:t>
                          </a:r>
                          <a:endParaRPr lang="en-US"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21097388"/>
                      </a:ext>
                    </a:extLst>
                  </a:tr>
                  <a:tr h="564829">
                    <a:tc>
                      <a:txBody>
                        <a:bodyPr/>
                        <a:lstStyle/>
                        <a:p>
                          <a:r>
                            <a:rPr lang="en-US" sz="2400" dirty="0"/>
                            <a:t>Multi Layer Perceptron [2]</a:t>
                          </a:r>
                          <a:endParaRPr lang="en-US"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a:t>0.27</a:t>
                          </a:r>
                          <a:endParaRPr lang="en-US"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8406615"/>
                      </a:ext>
                    </a:extLst>
                  </a:tr>
                </a:tbl>
              </a:graphicData>
            </a:graphic>
          </p:graphicFrame>
        </mc:Choice>
        <mc:Fallback>
          <p:graphicFrame>
            <p:nvGraphicFramePr>
              <p:cNvPr id="19" name="Table 29">
                <a:extLst>
                  <a:ext uri="{FF2B5EF4-FFF2-40B4-BE49-F238E27FC236}">
                    <a16:creationId xmlns:a16="http://schemas.microsoft.com/office/drawing/2014/main" id="{3338DAD8-875F-5C47-8179-F2EB0ADF9553}"/>
                  </a:ext>
                </a:extLst>
              </p:cNvPr>
              <p:cNvGraphicFramePr>
                <a:graphicFrameLocks noGrp="1"/>
              </p:cNvGraphicFramePr>
              <p:nvPr>
                <p:extLst>
                  <p:ext uri="{D42A27DB-BD31-4B8C-83A1-F6EECF244321}">
                    <p14:modId xmlns:p14="http://schemas.microsoft.com/office/powerpoint/2010/main" val="1199267327"/>
                  </p:ext>
                </p:extLst>
              </p:nvPr>
            </p:nvGraphicFramePr>
            <p:xfrm>
              <a:off x="21178608" y="17925466"/>
              <a:ext cx="11452939" cy="1694487"/>
            </p:xfrm>
            <a:graphic>
              <a:graphicData uri="http://schemas.openxmlformats.org/drawingml/2006/table">
                <a:tbl>
                  <a:tblPr firstRow="1" bandRow="1">
                    <a:tableStyleId>{5202B0CA-FC54-4496-8BCA-5EF66A818D29}</a:tableStyleId>
                  </a:tblPr>
                  <a:tblGrid>
                    <a:gridCol w="3888320">
                      <a:extLst>
                        <a:ext uri="{9D8B030D-6E8A-4147-A177-3AD203B41FA5}">
                          <a16:colId xmlns:a16="http://schemas.microsoft.com/office/drawing/2014/main" val="3759748447"/>
                        </a:ext>
                      </a:extLst>
                    </a:gridCol>
                    <a:gridCol w="7564619">
                      <a:extLst>
                        <a:ext uri="{9D8B030D-6E8A-4147-A177-3AD203B41FA5}">
                          <a16:colId xmlns:a16="http://schemas.microsoft.com/office/drawing/2014/main" val="3971099504"/>
                        </a:ext>
                      </a:extLst>
                    </a:gridCol>
                  </a:tblGrid>
                  <a:tr h="564829">
                    <a:tc>
                      <a:txBody>
                        <a:bodyPr/>
                        <a:lstStyle/>
                        <a:p>
                          <a:r>
                            <a:rPr lang="en-US" sz="2400" dirty="0"/>
                            <a:t>Model</a:t>
                          </a:r>
                          <a:endParaRPr lang="en-US"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4"/>
                          <a:stretch>
                            <a:fillRect l="-51510" t="-6667" r="-168" b="-204444"/>
                          </a:stretch>
                        </a:blipFill>
                      </a:tcPr>
                    </a:tc>
                    <a:extLst>
                      <a:ext uri="{0D108BD9-81ED-4DB2-BD59-A6C34878D82A}">
                        <a16:rowId xmlns:a16="http://schemas.microsoft.com/office/drawing/2014/main" val="1489788009"/>
                      </a:ext>
                    </a:extLst>
                  </a:tr>
                  <a:tr h="564829">
                    <a:tc>
                      <a:txBody>
                        <a:bodyPr/>
                        <a:lstStyle/>
                        <a:p>
                          <a:r>
                            <a:rPr lang="en-US" sz="2400" dirty="0"/>
                            <a:t>Transformer [3]</a:t>
                          </a:r>
                          <a:endParaRPr lang="en-US"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a:t>5.01</a:t>
                          </a:r>
                          <a:endParaRPr lang="en-US"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21097388"/>
                      </a:ext>
                    </a:extLst>
                  </a:tr>
                  <a:tr h="564829">
                    <a:tc>
                      <a:txBody>
                        <a:bodyPr/>
                        <a:lstStyle/>
                        <a:p>
                          <a:r>
                            <a:rPr lang="en-US" sz="2400" dirty="0"/>
                            <a:t>Multi Layer Perceptron [2]</a:t>
                          </a:r>
                          <a:endParaRPr lang="en-US"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a:t>0.27</a:t>
                          </a:r>
                          <a:endParaRPr lang="en-US"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8406615"/>
                      </a:ext>
                    </a:extLst>
                  </a:tr>
                </a:tbl>
              </a:graphicData>
            </a:graphic>
          </p:graphicFrame>
        </mc:Fallback>
      </mc:AlternateContent>
      <p:pic>
        <p:nvPicPr>
          <p:cNvPr id="61" name="Picture 60">
            <a:extLst>
              <a:ext uri="{FF2B5EF4-FFF2-40B4-BE49-F238E27FC236}">
                <a16:creationId xmlns:a16="http://schemas.microsoft.com/office/drawing/2014/main" id="{D00BB9EA-8111-D942-8ECA-F39149DF6F15}"/>
              </a:ext>
            </a:extLst>
          </p:cNvPr>
          <p:cNvPicPr>
            <a:picLocks noChangeAspect="1"/>
          </p:cNvPicPr>
          <p:nvPr/>
        </p:nvPicPr>
        <p:blipFill>
          <a:blip r:embed="rId15"/>
          <a:srcRect/>
          <a:stretch/>
        </p:blipFill>
        <p:spPr>
          <a:xfrm>
            <a:off x="21353016" y="13423253"/>
            <a:ext cx="4997246" cy="3747934"/>
          </a:xfrm>
          <a:prstGeom prst="rect">
            <a:avLst/>
          </a:prstGeom>
        </p:spPr>
      </p:pic>
      <p:pic>
        <p:nvPicPr>
          <p:cNvPr id="63" name="Picture 62">
            <a:extLst>
              <a:ext uri="{FF2B5EF4-FFF2-40B4-BE49-F238E27FC236}">
                <a16:creationId xmlns:a16="http://schemas.microsoft.com/office/drawing/2014/main" id="{42A245D4-E172-AD49-8C09-19603B227D9B}"/>
              </a:ext>
            </a:extLst>
          </p:cNvPr>
          <p:cNvPicPr>
            <a:picLocks noChangeAspect="1"/>
          </p:cNvPicPr>
          <p:nvPr/>
        </p:nvPicPr>
        <p:blipFill>
          <a:blip r:embed="rId16"/>
          <a:srcRect/>
          <a:stretch/>
        </p:blipFill>
        <p:spPr>
          <a:xfrm>
            <a:off x="21374803" y="9808179"/>
            <a:ext cx="4997246" cy="3747934"/>
          </a:xfrm>
          <a:prstGeom prst="rect">
            <a:avLst/>
          </a:prstGeom>
        </p:spPr>
      </p:pic>
      <p:pic>
        <p:nvPicPr>
          <p:cNvPr id="70" name="Picture 69">
            <a:extLst>
              <a:ext uri="{FF2B5EF4-FFF2-40B4-BE49-F238E27FC236}">
                <a16:creationId xmlns:a16="http://schemas.microsoft.com/office/drawing/2014/main" id="{2BEC3761-029B-F04F-B915-F56CD2193EC0}"/>
              </a:ext>
            </a:extLst>
          </p:cNvPr>
          <p:cNvPicPr>
            <a:picLocks noChangeAspect="1"/>
          </p:cNvPicPr>
          <p:nvPr/>
        </p:nvPicPr>
        <p:blipFill>
          <a:blip r:embed="rId17"/>
          <a:srcRect/>
          <a:stretch/>
        </p:blipFill>
        <p:spPr>
          <a:xfrm>
            <a:off x="26806662" y="9730736"/>
            <a:ext cx="4997246" cy="3747934"/>
          </a:xfrm>
          <a:prstGeom prst="rect">
            <a:avLst/>
          </a:prstGeom>
        </p:spPr>
      </p:pic>
      <p:pic>
        <p:nvPicPr>
          <p:cNvPr id="71" name="Picture 70">
            <a:extLst>
              <a:ext uri="{FF2B5EF4-FFF2-40B4-BE49-F238E27FC236}">
                <a16:creationId xmlns:a16="http://schemas.microsoft.com/office/drawing/2014/main" id="{5F4CC4D9-5191-D445-8DBE-24BA43A1804D}"/>
              </a:ext>
            </a:extLst>
          </p:cNvPr>
          <p:cNvPicPr>
            <a:picLocks noChangeAspect="1"/>
          </p:cNvPicPr>
          <p:nvPr/>
        </p:nvPicPr>
        <p:blipFill>
          <a:blip r:embed="rId18"/>
          <a:srcRect/>
          <a:stretch/>
        </p:blipFill>
        <p:spPr>
          <a:xfrm>
            <a:off x="26820981" y="13502423"/>
            <a:ext cx="4997246" cy="3747934"/>
          </a:xfrm>
          <a:prstGeom prst="rect">
            <a:avLst/>
          </a:prstGeom>
        </p:spPr>
      </p:pic>
      <mc:AlternateContent xmlns:mc="http://schemas.openxmlformats.org/markup-compatibility/2006">
        <mc:Choice xmlns:a14="http://schemas.microsoft.com/office/drawing/2010/main" Requires="a14">
          <p:sp>
            <p:nvSpPr>
              <p:cNvPr id="72" name="Rectangle 71">
                <a:extLst>
                  <a:ext uri="{FF2B5EF4-FFF2-40B4-BE49-F238E27FC236}">
                    <a16:creationId xmlns:a16="http://schemas.microsoft.com/office/drawing/2014/main" id="{9D5E80C5-42A1-354D-AAAF-3D3EF946E110}"/>
                  </a:ext>
                </a:extLst>
              </p:cNvPr>
              <p:cNvSpPr/>
              <p:nvPr/>
            </p:nvSpPr>
            <p:spPr>
              <a:xfrm>
                <a:off x="21834797" y="17139337"/>
                <a:ext cx="9983430" cy="745450"/>
              </a:xfrm>
              <a:prstGeom prst="rect">
                <a:avLst/>
              </a:prstGeom>
              <a:noFill/>
              <a:ln w="57150">
                <a:noFill/>
              </a:ln>
            </p:spPr>
            <p:style>
              <a:lnRef idx="2">
                <a:schemeClr val="accent1"/>
              </a:lnRef>
              <a:fillRef idx="1">
                <a:schemeClr val="lt1"/>
              </a:fillRef>
              <a:effectRef idx="0">
                <a:schemeClr val="accent1"/>
              </a:effectRef>
              <a:fontRef idx="minor">
                <a:schemeClr val="dk1"/>
              </a:fontRef>
            </p:style>
            <p:txBody>
              <a:bodyPr lIns="252000" tIns="180000" rIns="252000" bIns="180000" rtlCol="0" anchor="t"/>
              <a:lstStyle/>
              <a:p>
                <a:pPr algn="just"/>
                <a:r>
                  <a:rPr lang="en-US" sz="2000" dirty="0">
                    <a:solidFill>
                      <a:schemeClr val="tx1"/>
                    </a:solidFill>
                    <a:latin typeface="Arial" panose="020B0604020202020204" pitchFamily="34" charset="0"/>
                    <a:cs typeface="Arial" panose="020B0604020202020204" pitchFamily="34" charset="0"/>
                  </a:rPr>
                  <a:t>Fig: Preliminary results for longitudinal motion Initial conditions: </a:t>
                </a:r>
                <a14:m>
                  <m:oMath xmlns:m="http://schemas.openxmlformats.org/officeDocument/2006/math">
                    <m:sSubSup>
                      <m:sSubSupPr>
                        <m:ctrlPr>
                          <a:rPr lang="en-US" sz="2000" i="1" smtClean="0">
                            <a:solidFill>
                              <a:schemeClr val="tx1"/>
                            </a:solidFill>
                            <a:latin typeface="Cambria Math" panose="02040503050406030204" pitchFamily="18" charset="0"/>
                            <a:cs typeface="Arial" panose="020B0604020202020204" pitchFamily="34" charset="0"/>
                          </a:rPr>
                        </m:ctrlPr>
                      </m:sSubSupPr>
                      <m:e>
                        <m:r>
                          <a:rPr lang="en-US" sz="2000" b="0" i="1" smtClean="0">
                            <a:solidFill>
                              <a:schemeClr val="tx1"/>
                            </a:solidFill>
                            <a:latin typeface="Cambria Math" panose="02040503050406030204" pitchFamily="18" charset="0"/>
                            <a:cs typeface="Arial" panose="020B0604020202020204" pitchFamily="34" charset="0"/>
                          </a:rPr>
                          <m:t>𝑥</m:t>
                        </m:r>
                      </m:e>
                      <m:sub>
                        <m:r>
                          <a:rPr lang="en-US" sz="2000" b="0" i="1" smtClean="0">
                            <a:solidFill>
                              <a:schemeClr val="tx1"/>
                            </a:solidFill>
                            <a:latin typeface="Cambria Math" panose="02040503050406030204" pitchFamily="18" charset="0"/>
                            <a:cs typeface="Arial" panose="020B0604020202020204" pitchFamily="34" charset="0"/>
                          </a:rPr>
                          <m:t>𝑡</m:t>
                        </m:r>
                      </m:sub>
                      <m:sup>
                        <m:r>
                          <a:rPr lang="en-US" sz="2000" i="1">
                            <a:solidFill>
                              <a:schemeClr val="tx1"/>
                            </a:solidFill>
                            <a:latin typeface="Cambria Math" panose="02040503050406030204" pitchFamily="18" charset="0"/>
                            <a:cs typeface="Arial" panose="020B0604020202020204" pitchFamily="34" charset="0"/>
                          </a:rPr>
                          <m:t>𝑙𝑜𝑛𝑔</m:t>
                        </m:r>
                      </m:sup>
                    </m:sSubSup>
                    <m:r>
                      <a:rPr lang="en-US" sz="2000" b="0" i="1" smtClean="0">
                        <a:solidFill>
                          <a:schemeClr val="tx1"/>
                        </a:solidFill>
                        <a:latin typeface="Cambria Math" panose="02040503050406030204" pitchFamily="18" charset="0"/>
                        <a:cs typeface="Arial" panose="020B0604020202020204" pitchFamily="34" charset="0"/>
                      </a:rPr>
                      <m:t>=[0, 0, 0.15, 0]</m:t>
                    </m:r>
                  </m:oMath>
                </a14:m>
                <a:r>
                  <a:rPr lang="en-US" sz="2000" dirty="0">
                    <a:solidFill>
                      <a:schemeClr val="tx1"/>
                    </a:solidFill>
                    <a:latin typeface="Arial" panose="020B0604020202020204" pitchFamily="34" charset="0"/>
                    <a:cs typeface="Arial" panose="020B0604020202020204" pitchFamily="34" charset="0"/>
                  </a:rPr>
                  <a:t>  </a:t>
                </a:r>
              </a:p>
            </p:txBody>
          </p:sp>
        </mc:Choice>
        <mc:Fallback>
          <p:sp>
            <p:nvSpPr>
              <p:cNvPr id="72" name="Rectangle 71">
                <a:extLst>
                  <a:ext uri="{FF2B5EF4-FFF2-40B4-BE49-F238E27FC236}">
                    <a16:creationId xmlns:a16="http://schemas.microsoft.com/office/drawing/2014/main" id="{9D5E80C5-42A1-354D-AAAF-3D3EF946E110}"/>
                  </a:ext>
                </a:extLst>
              </p:cNvPr>
              <p:cNvSpPr>
                <a:spLocks noRot="1" noChangeAspect="1" noMove="1" noResize="1" noEditPoints="1" noAdjustHandles="1" noChangeArrowheads="1" noChangeShapeType="1" noTextEdit="1"/>
              </p:cNvSpPr>
              <p:nvPr/>
            </p:nvSpPr>
            <p:spPr>
              <a:xfrm>
                <a:off x="21834797" y="17139337"/>
                <a:ext cx="9983430" cy="745450"/>
              </a:xfrm>
              <a:prstGeom prst="rect">
                <a:avLst/>
              </a:prstGeom>
              <a:blipFill>
                <a:blip r:embed="rId19"/>
                <a:stretch>
                  <a:fillRect/>
                </a:stretch>
              </a:blipFill>
              <a:ln w="57150">
                <a:noFill/>
              </a:ln>
            </p:spPr>
            <p:txBody>
              <a:bodyPr/>
              <a:lstStyle/>
              <a:p>
                <a:r>
                  <a:rPr lang="en-US">
                    <a:noFill/>
                  </a:rPr>
                  <a:t> </a:t>
                </a:r>
              </a:p>
            </p:txBody>
          </p:sp>
        </mc:Fallback>
      </mc:AlternateContent>
      <p:pic>
        <p:nvPicPr>
          <p:cNvPr id="1026" name="Picture 2" descr="Fig. 4. Boeing 747-100 [27]">
            <a:extLst>
              <a:ext uri="{FF2B5EF4-FFF2-40B4-BE49-F238E27FC236}">
                <a16:creationId xmlns:a16="http://schemas.microsoft.com/office/drawing/2014/main" id="{87A0C743-AE1E-B945-B66F-701908745278}"/>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9314" y="17236277"/>
            <a:ext cx="5487190" cy="365812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75" name="Rectangle 74">
                <a:extLst>
                  <a:ext uri="{FF2B5EF4-FFF2-40B4-BE49-F238E27FC236}">
                    <a16:creationId xmlns:a16="http://schemas.microsoft.com/office/drawing/2014/main" id="{B1329344-9A96-6F44-852B-C3B8A9B65BBE}"/>
                  </a:ext>
                </a:extLst>
              </p:cNvPr>
              <p:cNvSpPr/>
              <p:nvPr/>
            </p:nvSpPr>
            <p:spPr>
              <a:xfrm>
                <a:off x="26987236" y="3112355"/>
                <a:ext cx="5798428" cy="6238517"/>
              </a:xfrm>
              <a:prstGeom prst="rect">
                <a:avLst/>
              </a:prstGeom>
              <a:noFill/>
              <a:ln w="57150">
                <a:noFill/>
              </a:ln>
            </p:spPr>
            <p:style>
              <a:lnRef idx="2">
                <a:schemeClr val="accent1"/>
              </a:lnRef>
              <a:fillRef idx="1">
                <a:schemeClr val="lt1"/>
              </a:fillRef>
              <a:effectRef idx="0">
                <a:schemeClr val="accent1"/>
              </a:effectRef>
              <a:fontRef idx="minor">
                <a:schemeClr val="dk1"/>
              </a:fontRef>
            </p:style>
            <p:txBody>
              <a:bodyPr lIns="252000" tIns="180000" rIns="252000" bIns="180000" rtlCol="0" anchor="t"/>
              <a:lstStyle/>
              <a:p>
                <a:pPr algn="just"/>
                <a:r>
                  <a:rPr lang="en-US" sz="2300" dirty="0">
                    <a:solidFill>
                      <a:schemeClr val="tx1"/>
                    </a:solidFill>
                    <a:latin typeface="Arial" panose="020B0604020202020204" pitchFamily="34" charset="0"/>
                    <a:cs typeface="Arial" panose="020B0604020202020204" pitchFamily="34" charset="0"/>
                  </a:rPr>
                  <a:t>The transformer [3] model’s output with </a:t>
                </a:r>
                <a14:m>
                  <m:oMath xmlns:m="http://schemas.openxmlformats.org/officeDocument/2006/math">
                    <m:r>
                      <a:rPr lang="en-US" sz="23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sz="2300" dirty="0">
                    <a:solidFill>
                      <a:schemeClr val="tx1"/>
                    </a:solidFill>
                    <a:latin typeface="Arial" panose="020B0604020202020204" pitchFamily="34" charset="0"/>
                    <a:cs typeface="Arial" panose="020B0604020202020204" pitchFamily="34" charset="0"/>
                  </a:rPr>
                  <a:t> weight parameters is represented as </a:t>
                </a:r>
                <a:endParaRPr lang="en-US" sz="2300" b="1" dirty="0">
                  <a:solidFill>
                    <a:schemeClr val="tx1"/>
                  </a:solidFill>
                  <a:latin typeface="Arial" panose="020B0604020202020204" pitchFamily="34" charset="0"/>
                  <a:cs typeface="Arial" panose="020B0604020202020204" pitchFamily="34" charset="0"/>
                </a:endParaRPr>
              </a:p>
              <a:p>
                <a:pPr algn="just"/>
                <a14:m>
                  <m:oMathPara xmlns:m="http://schemas.openxmlformats.org/officeDocument/2006/math">
                    <m:oMathParaPr>
                      <m:jc m:val="centerGroup"/>
                    </m:oMathParaPr>
                    <m:oMath xmlns:m="http://schemas.openxmlformats.org/officeDocument/2006/math">
                      <m:sSubSup>
                        <m:sSubSupPr>
                          <m:ctrlPr>
                            <a:rPr lang="en-US" sz="2300" i="1" smtClean="0">
                              <a:solidFill>
                                <a:schemeClr val="tx1"/>
                              </a:solidFill>
                              <a:latin typeface="Cambria Math" panose="02040503050406030204" pitchFamily="18" charset="0"/>
                              <a:cs typeface="Arial" panose="020B0604020202020204" pitchFamily="34" charset="0"/>
                            </a:rPr>
                          </m:ctrlPr>
                        </m:sSubSupPr>
                        <m:e>
                          <m:acc>
                            <m:accPr>
                              <m:chr m:val="̂"/>
                              <m:ctrlPr>
                                <a:rPr lang="en-US" sz="2300" i="1" smtClean="0">
                                  <a:solidFill>
                                    <a:schemeClr val="tx1"/>
                                  </a:solidFill>
                                  <a:latin typeface="Cambria Math" panose="02040503050406030204" pitchFamily="18" charset="0"/>
                                  <a:cs typeface="Arial" panose="020B0604020202020204" pitchFamily="34" charset="0"/>
                                </a:rPr>
                              </m:ctrlPr>
                            </m:accPr>
                            <m:e>
                              <m:r>
                                <a:rPr lang="en-US" sz="2300" b="0" i="1" smtClean="0">
                                  <a:solidFill>
                                    <a:schemeClr val="tx1"/>
                                  </a:solidFill>
                                  <a:latin typeface="Cambria Math" panose="02040503050406030204" pitchFamily="18" charset="0"/>
                                  <a:cs typeface="Arial" panose="020B0604020202020204" pitchFamily="34" charset="0"/>
                                </a:rPr>
                                <m:t>𝑥</m:t>
                              </m:r>
                            </m:e>
                          </m:acc>
                        </m:e>
                        <m:sub>
                          <m:r>
                            <a:rPr lang="en-US" sz="2300" b="0" i="1" smtClean="0">
                              <a:solidFill>
                                <a:schemeClr val="tx1"/>
                              </a:solidFill>
                              <a:latin typeface="Cambria Math" panose="02040503050406030204" pitchFamily="18" charset="0"/>
                              <a:cs typeface="Arial" panose="020B0604020202020204" pitchFamily="34" charset="0"/>
                            </a:rPr>
                            <m:t>𝑡</m:t>
                          </m:r>
                          <m:r>
                            <a:rPr lang="en-US" sz="2300" b="0" i="1" smtClean="0">
                              <a:solidFill>
                                <a:schemeClr val="tx1"/>
                              </a:solidFill>
                              <a:latin typeface="Cambria Math" panose="02040503050406030204" pitchFamily="18" charset="0"/>
                              <a:cs typeface="Arial" panose="020B0604020202020204" pitchFamily="34" charset="0"/>
                            </a:rPr>
                            <m:t>+1</m:t>
                          </m:r>
                        </m:sub>
                        <m:sup>
                          <m:r>
                            <a:rPr lang="en-US" sz="2300" i="1">
                              <a:solidFill>
                                <a:schemeClr val="tx1"/>
                              </a:solidFill>
                              <a:latin typeface="Cambria Math" panose="02040503050406030204" pitchFamily="18" charset="0"/>
                              <a:cs typeface="Arial" panose="020B0604020202020204" pitchFamily="34" charset="0"/>
                            </a:rPr>
                            <m:t>𝑙𝑜𝑛𝑔</m:t>
                          </m:r>
                        </m:sup>
                      </m:sSubSup>
                      <m:r>
                        <a:rPr lang="en-US" sz="2300" b="0" i="1" smtClean="0">
                          <a:solidFill>
                            <a:schemeClr val="tx1"/>
                          </a:solidFill>
                          <a:latin typeface="Cambria Math" panose="02040503050406030204" pitchFamily="18" charset="0"/>
                          <a:cs typeface="Arial" panose="020B0604020202020204" pitchFamily="34" charset="0"/>
                        </a:rPr>
                        <m:t>=</m:t>
                      </m:r>
                      <m:sSub>
                        <m:sSubPr>
                          <m:ctrlPr>
                            <a:rPr lang="en-US" sz="2300" b="0" i="1" smtClean="0">
                              <a:solidFill>
                                <a:schemeClr val="tx1"/>
                              </a:solidFill>
                              <a:latin typeface="Cambria Math" panose="02040503050406030204" pitchFamily="18" charset="0"/>
                              <a:cs typeface="Arial" panose="020B0604020202020204" pitchFamily="34" charset="0"/>
                            </a:rPr>
                          </m:ctrlPr>
                        </m:sSubPr>
                        <m:e>
                          <m:acc>
                            <m:accPr>
                              <m:chr m:val="̂"/>
                              <m:ctrlPr>
                                <a:rPr lang="en-US" sz="2300" b="0" i="1" smtClean="0">
                                  <a:solidFill>
                                    <a:schemeClr val="tx1"/>
                                  </a:solidFill>
                                  <a:latin typeface="Cambria Math" panose="02040503050406030204" pitchFamily="18" charset="0"/>
                                  <a:cs typeface="Arial" panose="020B0604020202020204" pitchFamily="34" charset="0"/>
                                </a:rPr>
                              </m:ctrlPr>
                            </m:accPr>
                            <m:e>
                              <m:r>
                                <a:rPr lang="en-US" sz="2300" b="0" i="1" smtClean="0">
                                  <a:solidFill>
                                    <a:schemeClr val="tx1"/>
                                  </a:solidFill>
                                  <a:latin typeface="Cambria Math" panose="02040503050406030204" pitchFamily="18" charset="0"/>
                                  <a:cs typeface="Arial" panose="020B0604020202020204" pitchFamily="34" charset="0"/>
                                </a:rPr>
                                <m:t>𝐺</m:t>
                              </m:r>
                            </m:e>
                          </m:acc>
                        </m:e>
                        <m:sub>
                          <m:r>
                            <a:rPr lang="en-US" sz="23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ub>
                      </m:sSub>
                      <m:r>
                        <a:rPr lang="en-US" sz="2300" b="0" i="1" smtClean="0">
                          <a:solidFill>
                            <a:schemeClr val="tx1"/>
                          </a:solidFill>
                          <a:latin typeface="Cambria Math" panose="02040503050406030204" pitchFamily="18" charset="0"/>
                          <a:cs typeface="Arial" panose="020B0604020202020204" pitchFamily="34" charset="0"/>
                        </a:rPr>
                        <m:t>(</m:t>
                      </m:r>
                      <m:sSubSup>
                        <m:sSubSupPr>
                          <m:ctrlPr>
                            <a:rPr lang="en-US" sz="2300" i="1">
                              <a:solidFill>
                                <a:schemeClr val="tx1"/>
                              </a:solidFill>
                              <a:latin typeface="Cambria Math" panose="02040503050406030204" pitchFamily="18" charset="0"/>
                              <a:cs typeface="Arial" panose="020B0604020202020204" pitchFamily="34" charset="0"/>
                            </a:rPr>
                          </m:ctrlPr>
                        </m:sSubSupPr>
                        <m:e>
                          <m:r>
                            <a:rPr lang="en-US" sz="2300" i="1">
                              <a:solidFill>
                                <a:schemeClr val="tx1"/>
                              </a:solidFill>
                              <a:latin typeface="Cambria Math" panose="02040503050406030204" pitchFamily="18" charset="0"/>
                              <a:cs typeface="Arial" panose="020B0604020202020204" pitchFamily="34" charset="0"/>
                            </a:rPr>
                            <m:t>𝑥</m:t>
                          </m:r>
                        </m:e>
                        <m:sub>
                          <m:r>
                            <a:rPr lang="en-US" sz="2300" i="1">
                              <a:solidFill>
                                <a:schemeClr val="tx1"/>
                              </a:solidFill>
                              <a:latin typeface="Cambria Math" panose="02040503050406030204" pitchFamily="18" charset="0"/>
                              <a:cs typeface="Arial" panose="020B0604020202020204" pitchFamily="34" charset="0"/>
                            </a:rPr>
                            <m:t>𝑡</m:t>
                          </m:r>
                        </m:sub>
                        <m:sup>
                          <m:r>
                            <a:rPr lang="en-US" sz="2300" i="1">
                              <a:solidFill>
                                <a:schemeClr val="tx1"/>
                              </a:solidFill>
                              <a:latin typeface="Cambria Math" panose="02040503050406030204" pitchFamily="18" charset="0"/>
                              <a:cs typeface="Arial" panose="020B0604020202020204" pitchFamily="34" charset="0"/>
                            </a:rPr>
                            <m:t>𝑙𝑜𝑛𝑔</m:t>
                          </m:r>
                        </m:sup>
                      </m:sSubSup>
                      <m:r>
                        <a:rPr lang="en-US" sz="2300" b="0" i="1" smtClean="0">
                          <a:solidFill>
                            <a:schemeClr val="tx1"/>
                          </a:solidFill>
                          <a:latin typeface="Cambria Math" panose="02040503050406030204" pitchFamily="18" charset="0"/>
                          <a:cs typeface="Arial" panose="020B0604020202020204" pitchFamily="34" charset="0"/>
                        </a:rPr>
                        <m:t>)</m:t>
                      </m:r>
                    </m:oMath>
                  </m:oMathPara>
                </a14:m>
                <a:endParaRPr lang="en-US" sz="2300" b="1" dirty="0">
                  <a:solidFill>
                    <a:schemeClr val="tx1"/>
                  </a:solidFill>
                  <a:latin typeface="Arial" panose="020B0604020202020204" pitchFamily="34" charset="0"/>
                  <a:cs typeface="Arial" panose="020B0604020202020204" pitchFamily="34" charset="0"/>
                </a:endParaRPr>
              </a:p>
              <a:p>
                <a:pPr algn="just"/>
                <a:r>
                  <a:rPr lang="en-US" sz="2300" dirty="0">
                    <a:solidFill>
                      <a:schemeClr val="tx1"/>
                    </a:solidFill>
                    <a:latin typeface="Arial" panose="020B0604020202020204" pitchFamily="34" charset="0"/>
                    <a:cs typeface="Arial" panose="020B0604020202020204" pitchFamily="34" charset="0"/>
                  </a:rPr>
                  <a:t>The objective is to reduce </a:t>
                </a:r>
                <a14:m>
                  <m:oMath xmlns:m="http://schemas.openxmlformats.org/officeDocument/2006/math">
                    <m:r>
                      <a:rPr lang="en-US" sz="2300" b="0" i="1" smtClean="0">
                        <a:solidFill>
                          <a:schemeClr val="tx1"/>
                        </a:solidFill>
                        <a:latin typeface="Cambria Math" panose="02040503050406030204" pitchFamily="18" charset="0"/>
                        <a:cs typeface="Arial" panose="020B0604020202020204" pitchFamily="34" charset="0"/>
                      </a:rPr>
                      <m:t>𝐿</m:t>
                    </m:r>
                  </m:oMath>
                </a14:m>
                <a:r>
                  <a:rPr lang="en-US" sz="2300" dirty="0">
                    <a:solidFill>
                      <a:schemeClr val="tx1"/>
                    </a:solidFill>
                    <a:latin typeface="Arial" panose="020B0604020202020204" pitchFamily="34" charset="0"/>
                    <a:cs typeface="Arial" panose="020B0604020202020204" pitchFamily="34" charset="0"/>
                  </a:rPr>
                  <a:t> loss value to </a:t>
                </a:r>
              </a:p>
              <a:p>
                <a:pPr algn="just"/>
                <a14:m>
                  <m:oMathPara xmlns:m="http://schemas.openxmlformats.org/officeDocument/2006/math">
                    <m:oMathParaPr>
                      <m:jc m:val="center"/>
                    </m:oMathParaPr>
                    <m:oMath xmlns:m="http://schemas.openxmlformats.org/officeDocument/2006/math">
                      <m:r>
                        <a:rPr lang="en-US" sz="2300" b="0" i="1" smtClean="0">
                          <a:solidFill>
                            <a:schemeClr val="tx1"/>
                          </a:solidFill>
                          <a:latin typeface="Cambria Math" panose="02040503050406030204" pitchFamily="18" charset="0"/>
                          <a:cs typeface="Arial" panose="020B0604020202020204" pitchFamily="34" charset="0"/>
                        </a:rPr>
                        <m:t>𝐿</m:t>
                      </m:r>
                      <m:r>
                        <a:rPr lang="en-US" sz="2300" b="0" i="1" smtClean="0">
                          <a:solidFill>
                            <a:schemeClr val="tx1"/>
                          </a:solidFill>
                          <a:latin typeface="Cambria Math" panose="02040503050406030204" pitchFamily="18" charset="0"/>
                          <a:cs typeface="Arial" panose="020B0604020202020204" pitchFamily="34" charset="0"/>
                        </a:rPr>
                        <m:t>=</m:t>
                      </m:r>
                      <m:f>
                        <m:fPr>
                          <m:ctrlPr>
                            <a:rPr lang="en-US" sz="2300" b="0" i="1" smtClean="0">
                              <a:solidFill>
                                <a:schemeClr val="tx1"/>
                              </a:solidFill>
                              <a:latin typeface="Cambria Math" panose="02040503050406030204" pitchFamily="18" charset="0"/>
                              <a:cs typeface="Arial" panose="020B0604020202020204" pitchFamily="34" charset="0"/>
                            </a:rPr>
                          </m:ctrlPr>
                        </m:fPr>
                        <m:num>
                          <m:r>
                            <a:rPr lang="en-US" sz="2300" b="0" i="1" smtClean="0">
                              <a:solidFill>
                                <a:schemeClr val="tx1"/>
                              </a:solidFill>
                              <a:latin typeface="Cambria Math" panose="02040503050406030204" pitchFamily="18" charset="0"/>
                              <a:cs typeface="Arial" panose="020B0604020202020204" pitchFamily="34" charset="0"/>
                            </a:rPr>
                            <m:t>1</m:t>
                          </m:r>
                        </m:num>
                        <m:den>
                          <m:r>
                            <a:rPr lang="en-US" sz="2300" b="0" i="1" smtClean="0">
                              <a:solidFill>
                                <a:schemeClr val="tx1"/>
                              </a:solidFill>
                              <a:latin typeface="Cambria Math" panose="02040503050406030204" pitchFamily="18" charset="0"/>
                              <a:cs typeface="Arial" panose="020B0604020202020204" pitchFamily="34" charset="0"/>
                            </a:rPr>
                            <m:t>𝑇</m:t>
                          </m:r>
                          <m:r>
                            <a:rPr lang="en-US" sz="2300" b="0" i="1" smtClean="0">
                              <a:solidFill>
                                <a:schemeClr val="tx1"/>
                              </a:solidFill>
                              <a:latin typeface="Cambria Math" panose="02040503050406030204" pitchFamily="18" charset="0"/>
                              <a:cs typeface="Arial" panose="020B0604020202020204" pitchFamily="34" charset="0"/>
                            </a:rPr>
                            <m:t>𝑁</m:t>
                          </m:r>
                        </m:den>
                      </m:f>
                      <m:nary>
                        <m:naryPr>
                          <m:chr m:val="∑"/>
                          <m:ctrlPr>
                            <a:rPr lang="en-US" sz="2300" b="0" i="1" smtClean="0">
                              <a:solidFill>
                                <a:schemeClr val="tx1"/>
                              </a:solidFill>
                              <a:latin typeface="Cambria Math" panose="02040503050406030204" pitchFamily="18" charset="0"/>
                              <a:cs typeface="Arial" panose="020B0604020202020204" pitchFamily="34" charset="0"/>
                            </a:rPr>
                          </m:ctrlPr>
                        </m:naryPr>
                        <m:sub>
                          <m:r>
                            <m:rPr>
                              <m:brk m:alnAt="23"/>
                            </m:rPr>
                            <a:rPr lang="en-US" sz="2300" b="0" i="1" smtClean="0">
                              <a:solidFill>
                                <a:schemeClr val="tx1"/>
                              </a:solidFill>
                              <a:latin typeface="Cambria Math" panose="02040503050406030204" pitchFamily="18" charset="0"/>
                              <a:cs typeface="Arial" panose="020B0604020202020204" pitchFamily="34" charset="0"/>
                            </a:rPr>
                            <m:t>𝑖</m:t>
                          </m:r>
                        </m:sub>
                        <m:sup>
                          <m:r>
                            <a:rPr lang="en-US" sz="2300" b="0" i="1" smtClean="0">
                              <a:solidFill>
                                <a:schemeClr val="tx1"/>
                              </a:solidFill>
                              <a:latin typeface="Cambria Math" panose="02040503050406030204" pitchFamily="18" charset="0"/>
                              <a:cs typeface="Arial" panose="020B0604020202020204" pitchFamily="34" charset="0"/>
                            </a:rPr>
                            <m:t>𝑁</m:t>
                          </m:r>
                        </m:sup>
                        <m:e>
                          <m:nary>
                            <m:naryPr>
                              <m:chr m:val="∑"/>
                              <m:ctrlPr>
                                <a:rPr lang="en-US" sz="2300" b="0" i="1" smtClean="0">
                                  <a:solidFill>
                                    <a:schemeClr val="tx1"/>
                                  </a:solidFill>
                                  <a:latin typeface="Cambria Math" panose="02040503050406030204" pitchFamily="18" charset="0"/>
                                  <a:cs typeface="Arial" panose="020B0604020202020204" pitchFamily="34" charset="0"/>
                                </a:rPr>
                              </m:ctrlPr>
                            </m:naryPr>
                            <m:sub>
                              <m:r>
                                <m:rPr>
                                  <m:brk m:alnAt="23"/>
                                </m:rPr>
                                <a:rPr lang="en-US" sz="2300" b="0" i="1" smtClean="0">
                                  <a:solidFill>
                                    <a:schemeClr val="tx1"/>
                                  </a:solidFill>
                                  <a:latin typeface="Cambria Math" panose="02040503050406030204" pitchFamily="18" charset="0"/>
                                  <a:cs typeface="Arial" panose="020B0604020202020204" pitchFamily="34" charset="0"/>
                                </a:rPr>
                                <m:t>𝑡</m:t>
                              </m:r>
                            </m:sub>
                            <m:sup>
                              <m:r>
                                <a:rPr lang="en-US" sz="2300" b="0" i="1" smtClean="0">
                                  <a:solidFill>
                                    <a:schemeClr val="tx1"/>
                                  </a:solidFill>
                                  <a:latin typeface="Cambria Math" panose="02040503050406030204" pitchFamily="18" charset="0"/>
                                  <a:cs typeface="Arial" panose="020B0604020202020204" pitchFamily="34" charset="0"/>
                                </a:rPr>
                                <m:t>𝑇</m:t>
                              </m:r>
                            </m:sup>
                            <m:e>
                              <m:sSup>
                                <m:sSupPr>
                                  <m:ctrlPr>
                                    <a:rPr lang="en-US" sz="2300" i="1">
                                      <a:solidFill>
                                        <a:schemeClr val="tx1"/>
                                      </a:solidFill>
                                      <a:latin typeface="Cambria Math" panose="02040503050406030204" pitchFamily="18" charset="0"/>
                                      <a:cs typeface="Arial" panose="020B0604020202020204" pitchFamily="34" charset="0"/>
                                    </a:rPr>
                                  </m:ctrlPr>
                                </m:sSupPr>
                                <m:e>
                                  <m:r>
                                    <a:rPr lang="en-US" sz="2300" i="1">
                                      <a:solidFill>
                                        <a:schemeClr val="tx1"/>
                                      </a:solidFill>
                                      <a:latin typeface="Cambria Math" panose="02040503050406030204" pitchFamily="18" charset="0"/>
                                      <a:cs typeface="Arial" panose="020B0604020202020204" pitchFamily="34" charset="0"/>
                                    </a:rPr>
                                    <m:t>|</m:t>
                                  </m:r>
                                  <m:sSubSup>
                                    <m:sSubSupPr>
                                      <m:ctrlPr>
                                        <a:rPr lang="en-US" sz="2300" i="1">
                                          <a:solidFill>
                                            <a:schemeClr val="tx1"/>
                                          </a:solidFill>
                                          <a:latin typeface="Cambria Math" panose="02040503050406030204" pitchFamily="18" charset="0"/>
                                          <a:cs typeface="Arial" panose="020B0604020202020204" pitchFamily="34" charset="0"/>
                                        </a:rPr>
                                      </m:ctrlPr>
                                    </m:sSubSupPr>
                                    <m:e>
                                      <m:r>
                                        <a:rPr lang="en-US" sz="2300" i="1">
                                          <a:solidFill>
                                            <a:schemeClr val="tx1"/>
                                          </a:solidFill>
                                          <a:latin typeface="Cambria Math" panose="02040503050406030204" pitchFamily="18" charset="0"/>
                                          <a:cs typeface="Arial" panose="020B0604020202020204" pitchFamily="34" charset="0"/>
                                        </a:rPr>
                                        <m:t>𝑥</m:t>
                                      </m:r>
                                    </m:e>
                                    <m:sub>
                                      <m:r>
                                        <a:rPr lang="en-US" sz="2300" b="0" i="1" smtClean="0">
                                          <a:solidFill>
                                            <a:schemeClr val="tx1"/>
                                          </a:solidFill>
                                          <a:latin typeface="Cambria Math" panose="02040503050406030204" pitchFamily="18" charset="0"/>
                                          <a:cs typeface="Arial" panose="020B0604020202020204" pitchFamily="34" charset="0"/>
                                        </a:rPr>
                                        <m:t>𝑡</m:t>
                                      </m:r>
                                    </m:sub>
                                    <m:sup>
                                      <m:r>
                                        <a:rPr lang="en-US" sz="2300" i="1">
                                          <a:solidFill>
                                            <a:schemeClr val="tx1"/>
                                          </a:solidFill>
                                          <a:latin typeface="Cambria Math" panose="02040503050406030204" pitchFamily="18" charset="0"/>
                                          <a:cs typeface="Arial" panose="020B0604020202020204" pitchFamily="34" charset="0"/>
                                        </a:rPr>
                                        <m:t>𝑖</m:t>
                                      </m:r>
                                    </m:sup>
                                  </m:sSubSup>
                                  <m:r>
                                    <a:rPr lang="en-US" sz="2300" i="1">
                                      <a:solidFill>
                                        <a:schemeClr val="tx1"/>
                                      </a:solidFill>
                                      <a:latin typeface="Cambria Math" panose="02040503050406030204" pitchFamily="18" charset="0"/>
                                      <a:cs typeface="Arial" panose="020B0604020202020204" pitchFamily="34" charset="0"/>
                                    </a:rPr>
                                    <m:t> − </m:t>
                                  </m:r>
                                  <m:sSubSup>
                                    <m:sSubSupPr>
                                      <m:ctrlPr>
                                        <a:rPr lang="en-US" sz="2300" i="1">
                                          <a:solidFill>
                                            <a:schemeClr val="tx1"/>
                                          </a:solidFill>
                                          <a:latin typeface="Cambria Math" panose="02040503050406030204" pitchFamily="18" charset="0"/>
                                          <a:cs typeface="Arial" panose="020B0604020202020204" pitchFamily="34" charset="0"/>
                                        </a:rPr>
                                      </m:ctrlPr>
                                    </m:sSubSupPr>
                                    <m:e>
                                      <m:acc>
                                        <m:accPr>
                                          <m:chr m:val="̂"/>
                                          <m:ctrlPr>
                                            <a:rPr lang="en-US" sz="2300" i="1">
                                              <a:solidFill>
                                                <a:schemeClr val="tx1"/>
                                              </a:solidFill>
                                              <a:latin typeface="Cambria Math" panose="02040503050406030204" pitchFamily="18" charset="0"/>
                                              <a:cs typeface="Arial" panose="020B0604020202020204" pitchFamily="34" charset="0"/>
                                            </a:rPr>
                                          </m:ctrlPr>
                                        </m:accPr>
                                        <m:e>
                                          <m:r>
                                            <a:rPr lang="en-US" sz="2300" i="1">
                                              <a:solidFill>
                                                <a:schemeClr val="tx1"/>
                                              </a:solidFill>
                                              <a:latin typeface="Cambria Math" panose="02040503050406030204" pitchFamily="18" charset="0"/>
                                              <a:cs typeface="Arial" panose="020B0604020202020204" pitchFamily="34" charset="0"/>
                                            </a:rPr>
                                            <m:t>𝑥</m:t>
                                          </m:r>
                                        </m:e>
                                      </m:acc>
                                    </m:e>
                                    <m:sub>
                                      <m:r>
                                        <a:rPr lang="en-US" sz="2300" i="1">
                                          <a:solidFill>
                                            <a:schemeClr val="tx1"/>
                                          </a:solidFill>
                                          <a:latin typeface="Cambria Math" panose="02040503050406030204" pitchFamily="18" charset="0"/>
                                          <a:cs typeface="Arial" panose="020B0604020202020204" pitchFamily="34" charset="0"/>
                                        </a:rPr>
                                        <m:t>𝑡</m:t>
                                      </m:r>
                                    </m:sub>
                                    <m:sup>
                                      <m:r>
                                        <a:rPr lang="en-US" sz="2300" i="1">
                                          <a:solidFill>
                                            <a:schemeClr val="tx1"/>
                                          </a:solidFill>
                                          <a:latin typeface="Cambria Math" panose="02040503050406030204" pitchFamily="18" charset="0"/>
                                          <a:cs typeface="Arial" panose="020B0604020202020204" pitchFamily="34" charset="0"/>
                                        </a:rPr>
                                        <m:t>𝑖</m:t>
                                      </m:r>
                                    </m:sup>
                                  </m:sSubSup>
                                  <m:r>
                                    <a:rPr lang="en-US" sz="2300" i="1">
                                      <a:solidFill>
                                        <a:schemeClr val="tx1"/>
                                      </a:solidFill>
                                      <a:latin typeface="Cambria Math" panose="02040503050406030204" pitchFamily="18" charset="0"/>
                                      <a:cs typeface="Arial" panose="020B0604020202020204" pitchFamily="34" charset="0"/>
                                    </a:rPr>
                                    <m:t>|</m:t>
                                  </m:r>
                                </m:e>
                                <m:sup>
                                  <m:r>
                                    <a:rPr lang="en-US" sz="2300" i="1">
                                      <a:solidFill>
                                        <a:schemeClr val="tx1"/>
                                      </a:solidFill>
                                      <a:latin typeface="Cambria Math" panose="02040503050406030204" pitchFamily="18" charset="0"/>
                                      <a:cs typeface="Arial" panose="020B0604020202020204" pitchFamily="34" charset="0"/>
                                    </a:rPr>
                                    <m:t>2</m:t>
                                  </m:r>
                                </m:sup>
                              </m:sSup>
                            </m:e>
                          </m:nary>
                        </m:e>
                      </m:nary>
                    </m:oMath>
                  </m:oMathPara>
                </a14:m>
                <a:endParaRPr lang="en-US" sz="2300" dirty="0">
                  <a:solidFill>
                    <a:schemeClr val="tx1"/>
                  </a:solidFill>
                  <a:latin typeface="Arial" panose="020B0604020202020204" pitchFamily="34" charset="0"/>
                  <a:cs typeface="Arial" panose="020B0604020202020204" pitchFamily="34" charset="0"/>
                </a:endParaRPr>
              </a:p>
              <a:p>
                <a:pPr algn="just"/>
                <a:r>
                  <a:rPr lang="en-US" sz="2300" dirty="0">
                    <a:solidFill>
                      <a:schemeClr val="tx1"/>
                    </a:solidFill>
                    <a:latin typeface="Arial" panose="020B0604020202020204" pitchFamily="34" charset="0"/>
                    <a:cs typeface="Arial" panose="020B0604020202020204" pitchFamily="34" charset="0"/>
                  </a:rPr>
                  <a:t>Where N is the number of samples.</a:t>
                </a:r>
              </a:p>
              <a:p>
                <a:pPr algn="just"/>
                <a:endParaRPr lang="en-US" sz="2300" dirty="0">
                  <a:solidFill>
                    <a:schemeClr val="tx1"/>
                  </a:solidFill>
                  <a:latin typeface="Arial" panose="020B0604020202020204" pitchFamily="34" charset="0"/>
                  <a:cs typeface="Arial" panose="020B0604020202020204" pitchFamily="34" charset="0"/>
                </a:endParaRPr>
              </a:p>
              <a:p>
                <a:pPr algn="just"/>
                <a:r>
                  <a:rPr lang="en-US" sz="2300" b="1" dirty="0">
                    <a:solidFill>
                      <a:schemeClr val="tx1"/>
                    </a:solidFill>
                    <a:latin typeface="Arial" panose="020B0604020202020204" pitchFamily="34" charset="0"/>
                    <a:cs typeface="Arial" panose="020B0604020202020204" pitchFamily="34" charset="0"/>
                  </a:rPr>
                  <a:t>Training data: </a:t>
                </a:r>
                <a:r>
                  <a:rPr lang="en-US" sz="2300" dirty="0">
                    <a:solidFill>
                      <a:schemeClr val="tx1"/>
                    </a:solidFill>
                    <a:latin typeface="Arial" panose="020B0604020202020204" pitchFamily="34" charset="0"/>
                    <a:cs typeface="Arial" panose="020B0604020202020204" pitchFamily="34" charset="0"/>
                  </a:rPr>
                  <a:t>800 second with 0.05-time step trajectory with generated by integrating (RK-method) the differential state equations of Boeing 747-100 (linearized around a trim condition) initial disturbance (train size = 30%). The Transformer uses window of 0.25 seconds (lookback of 5 states). </a:t>
                </a:r>
              </a:p>
              <a:p>
                <a:pPr algn="just"/>
                <a:endParaRPr lang="en-US" sz="2300" dirty="0">
                  <a:solidFill>
                    <a:schemeClr val="tx1"/>
                  </a:solidFill>
                  <a:latin typeface="Arial" panose="020B0604020202020204" pitchFamily="34" charset="0"/>
                  <a:cs typeface="Arial" panose="020B0604020202020204" pitchFamily="34" charset="0"/>
                </a:endParaRPr>
              </a:p>
            </p:txBody>
          </p:sp>
        </mc:Choice>
        <mc:Fallback>
          <p:sp>
            <p:nvSpPr>
              <p:cNvPr id="75" name="Rectangle 74">
                <a:extLst>
                  <a:ext uri="{FF2B5EF4-FFF2-40B4-BE49-F238E27FC236}">
                    <a16:creationId xmlns:a16="http://schemas.microsoft.com/office/drawing/2014/main" id="{B1329344-9A96-6F44-852B-C3B8A9B65BBE}"/>
                  </a:ext>
                </a:extLst>
              </p:cNvPr>
              <p:cNvSpPr>
                <a:spLocks noRot="1" noChangeAspect="1" noMove="1" noResize="1" noEditPoints="1" noAdjustHandles="1" noChangeArrowheads="1" noChangeShapeType="1" noTextEdit="1"/>
              </p:cNvSpPr>
              <p:nvPr/>
            </p:nvSpPr>
            <p:spPr>
              <a:xfrm>
                <a:off x="26987236" y="3112355"/>
                <a:ext cx="5798428" cy="6238517"/>
              </a:xfrm>
              <a:prstGeom prst="rect">
                <a:avLst/>
              </a:prstGeom>
              <a:blipFill>
                <a:blip r:embed="rId21"/>
                <a:stretch>
                  <a:fillRect b="-1423"/>
                </a:stretch>
              </a:blipFill>
              <a:ln w="57150">
                <a:noFill/>
              </a:ln>
            </p:spPr>
            <p:txBody>
              <a:bodyPr/>
              <a:lstStyle/>
              <a:p>
                <a:r>
                  <a:rPr lang="en-US">
                    <a:noFill/>
                  </a:rPr>
                  <a:t> </a:t>
                </a:r>
              </a:p>
            </p:txBody>
          </p:sp>
        </mc:Fallback>
      </mc:AlternateContent>
      <p:pic>
        <p:nvPicPr>
          <p:cNvPr id="49" name="Picture 4">
            <a:extLst>
              <a:ext uri="{FF2B5EF4-FFF2-40B4-BE49-F238E27FC236}">
                <a16:creationId xmlns:a16="http://schemas.microsoft.com/office/drawing/2014/main" id="{C82F2C67-2121-FF4B-9F1C-350F7F156B5A}"/>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130656" y="2939392"/>
            <a:ext cx="6675988" cy="641569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78" name="TextBox 77">
                <a:extLst>
                  <a:ext uri="{FF2B5EF4-FFF2-40B4-BE49-F238E27FC236}">
                    <a16:creationId xmlns:a16="http://schemas.microsoft.com/office/drawing/2014/main" id="{5CFAEFF0-4AC6-2A4E-A4E6-EE8774CE00FD}"/>
                  </a:ext>
                </a:extLst>
              </p:cNvPr>
              <p:cNvSpPr txBox="1"/>
              <p:nvPr/>
            </p:nvSpPr>
            <p:spPr>
              <a:xfrm>
                <a:off x="21950491" y="5152914"/>
                <a:ext cx="827126" cy="4625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𝑡</m:t>
                          </m:r>
                          <m:r>
                            <a:rPr lang="en-US" sz="2000" b="0" i="1" smtClean="0">
                              <a:latin typeface="Cambria Math" panose="02040503050406030204" pitchFamily="18" charset="0"/>
                            </a:rPr>
                            <m:t> …. </m:t>
                          </m:r>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rPr>
                            <m:t>𝑛</m:t>
                          </m:r>
                        </m:sub>
                        <m:sup>
                          <m:r>
                            <a:rPr lang="en-US" sz="2000" b="0" i="1" smtClean="0">
                              <a:latin typeface="Cambria Math" panose="02040503050406030204" pitchFamily="18" charset="0"/>
                            </a:rPr>
                            <m:t>𝑙𝑜𝑛𝑔</m:t>
                          </m:r>
                        </m:sup>
                      </m:sSubSup>
                    </m:oMath>
                  </m:oMathPara>
                </a14:m>
                <a:endParaRPr lang="en-US" sz="2000" dirty="0"/>
              </a:p>
            </p:txBody>
          </p:sp>
        </mc:Choice>
        <mc:Fallback>
          <p:sp>
            <p:nvSpPr>
              <p:cNvPr id="78" name="TextBox 77">
                <a:extLst>
                  <a:ext uri="{FF2B5EF4-FFF2-40B4-BE49-F238E27FC236}">
                    <a16:creationId xmlns:a16="http://schemas.microsoft.com/office/drawing/2014/main" id="{5CFAEFF0-4AC6-2A4E-A4E6-EE8774CE00FD}"/>
                  </a:ext>
                </a:extLst>
              </p:cNvPr>
              <p:cNvSpPr txBox="1">
                <a:spLocks noRot="1" noChangeAspect="1" noMove="1" noResize="1" noEditPoints="1" noAdjustHandles="1" noChangeArrowheads="1" noChangeShapeType="1" noTextEdit="1"/>
              </p:cNvSpPr>
              <p:nvPr/>
            </p:nvSpPr>
            <p:spPr>
              <a:xfrm>
                <a:off x="21950491" y="5152914"/>
                <a:ext cx="827126" cy="462563"/>
              </a:xfrm>
              <a:prstGeom prst="rect">
                <a:avLst/>
              </a:prstGeom>
              <a:blipFill>
                <a:blip r:embed="rId23"/>
                <a:stretch>
                  <a:fillRect r="-10606" b="-18421"/>
                </a:stretch>
              </a:blipFill>
              <a:ln w="12700" cap="flat">
                <a:noFill/>
                <a:miter lim="400000"/>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9" name="TextBox 78">
                <a:extLst>
                  <a:ext uri="{FF2B5EF4-FFF2-40B4-BE49-F238E27FC236}">
                    <a16:creationId xmlns:a16="http://schemas.microsoft.com/office/drawing/2014/main" id="{5034C48A-9383-2644-B535-ED61CB0768A0}"/>
                  </a:ext>
                </a:extLst>
              </p:cNvPr>
              <p:cNvSpPr txBox="1"/>
              <p:nvPr/>
            </p:nvSpPr>
            <p:spPr>
              <a:xfrm>
                <a:off x="22364054" y="4305654"/>
                <a:ext cx="827126" cy="4625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𝑥</m:t>
                              </m:r>
                            </m:e>
                          </m:acc>
                        </m:e>
                        <m:sub>
                          <m:r>
                            <a:rPr lang="en-US" sz="2000" b="0" i="1" smtClean="0">
                              <a:latin typeface="Cambria Math" panose="02040503050406030204" pitchFamily="18" charset="0"/>
                            </a:rPr>
                            <m:t>𝑡</m:t>
                          </m:r>
                          <m:r>
                            <a:rPr lang="en-US" sz="2000" b="0" i="1" smtClean="0">
                              <a:latin typeface="Cambria Math" panose="02040503050406030204" pitchFamily="18" charset="0"/>
                            </a:rPr>
                            <m:t> …. </m:t>
                          </m:r>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rPr>
                            <m:t>𝑚</m:t>
                          </m:r>
                        </m:sub>
                        <m:sup>
                          <m:r>
                            <a:rPr lang="en-US" sz="2000" b="0" i="1" smtClean="0">
                              <a:latin typeface="Cambria Math" panose="02040503050406030204" pitchFamily="18" charset="0"/>
                            </a:rPr>
                            <m:t>𝑙𝑜𝑛𝑔</m:t>
                          </m:r>
                        </m:sup>
                      </m:sSubSup>
                    </m:oMath>
                  </m:oMathPara>
                </a14:m>
                <a:endParaRPr lang="en-US" sz="2000" dirty="0"/>
              </a:p>
            </p:txBody>
          </p:sp>
        </mc:Choice>
        <mc:Fallback>
          <p:sp>
            <p:nvSpPr>
              <p:cNvPr id="79" name="TextBox 78">
                <a:extLst>
                  <a:ext uri="{FF2B5EF4-FFF2-40B4-BE49-F238E27FC236}">
                    <a16:creationId xmlns:a16="http://schemas.microsoft.com/office/drawing/2014/main" id="{5034C48A-9383-2644-B535-ED61CB0768A0}"/>
                  </a:ext>
                </a:extLst>
              </p:cNvPr>
              <p:cNvSpPr txBox="1">
                <a:spLocks noRot="1" noChangeAspect="1" noMove="1" noResize="1" noEditPoints="1" noAdjustHandles="1" noChangeArrowheads="1" noChangeShapeType="1" noTextEdit="1"/>
              </p:cNvSpPr>
              <p:nvPr/>
            </p:nvSpPr>
            <p:spPr>
              <a:xfrm>
                <a:off x="22364054" y="4305654"/>
                <a:ext cx="827126" cy="462563"/>
              </a:xfrm>
              <a:prstGeom prst="rect">
                <a:avLst/>
              </a:prstGeom>
              <a:blipFill>
                <a:blip r:embed="rId24"/>
                <a:stretch>
                  <a:fillRect r="-18462" b="-18421"/>
                </a:stretch>
              </a:blipFill>
              <a:ln w="12700" cap="flat">
                <a:noFill/>
                <a:miter lim="400000"/>
              </a:ln>
              <a:effectLst/>
            </p:spPr>
            <p:txBody>
              <a:bodyPr/>
              <a:lstStyle/>
              <a:p>
                <a:r>
                  <a:rPr lang="en-US">
                    <a:noFill/>
                  </a:rPr>
                  <a:t> </a:t>
                </a:r>
              </a:p>
            </p:txBody>
          </p:sp>
        </mc:Fallback>
      </mc:AlternateContent>
      <p:sp>
        <p:nvSpPr>
          <p:cNvPr id="41" name="Rectangle 40">
            <a:extLst>
              <a:ext uri="{FF2B5EF4-FFF2-40B4-BE49-F238E27FC236}">
                <a16:creationId xmlns:a16="http://schemas.microsoft.com/office/drawing/2014/main" id="{6385F5B1-94A7-374E-A9DE-033213AE3ACF}"/>
              </a:ext>
            </a:extLst>
          </p:cNvPr>
          <p:cNvSpPr/>
          <p:nvPr/>
        </p:nvSpPr>
        <p:spPr>
          <a:xfrm>
            <a:off x="5875066" y="17519259"/>
            <a:ext cx="3515194" cy="3030021"/>
          </a:xfrm>
          <a:prstGeom prst="rect">
            <a:avLst/>
          </a:prstGeom>
          <a:noFill/>
          <a:ln w="57150">
            <a:noFill/>
          </a:ln>
        </p:spPr>
        <p:style>
          <a:lnRef idx="2">
            <a:schemeClr val="accent1"/>
          </a:lnRef>
          <a:fillRef idx="1">
            <a:schemeClr val="lt1"/>
          </a:fillRef>
          <a:effectRef idx="0">
            <a:schemeClr val="accent1"/>
          </a:effectRef>
          <a:fontRef idx="minor">
            <a:schemeClr val="dk1"/>
          </a:fontRef>
        </p:style>
        <p:txBody>
          <a:bodyPr lIns="252000" tIns="180000" rIns="252000" bIns="180000" rtlCol="0" anchor="t"/>
          <a:lstStyle/>
          <a:p>
            <a:pPr algn="just"/>
            <a:r>
              <a:rPr lang="en-US" sz="2400" dirty="0">
                <a:solidFill>
                  <a:schemeClr val="tx1"/>
                </a:solidFill>
                <a:latin typeface="Arial" panose="020B0604020202020204" pitchFamily="34" charset="0"/>
                <a:cs typeface="Arial" panose="020B0604020202020204" pitchFamily="34" charset="0"/>
              </a:rPr>
              <a:t>The system of interest Boeing 747-100 is assumed to be in the trim condition; speed of the aircraft is set at Mach 0.8 and altitude is 40,000 feet. </a:t>
            </a:r>
          </a:p>
        </p:txBody>
      </p:sp>
      <p:pic>
        <p:nvPicPr>
          <p:cNvPr id="6" name="Picture 5" descr="A graph of a function&#10;&#10;Description automatically generated">
            <a:extLst>
              <a:ext uri="{FF2B5EF4-FFF2-40B4-BE49-F238E27FC236}">
                <a16:creationId xmlns:a16="http://schemas.microsoft.com/office/drawing/2014/main" id="{6AC4A246-72F3-6145-A6BE-D04753FEFA36}"/>
              </a:ext>
            </a:extLst>
          </p:cNvPr>
          <p:cNvPicPr>
            <a:picLocks noChangeAspect="1"/>
          </p:cNvPicPr>
          <p:nvPr/>
        </p:nvPicPr>
        <p:blipFill>
          <a:blip r:embed="rId25"/>
          <a:stretch>
            <a:fillRect/>
          </a:stretch>
        </p:blipFill>
        <p:spPr>
          <a:xfrm>
            <a:off x="9860979" y="15460128"/>
            <a:ext cx="4997246" cy="3747935"/>
          </a:xfrm>
          <a:prstGeom prst="rect">
            <a:avLst/>
          </a:prstGeom>
        </p:spPr>
      </p:pic>
      <p:pic>
        <p:nvPicPr>
          <p:cNvPr id="9" name="Picture 8" descr="A graph of a function&#10;&#10;Description automatically generated">
            <a:extLst>
              <a:ext uri="{FF2B5EF4-FFF2-40B4-BE49-F238E27FC236}">
                <a16:creationId xmlns:a16="http://schemas.microsoft.com/office/drawing/2014/main" id="{8D6104D2-9517-3B40-8415-E1B7943EDA3F}"/>
              </a:ext>
            </a:extLst>
          </p:cNvPr>
          <p:cNvPicPr>
            <a:picLocks noChangeAspect="1"/>
          </p:cNvPicPr>
          <p:nvPr/>
        </p:nvPicPr>
        <p:blipFill>
          <a:blip r:embed="rId26"/>
          <a:stretch>
            <a:fillRect/>
          </a:stretch>
        </p:blipFill>
        <p:spPr>
          <a:xfrm>
            <a:off x="15314625" y="11845543"/>
            <a:ext cx="4997246" cy="3747935"/>
          </a:xfrm>
          <a:prstGeom prst="rect">
            <a:avLst/>
          </a:prstGeom>
        </p:spPr>
      </p:pic>
      <p:pic>
        <p:nvPicPr>
          <p:cNvPr id="4" name="Picture 3" descr="A graph of a function&#10;&#10;Description automatically generated with medium confidence">
            <a:extLst>
              <a:ext uri="{FF2B5EF4-FFF2-40B4-BE49-F238E27FC236}">
                <a16:creationId xmlns:a16="http://schemas.microsoft.com/office/drawing/2014/main" id="{5AA6386B-F8C9-EC46-959B-6485AEF1B7CF}"/>
              </a:ext>
            </a:extLst>
          </p:cNvPr>
          <p:cNvPicPr>
            <a:picLocks noChangeAspect="1"/>
          </p:cNvPicPr>
          <p:nvPr/>
        </p:nvPicPr>
        <p:blipFill>
          <a:blip r:embed="rId27"/>
          <a:stretch>
            <a:fillRect/>
          </a:stretch>
        </p:blipFill>
        <p:spPr>
          <a:xfrm>
            <a:off x="15328944" y="15483880"/>
            <a:ext cx="4997246" cy="3747935"/>
          </a:xfrm>
          <a:prstGeom prst="rect">
            <a:avLst/>
          </a:prstGeom>
        </p:spPr>
      </p:pic>
      <p:pic>
        <p:nvPicPr>
          <p:cNvPr id="15" name="Picture 14" descr="A graph of a function&#10;&#10;Description automatically generated with medium confidence">
            <a:extLst>
              <a:ext uri="{FF2B5EF4-FFF2-40B4-BE49-F238E27FC236}">
                <a16:creationId xmlns:a16="http://schemas.microsoft.com/office/drawing/2014/main" id="{9CF5F6BC-8E49-A447-A607-39E0BA8D0AF5}"/>
              </a:ext>
            </a:extLst>
          </p:cNvPr>
          <p:cNvPicPr>
            <a:picLocks noChangeAspect="1"/>
          </p:cNvPicPr>
          <p:nvPr/>
        </p:nvPicPr>
        <p:blipFill>
          <a:blip r:embed="rId28"/>
          <a:stretch>
            <a:fillRect/>
          </a:stretch>
        </p:blipFill>
        <p:spPr>
          <a:xfrm>
            <a:off x="9882766" y="11845054"/>
            <a:ext cx="4997246" cy="3747935"/>
          </a:xfrm>
          <a:prstGeom prst="rect">
            <a:avLst/>
          </a:prstGeom>
        </p:spPr>
      </p:pic>
    </p:spTree>
    <p:extLst>
      <p:ext uri="{BB962C8B-B14F-4D97-AF65-F5344CB8AC3E}">
        <p14:creationId xmlns:p14="http://schemas.microsoft.com/office/powerpoint/2010/main" val="594012821"/>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424</TotalTime>
  <Words>893</Words>
  <Application>Microsoft Macintosh PowerPoint</Application>
  <PresentationFormat>Custom</PresentationFormat>
  <Paragraphs>93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CT-3_MEDNeurIPS</dc:title>
  <dc:creator>Hayden Gunraj</dc:creator>
  <cp:lastModifiedBy>Sriram Ranganathan</cp:lastModifiedBy>
  <cp:revision>13</cp:revision>
  <cp:lastPrinted>2023-03-02T14:01:19Z</cp:lastPrinted>
  <dcterms:modified xsi:type="dcterms:W3CDTF">2023-10-18T19:54:51Z</dcterms:modified>
</cp:coreProperties>
</file>