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0DF06A3-C547-4344-80B8-1529B0A329A5}">
  <a:tblStyle styleId="{B0DF06A3-C547-4344-80B8-1529B0A329A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6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85800" y="4572000"/>
            <a:ext cx="6461759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0" i="0" sz="18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0" i="0" sz="16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280"/>
              </a:spcBef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28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280"/>
              </a:spcBef>
              <a:buClr>
                <a:schemeClr val="accent3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 rot="5400000">
            <a:off x="1866899" y="190500"/>
            <a:ext cx="4800600" cy="761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 rot="5400000">
            <a:off x="4579937" y="2324100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572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3429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2080" lvl="4" marL="1554480" marR="0" rtl="0" algn="l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439" lvl="6" marL="19202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" lvl="7" marL="2103120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3" type="body"/>
          </p:nvPr>
        </p:nvSpPr>
        <p:spPr>
          <a:xfrm>
            <a:off x="4419600" y="1535112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accent3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accent5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accent2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accent4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4" type="body"/>
          </p:nvPr>
        </p:nvSpPr>
        <p:spPr>
          <a:xfrm>
            <a:off x="4419600" y="2174875"/>
            <a:ext cx="3657600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76200" lvl="0" marL="3429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2080" lvl="4" marL="1554480" marR="0" rtl="0" algn="l">
              <a:spcBef>
                <a:spcPts val="32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6360" lvl="5" marL="1737360" marR="0" rtl="0" algn="l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91439" lvl="6" marL="1920240" marR="0" rtl="0" algn="l">
              <a:spcBef>
                <a:spcPts val="32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3820" lvl="7" marL="2103120" marR="0" rtl="0" algn="l">
              <a:spcBef>
                <a:spcPts val="32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28600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722312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3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22312" y="3852862"/>
            <a:ext cx="6135686" cy="16335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accent2"/>
              </a:buClr>
              <a:buFont typeface="Arial"/>
              <a:buNone/>
              <a:defRPr b="0" i="0" sz="18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accent3"/>
              </a:buClr>
              <a:buFont typeface="Arial"/>
              <a:buNone/>
              <a:defRPr b="0" i="0" sz="16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accent5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accent1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accent2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accent3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accent4"/>
              </a:buClr>
              <a:buFont typeface="Arial"/>
              <a:buNone/>
              <a:defRPr b="0" i="0" sz="1400" u="none" cap="none" strike="noStrike">
                <a:solidFill>
                  <a:srgbClr val="8C8B8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342900" marR="0" rtl="0" algn="l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1280" lvl="1" marL="64008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4139" lvl="2" marL="1005839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460" lvl="3" marL="128016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380" lvl="4" marL="155448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3660" lvl="5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120" lvl="7" marL="2103120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28600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419600" y="1536191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342900" marR="0" rtl="0" algn="l">
              <a:spcBef>
                <a:spcPts val="5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1280" lvl="1" marL="640080" marR="0" rtl="0" algn="l">
              <a:spcBef>
                <a:spcPts val="4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4139" lvl="2" marL="1005839" marR="0" rtl="0" algn="l">
              <a:spcBef>
                <a:spcPts val="40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4460" lvl="3" marL="128016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9380" lvl="4" marL="1554480" marR="0" rtl="0" algn="l">
              <a:spcBef>
                <a:spcPts val="36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3660" lvl="5" marL="1737360" marR="0" rtl="0" algn="l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8739" lvl="6" marL="1920240" marR="0" rtl="0" algn="l">
              <a:spcBef>
                <a:spcPts val="36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1120" lvl="7" marL="2103120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286000" marR="0" rtl="0" algn="l">
              <a:spcBef>
                <a:spcPts val="36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04801" y="5495544"/>
            <a:ext cx="7772400" cy="5943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04798" y="6096000"/>
            <a:ext cx="77724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2" name="Shape 62"/>
          <p:cNvSpPr txBox="1"/>
          <p:nvPr>
            <p:ph idx="2" type="body"/>
          </p:nvPr>
        </p:nvSpPr>
        <p:spPr>
          <a:xfrm>
            <a:off x="304800" y="381000"/>
            <a:ext cx="7772400" cy="4942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01752" y="5495278"/>
            <a:ext cx="7772400" cy="5946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2"/>
              </a:buClr>
              <a:buFont typeface="Cambria"/>
              <a:buNone/>
              <a:defRPr b="1" i="0" sz="22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5" name="Shape 65"/>
          <p:cNvSpPr/>
          <p:nvPr>
            <p:ph idx="2" type="pic"/>
          </p:nvPr>
        </p:nvSpPr>
        <p:spPr>
          <a:xfrm>
            <a:off x="0" y="0"/>
            <a:ext cx="8458200" cy="5486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accent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accent2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accent3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accent4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accent5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accent2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accent3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accent4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chemeClr val="accent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accent2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accent3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accent5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accent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accent2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accent3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accent4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9" name="Shape 69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2"/>
              </a:buClr>
              <a:buFont typeface="Cambria"/>
              <a:buNone/>
              <a:defRPr b="0" i="0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761999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89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680" lvl="1" marL="640080" marR="0" rtl="0" algn="l">
              <a:spcBef>
                <a:spcPts val="40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6839" lvl="2" marL="1005839" marR="0" rtl="0" algn="l">
              <a:spcBef>
                <a:spcPts val="36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37160" lvl="3" marL="1280160" marR="0" rtl="0" algn="l">
              <a:spcBef>
                <a:spcPts val="32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44780" lvl="4" marL="1554480" marR="0" rtl="0" algn="l">
              <a:spcBef>
                <a:spcPts val="280"/>
              </a:spcBef>
              <a:buClr>
                <a:schemeClr val="accent5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99060" lvl="5" marL="1737360" marR="0" rtl="0" algn="l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4139" lvl="6" marL="1920240" marR="0" rtl="0" algn="l">
              <a:spcBef>
                <a:spcPts val="280"/>
              </a:spcBef>
              <a:buClr>
                <a:schemeClr val="accent2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96520" lvl="7" marL="2103120" marR="0" rtl="0" algn="l">
              <a:spcBef>
                <a:spcPts val="280"/>
              </a:spcBef>
              <a:buClr>
                <a:schemeClr val="accent3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2286000" marR="0" rtl="0" algn="l">
              <a:spcBef>
                <a:spcPts val="280"/>
              </a:spcBef>
              <a:buClr>
                <a:schemeClr val="accent4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8458200" y="0"/>
            <a:ext cx="685799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9"/>
          <p:cNvSpPr/>
          <p:nvPr/>
        </p:nvSpPr>
        <p:spPr>
          <a:xfrm>
            <a:off x="8458200" y="5486400"/>
            <a:ext cx="685799" cy="685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10"/>
          <p:cNvSpPr/>
          <p:nvPr>
            <p:ph idx="12" type="sldNum"/>
          </p:nvPr>
        </p:nvSpPr>
        <p:spPr>
          <a:xfrm>
            <a:off x="8531788" y="5648960"/>
            <a:ext cx="548639" cy="396240"/>
          </a:xfrm>
          <a:prstGeom prst="bracketPair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" name="Shape 11"/>
          <p:cNvSpPr txBox="1"/>
          <p:nvPr>
            <p:ph idx="11" type="ftr"/>
          </p:nvPr>
        </p:nvSpPr>
        <p:spPr>
          <a:xfrm rot="-5400000">
            <a:off x="7586909" y="4048759"/>
            <a:ext cx="2367281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 rot="-5400000">
            <a:off x="7551350" y="1645919"/>
            <a:ext cx="2438399" cy="3657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296260" y="4497935"/>
            <a:ext cx="8551480" cy="763525"/>
          </a:xfrm>
          <a:prstGeom prst="rect">
            <a:avLst/>
          </a:prstGeom>
          <a:noFill/>
          <a:ln>
            <a:noFill/>
          </a:ln>
          <a:effectLst>
            <a:outerShdw blurRad="50799" rotWithShape="0" algn="tl" dir="2700000" dist="38100">
              <a:srgbClr val="000000">
                <a:alpha val="62745"/>
              </a:srgbClr>
            </a:outerShdw>
          </a:effectLst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-US" sz="594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Online Examination System</a:t>
            </a: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296260" y="5414164"/>
            <a:ext cx="8551480" cy="1068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Guided By: Prof.Rajan Dutt</a:t>
            </a:r>
          </a:p>
          <a:p>
            <a:pPr indent="0" lvl="0" marL="0" marR="0" rtl="0" algn="l">
              <a:spcBef>
                <a:spcPts val="4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By:15mca010,15mca034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2" type="body"/>
          </p:nvPr>
        </p:nvSpPr>
        <p:spPr>
          <a:xfrm>
            <a:off x="296260" y="1596538"/>
            <a:ext cx="8551478" cy="5039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Is the actual user for this system. 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Students can register in the system by providing a set of personal and academic details.</a:t>
            </a:r>
          </a:p>
          <a:p>
            <a:pPr indent="0" lvl="0" marL="0" marR="0" rtl="0" algn="l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They can in future login to the system with the help of login credentials provided by the admin.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48964" y="222194"/>
            <a:ext cx="8229600" cy="532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-US" sz="414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Data Flow Diagram [ Context-Level ]</a:t>
            </a:r>
          </a:p>
        </p:txBody>
      </p:sp>
      <p:pic>
        <p:nvPicPr>
          <p:cNvPr id="145" name="Shape 14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34711" l="0" r="0" t="0"/>
          <a:stretch/>
        </p:blipFill>
        <p:spPr>
          <a:xfrm>
            <a:off x="0" y="1138425"/>
            <a:ext cx="9144000" cy="57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96260" y="69490"/>
            <a:ext cx="8229600" cy="532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-US" sz="414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Data Flow Diagram [ 1-Level ]</a:t>
            </a:r>
          </a:p>
        </p:txBody>
      </p:sp>
      <p:pic>
        <p:nvPicPr>
          <p:cNvPr id="151" name="Shape 15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85720"/>
            <a:ext cx="9144000" cy="587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0" y="222194"/>
            <a:ext cx="8229600" cy="532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-US" sz="414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Data Flow Diagram [ 2-Level Exam Creation  ]</a:t>
            </a:r>
          </a:p>
        </p:txBody>
      </p:sp>
      <p:pic>
        <p:nvPicPr>
          <p:cNvPr id="157" name="Shape 15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1638"/>
            <a:ext cx="9144000" cy="571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296260" y="222194"/>
            <a:ext cx="8229600" cy="532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-US" sz="414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Data Flow Diagram [ 2-Level  Examination]</a:t>
            </a:r>
          </a:p>
        </p:txBody>
      </p:sp>
      <p:pic>
        <p:nvPicPr>
          <p:cNvPr id="163" name="Shape 16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85720"/>
            <a:ext cx="9144000" cy="587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/>
        </p:nvSpPr>
        <p:spPr>
          <a:xfrm>
            <a:off x="296260" y="2818180"/>
            <a:ext cx="8229600" cy="532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SzPct val="25000"/>
              <a:buFont typeface="Cambria"/>
              <a:buNone/>
            </a:pPr>
            <a:r>
              <a:rPr b="0" i="0" lang="en-US" sz="3600" u="none" cap="none" strike="noStrike">
                <a:solidFill>
                  <a:schemeClr val="lt2"/>
                </a:solidFill>
                <a:latin typeface="Cambria"/>
                <a:ea typeface="Cambria"/>
                <a:cs typeface="Cambria"/>
                <a:sym typeface="Cambria"/>
              </a:rPr>
              <a:t>ENTITY RELATIONAL DIAGRAM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ctrTitle"/>
          </p:nvPr>
        </p:nvSpPr>
        <p:spPr>
          <a:xfrm>
            <a:off x="685800" y="1905000"/>
            <a:ext cx="7543800" cy="259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914400">
              <a:spcBef>
                <a:spcPts val="0"/>
              </a:spcBef>
              <a:buNone/>
            </a:pPr>
            <a:r>
              <a:rPr lang="en-US"/>
              <a:t>Data Dictionary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74652"/>
            <a:ext cx="7620000" cy="1325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Table Name: Admin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Use: To Store Login Details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85" name="Shape 185"/>
          <p:cNvGraphicFramePr/>
          <p:nvPr/>
        </p:nvGraphicFramePr>
        <p:xfrm>
          <a:off x="6477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{B0DF06A3-C547-4344-80B8-1529B0A329A5}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7191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Field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Data Types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Constraint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Relationship</a:t>
                      </a:r>
                    </a:p>
                  </a:txBody>
                  <a:tcPr marT="91425" marB="91425" marR="91425" marL="91425"/>
                </a:tc>
              </a:tr>
              <a:tr h="6982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Admin_id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varchar(20)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Primary Key</a:t>
                      </a:r>
                    </a:p>
                  </a:txBody>
                  <a:tcPr marT="91425" marB="91425" marR="91425" marL="91425"/>
                </a:tc>
              </a:tr>
              <a:tr h="6982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Admin_password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varchar(10)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</a:t>
                      </a:r>
                      <a:r>
                        <a:rPr lang="en-US"/>
                        <a:t>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822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Admin_emailid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varchar(40)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457200" y="0"/>
            <a:ext cx="7620000" cy="160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Table Name: Login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/>
              <a:t>Use: To Store login Details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92" name="Shape 192"/>
          <p:cNvGraphicFramePr/>
          <p:nvPr/>
        </p:nvGraphicFramePr>
        <p:xfrm>
          <a:off x="6477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{B0DF06A3-C547-4344-80B8-1529B0A329A5}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719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Field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Data Types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Constraint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Relationship</a:t>
                      </a:r>
                    </a:p>
                  </a:txBody>
                  <a:tcPr marT="91425" marB="91425" marR="91425" marL="91425"/>
                </a:tc>
              </a:tr>
              <a:tr h="698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Login</a:t>
                      </a:r>
                      <a:r>
                        <a:rPr lang="en-US"/>
                        <a:t>_id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varchar(20)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Primary Key</a:t>
                      </a:r>
                    </a:p>
                  </a:txBody>
                  <a:tcPr marT="91425" marB="91425" marR="91425" marL="91425"/>
                </a:tc>
              </a:tr>
              <a:tr h="698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Login</a:t>
                      </a:r>
                      <a:r>
                        <a:rPr lang="en-US"/>
                        <a:t>_password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varchar(10)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8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Identify_login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varchar(25)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76200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Table Of Content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Defining Online Examination System.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Types of Online Examination System.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Project Scope.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Hardware/software Requirements.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System Modules.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Roles and Functionalities of Major Entities.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Diagrams: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  				→ Data Flow Diagram.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			→ Entity Relationship Diagram.</a:t>
            </a:r>
          </a:p>
          <a:p>
            <a:pPr indent="-228600" lvl="0" marL="457200">
              <a:spcBef>
                <a:spcPts val="0"/>
              </a:spcBef>
            </a:pPr>
            <a:r>
              <a:rPr lang="en-US"/>
              <a:t>Data Dictionary.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0"/>
            <a:ext cx="7620000" cy="160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Table Name: Department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/>
              <a:t>Use: To Store </a:t>
            </a:r>
            <a:r>
              <a:rPr lang="en-US" sz="3600"/>
              <a:t>Department</a:t>
            </a:r>
            <a:r>
              <a:rPr lang="en-US" sz="3600"/>
              <a:t> Details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99" name="Shape 199"/>
          <p:cNvGraphicFramePr/>
          <p:nvPr/>
        </p:nvGraphicFramePr>
        <p:xfrm>
          <a:off x="9525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{B0DF06A3-C547-4344-80B8-1529B0A329A5}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7191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Field N</a:t>
                      </a:r>
                      <a:r>
                        <a:rPr lang="en-US"/>
                        <a:t>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Data Types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Constraint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Relationship</a:t>
                      </a:r>
                    </a:p>
                  </a:txBody>
                  <a:tcPr marT="91425" marB="91425" marR="91425" marL="91425"/>
                </a:tc>
              </a:tr>
              <a:tr h="698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dept</a:t>
                      </a:r>
                      <a:r>
                        <a:rPr lang="en-US"/>
                        <a:t>_id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varchar(7)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Primary Key</a:t>
                      </a:r>
                    </a:p>
                  </a:txBody>
                  <a:tcPr marT="91425" marB="91425" marR="91425" marL="91425"/>
                </a:tc>
              </a:tr>
              <a:tr h="698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dept_name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varchar(20)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8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Login_id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Foreign key(login table)</a:t>
                      </a:r>
                    </a:p>
                  </a:txBody>
                  <a:tcPr marT="91425" marB="91425" marR="91425" marL="91425"/>
                </a:tc>
              </a:tr>
              <a:tr h="698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Institute_id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varchar(7)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Foreign key(Institute table)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98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Dept_email_id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text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0"/>
            <a:ext cx="7620000" cy="160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Table Name: exam</a:t>
            </a:r>
          </a:p>
          <a:p>
            <a:pPr lvl="0">
              <a:spcBef>
                <a:spcPts val="0"/>
              </a:spcBef>
              <a:buNone/>
            </a:pPr>
            <a:r>
              <a:rPr lang="en-US" sz="3600"/>
              <a:t>Use: To Store </a:t>
            </a:r>
            <a:r>
              <a:rPr lang="en-US" sz="3600"/>
              <a:t>exam</a:t>
            </a:r>
            <a:r>
              <a:rPr lang="en-US" sz="3600"/>
              <a:t> Details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457200" y="20574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06" name="Shape 206"/>
          <p:cNvGraphicFramePr/>
          <p:nvPr/>
        </p:nvGraphicFramePr>
        <p:xfrm>
          <a:off x="267200" y="1306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{B0DF06A3-C547-4344-80B8-1529B0A329A5}</a:tableStyleId>
              </a:tblPr>
              <a:tblGrid>
                <a:gridCol w="2025850"/>
                <a:gridCol w="2025850"/>
                <a:gridCol w="2025850"/>
                <a:gridCol w="2025850"/>
              </a:tblGrid>
              <a:tr h="477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Field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Data Types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Constraint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Relationship</a:t>
                      </a:r>
                    </a:p>
                  </a:txBody>
                  <a:tcPr marT="91425" marB="91425" marR="91425" marL="91425"/>
                </a:tc>
              </a:tr>
              <a:tr h="464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Exam</a:t>
                      </a:r>
                      <a:r>
                        <a:rPr lang="en-US"/>
                        <a:t>_id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varchar(7)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Primary Key</a:t>
                      </a:r>
                    </a:p>
                  </a:txBody>
                  <a:tcPr marT="91425" marB="91425" marR="91425" marL="91425"/>
                </a:tc>
              </a:tr>
              <a:tr h="464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Exam</a:t>
                      </a:r>
                      <a:r>
                        <a:rPr lang="en-US"/>
                        <a:t>_name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text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77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Dept</a:t>
                      </a:r>
                      <a:r>
                        <a:rPr lang="en-US"/>
                        <a:t>_id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Foreign key(department table)</a:t>
                      </a:r>
                    </a:p>
                  </a:txBody>
                  <a:tcPr marT="91425" marB="91425" marR="91425" marL="91425"/>
                </a:tc>
              </a:tr>
              <a:tr h="871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Schedule_id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varchar(7)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Foreign key(</a:t>
                      </a:r>
                      <a:r>
                        <a:rPr lang="en-US"/>
                        <a:t>exam schedule </a:t>
                      </a:r>
                      <a:r>
                        <a:rPr lang="en-US"/>
                        <a:t>table)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78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Examiner</a:t>
                      </a:r>
                      <a:r>
                        <a:rPr lang="en-US"/>
                        <a:t>l_id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Foreign key(examiner table)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64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Total_Marks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varchar(5)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64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Is_it_approved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tinyint(1)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64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exam_date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457200" y="0"/>
            <a:ext cx="7620000" cy="160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/>
              <a:t>Table Name: examiner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/>
              <a:t>Use: To Store examiner Details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457200" y="2057400"/>
            <a:ext cx="7620000" cy="48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13" name="Shape 213"/>
          <p:cNvGraphicFramePr/>
          <p:nvPr/>
        </p:nvGraphicFramePr>
        <p:xfrm>
          <a:off x="267200" y="1306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{B0DF06A3-C547-4344-80B8-1529B0A329A5}</a:tableStyleId>
              </a:tblPr>
              <a:tblGrid>
                <a:gridCol w="2025850"/>
                <a:gridCol w="2025850"/>
                <a:gridCol w="2025850"/>
                <a:gridCol w="2025850"/>
              </a:tblGrid>
              <a:tr h="644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Field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Data Types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Constraint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Relationship</a:t>
                      </a:r>
                    </a:p>
                  </a:txBody>
                  <a:tcPr marT="91425" marB="91425" marR="91425" marL="91425"/>
                </a:tc>
              </a:tr>
              <a:tr h="6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Examiner_id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varchar(7)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Primary Key</a:t>
                      </a:r>
                    </a:p>
                  </a:txBody>
                  <a:tcPr marT="91425" marB="91425" marR="91425" marL="91425"/>
                </a:tc>
              </a:tr>
              <a:tr h="6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Examiner_name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varchar(20)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48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Login</a:t>
                      </a:r>
                      <a:r>
                        <a:rPr lang="en-US"/>
                        <a:t>_id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Foreign key(Login table)</a:t>
                      </a:r>
                    </a:p>
                  </a:txBody>
                  <a:tcPr marT="91425" marB="91425" marR="91425" marL="91425"/>
                </a:tc>
              </a:tr>
              <a:tr h="1175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Examiner email_id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text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457200" y="0"/>
            <a:ext cx="7620000" cy="1600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Table Name: </a:t>
            </a:r>
            <a:r>
              <a:rPr lang="en-US" sz="3000"/>
              <a:t>examiner_appointed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000"/>
              <a:t>Use: To Store </a:t>
            </a:r>
            <a:r>
              <a:rPr lang="en-US" sz="3000"/>
              <a:t>examiner_appointed</a:t>
            </a:r>
            <a:r>
              <a:rPr lang="en-US" sz="3000"/>
              <a:t> Details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-26200" y="1306300"/>
            <a:ext cx="8613000" cy="429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20" name="Shape 220"/>
          <p:cNvGraphicFramePr/>
          <p:nvPr/>
        </p:nvGraphicFramePr>
        <p:xfrm>
          <a:off x="267200" y="1306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{B0DF06A3-C547-4344-80B8-1529B0A329A5}</a:tableStyleId>
              </a:tblPr>
              <a:tblGrid>
                <a:gridCol w="2025850"/>
                <a:gridCol w="2025850"/>
                <a:gridCol w="2025850"/>
                <a:gridCol w="2025850"/>
              </a:tblGrid>
              <a:tr h="644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Field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Data Types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Constraint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Relationship</a:t>
                      </a:r>
                    </a:p>
                  </a:txBody>
                  <a:tcPr marT="91425" marB="91425" marR="91425" marL="91425"/>
                </a:tc>
              </a:tr>
              <a:tr h="6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examiner_appointed 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primary key</a:t>
                      </a:r>
                    </a:p>
                  </a:txBody>
                  <a:tcPr marT="91425" marB="91425" marR="91425" marL="91425"/>
                </a:tc>
              </a:tr>
              <a:tr h="6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Examiner_id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varchar(7)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Foreign key(examiner table)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dept_id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varchar(20)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Foreign key(dept  table)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48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exam</a:t>
                      </a:r>
                      <a:r>
                        <a:rPr lang="en-US"/>
                        <a:t>_id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Foreign key(exam table)</a:t>
                      </a:r>
                    </a:p>
                  </a:txBody>
                  <a:tcPr marT="91425" marB="91425" marR="91425" marL="91425"/>
                </a:tc>
              </a:tr>
              <a:tr h="1175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appointed_date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text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70300" y="173199"/>
            <a:ext cx="7620000" cy="113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Table Name: </a:t>
            </a:r>
            <a:r>
              <a:rPr lang="en-US" sz="3000"/>
              <a:t>exam_schedule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000"/>
              <a:t>Use: To Store </a:t>
            </a:r>
            <a:r>
              <a:rPr lang="en-US" sz="3000"/>
              <a:t>exam_schedule</a:t>
            </a:r>
            <a:r>
              <a:rPr lang="en-US" sz="3000"/>
              <a:t> Details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-26200" y="1306300"/>
            <a:ext cx="8613000" cy="429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27" name="Shape 227"/>
          <p:cNvGraphicFramePr/>
          <p:nvPr/>
        </p:nvGraphicFramePr>
        <p:xfrm>
          <a:off x="267200" y="1306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{B0DF06A3-C547-4344-80B8-1529B0A329A5}</a:tableStyleId>
              </a:tblPr>
              <a:tblGrid>
                <a:gridCol w="2025850"/>
                <a:gridCol w="2025850"/>
                <a:gridCol w="2025850"/>
                <a:gridCol w="2025850"/>
              </a:tblGrid>
              <a:tr h="644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Field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Data Types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Constraint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Relationship</a:t>
                      </a:r>
                    </a:p>
                  </a:txBody>
                  <a:tcPr marT="91425" marB="91425" marR="91425" marL="91425"/>
                </a:tc>
              </a:tr>
              <a:tr h="6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ScheduleId</a:t>
                      </a:r>
                      <a:r>
                        <a:rPr lang="en-US"/>
                        <a:t>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primary key</a:t>
                      </a:r>
                    </a:p>
                  </a:txBody>
                  <a:tcPr marT="91425" marB="91425" marR="91425" marL="91425"/>
                </a:tc>
              </a:tr>
              <a:tr h="6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StartTime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EndTime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time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488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Duration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varchar(10)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470300" y="173199"/>
            <a:ext cx="7620000" cy="113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Table Name: </a:t>
            </a:r>
            <a:r>
              <a:rPr lang="en-US" sz="3000"/>
              <a:t>institute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000"/>
              <a:t>Use: To Store institute Details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-26200" y="1306300"/>
            <a:ext cx="8613000" cy="429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34" name="Shape 234"/>
          <p:cNvGraphicFramePr/>
          <p:nvPr/>
        </p:nvGraphicFramePr>
        <p:xfrm>
          <a:off x="267200" y="1306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{B0DF06A3-C547-4344-80B8-1529B0A329A5}</a:tableStyleId>
              </a:tblPr>
              <a:tblGrid>
                <a:gridCol w="2025850"/>
                <a:gridCol w="2025850"/>
                <a:gridCol w="2025850"/>
                <a:gridCol w="2025850"/>
              </a:tblGrid>
              <a:tr h="644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Field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Data Types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Constraint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Relationship</a:t>
                      </a:r>
                    </a:p>
                  </a:txBody>
                  <a:tcPr marT="91425" marB="91425" marR="91425" marL="91425"/>
                </a:tc>
              </a:tr>
              <a:tr h="6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Institute_id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primary key</a:t>
                      </a:r>
                    </a:p>
                  </a:txBody>
                  <a:tcPr marT="91425" marB="91425" marR="91425" marL="91425"/>
                </a:tc>
              </a:tr>
              <a:tr h="6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Institute_name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varchar(60)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470300" y="173199"/>
            <a:ext cx="7620000" cy="113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Table Name: </a:t>
            </a:r>
            <a:r>
              <a:rPr lang="en-US" sz="3000"/>
              <a:t>options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000"/>
              <a:t>Use: To Store </a:t>
            </a:r>
            <a:r>
              <a:rPr lang="en-US" sz="3000"/>
              <a:t>options </a:t>
            </a:r>
            <a:r>
              <a:rPr lang="en-US" sz="3000"/>
              <a:t>Details of questions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-26200" y="1306300"/>
            <a:ext cx="8613000" cy="429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41" name="Shape 241"/>
          <p:cNvGraphicFramePr/>
          <p:nvPr/>
        </p:nvGraphicFramePr>
        <p:xfrm>
          <a:off x="267200" y="1306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{B0DF06A3-C547-4344-80B8-1529B0A329A5}</a:tableStyleId>
              </a:tblPr>
              <a:tblGrid>
                <a:gridCol w="2025850"/>
                <a:gridCol w="2025850"/>
                <a:gridCol w="2025850"/>
                <a:gridCol w="2025850"/>
              </a:tblGrid>
              <a:tr h="644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Field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Data Types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Constraint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Relationship</a:t>
                      </a:r>
                    </a:p>
                  </a:txBody>
                  <a:tcPr marT="91425" marB="91425" marR="91425" marL="91425"/>
                </a:tc>
              </a:tr>
              <a:tr h="6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option</a:t>
                      </a:r>
                      <a:r>
                        <a:rPr lang="en-US"/>
                        <a:t>_id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varchar(10)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primary key</a:t>
                      </a:r>
                    </a:p>
                  </a:txBody>
                  <a:tcPr marT="91425" marB="91425" marR="91425" marL="91425"/>
                </a:tc>
              </a:tr>
              <a:tr h="6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question_id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varchar(10)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foreign key(question table)</a:t>
                      </a:r>
                    </a:p>
                  </a:txBody>
                  <a:tcPr marT="91425" marB="91425" marR="91425" marL="91425"/>
                </a:tc>
              </a:tr>
              <a:tr h="6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option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text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correct_option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tinyint(1)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isitcorrect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tinyint(1)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option image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text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470300" y="173199"/>
            <a:ext cx="7620000" cy="113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Table Name: </a:t>
            </a:r>
            <a:r>
              <a:rPr lang="en-US" sz="3000"/>
              <a:t>questionbank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000"/>
              <a:t>Use: To Store </a:t>
            </a:r>
            <a:r>
              <a:rPr lang="en-US" sz="3000"/>
              <a:t>question_bank </a:t>
            </a:r>
            <a:r>
              <a:rPr lang="en-US" sz="3000"/>
              <a:t>of questions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-26200" y="1306300"/>
            <a:ext cx="8613000" cy="429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48" name="Shape 248"/>
          <p:cNvGraphicFramePr/>
          <p:nvPr/>
        </p:nvGraphicFramePr>
        <p:xfrm>
          <a:off x="267200" y="1306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{B0DF06A3-C547-4344-80B8-1529B0A329A5}</a:tableStyleId>
              </a:tblPr>
              <a:tblGrid>
                <a:gridCol w="2025850"/>
                <a:gridCol w="2025850"/>
                <a:gridCol w="2025850"/>
                <a:gridCol w="2025850"/>
              </a:tblGrid>
              <a:tr h="644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Field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Data Types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Constraint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Relationship</a:t>
                      </a:r>
                    </a:p>
                  </a:txBody>
                  <a:tcPr marT="91425" marB="91425" marR="91425" marL="91425"/>
                </a:tc>
              </a:tr>
              <a:tr h="6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questionBank_ID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varchar(10)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primary key</a:t>
                      </a:r>
                    </a:p>
                  </a:txBody>
                  <a:tcPr marT="91425" marB="91425" marR="91425" marL="91425"/>
                </a:tc>
              </a:tr>
              <a:tr h="644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ExamId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varchar(7)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foreign key(exam table)</a:t>
                      </a:r>
                    </a:p>
                  </a:txBody>
                  <a:tcPr marT="91425" marB="91425" marR="91425" marL="91425"/>
                </a:tc>
              </a:tr>
              <a:tr h="6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TotalMarks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int(11)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ExaminerId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foreign key(examiner table)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470300" y="173199"/>
            <a:ext cx="7620000" cy="113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Table Name: </a:t>
            </a:r>
            <a:r>
              <a:rPr lang="en-US" sz="3000"/>
              <a:t>questions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000"/>
              <a:t>Use: To Store </a:t>
            </a:r>
            <a:r>
              <a:rPr lang="en-US" sz="3000"/>
              <a:t>questions details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-26200" y="1306300"/>
            <a:ext cx="8613000" cy="429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55" name="Shape 255"/>
          <p:cNvGraphicFramePr/>
          <p:nvPr/>
        </p:nvGraphicFramePr>
        <p:xfrm>
          <a:off x="267200" y="1306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{B0DF06A3-C547-4344-80B8-1529B0A329A5}</a:tableStyleId>
              </a:tblPr>
              <a:tblGrid>
                <a:gridCol w="2025850"/>
                <a:gridCol w="2025850"/>
                <a:gridCol w="2025850"/>
                <a:gridCol w="2025850"/>
              </a:tblGrid>
              <a:tr h="644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Field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Data Types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Constraint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Relationship</a:t>
                      </a:r>
                    </a:p>
                  </a:txBody>
                  <a:tcPr marT="91425" marB="91425" marR="91425" marL="91425"/>
                </a:tc>
              </a:tr>
              <a:tr h="6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questionId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varchar(10)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primary key</a:t>
                      </a:r>
                    </a:p>
                  </a:txBody>
                  <a:tcPr marT="91425" marB="91425" marR="91425" marL="91425"/>
                </a:tc>
              </a:tr>
              <a:tr h="644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questionBank_Id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varchar(7)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foreign key(question bank table)</a:t>
                      </a:r>
                    </a:p>
                  </a:txBody>
                  <a:tcPr marT="91425" marB="91425" marR="91425" marL="91425"/>
                </a:tc>
              </a:tr>
              <a:tr h="6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question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int(11)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marks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25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questionImage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470300" y="173199"/>
            <a:ext cx="7620000" cy="1133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/>
              <a:t>Table Name: </a:t>
            </a:r>
            <a:r>
              <a:rPr lang="en-US" sz="3000"/>
              <a:t>student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000"/>
              <a:t>Use: To Store </a:t>
            </a:r>
            <a:r>
              <a:rPr lang="en-US" sz="3000"/>
              <a:t>student</a:t>
            </a:r>
            <a:r>
              <a:rPr lang="en-US" sz="3000"/>
              <a:t> details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-26200" y="1306300"/>
            <a:ext cx="8613000" cy="429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62" name="Shape 262"/>
          <p:cNvGraphicFramePr/>
          <p:nvPr/>
        </p:nvGraphicFramePr>
        <p:xfrm>
          <a:off x="228600" y="1100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{B0DF06A3-C547-4344-80B8-1529B0A329A5}</a:tableStyleId>
              </a:tblPr>
              <a:tblGrid>
                <a:gridCol w="2025850"/>
                <a:gridCol w="2025850"/>
                <a:gridCol w="2025850"/>
                <a:gridCol w="2025850"/>
              </a:tblGrid>
              <a:tr h="470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Field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Data Types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Constraint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Relationship</a:t>
                      </a:r>
                    </a:p>
                  </a:txBody>
                  <a:tcPr marT="91425" marB="91425" marR="91425" marL="91425"/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StudentRollno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varchar(10)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primary key</a:t>
                      </a:r>
                    </a:p>
                  </a:txBody>
                  <a:tcPr marT="91425" marB="91425" marR="91425" marL="91425"/>
                </a:tc>
              </a:tr>
              <a:tr h="471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StudentName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</a:t>
                      </a:r>
                      <a:r>
                        <a:rPr lang="en-US"/>
                        <a:t>varchar(40)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DeptId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foreign key(department table)</a:t>
                      </a:r>
                    </a:p>
                  </a:txBody>
                  <a:tcPr marT="91425" marB="91425" marR="91425" marL="91425"/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LoginId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foreign key(login table)</a:t>
                      </a:r>
                    </a:p>
                  </a:txBody>
                  <a:tcPr marT="91425" marB="91425" marR="91425" marL="91425"/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StudentEmailId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text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TotalExamEnrolled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int(10)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StudentDOB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StudentPicture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text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StudentAddress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text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StudentMobileNo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varchar(10)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48964" y="1291129"/>
            <a:ext cx="8229600" cy="610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-US" sz="414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Defining Online Examination System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48964" y="2054655"/>
            <a:ext cx="8229600" cy="4803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Online Examination System enables students to appear for different types of exams digitally.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Along with students, teachers are also benefitted as exam assessment gets faster and easier with these types of smart systems.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44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systems also provide ‘space shift’ and ‘resource shift’.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70300" y="0"/>
            <a:ext cx="7620000" cy="117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Table Name: </a:t>
            </a:r>
            <a:r>
              <a:rPr lang="en-US" sz="2400"/>
              <a:t>student_exam_appearance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Use: To Store </a:t>
            </a:r>
            <a:r>
              <a:rPr lang="en-US" sz="2400"/>
              <a:t>student_exam_appearance</a:t>
            </a:r>
            <a:r>
              <a:rPr lang="en-US" sz="2400"/>
              <a:t> details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-26200" y="1306300"/>
            <a:ext cx="8613000" cy="429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69" name="Shape 269"/>
          <p:cNvGraphicFramePr/>
          <p:nvPr/>
        </p:nvGraphicFramePr>
        <p:xfrm>
          <a:off x="228600" y="1100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{B0DF06A3-C547-4344-80B8-1529B0A329A5}</a:tableStyleId>
              </a:tblPr>
              <a:tblGrid>
                <a:gridCol w="2025850"/>
                <a:gridCol w="2025850"/>
                <a:gridCol w="2025850"/>
                <a:gridCol w="2025850"/>
              </a:tblGrid>
              <a:tr h="749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Field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Data Types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Constraint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Relationship</a:t>
                      </a:r>
                    </a:p>
                  </a:txBody>
                  <a:tcPr marT="91425" marB="91425" marR="91425" marL="91425"/>
                </a:tc>
              </a:tr>
              <a:tr h="1625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StudentEnrollId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varchar(10)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primary key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foreign key(student_exam_enrollment_</a:t>
                      </a:r>
                    </a:p>
                  </a:txBody>
                  <a:tcPr marT="91425" marB="91425" marR="91425" marL="91425"/>
                </a:tc>
              </a:tr>
              <a:tr h="75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StudentStartTime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</a:t>
                      </a:r>
                      <a:r>
                        <a:rPr lang="en-US"/>
                        <a:t>datetime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27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StudentFinishTime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datetime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27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StudentAppeared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tinyint(1)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27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ExamSubmission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tinyint(1)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70300" y="0"/>
            <a:ext cx="7620000" cy="1177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Table Name: </a:t>
            </a:r>
            <a:r>
              <a:rPr lang="en-US" sz="2400"/>
              <a:t>student exam enrollment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/>
              <a:t>Use: To Store </a:t>
            </a:r>
            <a:r>
              <a:rPr lang="en-US" sz="2400"/>
              <a:t> student exam enrollment</a:t>
            </a:r>
            <a:r>
              <a:rPr lang="en-US" sz="2400"/>
              <a:t>details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-26200" y="1306300"/>
            <a:ext cx="8613000" cy="429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76" name="Shape 276"/>
          <p:cNvGraphicFramePr/>
          <p:nvPr/>
        </p:nvGraphicFramePr>
        <p:xfrm>
          <a:off x="171600" y="1100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{B0DF06A3-C547-4344-80B8-1529B0A329A5}</a:tableStyleId>
              </a:tblPr>
              <a:tblGrid>
                <a:gridCol w="2082850"/>
                <a:gridCol w="2025850"/>
                <a:gridCol w="2025850"/>
                <a:gridCol w="2025850"/>
              </a:tblGrid>
              <a:tr h="749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Field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Data Types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Constraint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Relationship</a:t>
                      </a:r>
                    </a:p>
                  </a:txBody>
                  <a:tcPr marT="91425" marB="91425" marR="91425" marL="91425"/>
                </a:tc>
              </a:tr>
              <a:tr h="1625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StudentEnrollId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varchar(10)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NOT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primary key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5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StudentRollno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 varchar(10)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foreign key(student table)</a:t>
                      </a:r>
                    </a:p>
                  </a:txBody>
                  <a:tcPr marT="91425" marB="91425" marR="91425" marL="91425"/>
                </a:tc>
              </a:tr>
              <a:tr h="727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ExamId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varchar(7)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foreign key(exam table)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279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ExamEnrolledDate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date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Default NULL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-US" sz="414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Types of Online Examination System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57200" y="1417637"/>
            <a:ext cx="7787954" cy="5497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system can be developed to conduct following types of exams: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a) Competitive exams: CMAT,GMAT,CAT.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b)Recruitment Oriented Objective Exam.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c)Exam moodle of particular   	 	 		insitute/university.</a:t>
            </a: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4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d) Examination portal of Government Bodies.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Scope </a:t>
            </a:r>
          </a:p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296260" y="2207358"/>
            <a:ext cx="8551478" cy="4428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system is designed by keeping in mind Educational Organizations(like school , institutes and university).</a:t>
            </a:r>
          </a:p>
          <a:p>
            <a: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proposed system handles all basic operations necessary for a online examination to function as well as generates reports on successful completion of the test.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question bank of the system consist of multiple choice question(MCQ) or True/false. </a:t>
            </a:r>
          </a:p>
          <a:p>
            <a:pPr indent="-228600" lvl="0" marL="3429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48964" y="222194"/>
            <a:ext cx="8229600" cy="532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-US" sz="414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Hardware/Software Requirements</a:t>
            </a:r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296260" y="1443834"/>
            <a:ext cx="8551478" cy="458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909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97368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ServerSide HardWare</a:t>
            </a:r>
          </a:p>
          <a:p>
            <a:pPr indent="-231140" lvl="2" marL="1005839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3"/>
              </a:buClr>
              <a:buSzPct val="97941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 core i3 , 20GB HDD ,  4 RAM</a:t>
            </a:r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97368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ClientSide HardWare</a:t>
            </a:r>
          </a:p>
          <a:p>
            <a:pPr indent="-231140" lvl="2" marL="1005839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3"/>
              </a:buClr>
              <a:buSzPct val="97941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required by respective clients machine operating system </a:t>
            </a:r>
          </a:p>
          <a:p>
            <a:pPr indent="-231140" lvl="2" marL="1005839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3"/>
              </a:buClr>
              <a:buSzPct val="97941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RAM  ,  Communication hardware </a:t>
            </a:r>
          </a:p>
          <a:p>
            <a:pPr indent="-231140" lvl="2" marL="1005839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3"/>
              </a:buClr>
              <a:buSzPct val="97941"/>
              <a:buFont typeface="Arial"/>
              <a:buNone/>
            </a:pPr>
            <a:r>
              <a:t/>
            </a:r>
            <a:endParaRPr b="0" i="0" sz="16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100909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97368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ServerSide </a:t>
            </a:r>
          </a:p>
          <a:p>
            <a:pPr indent="-231140" lvl="2" marL="1005839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3"/>
              </a:buClr>
              <a:buSzPct val="97941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 : GlassFish 1.8</a:t>
            </a:r>
          </a:p>
          <a:p>
            <a:pPr indent="-231140" lvl="2" marL="1005839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3"/>
              </a:buClr>
              <a:buSzPct val="97941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Side Scripting :  JSP</a:t>
            </a:r>
          </a:p>
          <a:p>
            <a:pPr indent="-231140" lvl="2" marL="1005839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3"/>
              </a:buClr>
              <a:buSzPct val="97941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Tool : Mysql</a:t>
            </a:r>
          </a:p>
          <a:p>
            <a:pPr indent="-231140" lvl="2" marL="1005839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chemeClr val="accent3"/>
              </a:buClr>
              <a:buSzPct val="97941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Compatible OS : Windows 10</a:t>
            </a:r>
          </a:p>
          <a:p>
            <a:pPr indent="-233680" lvl="1" marL="64008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97368"/>
              <a:buFont typeface="Arial"/>
              <a:buChar char="•"/>
            </a:pPr>
            <a:r>
              <a:rPr b="0" i="0" lang="en-US" sz="1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ClientSide</a:t>
            </a:r>
          </a:p>
          <a:p>
            <a:pPr indent="-231140" lvl="2" marL="1005839" marR="0" rtl="0" algn="l">
              <a:lnSpc>
                <a:spcPct val="80000"/>
              </a:lnSpc>
              <a:spcBef>
                <a:spcPts val="333"/>
              </a:spcBef>
              <a:buClr>
                <a:schemeClr val="accent3"/>
              </a:buClr>
              <a:buSzPct val="97941"/>
              <a:buFont typeface="Arial"/>
              <a:buChar char="•"/>
            </a:pPr>
            <a:r>
              <a:rPr b="0" i="0" lang="en-US" sz="16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browser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-US" sz="46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System Modules</a:t>
            </a:r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48964" y="2054655"/>
            <a:ext cx="8551480" cy="458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Module.</a:t>
            </a:r>
          </a:p>
          <a:p>
            <a: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Enrolling Module</a:t>
            </a:r>
          </a:p>
          <a:p>
            <a: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Examination Module.</a:t>
            </a:r>
          </a:p>
          <a:p>
            <a:pPr indent="-228600" lvl="0" marL="3429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 Report Generation Module.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74637"/>
            <a:ext cx="7619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2"/>
              </a:buClr>
              <a:buSzPct val="25000"/>
              <a:buFont typeface="Cambria"/>
              <a:buNone/>
            </a:pPr>
            <a:r>
              <a:rPr b="0" i="0" lang="en-US" sz="414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Roles and Functionalities of Major Entities</a:t>
            </a:r>
          </a:p>
        </p:txBody>
      </p:sp>
      <p:sp>
        <p:nvSpPr>
          <p:cNvPr id="129" name="Shape 129"/>
          <p:cNvSpPr txBox="1"/>
          <p:nvPr>
            <p:ph idx="2" type="body"/>
          </p:nvPr>
        </p:nvSpPr>
        <p:spPr>
          <a:xfrm>
            <a:off x="448964" y="2207359"/>
            <a:ext cx="8398775" cy="458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ADMIN</a:t>
            </a:r>
          </a:p>
          <a:p>
            <a: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role of maintaining the system.</a:t>
            </a:r>
          </a:p>
          <a:p>
            <a: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can create a department whose job would be to create exam </a:t>
            </a:r>
          </a:p>
          <a:p>
            <a:pPr indent="-2286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can  accept and verify the Exam request from     departments </a:t>
            </a:r>
          </a:p>
          <a:p>
            <a:pPr indent="-228600" lvl="0" marL="342900" marR="0" rtl="0" algn="l">
              <a:spcBef>
                <a:spcPts val="480"/>
              </a:spcBef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can review all reports/information of exams , department , student , examiner ,etc.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2" type="body"/>
          </p:nvPr>
        </p:nvSpPr>
        <p:spPr>
          <a:xfrm>
            <a:off x="448964" y="1291129"/>
            <a:ext cx="8093364" cy="5344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The main  responsibility is to create an exam with details like exam name , exam host(examiner) , schedule ,etc and to review various exam of a particular department and students enrolled for the same with its respective examiner.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EXAMINER: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Is the host of an exam. </a:t>
            </a: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Examiner  is allocated  for a specific exam to post  its  	question bank  along with the correct answers .</a:t>
            </a:r>
          </a:p>
          <a:p>
            <a:pPr indent="0" lvl="0" marL="0" marR="0" rtl="0" algn="l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Can  view student appeared for exam and their grades.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