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Line"/>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Title Text"/>
          <p:cNvSpPr txBox="1"/>
          <p:nvPr>
            <p:ph type="title"/>
          </p:nvPr>
        </p:nvSpPr>
        <p:spPr>
          <a:xfrm>
            <a:off x="508000" y="3009900"/>
            <a:ext cx="11988800" cy="2032000"/>
          </a:xfrm>
          <a:prstGeom prst="rect">
            <a:avLst/>
          </a:prstGeom>
        </p:spPr>
        <p:txBody>
          <a:bodyPr anchor="b"/>
          <a:lstStyle/>
          <a:p>
            <a:pPr/>
            <a:r>
              <a:t>Title Text</a:t>
            </a:r>
          </a:p>
        </p:txBody>
      </p:sp>
      <p:sp>
        <p:nvSpPr>
          <p:cNvPr id="15" name="Body Level One…"/>
          <p:cNvSpPr txBox="1"/>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0">
              <a:lnSpc>
                <a:spcPct val="120000"/>
              </a:lnSpc>
              <a:spcBef>
                <a:spcPts val="0"/>
              </a:spcBef>
              <a:buSzTx/>
              <a:buNone/>
              <a:defRPr sz="2400"/>
            </a:lvl2pPr>
            <a:lvl3pPr marL="0" indent="0">
              <a:lnSpc>
                <a:spcPct val="120000"/>
              </a:lnSpc>
              <a:spcBef>
                <a:spcPts val="0"/>
              </a:spcBef>
              <a:buSzTx/>
              <a:buNone/>
              <a:defRPr sz="2400"/>
            </a:lvl3pPr>
            <a:lvl4pPr marL="0" indent="0">
              <a:lnSpc>
                <a:spcPct val="120000"/>
              </a:lnSpc>
              <a:spcBef>
                <a:spcPts val="0"/>
              </a:spcBef>
              <a:buSzTx/>
              <a:buNone/>
              <a:defRPr sz="2400"/>
            </a:lvl4pPr>
            <a:lvl5pPr marL="0" indent="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Johnny Appleseed"/>
          <p:cNvSpPr txBox="1"/>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Type a quote here.”"/>
          <p:cNvSpPr txBox="1"/>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142761833_2880x1921.jpeg"/>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Image"/>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Title Text"/>
          <p:cNvSpPr txBox="1"/>
          <p:nvPr>
            <p:ph type="title"/>
          </p:nvPr>
        </p:nvSpPr>
        <p:spPr>
          <a:xfrm>
            <a:off x="508000" y="7099300"/>
            <a:ext cx="11988800" cy="1117600"/>
          </a:xfrm>
          <a:prstGeom prst="rect">
            <a:avLst/>
          </a:prstGeom>
        </p:spPr>
        <p:txBody>
          <a:bodyPr anchor="b"/>
          <a:lstStyle/>
          <a:p>
            <a:pPr/>
            <a:r>
              <a:t>Title Text</a:t>
            </a:r>
          </a:p>
        </p:txBody>
      </p:sp>
      <p:sp>
        <p:nvSpPr>
          <p:cNvPr id="25" name="Body Level One…"/>
          <p:cNvSpPr txBox="1"/>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0">
              <a:lnSpc>
                <a:spcPct val="120000"/>
              </a:lnSpc>
              <a:spcBef>
                <a:spcPts val="0"/>
              </a:spcBef>
              <a:buSzTx/>
              <a:buNone/>
              <a:defRPr sz="2400"/>
            </a:lvl2pPr>
            <a:lvl3pPr marL="0" indent="0">
              <a:lnSpc>
                <a:spcPct val="120000"/>
              </a:lnSpc>
              <a:spcBef>
                <a:spcPts val="0"/>
              </a:spcBef>
              <a:buSzTx/>
              <a:buNone/>
              <a:defRPr sz="2400"/>
            </a:lvl3pPr>
            <a:lvl4pPr marL="0" indent="0">
              <a:lnSpc>
                <a:spcPct val="120000"/>
              </a:lnSpc>
              <a:spcBef>
                <a:spcPts val="0"/>
              </a:spcBef>
              <a:buSzTx/>
              <a:buNone/>
              <a:defRPr sz="2400"/>
            </a:lvl4pPr>
            <a:lvl5pPr marL="0" indent="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08000" y="3860800"/>
            <a:ext cx="11988800" cy="2032000"/>
          </a:xfrm>
          <a:prstGeom prst="rect">
            <a:avLst/>
          </a:prstGeom>
        </p:spPr>
        <p:txBody>
          <a:bodyP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Image"/>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Title Text"/>
          <p:cNvSpPr txBox="1"/>
          <p:nvPr>
            <p:ph type="title"/>
          </p:nvPr>
        </p:nvSpPr>
        <p:spPr>
          <a:xfrm>
            <a:off x="508000" y="2400300"/>
            <a:ext cx="5829300" cy="6070600"/>
          </a:xfrm>
          <a:prstGeom prst="rect">
            <a:avLst/>
          </a:prstGeom>
        </p:spPr>
        <p:txBody>
          <a:bodyPr anchor="t"/>
          <a:lstStyle/>
          <a:p>
            <a:pPr/>
            <a:r>
              <a:t>Title Text</a:t>
            </a:r>
          </a:p>
        </p:txBody>
      </p:sp>
      <p:sp>
        <p:nvSpPr>
          <p:cNvPr id="43" name="Body Level One…"/>
          <p:cNvSpPr txBox="1"/>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0">
              <a:lnSpc>
                <a:spcPct val="120000"/>
              </a:lnSpc>
              <a:spcBef>
                <a:spcPts val="0"/>
              </a:spcBef>
              <a:buSzTx/>
              <a:buNone/>
              <a:defRPr sz="2400"/>
            </a:lvl2pPr>
            <a:lvl3pPr marL="0" indent="0">
              <a:lnSpc>
                <a:spcPct val="120000"/>
              </a:lnSpc>
              <a:spcBef>
                <a:spcPts val="0"/>
              </a:spcBef>
              <a:buSzTx/>
              <a:buNone/>
              <a:defRPr sz="2400"/>
            </a:lvl3pPr>
            <a:lvl4pPr marL="0" indent="0">
              <a:lnSpc>
                <a:spcPct val="120000"/>
              </a:lnSpc>
              <a:spcBef>
                <a:spcPts val="0"/>
              </a:spcBef>
              <a:buSzTx/>
              <a:buNone/>
              <a:defRPr sz="2400"/>
            </a:lvl4pPr>
            <a:lvl5pPr marL="0" indent="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Line"/>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Title Text"/>
          <p:cNvSpPr txBox="1"/>
          <p:nvPr>
            <p:ph type="title"/>
          </p:nvPr>
        </p:nvSpPr>
        <p:spPr>
          <a:prstGeom prst="rect">
            <a:avLst/>
          </a:prstGeom>
        </p:spPr>
        <p:txBody>
          <a:bodyPr/>
          <a:lstStyle/>
          <a:p>
            <a:pPr/>
            <a:r>
              <a:t>Title Text</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Line"/>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Image"/>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Title Text"/>
          <p:cNvSpPr txBox="1"/>
          <p:nvPr>
            <p:ph type="title"/>
          </p:nvPr>
        </p:nvSpPr>
        <p:spPr>
          <a:prstGeom prst="rect">
            <a:avLst/>
          </a:prstGeom>
        </p:spPr>
        <p:txBody>
          <a:bodyPr/>
          <a:lstStyle/>
          <a:p>
            <a:pPr/>
            <a:r>
              <a:t>Title Text</a:t>
            </a:r>
          </a:p>
        </p:txBody>
      </p:sp>
      <p:sp>
        <p:nvSpPr>
          <p:cNvPr id="79" name="Body Level One…"/>
          <p:cNvSpPr txBox="1"/>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Image"/>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Image"/>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Image"/>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Line"/>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Body Level One…"/>
          <p:cNvSpPr txBox="1"/>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Title Text"/>
          <p:cNvSpPr txBox="1"/>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lide Number"/>
          <p:cNvSpPr txBox="1"/>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Algorithm" TargetMode="External"/><Relationship Id="rId3" Type="http://schemas.openxmlformats.org/officeDocument/2006/relationships/hyperlink" Target="https://en.wikipedia.org/wiki/Boolean_matrix" TargetMode="External"/><Relationship Id="rId4" Type="http://schemas.openxmlformats.org/officeDocument/2006/relationships/image" Target="../media/image14.png"/><Relationship Id="rId5"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g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 Id="rId3" Type="http://schemas.openxmlformats.org/officeDocument/2006/relationships/image" Target="../media/image1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1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n.wikipedia.org/wiki/Method_of_Four_Russians" TargetMode="External"/><Relationship Id="rId3" Type="http://schemas.openxmlformats.org/officeDocument/2006/relationships/hyperlink" Target="http://www.iiserpune.ac.in/~farhat/courses/idc205/lab12.html" TargetMode="External"/><Relationship Id="rId4" Type="http://schemas.openxmlformats.org/officeDocument/2006/relationships/hyperlink" Target="http://rna.informatik.uni-freiburg.de/Teaching/index.jsp?toolName=Needleman-Wunsch" TargetMode="External"/><Relationship Id="rId5" Type="http://schemas.openxmlformats.org/officeDocument/2006/relationships/hyperlink" Target="https://www.ncbi.nlm.nih.gov/gene" TargetMode="External"/><Relationship Id="rId6" Type="http://schemas.openxmlformats.org/officeDocument/2006/relationships/hyperlink" Target="http://www.bioinformatics.org/sms2/group_protein.html" TargetMode="External"/><Relationship Id="rId7" Type="http://schemas.openxmlformats.org/officeDocument/2006/relationships/hyperlink" Target="https://www.cs.ubc.ca/~hoos/cpsc445/Handouts/kmp.pdf"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n.m.wikipedia.org/wiki/DNA" TargetMode="External"/><Relationship Id="rId3" Type="http://schemas.openxmlformats.org/officeDocument/2006/relationships/hyperlink" Target="https://en.m.wikipedia.org/wiki/RNA" TargetMode="External"/><Relationship Id="rId4" Type="http://schemas.openxmlformats.org/officeDocument/2006/relationships/hyperlink" Target="https://en.m.wikipedia.org/wiki/Structural_biology" TargetMode="External"/><Relationship Id="rId5" Type="http://schemas.openxmlformats.org/officeDocument/2006/relationships/hyperlink" Target="https://en.m.wikipedia.org/wiki/Evolution" TargetMode="External"/><Relationship Id="rId6" Type="http://schemas.openxmlformats.org/officeDocument/2006/relationships/image" Target="../media/image11.png"/><Relationship Id="rId7"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Dna Sequence Matching"/>
          <p:cNvSpPr txBox="1"/>
          <p:nvPr>
            <p:ph type="ctrTitle"/>
          </p:nvPr>
        </p:nvSpPr>
        <p:spPr>
          <a:prstGeom prst="rect">
            <a:avLst/>
          </a:prstGeom>
        </p:spPr>
        <p:txBody>
          <a:bodyPr/>
          <a:lstStyle/>
          <a:p>
            <a:pPr/>
            <a:r>
              <a:t>Dna Sequence Matching</a:t>
            </a:r>
          </a:p>
        </p:txBody>
      </p:sp>
      <p:sp>
        <p:nvSpPr>
          <p:cNvPr id="132" name="Yash Patel…"/>
          <p:cNvSpPr txBox="1"/>
          <p:nvPr>
            <p:ph type="subTitle" sz="quarter" idx="1"/>
          </p:nvPr>
        </p:nvSpPr>
        <p:spPr>
          <a:xfrm>
            <a:off x="10193535" y="5562600"/>
            <a:ext cx="2303265" cy="1411486"/>
          </a:xfrm>
          <a:prstGeom prst="rect">
            <a:avLst/>
          </a:prstGeom>
        </p:spPr>
        <p:txBody>
          <a:bodyPr/>
          <a:lstStyle/>
          <a:p>
            <a:pPr>
              <a:defRPr sz="2900"/>
            </a:pPr>
            <a:r>
              <a:t>Yash Patel</a:t>
            </a:r>
          </a:p>
          <a:p>
            <a:pPr>
              <a:defRPr sz="2900"/>
            </a:pPr>
            <a:r>
              <a:t>Pranav Sahu</a:t>
            </a:r>
          </a:p>
        </p:txBody>
      </p:sp>
      <p:pic>
        <p:nvPicPr>
          <p:cNvPr id="133" name="dna.png" descr="dna.png"/>
          <p:cNvPicPr>
            <a:picLocks noChangeAspect="1"/>
          </p:cNvPicPr>
          <p:nvPr/>
        </p:nvPicPr>
        <p:blipFill>
          <a:blip r:embed="rId2">
            <a:extLst/>
          </a:blip>
          <a:stretch>
            <a:fillRect/>
          </a:stretch>
        </p:blipFill>
        <p:spPr>
          <a:xfrm>
            <a:off x="2425700" y="5591538"/>
            <a:ext cx="2920710" cy="292071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PERFORMANCE"/>
          <p:cNvSpPr txBox="1"/>
          <p:nvPr/>
        </p:nvSpPr>
        <p:spPr>
          <a:xfrm>
            <a:off x="336163" y="654863"/>
            <a:ext cx="4135628"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u="sng"/>
            </a:lvl1pPr>
          </a:lstStyle>
          <a:p>
            <a:pPr/>
            <a:r>
              <a:t>PERFORMANCE</a:t>
            </a:r>
          </a:p>
        </p:txBody>
      </p:sp>
      <p:sp>
        <p:nvSpPr>
          <p:cNvPr id="191" name="The time complexity of dynamic programming approach…"/>
          <p:cNvSpPr txBox="1"/>
          <p:nvPr/>
        </p:nvSpPr>
        <p:spPr>
          <a:xfrm>
            <a:off x="777939" y="1481178"/>
            <a:ext cx="11177239"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3752" indent="-443752" algn="l">
              <a:buClr>
                <a:srgbClr val="BEBEBE"/>
              </a:buClr>
              <a:buSzPct val="125000"/>
              <a:buChar char="•"/>
            </a:pPr>
            <a:r>
              <a:t>The time complexity of dynamic programming approach </a:t>
            </a:r>
          </a:p>
          <a:p>
            <a:pPr algn="l"/>
            <a:r>
              <a:t>    using Needleman Wunsch algorithm is O(m*n).</a:t>
            </a:r>
          </a:p>
          <a:p>
            <a:pPr marL="443752" indent="-443752" algn="l">
              <a:buClr>
                <a:srgbClr val="BEBEBE"/>
              </a:buClr>
              <a:buSzPct val="125000"/>
              <a:buChar char="•"/>
            </a:pPr>
            <a:r>
              <a:t>Space complexity is also the order O(m*n).</a:t>
            </a:r>
          </a:p>
          <a:p>
            <a:pPr algn="l"/>
            <a:r>
              <a:t>  </a:t>
            </a:r>
          </a:p>
          <a:p>
            <a:pPr algn="l"/>
          </a:p>
          <a:p>
            <a:pPr algn="l"/>
            <a:r>
              <a:t>So how do we make it fast ?</a:t>
            </a:r>
          </a:p>
        </p:txBody>
      </p:sp>
      <p:grpSp>
        <p:nvGrpSpPr>
          <p:cNvPr id="194" name="Method 1:  Method of four Russians…"/>
          <p:cNvGrpSpPr/>
          <p:nvPr/>
        </p:nvGrpSpPr>
        <p:grpSpPr>
          <a:xfrm>
            <a:off x="1547767" y="4847492"/>
            <a:ext cx="8584019" cy="1524139"/>
            <a:chOff x="0" y="0"/>
            <a:chExt cx="8584018" cy="1524138"/>
          </a:xfrm>
        </p:grpSpPr>
        <p:sp>
          <p:nvSpPr>
            <p:cNvPr id="193" name="Method 1:  Method of four Russians…"/>
            <p:cNvSpPr txBox="1"/>
            <p:nvPr/>
          </p:nvSpPr>
          <p:spPr>
            <a:xfrm>
              <a:off x="19050" y="19050"/>
              <a:ext cx="8545919" cy="1486039"/>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lnSpc>
                  <a:spcPct val="120000"/>
                </a:lnSpc>
                <a:defRPr sz="2000"/>
              </a:pPr>
              <a:r>
                <a:rPr b="1"/>
                <a:t>Method 1: </a:t>
              </a:r>
              <a:r>
                <a:t> </a:t>
              </a:r>
              <a:r>
                <a:rPr b="1"/>
                <a:t>Method of four Russians</a:t>
              </a:r>
            </a:p>
            <a:p>
              <a:pPr algn="l">
                <a:lnSpc>
                  <a:spcPct val="120000"/>
                </a:lnSpc>
                <a:defRPr sz="2000"/>
              </a:pPr>
              <a:r>
                <a:t>The </a:t>
              </a:r>
              <a:r>
                <a:rPr b="1"/>
                <a:t>Method of Four Russians</a:t>
              </a:r>
              <a:r>
                <a:t> is a technique for speeding up </a:t>
              </a:r>
              <a:r>
                <a:rPr>
                  <a:hlinkClick r:id="rId2" invalidUrl="" action="" tgtFrame="" tooltip="" history="1" highlightClick="0" endSnd="0"/>
                </a:rPr>
                <a:t>algorithms</a:t>
              </a:r>
              <a:r>
                <a:t> involving </a:t>
              </a:r>
              <a:r>
                <a:rPr>
                  <a:hlinkClick r:id="rId3" invalidUrl="" action="" tgtFrame="" tooltip="" history="1" highlightClick="0" endSnd="0"/>
                </a:rPr>
                <a:t>Boolean matrices</a:t>
              </a:r>
              <a:r>
                <a:t>, or more generally algorithms involving matrices in which each cell may take on only a bounded number of possible values.</a:t>
              </a:r>
            </a:p>
          </p:txBody>
        </p:sp>
        <p:pic>
          <p:nvPicPr>
            <p:cNvPr id="192" name="Method 1:  Method of four Russians…" descr="Method 1:  Method of four Russians…"/>
            <p:cNvPicPr>
              <a:picLocks noChangeAspect="0"/>
            </p:cNvPicPr>
            <p:nvPr/>
          </p:nvPicPr>
          <p:blipFill>
            <a:blip r:embed="rId4">
              <a:extLst/>
            </a:blip>
            <a:stretch>
              <a:fillRect/>
            </a:stretch>
          </p:blipFill>
          <p:spPr>
            <a:xfrm>
              <a:off x="-1" y="-1"/>
              <a:ext cx="8584020" cy="1524140"/>
            </a:xfrm>
            <a:prstGeom prst="rect">
              <a:avLst/>
            </a:prstGeom>
            <a:effectLst/>
          </p:spPr>
        </p:pic>
      </p:grpSp>
      <p:grpSp>
        <p:nvGrpSpPr>
          <p:cNvPr id="197" name="Method 2 : Hybrid algorithm…"/>
          <p:cNvGrpSpPr/>
          <p:nvPr/>
        </p:nvGrpSpPr>
        <p:grpSpPr>
          <a:xfrm>
            <a:off x="1554433" y="6512145"/>
            <a:ext cx="8570687" cy="1930401"/>
            <a:chOff x="0" y="0"/>
            <a:chExt cx="8570685" cy="1930400"/>
          </a:xfrm>
        </p:grpSpPr>
        <p:sp>
          <p:nvSpPr>
            <p:cNvPr id="196" name="Method 2 : Hybrid algorithm…"/>
            <p:cNvSpPr txBox="1"/>
            <p:nvPr/>
          </p:nvSpPr>
          <p:spPr>
            <a:xfrm>
              <a:off x="19050" y="19050"/>
              <a:ext cx="8532586" cy="18923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b="1" sz="2000"/>
              </a:pPr>
              <a:r>
                <a:t>Method 2 : Hybrid algorithm</a:t>
              </a:r>
            </a:p>
            <a:p>
              <a:pPr algn="l">
                <a:defRPr sz="2000"/>
              </a:pPr>
              <a:r>
                <a:t>In this approach we divide the sequence in to number of smaller sequence recursively </a:t>
              </a:r>
            </a:p>
            <a:p>
              <a:pPr algn="l">
                <a:defRPr sz="2000"/>
              </a:pPr>
              <a:r>
                <a:t>now we pull out the perfect match between those strings and then perform the global alignment</a:t>
              </a:r>
            </a:p>
            <a:p>
              <a:pPr algn="l">
                <a:defRPr sz="2000"/>
              </a:pPr>
              <a:r>
                <a:t> and then combine the final result to create an overall local string alignment</a:t>
              </a:r>
            </a:p>
          </p:txBody>
        </p:sp>
        <p:pic>
          <p:nvPicPr>
            <p:cNvPr id="195" name="Method 2 : Hybrid algorithm…" descr="Method 2 : Hybrid algorithm…"/>
            <p:cNvPicPr>
              <a:picLocks noChangeAspect="0"/>
            </p:cNvPicPr>
            <p:nvPr/>
          </p:nvPicPr>
          <p:blipFill>
            <a:blip r:embed="rId5">
              <a:extLst/>
            </a:blip>
            <a:stretch>
              <a:fillRect/>
            </a:stretch>
          </p:blipFill>
          <p:spPr>
            <a:xfrm>
              <a:off x="0" y="0"/>
              <a:ext cx="8570686" cy="1930401"/>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4"/>
                                        </p:tgtEl>
                                        <p:attrNameLst>
                                          <p:attrName>style.visibility</p:attrName>
                                        </p:attrNameLst>
                                      </p:cBhvr>
                                      <p:to>
                                        <p:strVal val="visible"/>
                                      </p:to>
                                    </p:set>
                                    <p:anim calcmode="lin" valueType="num">
                                      <p:cBhvr>
                                        <p:cTn id="7" dur="1000" fill="hold"/>
                                        <p:tgtEl>
                                          <p:spTgt spid="194"/>
                                        </p:tgtEl>
                                        <p:attrNameLst>
                                          <p:attrName>ppt_x</p:attrName>
                                        </p:attrNameLst>
                                      </p:cBhvr>
                                      <p:tavLst>
                                        <p:tav tm="0">
                                          <p:val>
                                            <p:strVal val="0-#ppt_w/2"/>
                                          </p:val>
                                        </p:tav>
                                        <p:tav tm="100000">
                                          <p:val>
                                            <p:strVal val="#ppt_x"/>
                                          </p:val>
                                        </p:tav>
                                      </p:tavLst>
                                    </p:anim>
                                    <p:anim calcmode="lin" valueType="num">
                                      <p:cBhvr>
                                        <p:cTn id="8" dur="1000" fill="hold"/>
                                        <p:tgtEl>
                                          <p:spTgt spid="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97"/>
                                        </p:tgtEl>
                                        <p:attrNameLst>
                                          <p:attrName>style.visibility</p:attrName>
                                        </p:attrNameLst>
                                      </p:cBhvr>
                                      <p:to>
                                        <p:strVal val="visible"/>
                                      </p:to>
                                    </p:set>
                                    <p:anim calcmode="lin" valueType="num">
                                      <p:cBhvr>
                                        <p:cTn id="13" dur="1000" fill="hold"/>
                                        <p:tgtEl>
                                          <p:spTgt spid="197"/>
                                        </p:tgtEl>
                                        <p:attrNameLst>
                                          <p:attrName>ppt_x</p:attrName>
                                        </p:attrNameLst>
                                      </p:cBhvr>
                                      <p:tavLst>
                                        <p:tav tm="0">
                                          <p:val>
                                            <p:strVal val="0-#ppt_w/2"/>
                                          </p:val>
                                        </p:tav>
                                        <p:tav tm="100000">
                                          <p:val>
                                            <p:strVal val="#ppt_x"/>
                                          </p:val>
                                        </p:tav>
                                      </p:tavLst>
                                    </p:anim>
                                    <p:anim calcmode="lin" valueType="num">
                                      <p:cBhvr>
                                        <p:cTn id="14" dur="1000" fill="hold"/>
                                        <p:tgtEl>
                                          <p:spTgt spid="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2"/>
      <p:bldP build="whole" bldLvl="1" animBg="1" rev="0" advAuto="0" spid="194"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The graphical approach"/>
          <p:cNvSpPr txBox="1"/>
          <p:nvPr>
            <p:ph type="title"/>
          </p:nvPr>
        </p:nvSpPr>
        <p:spPr>
          <a:prstGeom prst="rect">
            <a:avLst/>
          </a:prstGeom>
        </p:spPr>
        <p:txBody>
          <a:bodyPr/>
          <a:lstStyle/>
          <a:p>
            <a:pPr/>
            <a:r>
              <a:t>The graphical approach</a:t>
            </a:r>
          </a:p>
        </p:txBody>
      </p:sp>
      <p:sp>
        <p:nvSpPr>
          <p:cNvPr id="200" name="The match between two strings can be represented graphically…"/>
          <p:cNvSpPr txBox="1"/>
          <p:nvPr/>
        </p:nvSpPr>
        <p:spPr>
          <a:xfrm>
            <a:off x="510270" y="2927349"/>
            <a:ext cx="1226405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3752" indent="-443752" algn="l">
              <a:buClr>
                <a:srgbClr val="BEBEBE"/>
              </a:buClr>
              <a:buSzPct val="125000"/>
              <a:buChar char="•"/>
            </a:pPr>
            <a:r>
              <a:t>The match between two strings can be represented graphically </a:t>
            </a:r>
          </a:p>
          <a:p>
            <a:pPr algn="l"/>
            <a:r>
              <a:t>    by using the dot plot representation.</a:t>
            </a:r>
          </a:p>
          <a:p>
            <a:pPr marL="443752" indent="-443752" algn="l">
              <a:buClr>
                <a:srgbClr val="BEBEBE"/>
              </a:buClr>
              <a:buSzPct val="125000"/>
              <a:buChar char="•"/>
            </a:pPr>
            <a:r>
              <a:t>The idea of a dot plot is very simple, whenever we encounter a </a:t>
            </a:r>
          </a:p>
          <a:p>
            <a:pPr algn="l"/>
            <a:r>
              <a:t>    match of characters we just put one in m*n matrix. Then we </a:t>
            </a:r>
          </a:p>
          <a:p>
            <a:pPr algn="l"/>
            <a:r>
              <a:t>    can just create a graph from it. </a:t>
            </a:r>
          </a:p>
        </p:txBody>
      </p:sp>
      <p:sp>
        <p:nvSpPr>
          <p:cNvPr id="201" name="How it is useful ?"/>
          <p:cNvSpPr txBox="1"/>
          <p:nvPr/>
        </p:nvSpPr>
        <p:spPr>
          <a:xfrm>
            <a:off x="2356937" y="5790565"/>
            <a:ext cx="32798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How it is useful ?</a:t>
            </a:r>
          </a:p>
        </p:txBody>
      </p:sp>
      <p:grpSp>
        <p:nvGrpSpPr>
          <p:cNvPr id="204" name="Graphs can come really handy when you just need to make a distinction what kind of DNA sequences you are comparing."/>
          <p:cNvGrpSpPr/>
          <p:nvPr/>
        </p:nvGrpSpPr>
        <p:grpSpPr>
          <a:xfrm>
            <a:off x="2865601" y="6570981"/>
            <a:ext cx="7934010" cy="1511301"/>
            <a:chOff x="0" y="0"/>
            <a:chExt cx="7934008" cy="1511300"/>
          </a:xfrm>
        </p:grpSpPr>
        <p:sp>
          <p:nvSpPr>
            <p:cNvPr id="203" name="Graphs can come really handy when you just need to make a distinction what kind of DNA sequences you are comparing."/>
            <p:cNvSpPr txBox="1"/>
            <p:nvPr/>
          </p:nvSpPr>
          <p:spPr>
            <a:xfrm>
              <a:off x="19050" y="19050"/>
              <a:ext cx="7895909" cy="14732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000"/>
              </a:lvl1pPr>
            </a:lstStyle>
            <a:p>
              <a:pPr/>
              <a:r>
                <a:t>Graphs can come really handy when you just need to make a distinction what kind of DNA sequences you are comparing.</a:t>
              </a:r>
            </a:p>
          </p:txBody>
        </p:sp>
        <p:pic>
          <p:nvPicPr>
            <p:cNvPr id="202" name="Graphs can come really handy when you just need to make a distinction what kind of DNA sequences you are comparing." descr="Graphs can come really handy when you just need to make a distinction what kind of DNA sequences you are comparing."/>
            <p:cNvPicPr>
              <a:picLocks noChangeAspect="0"/>
            </p:cNvPicPr>
            <p:nvPr/>
          </p:nvPicPr>
          <p:blipFill>
            <a:blip r:embed="rId2">
              <a:extLst/>
            </a:blip>
            <a:stretch>
              <a:fillRect/>
            </a:stretch>
          </p:blipFill>
          <p:spPr>
            <a:xfrm>
              <a:off x="-1" y="-1"/>
              <a:ext cx="7934010" cy="1511301"/>
            </a:xfrm>
            <a:prstGeom prst="rect">
              <a:avLst/>
            </a:prstGeom>
            <a:effectLst/>
          </p:spPr>
        </p:pic>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THE CONCEPT"/>
          <p:cNvSpPr txBox="1"/>
          <p:nvPr/>
        </p:nvSpPr>
        <p:spPr>
          <a:xfrm>
            <a:off x="496128" y="671960"/>
            <a:ext cx="5646881"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defRPr b="1" sz="5000"/>
            </a:pPr>
            <a:r>
              <a:t>THE CONCEPT</a:t>
            </a:r>
          </a:p>
        </p:txBody>
      </p:sp>
      <p:sp>
        <p:nvSpPr>
          <p:cNvPr id="207" name="Text"/>
          <p:cNvSpPr txBox="1"/>
          <p:nvPr/>
        </p:nvSpPr>
        <p:spPr>
          <a:xfrm>
            <a:off x="877548" y="2101827"/>
            <a:ext cx="12700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p>
          <a:p>
            <a:pPr/>
          </a:p>
        </p:txBody>
      </p:sp>
      <p:sp>
        <p:nvSpPr>
          <p:cNvPr id="208" name="Here the diagonal is the perfect match, and the shorter lines off the diagonal represents the longest common perfect string match."/>
          <p:cNvSpPr txBox="1"/>
          <p:nvPr/>
        </p:nvSpPr>
        <p:spPr>
          <a:xfrm>
            <a:off x="5999868" y="2360760"/>
            <a:ext cx="671400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Here the diagonal is the perfect match, and the shorter lines off the diagonal represents the longest common perfect string match.</a:t>
            </a:r>
          </a:p>
        </p:txBody>
      </p:sp>
      <p:pic>
        <p:nvPicPr>
          <p:cNvPr id="209" name="graph.gif" descr="graph.gif"/>
          <p:cNvPicPr>
            <a:picLocks noChangeAspect="0"/>
          </p:cNvPicPr>
          <p:nvPr/>
        </p:nvPicPr>
        <p:blipFill>
          <a:blip r:embed="rId2">
            <a:extLst/>
          </a:blip>
          <a:stretch>
            <a:fillRect/>
          </a:stretch>
        </p:blipFill>
        <p:spPr>
          <a:xfrm>
            <a:off x="496128" y="2037483"/>
            <a:ext cx="5646881" cy="564688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FEW INSIGHTS"/>
          <p:cNvSpPr txBox="1"/>
          <p:nvPr/>
        </p:nvSpPr>
        <p:spPr>
          <a:xfrm>
            <a:off x="511889" y="780777"/>
            <a:ext cx="422295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u="sng"/>
            </a:lvl1pPr>
          </a:lstStyle>
          <a:p>
            <a:pPr/>
            <a:r>
              <a:t>FEW INSIGHTS</a:t>
            </a:r>
          </a:p>
        </p:txBody>
      </p:sp>
      <p:pic>
        <p:nvPicPr>
          <p:cNvPr id="212" name="mouse.jpg" descr="mouse.jpg"/>
          <p:cNvPicPr>
            <a:picLocks noChangeAspect="1"/>
          </p:cNvPicPr>
          <p:nvPr/>
        </p:nvPicPr>
        <p:blipFill>
          <a:blip r:embed="rId2">
            <a:extLst/>
          </a:blip>
          <a:stretch>
            <a:fillRect/>
          </a:stretch>
        </p:blipFill>
        <p:spPr>
          <a:xfrm>
            <a:off x="738887" y="1733005"/>
            <a:ext cx="4743810" cy="5591501"/>
          </a:xfrm>
          <a:prstGeom prst="rect">
            <a:avLst/>
          </a:prstGeom>
          <a:ln w="12700">
            <a:miter lim="400000"/>
          </a:ln>
        </p:spPr>
      </p:pic>
      <p:sp>
        <p:nvSpPr>
          <p:cNvPr id="213" name="Self comparison of a part of a mouse strain genome. The dot-plot shows a patchwork of lines, demonstrating duplicated segments of DNA."/>
          <p:cNvSpPr txBox="1"/>
          <p:nvPr/>
        </p:nvSpPr>
        <p:spPr>
          <a:xfrm>
            <a:off x="846591" y="7436043"/>
            <a:ext cx="4222949" cy="14452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2000"/>
            </a:lvl1pPr>
          </a:lstStyle>
          <a:p>
            <a:pPr/>
            <a:r>
              <a:t>Self comparison of a part of a mouse strain genome. The dot-plot shows a patchwork of lines, demonstrating duplicated segments of DNA.</a:t>
            </a:r>
          </a:p>
        </p:txBody>
      </p:sp>
      <p:pic>
        <p:nvPicPr>
          <p:cNvPr id="214" name="dotmatcher_protein.png" descr="dotmatcher_protein.png"/>
          <p:cNvPicPr>
            <a:picLocks noChangeAspect="1"/>
          </p:cNvPicPr>
          <p:nvPr/>
        </p:nvPicPr>
        <p:blipFill>
          <a:blip r:embed="rId3">
            <a:extLst/>
          </a:blip>
          <a:stretch>
            <a:fillRect/>
          </a:stretch>
        </p:blipFill>
        <p:spPr>
          <a:xfrm>
            <a:off x="6451075" y="1828681"/>
            <a:ext cx="5771932" cy="5400149"/>
          </a:xfrm>
          <a:prstGeom prst="rect">
            <a:avLst/>
          </a:prstGeom>
          <a:ln w="12700">
            <a:miter lim="400000"/>
          </a:ln>
        </p:spPr>
      </p:pic>
      <p:sp>
        <p:nvSpPr>
          <p:cNvPr id="215" name="Here the diagonal line shows the perfect match of string  while those other dots show small character match"/>
          <p:cNvSpPr txBox="1"/>
          <p:nvPr/>
        </p:nvSpPr>
        <p:spPr>
          <a:xfrm>
            <a:off x="6472774" y="7512209"/>
            <a:ext cx="5450825" cy="977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000"/>
            </a:lvl1pPr>
          </a:lstStyle>
          <a:p>
            <a:pPr/>
            <a:r>
              <a:t>Here the diagonal line shows the perfect match of string  while those other dots show small character match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peeding up Dynamic Programming…"/>
          <p:cNvSpPr txBox="1"/>
          <p:nvPr>
            <p:ph type="title"/>
          </p:nvPr>
        </p:nvSpPr>
        <p:spPr>
          <a:prstGeom prst="rect">
            <a:avLst/>
          </a:prstGeom>
        </p:spPr>
        <p:txBody>
          <a:bodyPr/>
          <a:lstStyle/>
          <a:p>
            <a:pPr>
              <a:lnSpc>
                <a:spcPct val="120000"/>
              </a:lnSpc>
              <a:defRPr sz="5000" u="sng"/>
            </a:pPr>
            <a:r>
              <a:t>Speeding up Dynamic Programming</a:t>
            </a:r>
            <a:endParaRPr u="none"/>
          </a:p>
          <a:p>
            <a:pPr>
              <a:lnSpc>
                <a:spcPct val="120000"/>
              </a:lnSpc>
              <a:defRPr sz="3000"/>
            </a:pPr>
            <a:r>
              <a:t>The hybrid approach</a:t>
            </a:r>
          </a:p>
        </p:txBody>
      </p:sp>
      <p:sp>
        <p:nvSpPr>
          <p:cNvPr id="218" name="This method can be used to find the local alignment.…"/>
          <p:cNvSpPr txBox="1"/>
          <p:nvPr/>
        </p:nvSpPr>
        <p:spPr>
          <a:xfrm>
            <a:off x="557741" y="2780853"/>
            <a:ext cx="1121251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3752" indent="-443752" algn="l">
              <a:buClr>
                <a:srgbClr val="BEBEBE"/>
              </a:buClr>
              <a:buSzPct val="125000"/>
              <a:buChar char="•"/>
            </a:pPr>
            <a:r>
              <a:t>This method can be used to find the local alignment.</a:t>
            </a:r>
          </a:p>
          <a:p>
            <a:pPr marL="443752" indent="-443752" algn="l">
              <a:buClr>
                <a:srgbClr val="BEBEBE"/>
              </a:buClr>
              <a:buSzPct val="125000"/>
              <a:buChar char="•"/>
            </a:pPr>
            <a:r>
              <a:t>The basic idea is to divide the larger sequence recursively</a:t>
            </a:r>
          </a:p>
        </p:txBody>
      </p:sp>
      <p:sp>
        <p:nvSpPr>
          <p:cNvPr id="219" name="ATAGCGTAGCATAGTC"/>
          <p:cNvSpPr/>
          <p:nvPr/>
        </p:nvSpPr>
        <p:spPr>
          <a:xfrm>
            <a:off x="3120378" y="4202807"/>
            <a:ext cx="5736623" cy="63123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ATAGCGTAGCATAGTC</a:t>
            </a:r>
          </a:p>
        </p:txBody>
      </p:sp>
      <p:sp>
        <p:nvSpPr>
          <p:cNvPr id="220" name="ATAG"/>
          <p:cNvSpPr/>
          <p:nvPr/>
        </p:nvSpPr>
        <p:spPr>
          <a:xfrm>
            <a:off x="1172018" y="5597714"/>
            <a:ext cx="1795386"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ATAG</a:t>
            </a:r>
          </a:p>
        </p:txBody>
      </p:sp>
      <p:sp>
        <p:nvSpPr>
          <p:cNvPr id="221" name="CGTA"/>
          <p:cNvSpPr/>
          <p:nvPr/>
        </p:nvSpPr>
        <p:spPr>
          <a:xfrm>
            <a:off x="3534155" y="5597714"/>
            <a:ext cx="1795385"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CGTA</a:t>
            </a:r>
          </a:p>
        </p:txBody>
      </p:sp>
      <p:sp>
        <p:nvSpPr>
          <p:cNvPr id="222" name="GCAT"/>
          <p:cNvSpPr/>
          <p:nvPr/>
        </p:nvSpPr>
        <p:spPr>
          <a:xfrm>
            <a:off x="6100054" y="5597714"/>
            <a:ext cx="1795386"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GCAT</a:t>
            </a:r>
          </a:p>
        </p:txBody>
      </p:sp>
      <p:sp>
        <p:nvSpPr>
          <p:cNvPr id="223" name="AGTC"/>
          <p:cNvSpPr/>
          <p:nvPr/>
        </p:nvSpPr>
        <p:spPr>
          <a:xfrm>
            <a:off x="8665953" y="5597714"/>
            <a:ext cx="1795386"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AGTC</a:t>
            </a:r>
          </a:p>
        </p:txBody>
      </p:sp>
      <p:sp>
        <p:nvSpPr>
          <p:cNvPr id="224" name="Line"/>
          <p:cNvSpPr/>
          <p:nvPr/>
        </p:nvSpPr>
        <p:spPr>
          <a:xfrm flipH="1">
            <a:off x="2901063" y="4801971"/>
            <a:ext cx="3176257" cy="843149"/>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25" name="Line"/>
          <p:cNvSpPr/>
          <p:nvPr/>
        </p:nvSpPr>
        <p:spPr>
          <a:xfrm flipH="1">
            <a:off x="4912690" y="4786980"/>
            <a:ext cx="1171097" cy="757652"/>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26" name="Line"/>
          <p:cNvSpPr/>
          <p:nvPr/>
        </p:nvSpPr>
        <p:spPr>
          <a:xfrm>
            <a:off x="6084358" y="4799320"/>
            <a:ext cx="494224" cy="728016"/>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27" name="Line"/>
          <p:cNvSpPr/>
          <p:nvPr/>
        </p:nvSpPr>
        <p:spPr>
          <a:xfrm>
            <a:off x="6048258" y="4806856"/>
            <a:ext cx="3015628" cy="798244"/>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28" name="CTAACGGCGAATTGTG"/>
          <p:cNvSpPr/>
          <p:nvPr/>
        </p:nvSpPr>
        <p:spPr>
          <a:xfrm>
            <a:off x="2929108" y="7924871"/>
            <a:ext cx="5736623" cy="631238"/>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CTAACGGCGAATTGTG</a:t>
            </a:r>
          </a:p>
        </p:txBody>
      </p:sp>
      <p:sp>
        <p:nvSpPr>
          <p:cNvPr id="229" name="CTAA"/>
          <p:cNvSpPr/>
          <p:nvPr/>
        </p:nvSpPr>
        <p:spPr>
          <a:xfrm>
            <a:off x="1172018" y="6631998"/>
            <a:ext cx="1795386" cy="513968"/>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CTAA</a:t>
            </a:r>
          </a:p>
        </p:txBody>
      </p:sp>
      <p:sp>
        <p:nvSpPr>
          <p:cNvPr id="230" name="CGGC"/>
          <p:cNvSpPr/>
          <p:nvPr/>
        </p:nvSpPr>
        <p:spPr>
          <a:xfrm>
            <a:off x="3534155" y="6631998"/>
            <a:ext cx="1795385" cy="513968"/>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CGGC</a:t>
            </a:r>
          </a:p>
        </p:txBody>
      </p:sp>
      <p:sp>
        <p:nvSpPr>
          <p:cNvPr id="231" name="GAAT"/>
          <p:cNvSpPr/>
          <p:nvPr/>
        </p:nvSpPr>
        <p:spPr>
          <a:xfrm>
            <a:off x="6100054" y="6631998"/>
            <a:ext cx="1795386" cy="513968"/>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GAAT</a:t>
            </a:r>
          </a:p>
        </p:txBody>
      </p:sp>
      <p:sp>
        <p:nvSpPr>
          <p:cNvPr id="232" name="TGTG"/>
          <p:cNvSpPr/>
          <p:nvPr/>
        </p:nvSpPr>
        <p:spPr>
          <a:xfrm>
            <a:off x="8665953" y="6631998"/>
            <a:ext cx="1795386" cy="513968"/>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25400" dist="12700" dir="5400000">
                    <a:srgbClr val="000000">
                      <a:alpha val="50000"/>
                    </a:srgbClr>
                  </a:outerShdw>
                </a:effectLst>
              </a:defRPr>
            </a:lvl1pPr>
          </a:lstStyle>
          <a:p>
            <a:pPr/>
            <a:r>
              <a:t>TGTG</a:t>
            </a:r>
          </a:p>
        </p:txBody>
      </p:sp>
      <p:sp>
        <p:nvSpPr>
          <p:cNvPr id="233" name="Line"/>
          <p:cNvSpPr/>
          <p:nvPr/>
        </p:nvSpPr>
        <p:spPr>
          <a:xfrm flipH="1" flipV="1">
            <a:off x="2506163" y="7352573"/>
            <a:ext cx="3317267" cy="638643"/>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34" name="Line"/>
          <p:cNvSpPr/>
          <p:nvPr/>
        </p:nvSpPr>
        <p:spPr>
          <a:xfrm flipH="1" flipV="1">
            <a:off x="4766698" y="7178636"/>
            <a:ext cx="1039777" cy="823373"/>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35" name="Line"/>
          <p:cNvSpPr/>
          <p:nvPr/>
        </p:nvSpPr>
        <p:spPr>
          <a:xfrm flipV="1">
            <a:off x="5725640" y="7171183"/>
            <a:ext cx="890182" cy="890183"/>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36" name="Line"/>
          <p:cNvSpPr/>
          <p:nvPr/>
        </p:nvSpPr>
        <p:spPr>
          <a:xfrm flipV="1">
            <a:off x="5733878" y="7199857"/>
            <a:ext cx="3066446" cy="815671"/>
          </a:xfrm>
          <a:prstGeom prst="line">
            <a:avLst/>
          </a:prstGeom>
          <a:ln w="38100">
            <a:solidFill>
              <a:srgbClr val="6F6A5A"/>
            </a:solidFill>
            <a:miter lim="400000"/>
            <a:tailEnd type="triangle"/>
          </a:ln>
        </p:spPr>
        <p:txBody>
          <a:bodyPr lIns="50800" tIns="50800" rIns="50800" bIns="50800" anchor="ctr"/>
          <a:lstStyle/>
          <a:p>
            <a:pPr>
              <a:defRPr sz="3000"/>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Now we extract the  longest strings with the perfect match."/>
          <p:cNvSpPr txBox="1"/>
          <p:nvPr/>
        </p:nvSpPr>
        <p:spPr>
          <a:xfrm>
            <a:off x="839913" y="1005341"/>
            <a:ext cx="1132497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3752" indent="-443752" algn="l">
              <a:buClr>
                <a:srgbClr val="BEBEBE"/>
              </a:buClr>
              <a:buSzPct val="125000"/>
              <a:buChar char="•"/>
            </a:lvl1pPr>
          </a:lstStyle>
          <a:p>
            <a:pPr/>
            <a:r>
              <a:t>Now we extract the  longest strings with the perfect match.</a:t>
            </a:r>
          </a:p>
        </p:txBody>
      </p:sp>
      <p:sp>
        <p:nvSpPr>
          <p:cNvPr id="239" name="ATAG"/>
          <p:cNvSpPr/>
          <p:nvPr/>
        </p:nvSpPr>
        <p:spPr>
          <a:xfrm>
            <a:off x="1857740" y="2639332"/>
            <a:ext cx="1795385"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r>
              <a:t>A</a:t>
            </a:r>
            <a:r>
              <a:rPr b="1">
                <a:solidFill>
                  <a:schemeClr val="accent4"/>
                </a:solidFill>
              </a:rPr>
              <a:t>TA</a:t>
            </a:r>
            <a:r>
              <a:t>G</a:t>
            </a:r>
          </a:p>
        </p:txBody>
      </p:sp>
      <p:sp>
        <p:nvSpPr>
          <p:cNvPr id="240" name="CGTA"/>
          <p:cNvSpPr/>
          <p:nvPr/>
        </p:nvSpPr>
        <p:spPr>
          <a:xfrm>
            <a:off x="4219876" y="2639332"/>
            <a:ext cx="1795385"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r>
              <a:rPr b="1">
                <a:solidFill>
                  <a:schemeClr val="accent4"/>
                </a:solidFill>
              </a:rPr>
              <a:t>CG</a:t>
            </a:r>
            <a:r>
              <a:t>TA</a:t>
            </a:r>
          </a:p>
        </p:txBody>
      </p:sp>
      <p:sp>
        <p:nvSpPr>
          <p:cNvPr id="241" name="GCAT"/>
          <p:cNvSpPr/>
          <p:nvPr/>
        </p:nvSpPr>
        <p:spPr>
          <a:xfrm>
            <a:off x="6785776" y="2639332"/>
            <a:ext cx="1795385"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r>
              <a:t>GC</a:t>
            </a:r>
            <a:r>
              <a:rPr b="1">
                <a:solidFill>
                  <a:schemeClr val="accent4"/>
                </a:solidFill>
              </a:rPr>
              <a:t>AT</a:t>
            </a:r>
          </a:p>
        </p:txBody>
      </p:sp>
      <p:sp>
        <p:nvSpPr>
          <p:cNvPr id="242" name="AGTC"/>
          <p:cNvSpPr/>
          <p:nvPr/>
        </p:nvSpPr>
        <p:spPr>
          <a:xfrm>
            <a:off x="9351675" y="2639332"/>
            <a:ext cx="1795386"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r>
              <a:t>A</a:t>
            </a:r>
            <a:r>
              <a:rPr b="1">
                <a:solidFill>
                  <a:schemeClr val="accent4"/>
                </a:solidFill>
              </a:rPr>
              <a:t>GT</a:t>
            </a:r>
            <a:r>
              <a:t>C</a:t>
            </a:r>
          </a:p>
        </p:txBody>
      </p:sp>
      <p:sp>
        <p:nvSpPr>
          <p:cNvPr id="243" name="CTAA"/>
          <p:cNvSpPr/>
          <p:nvPr/>
        </p:nvSpPr>
        <p:spPr>
          <a:xfrm>
            <a:off x="1857740" y="3673616"/>
            <a:ext cx="1795385"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r>
              <a:t>C</a:t>
            </a:r>
            <a:r>
              <a:rPr b="1">
                <a:solidFill>
                  <a:schemeClr val="accent4"/>
                </a:solidFill>
              </a:rPr>
              <a:t>TA</a:t>
            </a:r>
            <a:r>
              <a:t>A</a:t>
            </a:r>
          </a:p>
        </p:txBody>
      </p:sp>
      <p:sp>
        <p:nvSpPr>
          <p:cNvPr id="244" name="CGGC"/>
          <p:cNvSpPr/>
          <p:nvPr/>
        </p:nvSpPr>
        <p:spPr>
          <a:xfrm>
            <a:off x="4219876" y="3673616"/>
            <a:ext cx="1795385"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r>
              <a:rPr b="1">
                <a:solidFill>
                  <a:schemeClr val="accent4"/>
                </a:solidFill>
              </a:rPr>
              <a:t>CG</a:t>
            </a:r>
            <a:r>
              <a:t>GC</a:t>
            </a:r>
          </a:p>
        </p:txBody>
      </p:sp>
      <p:sp>
        <p:nvSpPr>
          <p:cNvPr id="245" name="GAAT"/>
          <p:cNvSpPr/>
          <p:nvPr/>
        </p:nvSpPr>
        <p:spPr>
          <a:xfrm>
            <a:off x="6785776" y="3673616"/>
            <a:ext cx="1795385"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r>
              <a:t>GA</a:t>
            </a:r>
            <a:r>
              <a:rPr b="1">
                <a:solidFill>
                  <a:schemeClr val="accent4"/>
                </a:solidFill>
              </a:rPr>
              <a:t>AT</a:t>
            </a:r>
          </a:p>
        </p:txBody>
      </p:sp>
      <p:sp>
        <p:nvSpPr>
          <p:cNvPr id="246" name="TGTG"/>
          <p:cNvSpPr/>
          <p:nvPr/>
        </p:nvSpPr>
        <p:spPr>
          <a:xfrm>
            <a:off x="9351675" y="3673616"/>
            <a:ext cx="1795386" cy="513969"/>
          </a:xfrm>
          <a:prstGeom prst="rect">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r>
              <a:t>T</a:t>
            </a:r>
            <a:r>
              <a:rPr b="1">
                <a:solidFill>
                  <a:schemeClr val="accent4"/>
                </a:solidFill>
              </a:rPr>
              <a:t>GT</a:t>
            </a:r>
            <a:r>
              <a:t>G</a:t>
            </a:r>
          </a:p>
        </p:txBody>
      </p:sp>
      <p:sp>
        <p:nvSpPr>
          <p:cNvPr id="247" name="Now perform the alignment on rest of the data to get the overall local alignment"/>
          <p:cNvSpPr txBox="1"/>
          <p:nvPr/>
        </p:nvSpPr>
        <p:spPr>
          <a:xfrm>
            <a:off x="870173" y="4523063"/>
            <a:ext cx="11264455"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3752" indent="-443752" algn="l">
              <a:buClr>
                <a:srgbClr val="BEBEBE"/>
              </a:buClr>
              <a:buSzPct val="125000"/>
              <a:buChar char="•"/>
            </a:lvl1pPr>
          </a:lstStyle>
          <a:p>
            <a:pPr/>
            <a:r>
              <a:t>Now perform the alignment on rest of the data to get the overall local alignment</a:t>
            </a:r>
          </a:p>
        </p:txBody>
      </p:sp>
      <p:sp>
        <p:nvSpPr>
          <p:cNvPr id="248" name="Where is the speedup ?"/>
          <p:cNvSpPr txBox="1"/>
          <p:nvPr/>
        </p:nvSpPr>
        <p:spPr>
          <a:xfrm>
            <a:off x="2293361" y="6001543"/>
            <a:ext cx="4498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Where is the speedup ?</a:t>
            </a:r>
          </a:p>
        </p:txBody>
      </p:sp>
      <p:grpSp>
        <p:nvGrpSpPr>
          <p:cNvPr id="251" name="Now we don’t have to make a n^2 matrix . But instead we will make a n^2/ k matrix where k depends on the longest match between the divided substrings."/>
          <p:cNvGrpSpPr/>
          <p:nvPr/>
        </p:nvGrpSpPr>
        <p:grpSpPr>
          <a:xfrm>
            <a:off x="3007674" y="6681130"/>
            <a:ext cx="8688637" cy="1511301"/>
            <a:chOff x="0" y="0"/>
            <a:chExt cx="8688636" cy="1511300"/>
          </a:xfrm>
        </p:grpSpPr>
        <p:sp>
          <p:nvSpPr>
            <p:cNvPr id="250" name="Now we don’t have to make a n^2 matrix . But instead we will make a n^2/ k matrix where k depends on the longest match between the divided substrings."/>
            <p:cNvSpPr txBox="1"/>
            <p:nvPr/>
          </p:nvSpPr>
          <p:spPr>
            <a:xfrm>
              <a:off x="19050" y="19050"/>
              <a:ext cx="8650537" cy="14732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sz="3000"/>
              </a:lvl1pPr>
            </a:lstStyle>
            <a:p>
              <a:pPr/>
              <a:r>
                <a:t>Now we don’t have to make a n^2 matrix . But instead we will make a n^2/ k matrix where k depends on the longest match between the divided substrings.</a:t>
              </a:r>
            </a:p>
          </p:txBody>
        </p:sp>
        <p:pic>
          <p:nvPicPr>
            <p:cNvPr id="249" name="Now we don’t have to make a n^2 matrix . But instead we will make a n^2/ k matrix where k depends on the longest match between the divided substrings." descr="Now we don’t have to make a n^2 matrix . But instead we will make a n^2/ k matrix where k depends on the longest match between the divided substrings."/>
            <p:cNvPicPr>
              <a:picLocks noChangeAspect="0"/>
            </p:cNvPicPr>
            <p:nvPr/>
          </p:nvPicPr>
          <p:blipFill>
            <a:blip r:embed="rId3">
              <a:extLst/>
            </a:blip>
            <a:stretch>
              <a:fillRect/>
            </a:stretch>
          </p:blipFill>
          <p:spPr>
            <a:xfrm>
              <a:off x="-1" y="-1"/>
              <a:ext cx="8688638" cy="1511301"/>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6" presetID="23" grpId="2" fill="hold">
                                  <p:stCondLst>
                                    <p:cond delay="0"/>
                                  </p:stCondLst>
                                  <p:iterate type="el" backwards="0">
                                    <p:tmAbs val="0"/>
                                  </p:iterate>
                                  <p:childTnLst>
                                    <p:set>
                                      <p:cBhvr>
                                        <p:cTn id="10" fill="hold"/>
                                        <p:tgtEl>
                                          <p:spTgt spid="251"/>
                                        </p:tgtEl>
                                        <p:attrNameLst>
                                          <p:attrName>style.visibility</p:attrName>
                                        </p:attrNameLst>
                                      </p:cBhvr>
                                      <p:to>
                                        <p:strVal val="visible"/>
                                      </p:to>
                                    </p:set>
                                    <p:anim calcmode="lin" valueType="num">
                                      <p:cBhvr>
                                        <p:cTn id="11" dur="750" fill="hold"/>
                                        <p:tgtEl>
                                          <p:spTgt spid="251"/>
                                        </p:tgtEl>
                                        <p:attrNameLst>
                                          <p:attrName>ppt_w</p:attrName>
                                        </p:attrNameLst>
                                      </p:cBhvr>
                                      <p:tavLst>
                                        <p:tav tm="0">
                                          <p:val>
                                            <p:fltVal val="0"/>
                                          </p:val>
                                        </p:tav>
                                        <p:tav tm="100000">
                                          <p:val>
                                            <p:strVal val="#ppt_w"/>
                                          </p:val>
                                        </p:tav>
                                      </p:tavLst>
                                    </p:anim>
                                    <p:anim calcmode="lin" valueType="num">
                                      <p:cBhvr>
                                        <p:cTn id="12" dur="750" fill="hold"/>
                                        <p:tgtEl>
                                          <p:spTgt spid="2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1"/>
      <p:bldP build="whole" bldLvl="1" animBg="1" rev="0" advAuto="0" spid="251" grpId="2"/>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PROGRESS SO FAR"/>
          <p:cNvSpPr txBox="1"/>
          <p:nvPr/>
        </p:nvSpPr>
        <p:spPr>
          <a:xfrm>
            <a:off x="557673" y="640757"/>
            <a:ext cx="6160592"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u="sng"/>
            </a:lvl1pPr>
          </a:lstStyle>
          <a:p>
            <a:pPr/>
            <a:r>
              <a:t>PROGRESS SO FAR</a:t>
            </a:r>
          </a:p>
        </p:txBody>
      </p:sp>
      <p:sp>
        <p:nvSpPr>
          <p:cNvPr id="254" name="We are done completing the Brute Force Search, KMP, Needleman Wunsch algorithm and the speed up can be realized for the shorter sized protein sequences.…"/>
          <p:cNvSpPr txBox="1"/>
          <p:nvPr/>
        </p:nvSpPr>
        <p:spPr>
          <a:xfrm>
            <a:off x="577454" y="1567265"/>
            <a:ext cx="11988801" cy="374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3752" indent="-443752" algn="just">
              <a:buClr>
                <a:srgbClr val="BEBEBE"/>
              </a:buClr>
              <a:buSzPct val="125000"/>
              <a:buChar char="•"/>
            </a:pPr>
            <a:r>
              <a:t>We are done completing the Brute Force Search, KMP, Needleman Wunsch algorithm and the speed up can be realized for the shorter sized protein sequences.</a:t>
            </a:r>
          </a:p>
          <a:p>
            <a:pPr marL="443752" indent="-443752" algn="just">
              <a:buClr>
                <a:srgbClr val="BEBEBE"/>
              </a:buClr>
              <a:buSzPct val="125000"/>
              <a:buChar char="•"/>
            </a:pPr>
            <a:r>
              <a:t>The dot plot can be plotted for the short size sequences in real time. But for longer sequences it takes too long. We are currently working on the clustering method to reduce the data size and plot the information more rapidly.</a:t>
            </a:r>
          </a:p>
        </p:txBody>
      </p:sp>
      <p:sp>
        <p:nvSpPr>
          <p:cNvPr id="255" name="Why clustering will work ?"/>
          <p:cNvSpPr txBox="1"/>
          <p:nvPr/>
        </p:nvSpPr>
        <p:spPr>
          <a:xfrm>
            <a:off x="2421245" y="5570713"/>
            <a:ext cx="50466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Why clustering will work ?</a:t>
            </a:r>
          </a:p>
        </p:txBody>
      </p:sp>
      <p:grpSp>
        <p:nvGrpSpPr>
          <p:cNvPr id="258" name="Most of the time, we are not concerned about the exact string alignment but a decision what types of sequences those are and whether it is in specific kingdom or phylum."/>
          <p:cNvGrpSpPr/>
          <p:nvPr/>
        </p:nvGrpSpPr>
        <p:grpSpPr>
          <a:xfrm>
            <a:off x="3447092" y="6282731"/>
            <a:ext cx="7656612" cy="1955801"/>
            <a:chOff x="0" y="0"/>
            <a:chExt cx="7656610" cy="1955800"/>
          </a:xfrm>
        </p:grpSpPr>
        <p:sp>
          <p:nvSpPr>
            <p:cNvPr id="257" name="Most of the time, we are not concerned about the exact string alignment but a decision what types of sequences those are and whether it is in specific kingdom or phylum."/>
            <p:cNvSpPr txBox="1"/>
            <p:nvPr/>
          </p:nvSpPr>
          <p:spPr>
            <a:xfrm>
              <a:off x="19050" y="19050"/>
              <a:ext cx="7618511" cy="19177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just">
                <a:defRPr sz="3000"/>
              </a:lvl1pPr>
            </a:lstStyle>
            <a:p>
              <a:pPr/>
              <a:r>
                <a:t>Most of the time, we are not concerned about the exact string alignment but a decision what types of sequences those are and whether it is in specific kingdom or phylum.</a:t>
              </a:r>
            </a:p>
          </p:txBody>
        </p:sp>
        <p:pic>
          <p:nvPicPr>
            <p:cNvPr id="256" name="Most of the time, we are not concerned about the exact string alignment but a decision what types of sequences those are and whether it is in specific kingdom or phylum." descr="Most of the time, we are not concerned about the exact string alignment but a decision what types of sequences those are and whether it is in specific kingdom or phylum."/>
            <p:cNvPicPr>
              <a:picLocks noChangeAspect="0"/>
            </p:cNvPicPr>
            <p:nvPr/>
          </p:nvPicPr>
          <p:blipFill>
            <a:blip r:embed="rId2">
              <a:extLst/>
            </a:blip>
            <a:stretch>
              <a:fillRect/>
            </a:stretch>
          </p:blipFill>
          <p:spPr>
            <a:xfrm>
              <a:off x="-1" y="-1"/>
              <a:ext cx="7656612" cy="1955801"/>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 grpId="2" fill="hold">
                                  <p:stCondLst>
                                    <p:cond delay="0"/>
                                  </p:stCondLst>
                                  <p:iterate type="el" backwards="0">
                                    <p:tmAbs val="0"/>
                                  </p:iterate>
                                  <p:childTnLst>
                                    <p:set>
                                      <p:cBhvr>
                                        <p:cTn id="10" fill="hold"/>
                                        <p:tgtEl>
                                          <p:spTgt spid="258"/>
                                        </p:tgtEl>
                                        <p:attrNameLst>
                                          <p:attrName>style.visibility</p:attrName>
                                        </p:attrNameLst>
                                      </p:cBhvr>
                                      <p:to>
                                        <p:strVal val="visible"/>
                                      </p:to>
                                    </p:set>
                                    <p:anim calcmode="lin" valueType="num">
                                      <p:cBhvr>
                                        <p:cTn id="11" dur="1000" fill="hold"/>
                                        <p:tgtEl>
                                          <p:spTgt spid="258"/>
                                        </p:tgtEl>
                                        <p:attrNameLst>
                                          <p:attrName>ppt_x</p:attrName>
                                        </p:attrNameLst>
                                      </p:cBhvr>
                                      <p:tavLst>
                                        <p:tav tm="0">
                                          <p:val>
                                            <p:strVal val="0-#ppt_w/2"/>
                                          </p:val>
                                        </p:tav>
                                        <p:tav tm="100000">
                                          <p:val>
                                            <p:strVal val="#ppt_x"/>
                                          </p:val>
                                        </p:tav>
                                      </p:tavLst>
                                    </p:anim>
                                    <p:anim calcmode="lin" valueType="num">
                                      <p:cBhvr>
                                        <p:cTn id="12" dur="1000" fill="hold"/>
                                        <p:tgtEl>
                                          <p:spTgt spid="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8" grpId="2"/>
      <p:bldP build="whole" bldLvl="1" animBg="1" rev="0" advAuto="0" spid="255"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References"/>
          <p:cNvSpPr txBox="1"/>
          <p:nvPr>
            <p:ph type="title"/>
          </p:nvPr>
        </p:nvSpPr>
        <p:spPr>
          <a:prstGeom prst="rect">
            <a:avLst/>
          </a:prstGeom>
        </p:spPr>
        <p:txBody>
          <a:bodyPr/>
          <a:lstStyle/>
          <a:p>
            <a:pPr/>
            <a:r>
              <a:t>References </a:t>
            </a:r>
          </a:p>
        </p:txBody>
      </p:sp>
      <p:sp>
        <p:nvSpPr>
          <p:cNvPr id="261" name="https://en.wikipedia.org/wiki/Needleman–Wunsch_algorithm…"/>
          <p:cNvSpPr txBox="1"/>
          <p:nvPr/>
        </p:nvSpPr>
        <p:spPr>
          <a:xfrm>
            <a:off x="551905" y="3094936"/>
            <a:ext cx="11900990" cy="426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3752" indent="-443752" algn="l">
              <a:buClr>
                <a:srgbClr val="BEBEBE"/>
              </a:buClr>
              <a:buSzPct val="125000"/>
              <a:buChar char="•"/>
              <a:defRPr u="sng"/>
            </a:pPr>
            <a:r>
              <a:t>https://en.wikipedia.org/wiki/Needleman–Wunsch_algorithm</a:t>
            </a:r>
          </a:p>
          <a:p>
            <a:pPr marL="443752" indent="-443752" algn="l">
              <a:buClr>
                <a:srgbClr val="BEBEBE"/>
              </a:buClr>
              <a:buSzPct val="125000"/>
              <a:buChar char="•"/>
            </a:pPr>
            <a:r>
              <a:rPr u="sng">
                <a:hlinkClick r:id="rId2" invalidUrl="" action="" tgtFrame="" tooltip="" history="1" highlightClick="0" endSnd="0"/>
              </a:rPr>
              <a:t>https://en.wikipedia.org/wiki/Method_of_Four_Russians</a:t>
            </a:r>
          </a:p>
          <a:p>
            <a:pPr marL="443752" indent="-443752" algn="l">
              <a:buClr>
                <a:srgbClr val="BEBEBE"/>
              </a:buClr>
              <a:buSzPct val="125000"/>
              <a:buChar char="•"/>
            </a:pPr>
            <a:r>
              <a:rPr u="sng">
                <a:hlinkClick r:id="rId3" invalidUrl="" action="" tgtFrame="" tooltip="" history="1" highlightClick="0" endSnd="0"/>
              </a:rPr>
              <a:t>http://www.iiserpune.ac.in/~farhat/courses/idc205/lab12.html</a:t>
            </a:r>
          </a:p>
          <a:p>
            <a:pPr marL="443752" indent="-443752" algn="l">
              <a:buClr>
                <a:srgbClr val="BEBEBE"/>
              </a:buClr>
              <a:buSzPct val="125000"/>
              <a:buChar char="•"/>
            </a:pPr>
            <a:r>
              <a:rPr u="sng">
                <a:hlinkClick r:id="rId4" invalidUrl="" action="" tgtFrame="" tooltip="" history="1" highlightClick="0" endSnd="0"/>
              </a:rPr>
              <a:t>http://rna.informatik.uni-freiburg.de/Teaching/index.jsp?toolName=Needleman-Wunsch</a:t>
            </a:r>
          </a:p>
          <a:p>
            <a:pPr marL="443752" indent="-443752" algn="l">
              <a:buClr>
                <a:srgbClr val="BEBEBE"/>
              </a:buClr>
              <a:buSzPct val="125000"/>
              <a:buChar char="•"/>
            </a:pPr>
            <a:r>
              <a:rPr u="sng">
                <a:hlinkClick r:id="rId5" invalidUrl="" action="" tgtFrame="" tooltip="" history="1" highlightClick="0" endSnd="0"/>
              </a:rPr>
              <a:t>https://www.ncbi.nlm.nih.gov/gene</a:t>
            </a:r>
          </a:p>
          <a:p>
            <a:pPr marL="443752" indent="-443752" algn="l">
              <a:buClr>
                <a:srgbClr val="BEBEBE"/>
              </a:buClr>
              <a:buSzPct val="125000"/>
              <a:buChar char="•"/>
            </a:pPr>
            <a:r>
              <a:rPr u="sng">
                <a:hlinkClick r:id="rId6" invalidUrl="" action="" tgtFrame="" tooltip="" history="1" highlightClick="0" endSnd="0"/>
              </a:rPr>
              <a:t>http://www.bioinformatics.org/sms2/group_protein.html</a:t>
            </a:r>
          </a:p>
          <a:p>
            <a:pPr marL="443752" indent="-443752" algn="l">
              <a:buClr>
                <a:srgbClr val="BEBEBE"/>
              </a:buClr>
              <a:buSzPct val="125000"/>
              <a:buChar char="•"/>
            </a:pPr>
            <a:r>
              <a:rPr u="sng">
                <a:hlinkClick r:id="rId7" invalidUrl="" action="" tgtFrame="" tooltip="" history="1" highlightClick="0" endSnd="0"/>
              </a:rPr>
              <a:t>https://www.cs.ubc.ca/~hoos/cpsc445/Handouts/kmp.pdf</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Thank you !"/>
          <p:cNvSpPr txBox="1"/>
          <p:nvPr/>
        </p:nvSpPr>
        <p:spPr>
          <a:xfrm>
            <a:off x="4614105" y="2880254"/>
            <a:ext cx="3776590" cy="977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Thank you !</a:t>
            </a:r>
          </a:p>
        </p:txBody>
      </p:sp>
      <p:grpSp>
        <p:nvGrpSpPr>
          <p:cNvPr id="266" name="Any Questions ?"/>
          <p:cNvGrpSpPr/>
          <p:nvPr/>
        </p:nvGrpSpPr>
        <p:grpSpPr>
          <a:xfrm>
            <a:off x="3428800" y="6005776"/>
            <a:ext cx="6147200" cy="1054101"/>
            <a:chOff x="0" y="0"/>
            <a:chExt cx="6147199" cy="1054100"/>
          </a:xfrm>
        </p:grpSpPr>
        <p:sp>
          <p:nvSpPr>
            <p:cNvPr id="265" name="Any Questions ?"/>
            <p:cNvSpPr txBox="1"/>
            <p:nvPr/>
          </p:nvSpPr>
          <p:spPr>
            <a:xfrm>
              <a:off x="19050" y="19050"/>
              <a:ext cx="6109099" cy="10160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6000"/>
              </a:lvl1pPr>
            </a:lstStyle>
            <a:p>
              <a:pPr/>
              <a:r>
                <a:t>Any Questions ?</a:t>
              </a:r>
            </a:p>
          </p:txBody>
        </p:sp>
        <p:pic>
          <p:nvPicPr>
            <p:cNvPr id="264" name="Any Questions ?" descr="Any Questions ?"/>
            <p:cNvPicPr>
              <a:picLocks noChangeAspect="0"/>
            </p:cNvPicPr>
            <p:nvPr/>
          </p:nvPicPr>
          <p:blipFill>
            <a:blip r:embed="rId2">
              <a:extLst/>
            </a:blip>
            <a:stretch>
              <a:fillRect/>
            </a:stretch>
          </p:blipFill>
          <p:spPr>
            <a:xfrm>
              <a:off x="-1" y="0"/>
              <a:ext cx="6147201" cy="1054101"/>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6"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Index"/>
          <p:cNvSpPr txBox="1"/>
          <p:nvPr>
            <p:ph type="title"/>
          </p:nvPr>
        </p:nvSpPr>
        <p:spPr>
          <a:prstGeom prst="rect">
            <a:avLst/>
          </a:prstGeom>
        </p:spPr>
        <p:txBody>
          <a:bodyPr/>
          <a:lstStyle/>
          <a:p>
            <a:pPr/>
            <a:r>
              <a:t>Index </a:t>
            </a:r>
          </a:p>
        </p:txBody>
      </p:sp>
      <p:sp>
        <p:nvSpPr>
          <p:cNvPr id="136" name="Problem Statement…"/>
          <p:cNvSpPr txBox="1"/>
          <p:nvPr>
            <p:ph type="body" idx="1"/>
          </p:nvPr>
        </p:nvSpPr>
        <p:spPr>
          <a:xfrm>
            <a:off x="508000" y="3041650"/>
            <a:ext cx="11988800" cy="5727700"/>
          </a:xfrm>
          <a:prstGeom prst="rect">
            <a:avLst/>
          </a:prstGeom>
        </p:spPr>
        <p:txBody>
          <a:bodyPr/>
          <a:lstStyle/>
          <a:p>
            <a:pPr marL="414909" indent="-414909" defTabSz="578358">
              <a:spcBef>
                <a:spcPts val="4100"/>
              </a:spcBef>
              <a:buBlip>
                <a:blip r:embed="rId2"/>
              </a:buBlip>
              <a:defRPr sz="3366"/>
            </a:pPr>
            <a:r>
              <a:t>Problem Statement</a:t>
            </a:r>
          </a:p>
          <a:p>
            <a:pPr marL="414909" indent="-414909" defTabSz="578358">
              <a:spcBef>
                <a:spcPts val="4100"/>
              </a:spcBef>
              <a:buBlip>
                <a:blip r:embed="rId2"/>
              </a:buBlip>
              <a:defRPr sz="3366"/>
            </a:pPr>
            <a:r>
              <a:t>A Trivial Approach</a:t>
            </a:r>
          </a:p>
          <a:p>
            <a:pPr marL="414909" indent="-414909" defTabSz="578358">
              <a:spcBef>
                <a:spcPts val="4100"/>
              </a:spcBef>
              <a:buBlip>
                <a:blip r:embed="rId2"/>
              </a:buBlip>
              <a:defRPr sz="3366"/>
            </a:pPr>
            <a:r>
              <a:t>KMP Algorithm</a:t>
            </a:r>
          </a:p>
          <a:p>
            <a:pPr marL="414909" indent="-414909" defTabSz="578358">
              <a:spcBef>
                <a:spcPts val="4100"/>
              </a:spcBef>
              <a:buBlip>
                <a:blip r:embed="rId2"/>
              </a:buBlip>
              <a:defRPr sz="3366"/>
            </a:pPr>
            <a:r>
              <a:t>Dynamic Programming</a:t>
            </a:r>
          </a:p>
          <a:p>
            <a:pPr marL="414909" indent="-414909" defTabSz="578358">
              <a:spcBef>
                <a:spcPts val="4100"/>
              </a:spcBef>
              <a:buBlip>
                <a:blip r:embed="rId2"/>
              </a:buBlip>
              <a:defRPr sz="3366"/>
            </a:pPr>
            <a:r>
              <a:t>Graphical Approach</a:t>
            </a:r>
          </a:p>
          <a:p>
            <a:pPr marL="414909" indent="-414909" defTabSz="578358">
              <a:spcBef>
                <a:spcPts val="4100"/>
              </a:spcBef>
              <a:buBlip>
                <a:blip r:embed="rId2"/>
              </a:buBlip>
              <a:defRPr sz="3366"/>
            </a:pPr>
            <a:r>
              <a:t>Hybrid Algorithm</a:t>
            </a:r>
          </a:p>
        </p:txBody>
      </p:sp>
      <p:pic>
        <p:nvPicPr>
          <p:cNvPr id="137" name="bruteforce.png" descr="bruteforce.png"/>
          <p:cNvPicPr>
            <a:picLocks noChangeAspect="1"/>
          </p:cNvPicPr>
          <p:nvPr/>
        </p:nvPicPr>
        <p:blipFill>
          <a:blip r:embed="rId3">
            <a:extLst/>
          </a:blip>
          <a:stretch>
            <a:fillRect/>
          </a:stretch>
        </p:blipFill>
        <p:spPr>
          <a:xfrm>
            <a:off x="4442326" y="3913993"/>
            <a:ext cx="831848" cy="831848"/>
          </a:xfrm>
          <a:prstGeom prst="rect">
            <a:avLst/>
          </a:prstGeom>
          <a:ln w="12700">
            <a:miter lim="400000"/>
          </a:ln>
        </p:spPr>
      </p:pic>
      <p:pic>
        <p:nvPicPr>
          <p:cNvPr id="138" name="dna.png" descr="dna.png"/>
          <p:cNvPicPr>
            <a:picLocks noChangeAspect="1"/>
          </p:cNvPicPr>
          <p:nvPr/>
        </p:nvPicPr>
        <p:blipFill>
          <a:blip r:embed="rId4">
            <a:extLst/>
          </a:blip>
          <a:stretch>
            <a:fillRect/>
          </a:stretch>
        </p:blipFill>
        <p:spPr>
          <a:xfrm>
            <a:off x="4691419" y="3017556"/>
            <a:ext cx="635180" cy="635180"/>
          </a:xfrm>
          <a:prstGeom prst="rect">
            <a:avLst/>
          </a:prstGeom>
          <a:ln w="12700">
            <a:miter lim="400000"/>
          </a:ln>
        </p:spPr>
      </p:pic>
      <p:pic>
        <p:nvPicPr>
          <p:cNvPr id="139" name="IMG_2203.PNG" descr="IMG_2203.PNG"/>
          <p:cNvPicPr>
            <a:picLocks noChangeAspect="1"/>
          </p:cNvPicPr>
          <p:nvPr/>
        </p:nvPicPr>
        <p:blipFill>
          <a:blip r:embed="rId5">
            <a:extLst/>
          </a:blip>
          <a:stretch>
            <a:fillRect/>
          </a:stretch>
        </p:blipFill>
        <p:spPr>
          <a:xfrm>
            <a:off x="5205899" y="5369666"/>
            <a:ext cx="2120901" cy="2120901"/>
          </a:xfrm>
          <a:prstGeom prst="rect">
            <a:avLst/>
          </a:prstGeom>
          <a:ln w="12700">
            <a:miter lim="400000"/>
          </a:ln>
        </p:spPr>
      </p:pic>
      <p:pic>
        <p:nvPicPr>
          <p:cNvPr id="140" name="IMG_2204.PNG" descr="IMG_2204.PNG"/>
          <p:cNvPicPr>
            <a:picLocks noChangeAspect="1"/>
          </p:cNvPicPr>
          <p:nvPr/>
        </p:nvPicPr>
        <p:blipFill>
          <a:blip r:embed="rId6">
            <a:extLst/>
          </a:blip>
          <a:stretch>
            <a:fillRect/>
          </a:stretch>
        </p:blipFill>
        <p:spPr>
          <a:xfrm>
            <a:off x="4501008" y="6911732"/>
            <a:ext cx="1016003" cy="1016003"/>
          </a:xfrm>
          <a:prstGeom prst="rect">
            <a:avLst/>
          </a:prstGeom>
          <a:ln w="12700">
            <a:miter lim="400000"/>
          </a:ln>
        </p:spPr>
      </p:pic>
      <p:pic>
        <p:nvPicPr>
          <p:cNvPr id="141" name="mobius.png" descr="mobius.png"/>
          <p:cNvPicPr>
            <a:picLocks noChangeAspect="1"/>
          </p:cNvPicPr>
          <p:nvPr/>
        </p:nvPicPr>
        <p:blipFill>
          <a:blip r:embed="rId7">
            <a:extLst/>
          </a:blip>
          <a:stretch>
            <a:fillRect/>
          </a:stretch>
        </p:blipFill>
        <p:spPr>
          <a:xfrm>
            <a:off x="4161872" y="7892050"/>
            <a:ext cx="831848" cy="83184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Problem statement"/>
          <p:cNvSpPr txBox="1"/>
          <p:nvPr>
            <p:ph type="title"/>
          </p:nvPr>
        </p:nvSpPr>
        <p:spPr>
          <a:prstGeom prst="rect">
            <a:avLst/>
          </a:prstGeom>
        </p:spPr>
        <p:txBody>
          <a:bodyPr/>
          <a:lstStyle/>
          <a:p>
            <a:pPr/>
            <a:r>
              <a:t>Problem statement</a:t>
            </a:r>
          </a:p>
        </p:txBody>
      </p:sp>
      <p:sp>
        <p:nvSpPr>
          <p:cNvPr id="144" name="Given the sequence of DNA (i.e ATCG characters) we need to find either the perfect match between strings or the best possible alignment (more on that later).…"/>
          <p:cNvSpPr txBox="1"/>
          <p:nvPr>
            <p:ph type="body" idx="1"/>
          </p:nvPr>
        </p:nvSpPr>
        <p:spPr>
          <a:prstGeom prst="rect">
            <a:avLst/>
          </a:prstGeom>
        </p:spPr>
        <p:txBody>
          <a:bodyPr/>
          <a:lstStyle/>
          <a:p>
            <a:pPr>
              <a:buBlip>
                <a:blip r:embed="rId2"/>
              </a:buBlip>
            </a:pPr>
            <a:r>
              <a:t>Given the sequence of DNA (i.e ATCG characters) we need to find either the perfect match between strings or the best possible alignment (more on that later).</a:t>
            </a:r>
          </a:p>
          <a:p>
            <a:pPr>
              <a:buBlip>
                <a:blip r:embed="rId2"/>
              </a:buBlip>
            </a:pPr>
            <a:r>
              <a:t> In general how do we find the regions of match and mismatch between given pair strings.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A trivial approach (Brute force)"/>
          <p:cNvSpPr txBox="1"/>
          <p:nvPr>
            <p:ph type="title"/>
          </p:nvPr>
        </p:nvSpPr>
        <p:spPr>
          <a:prstGeom prst="rect">
            <a:avLst/>
          </a:prstGeom>
        </p:spPr>
        <p:txBody>
          <a:bodyPr/>
          <a:lstStyle>
            <a:lvl1pPr>
              <a:defRPr sz="5500"/>
            </a:lvl1pPr>
          </a:lstStyle>
          <a:p>
            <a:pPr/>
            <a:r>
              <a:t>A trivial approach (Brute force)</a:t>
            </a:r>
          </a:p>
        </p:txBody>
      </p:sp>
      <p:sp>
        <p:nvSpPr>
          <p:cNvPr id="147" name="A simple approach to find the perfect match between two strings…"/>
          <p:cNvSpPr txBox="1"/>
          <p:nvPr/>
        </p:nvSpPr>
        <p:spPr>
          <a:xfrm>
            <a:off x="402344" y="2693838"/>
            <a:ext cx="12200112" cy="16639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3752" indent="-443752" algn="l">
              <a:buClr>
                <a:srgbClr val="BEBEBE"/>
              </a:buClr>
              <a:buSzPct val="125000"/>
              <a:buChar char="•"/>
            </a:pPr>
            <a:r>
              <a:t>A simple approach to find the perfect match between two strings</a:t>
            </a:r>
          </a:p>
          <a:p>
            <a:pPr marL="443752" indent="-443752" algn="l">
              <a:buClr>
                <a:srgbClr val="BEBEBE"/>
              </a:buClr>
              <a:buSzPct val="125000"/>
              <a:buChar char="•"/>
            </a:pPr>
            <a:r>
              <a:t>It is like searching for a pattern, </a:t>
            </a:r>
            <a:r>
              <a:rPr i="1"/>
              <a:t>P</a:t>
            </a:r>
            <a:r>
              <a:t>[0...</a:t>
            </a:r>
            <a:r>
              <a:rPr i="1"/>
              <a:t>m</a:t>
            </a:r>
            <a:r>
              <a:t>-1], in text, </a:t>
            </a:r>
            <a:r>
              <a:rPr i="1"/>
              <a:t>T</a:t>
            </a:r>
            <a:r>
              <a:t>[0…</a:t>
            </a:r>
            <a:r>
              <a:rPr i="1"/>
              <a:t>n</a:t>
            </a:r>
            <a:r>
              <a:t>-1].</a:t>
            </a:r>
          </a:p>
        </p:txBody>
      </p:sp>
      <p:sp>
        <p:nvSpPr>
          <p:cNvPr id="148" name="Algorithm BruteForceStringMatch(T[0...n-1], P[0...m-1])…"/>
          <p:cNvSpPr txBox="1"/>
          <p:nvPr/>
        </p:nvSpPr>
        <p:spPr>
          <a:xfrm>
            <a:off x="2963788" y="4467150"/>
            <a:ext cx="7077224" cy="261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i="1" sz="2400">
                <a:solidFill>
                  <a:srgbClr val="5B5854"/>
                </a:solidFill>
              </a:defRPr>
            </a:pPr>
            <a:r>
              <a:rPr b="1" i="0"/>
              <a:t>Algorithm</a:t>
            </a:r>
            <a:r>
              <a:rPr i="0"/>
              <a:t> </a:t>
            </a:r>
            <a:r>
              <a:t>BruteForceStringMatch</a:t>
            </a:r>
            <a:r>
              <a:rPr i="0"/>
              <a:t>(</a:t>
            </a:r>
            <a:r>
              <a:t>T</a:t>
            </a:r>
            <a:r>
              <a:rPr i="0"/>
              <a:t>[0...</a:t>
            </a:r>
            <a:r>
              <a:t>n</a:t>
            </a:r>
            <a:r>
              <a:rPr i="0"/>
              <a:t>-1], </a:t>
            </a:r>
            <a:r>
              <a:t>P</a:t>
            </a:r>
            <a:r>
              <a:rPr i="0"/>
              <a:t>[0...</a:t>
            </a:r>
            <a:r>
              <a:t>m</a:t>
            </a:r>
            <a:r>
              <a:rPr i="0"/>
              <a:t>-1])</a:t>
            </a:r>
            <a:endParaRPr i="0"/>
          </a:p>
          <a:p>
            <a:pPr algn="l" defTabSz="457200">
              <a:defRPr sz="2400">
                <a:solidFill>
                  <a:srgbClr val="5B5854"/>
                </a:solidFill>
              </a:defRPr>
            </a:pPr>
            <a:r>
              <a:rPr b="1"/>
              <a:t>for</a:t>
            </a:r>
            <a:r>
              <a:t> </a:t>
            </a:r>
            <a:r>
              <a:rPr i="1"/>
              <a:t>i</a:t>
            </a:r>
            <a:r>
              <a:t> ← 0 </a:t>
            </a:r>
            <a:r>
              <a:rPr b="1"/>
              <a:t>to</a:t>
            </a:r>
            <a:r>
              <a:t> </a:t>
            </a:r>
            <a:r>
              <a:rPr i="1"/>
              <a:t>n-m</a:t>
            </a:r>
            <a:r>
              <a:t> </a:t>
            </a:r>
            <a:r>
              <a:rPr b="1"/>
              <a:t>do</a:t>
            </a:r>
          </a:p>
          <a:p>
            <a:pPr algn="l" defTabSz="457200">
              <a:defRPr sz="2400">
                <a:solidFill>
                  <a:srgbClr val="5B5854"/>
                </a:solidFill>
              </a:defRPr>
            </a:pPr>
            <a:r>
              <a:rPr i="1"/>
              <a:t>j</a:t>
            </a:r>
            <a:r>
              <a:t> ← 0</a:t>
            </a:r>
          </a:p>
          <a:p>
            <a:pPr algn="l" defTabSz="457200">
              <a:defRPr b="1" sz="2400">
                <a:solidFill>
                  <a:srgbClr val="5B5854"/>
                </a:solidFill>
              </a:defRPr>
            </a:pPr>
            <a:r>
              <a:t>while</a:t>
            </a:r>
            <a:r>
              <a:rPr b="0"/>
              <a:t> </a:t>
            </a:r>
            <a:r>
              <a:rPr b="0" i="1"/>
              <a:t>j &lt; m</a:t>
            </a:r>
            <a:r>
              <a:rPr b="0"/>
              <a:t> </a:t>
            </a:r>
            <a:r>
              <a:t>and</a:t>
            </a:r>
            <a:r>
              <a:rPr b="0"/>
              <a:t> </a:t>
            </a:r>
            <a:r>
              <a:rPr b="0" i="1"/>
              <a:t>P</a:t>
            </a:r>
            <a:r>
              <a:rPr b="0"/>
              <a:t>[</a:t>
            </a:r>
            <a:r>
              <a:rPr b="0" i="1"/>
              <a:t>j</a:t>
            </a:r>
            <a:r>
              <a:rPr b="0"/>
              <a:t>] = </a:t>
            </a:r>
            <a:r>
              <a:rPr b="0" i="1"/>
              <a:t>T</a:t>
            </a:r>
            <a:r>
              <a:rPr b="0"/>
              <a:t>[</a:t>
            </a:r>
            <a:r>
              <a:rPr b="0" i="1"/>
              <a:t>i+j</a:t>
            </a:r>
            <a:r>
              <a:rPr b="0"/>
              <a:t>] </a:t>
            </a:r>
            <a:r>
              <a:t>do</a:t>
            </a:r>
            <a:endParaRPr b="0"/>
          </a:p>
          <a:p>
            <a:pPr algn="l" defTabSz="457200">
              <a:defRPr sz="2400">
                <a:solidFill>
                  <a:srgbClr val="5B5854"/>
                </a:solidFill>
              </a:defRPr>
            </a:pPr>
            <a:r>
              <a:rPr i="1"/>
              <a:t>j</a:t>
            </a:r>
            <a:r>
              <a:t>++</a:t>
            </a:r>
          </a:p>
          <a:p>
            <a:pPr algn="l" defTabSz="457200">
              <a:defRPr b="1" sz="2400">
                <a:solidFill>
                  <a:srgbClr val="5B5854"/>
                </a:solidFill>
              </a:defRPr>
            </a:pPr>
            <a:r>
              <a:t>if</a:t>
            </a:r>
            <a:r>
              <a:rPr b="0"/>
              <a:t> </a:t>
            </a:r>
            <a:r>
              <a:rPr b="0" i="1"/>
              <a:t>j</a:t>
            </a:r>
            <a:r>
              <a:rPr b="0"/>
              <a:t> = </a:t>
            </a:r>
            <a:r>
              <a:rPr b="0" i="1"/>
              <a:t>m</a:t>
            </a:r>
            <a:r>
              <a:rPr b="0"/>
              <a:t> </a:t>
            </a:r>
            <a:r>
              <a:t>then return </a:t>
            </a:r>
            <a:r>
              <a:rPr b="0" i="1"/>
              <a:t>i</a:t>
            </a:r>
            <a:endParaRPr b="0"/>
          </a:p>
          <a:p>
            <a:pPr algn="l" defTabSz="457200">
              <a:defRPr b="1" sz="2400">
                <a:solidFill>
                  <a:srgbClr val="5B5854"/>
                </a:solidFill>
              </a:defRPr>
            </a:pPr>
            <a:r>
              <a:t>return</a:t>
            </a:r>
            <a:r>
              <a:rPr b="0"/>
              <a:t> -1</a:t>
            </a:r>
          </a:p>
        </p:txBody>
      </p:sp>
      <p:sp>
        <p:nvSpPr>
          <p:cNvPr id="149" name="Input : -…"/>
          <p:cNvSpPr txBox="1"/>
          <p:nvPr/>
        </p:nvSpPr>
        <p:spPr>
          <a:xfrm>
            <a:off x="758316" y="7008446"/>
            <a:ext cx="11090755" cy="2162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Input : -</a:t>
            </a:r>
          </a:p>
          <a:p>
            <a:pPr algn="l"/>
            <a:r>
              <a:t>String 1: “</a:t>
            </a:r>
            <a:r>
              <a:rPr sz="3400"/>
              <a:t>ACTGACTAG</a:t>
            </a:r>
            <a:r>
              <a:rPr b="1" sz="3400">
                <a:solidFill>
                  <a:schemeClr val="accent5">
                    <a:satOff val="-8700"/>
                    <a:lumOff val="-21853"/>
                  </a:schemeClr>
                </a:solidFill>
                <a:latin typeface="Calibri"/>
                <a:ea typeface="Calibri"/>
                <a:cs typeface="Calibri"/>
                <a:sym typeface="Calibri"/>
              </a:rPr>
              <a:t>AACGATATTAG</a:t>
            </a:r>
            <a:r>
              <a:rPr sz="3400"/>
              <a:t>CATTAGCATG”</a:t>
            </a:r>
            <a:endParaRPr sz="3400"/>
          </a:p>
          <a:p>
            <a:pPr algn="l"/>
            <a:r>
              <a:rPr sz="3400"/>
              <a:t>String 2 : </a:t>
            </a:r>
            <a:r>
              <a:rPr b="1" sz="3400">
                <a:solidFill>
                  <a:schemeClr val="accent5">
                    <a:satOff val="-8700"/>
                    <a:lumOff val="-21853"/>
                  </a:schemeClr>
                </a:solidFill>
              </a:rPr>
              <a:t>“</a:t>
            </a:r>
            <a:r>
              <a:rPr b="1" sz="3400">
                <a:solidFill>
                  <a:schemeClr val="accent5">
                    <a:satOff val="-8700"/>
                    <a:lumOff val="-21853"/>
                  </a:schemeClr>
                </a:solidFill>
                <a:latin typeface="Calibri"/>
                <a:ea typeface="Calibri"/>
                <a:cs typeface="Calibri"/>
                <a:sym typeface="Calibri"/>
              </a:rPr>
              <a:t>AACGATATTAG”</a:t>
            </a:r>
          </a:p>
          <a:p>
            <a:pPr algn="l"/>
            <a:r>
              <a:t>Output : </a:t>
            </a:r>
            <a:r>
              <a:rPr b="1">
                <a:solidFill>
                  <a:schemeClr val="accent3">
                    <a:hueOff val="929958"/>
                    <a:satOff val="10247"/>
                    <a:lumOff val="-24509"/>
                  </a:schemeClr>
                </a:solidFill>
              </a:rPr>
              <a:t>“</a:t>
            </a:r>
            <a:r>
              <a:rPr b="1" sz="3400">
                <a:solidFill>
                  <a:schemeClr val="accent3">
                    <a:hueOff val="929958"/>
                    <a:satOff val="10247"/>
                    <a:lumOff val="-24509"/>
                  </a:schemeClr>
                </a:solidFill>
                <a:latin typeface="Calibri"/>
                <a:ea typeface="Calibri"/>
                <a:cs typeface="Calibri"/>
                <a:sym typeface="Calibri"/>
              </a:rPr>
              <a:t>AACGATATTAG”</a:t>
            </a:r>
          </a:p>
        </p:txBody>
      </p:sp>
      <p:pic>
        <p:nvPicPr>
          <p:cNvPr id="150" name="bruteforce.png" descr="bruteforce.png"/>
          <p:cNvPicPr>
            <a:picLocks noChangeAspect="1"/>
          </p:cNvPicPr>
          <p:nvPr/>
        </p:nvPicPr>
        <p:blipFill>
          <a:blip r:embed="rId2">
            <a:extLst/>
          </a:blip>
          <a:stretch>
            <a:fillRect/>
          </a:stretch>
        </p:blipFill>
        <p:spPr>
          <a:xfrm>
            <a:off x="9360351" y="5015711"/>
            <a:ext cx="2067453" cy="206745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o what is the problem ?"/>
          <p:cNvSpPr txBox="1"/>
          <p:nvPr>
            <p:ph type="title"/>
          </p:nvPr>
        </p:nvSpPr>
        <p:spPr>
          <a:prstGeom prst="rect">
            <a:avLst/>
          </a:prstGeom>
        </p:spPr>
        <p:txBody>
          <a:bodyPr/>
          <a:lstStyle/>
          <a:p>
            <a:pPr/>
            <a:r>
              <a:t>So what is the problem ?</a:t>
            </a:r>
          </a:p>
        </p:txBody>
      </p:sp>
      <p:sp>
        <p:nvSpPr>
          <p:cNvPr id="153" name="This is an expensive operation. O(n*m). Where n and m are the length of strings.…"/>
          <p:cNvSpPr txBox="1"/>
          <p:nvPr/>
        </p:nvSpPr>
        <p:spPr>
          <a:xfrm>
            <a:off x="485528" y="2597150"/>
            <a:ext cx="12033745" cy="631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3752" indent="-443752" algn="l">
              <a:buClr>
                <a:srgbClr val="BEBEBE"/>
              </a:buClr>
              <a:buSzPct val="125000"/>
              <a:buChar char="•"/>
            </a:pPr>
            <a:r>
              <a:t>This is an expensive operation. O(n*m). Where n and m are the length of strings.</a:t>
            </a:r>
          </a:p>
          <a:p>
            <a:pPr marL="443752" indent="-443752" algn="l">
              <a:buClr>
                <a:srgbClr val="BEBEBE"/>
              </a:buClr>
              <a:buSzPct val="125000"/>
              <a:buChar char="•"/>
            </a:pPr>
            <a:r>
              <a:t>But this is not it.  Although it is good for the perfect sequence match (short sequence), it can not solve the basic problem of DNA matching.   </a:t>
            </a:r>
          </a:p>
          <a:p>
            <a:pPr algn="l"/>
            <a:r>
              <a:t>           Why ? </a:t>
            </a:r>
          </a:p>
          <a:p>
            <a:pPr algn="l"/>
            <a:r>
              <a:t>            </a:t>
            </a:r>
          </a:p>
          <a:p>
            <a:pPr algn="l"/>
          </a:p>
          <a:p>
            <a:pPr algn="l"/>
          </a:p>
          <a:p>
            <a:pPr marL="443752" indent="-443752" algn="l">
              <a:buClr>
                <a:srgbClr val="BEBEBE"/>
              </a:buClr>
              <a:buSzPct val="125000"/>
              <a:buChar char="•"/>
              <a:defRPr sz="3500">
                <a:solidFill>
                  <a:srgbClr val="5B5854"/>
                </a:solidFill>
              </a:defRPr>
            </a:pPr>
            <a:r>
              <a:t>Think of case when only last character is changed from string 2 then there is no match between strings (i.e brute force does not allow for mutations to happen).</a:t>
            </a:r>
          </a:p>
        </p:txBody>
      </p:sp>
      <p:grpSp>
        <p:nvGrpSpPr>
          <p:cNvPr id="156" name="Because DNA have mutation even the DNA from a same person does not match perfectly"/>
          <p:cNvGrpSpPr/>
          <p:nvPr/>
        </p:nvGrpSpPr>
        <p:grpSpPr>
          <a:xfrm>
            <a:off x="2576524" y="5854700"/>
            <a:ext cx="8577090" cy="1066800"/>
            <a:chOff x="0" y="0"/>
            <a:chExt cx="8577088" cy="1066800"/>
          </a:xfrm>
        </p:grpSpPr>
        <p:sp>
          <p:nvSpPr>
            <p:cNvPr id="155" name="Because DNA have mutation even the DNA from a same person does not match perfectly"/>
            <p:cNvSpPr txBox="1"/>
            <p:nvPr/>
          </p:nvSpPr>
          <p:spPr>
            <a:xfrm>
              <a:off x="19050" y="19050"/>
              <a:ext cx="8538989" cy="10287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just">
                <a:defRPr sz="3000"/>
              </a:lvl1pPr>
            </a:lstStyle>
            <a:p>
              <a:pPr/>
              <a:r>
                <a:t>Because DNA have mutation even the DNA from a same person does not match perfectly</a:t>
              </a:r>
            </a:p>
          </p:txBody>
        </p:sp>
        <p:pic>
          <p:nvPicPr>
            <p:cNvPr id="154" name="Because DNA have mutation even the DNA from a same person does not match perfectly" descr="Because DNA have mutation even the DNA from a same person does not match perfectly"/>
            <p:cNvPicPr>
              <a:picLocks noChangeAspect="0"/>
            </p:cNvPicPr>
            <p:nvPr/>
          </p:nvPicPr>
          <p:blipFill>
            <a:blip r:embed="rId2">
              <a:extLst/>
            </a:blip>
            <a:stretch>
              <a:fillRect/>
            </a:stretch>
          </p:blipFill>
          <p:spPr>
            <a:xfrm>
              <a:off x="-1" y="0"/>
              <a:ext cx="8577090" cy="1066801"/>
            </a:xfrm>
            <a:prstGeom prst="rect">
              <a:avLst/>
            </a:prstGeom>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Knuth–Morris–Pratt (KMP)"/>
          <p:cNvSpPr txBox="1"/>
          <p:nvPr>
            <p:ph type="title"/>
          </p:nvPr>
        </p:nvSpPr>
        <p:spPr>
          <a:prstGeom prst="rect">
            <a:avLst/>
          </a:prstGeom>
        </p:spPr>
        <p:txBody>
          <a:bodyPr/>
          <a:lstStyle/>
          <a:p>
            <a:pPr/>
            <a:r>
              <a:t>Knuth–Morris–Pratt (KMP)</a:t>
            </a:r>
          </a:p>
        </p:txBody>
      </p:sp>
      <p:sp>
        <p:nvSpPr>
          <p:cNvPr id="159" name="This is the obvious speedup over the brute-force search…"/>
          <p:cNvSpPr txBox="1"/>
          <p:nvPr/>
        </p:nvSpPr>
        <p:spPr>
          <a:xfrm>
            <a:off x="503753" y="2860869"/>
            <a:ext cx="11997294" cy="32278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3752" indent="-443752" algn="l">
              <a:buClr>
                <a:srgbClr val="BEBEBE"/>
              </a:buClr>
              <a:buSzPct val="125000"/>
              <a:buChar char="•"/>
            </a:pPr>
            <a:r>
              <a:t>This is the obvious speedup over the brute-force search</a:t>
            </a:r>
          </a:p>
          <a:p>
            <a:pPr marL="443752" indent="-443752" algn="l">
              <a:buClr>
                <a:srgbClr val="BEBEBE"/>
              </a:buClr>
              <a:buSzPct val="125000"/>
              <a:buChar char="•"/>
            </a:pPr>
            <a:r>
              <a:t>KMP algorithm preprocesses pattern[ ] and make an auxiliary lps[ ]</a:t>
            </a:r>
            <a:r>
              <a:rPr b="1"/>
              <a:t> </a:t>
            </a:r>
            <a:r>
              <a:t>of size m (same size as pattern) which is used to hop characters while matching.</a:t>
            </a:r>
          </a:p>
          <a:p>
            <a:pPr marL="443752" indent="-443752" algn="l">
              <a:buClr>
                <a:srgbClr val="BEBEBE"/>
              </a:buClr>
              <a:buSzPct val="125000"/>
              <a:buChar char="•"/>
            </a:pPr>
            <a:r>
              <a:t>The time complexity of the KMP algorithm turns out to be O(m+n). Where m and n are the size of two strings.</a:t>
            </a:r>
          </a:p>
        </p:txBody>
      </p:sp>
      <p:sp>
        <p:nvSpPr>
          <p:cNvPr id="160" name="But it still not solve the problem, right ?"/>
          <p:cNvSpPr txBox="1"/>
          <p:nvPr/>
        </p:nvSpPr>
        <p:spPr>
          <a:xfrm>
            <a:off x="2214653" y="6173751"/>
            <a:ext cx="7436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But it still not solve the problem, right ?</a:t>
            </a:r>
          </a:p>
        </p:txBody>
      </p:sp>
      <p:grpSp>
        <p:nvGrpSpPr>
          <p:cNvPr id="163" name="We will use this as a intermediate algorithm…"/>
          <p:cNvGrpSpPr/>
          <p:nvPr/>
        </p:nvGrpSpPr>
        <p:grpSpPr>
          <a:xfrm>
            <a:off x="3578370" y="7043197"/>
            <a:ext cx="7017100" cy="1511301"/>
            <a:chOff x="0" y="0"/>
            <a:chExt cx="7017098" cy="1511300"/>
          </a:xfrm>
        </p:grpSpPr>
        <p:sp>
          <p:nvSpPr>
            <p:cNvPr id="162" name="We will use this as a intermediate algorithm…"/>
            <p:cNvSpPr txBox="1"/>
            <p:nvPr/>
          </p:nvSpPr>
          <p:spPr>
            <a:xfrm>
              <a:off x="19050" y="19050"/>
              <a:ext cx="6978999" cy="14732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just">
                <a:defRPr sz="3000"/>
              </a:pPr>
              <a:r>
                <a:t>We will use this as a intermediate algorithm </a:t>
              </a:r>
            </a:p>
            <a:p>
              <a:pPr algn="just">
                <a:defRPr sz="3000"/>
              </a:pPr>
              <a:r>
                <a:t>In the hybrid algorithm, to find the faster perfect lookup</a:t>
              </a:r>
            </a:p>
          </p:txBody>
        </p:sp>
        <p:pic>
          <p:nvPicPr>
            <p:cNvPr id="161" name="We will use this as a intermediate algorithm…" descr="We will use this as a intermediate algorithm…"/>
            <p:cNvPicPr>
              <a:picLocks noChangeAspect="0"/>
            </p:cNvPicPr>
            <p:nvPr/>
          </p:nvPicPr>
          <p:blipFill>
            <a:blip r:embed="rId2">
              <a:extLst/>
            </a:blip>
            <a:stretch>
              <a:fillRect/>
            </a:stretch>
          </p:blipFill>
          <p:spPr>
            <a:xfrm>
              <a:off x="-1" y="-1"/>
              <a:ext cx="7017100" cy="1511301"/>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60"/>
                                        </p:tgtEl>
                                        <p:attrNameLst>
                                          <p:attrName>style.visibility</p:attrName>
                                        </p:attrNameLst>
                                      </p:cBhvr>
                                      <p:to>
                                        <p:strVal val="visible"/>
                                      </p:to>
                                    </p:set>
                                    <p:anim calcmode="lin" valueType="num">
                                      <p:cBhvr>
                                        <p:cTn id="7" dur="500" fill="hold"/>
                                        <p:tgtEl>
                                          <p:spTgt spid="160"/>
                                        </p:tgtEl>
                                        <p:attrNameLst>
                                          <p:attrName>ppt_x</p:attrName>
                                        </p:attrNameLst>
                                      </p:cBhvr>
                                      <p:tavLst>
                                        <p:tav tm="0">
                                          <p:val>
                                            <p:strVal val="0-#ppt_w/2"/>
                                          </p:val>
                                        </p:tav>
                                        <p:tav tm="100000">
                                          <p:val>
                                            <p:strVal val="#ppt_x"/>
                                          </p:val>
                                        </p:tav>
                                      </p:tavLst>
                                    </p:anim>
                                    <p:anim calcmode="lin" valueType="num">
                                      <p:cBhvr>
                                        <p:cTn id="8" dur="500" fill="hold"/>
                                        <p:tgtEl>
                                          <p:spTgt spid="1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63"/>
                                        </p:tgtEl>
                                        <p:attrNameLst>
                                          <p:attrName>style.visibility</p:attrName>
                                        </p:attrNameLst>
                                      </p:cBhvr>
                                      <p:to>
                                        <p:strVal val="visible"/>
                                      </p:to>
                                    </p:set>
                                    <p:anim calcmode="lin" valueType="num">
                                      <p:cBhvr>
                                        <p:cTn id="13" dur="1000" fill="hold"/>
                                        <p:tgtEl>
                                          <p:spTgt spid="163"/>
                                        </p:tgtEl>
                                        <p:attrNameLst>
                                          <p:attrName>ppt_x</p:attrName>
                                        </p:attrNameLst>
                                      </p:cBhvr>
                                      <p:tavLst>
                                        <p:tav tm="0">
                                          <p:val>
                                            <p:strVal val="0-#ppt_w/2"/>
                                          </p:val>
                                        </p:tav>
                                        <p:tav tm="100000">
                                          <p:val>
                                            <p:strVal val="#ppt_x"/>
                                          </p:val>
                                        </p:tav>
                                      </p:tavLst>
                                    </p:anim>
                                    <p:anim calcmode="lin" valueType="num">
                                      <p:cBhvr>
                                        <p:cTn id="14" dur="1000" fill="hold"/>
                                        <p:tgtEl>
                                          <p:spTgt spid="1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2"/>
      <p:bldP build="whole" bldLvl="1" animBg="1" rev="0" advAuto="0" spid="160"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7" name="algorithm KMP(P[1,...,m],T[1,...,n])…"/>
          <p:cNvGrpSpPr/>
          <p:nvPr/>
        </p:nvGrpSpPr>
        <p:grpSpPr>
          <a:xfrm>
            <a:off x="620479" y="1950568"/>
            <a:ext cx="5894530" cy="6826886"/>
            <a:chOff x="0" y="0"/>
            <a:chExt cx="5894528" cy="6826884"/>
          </a:xfrm>
        </p:grpSpPr>
        <p:sp>
          <p:nvSpPr>
            <p:cNvPr id="166" name="algorithm KMP(P[1,...,m],T[1,...,n])…"/>
            <p:cNvSpPr txBox="1"/>
            <p:nvPr/>
          </p:nvSpPr>
          <p:spPr>
            <a:xfrm>
              <a:off x="19050" y="19049"/>
              <a:ext cx="5856430" cy="6788787"/>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lnSpc>
                  <a:spcPct val="120000"/>
                </a:lnSpc>
                <a:defRPr sz="2000"/>
              </a:pPr>
              <a:r>
                <a:t>algorithm KMP(P[1,...,m],T[1,...,n]) </a:t>
              </a:r>
            </a:p>
            <a:p>
              <a:pPr algn="l">
                <a:lnSpc>
                  <a:spcPct val="120000"/>
                </a:lnSpc>
                <a:defRPr sz="2000"/>
              </a:pPr>
              <a:r>
                <a:t>pattern P of length m and text T of length n</a:t>
              </a:r>
              <a:br/>
              <a:r>
                <a:t>1 ≤ m ≤ n</a:t>
              </a:r>
              <a:br/>
              <a:r>
                <a:t>list of all numbers s, such that P occurs with shift s in T </a:t>
              </a:r>
            </a:p>
            <a:p>
              <a:pPr algn="l">
                <a:lnSpc>
                  <a:spcPct val="120000"/>
                </a:lnSpc>
                <a:defRPr sz="2000"/>
              </a:pPr>
              <a:r>
                <a:t>q ← 0;</a:t>
              </a:r>
              <a:br/>
              <a:r>
                <a:t>i ← 0;</a:t>
              </a:r>
              <a:br/>
              <a:r>
                <a:t>while (i &lt; n) /* P [1, . . . , q] == T [i − q + 1, . . . , i] { </a:t>
              </a:r>
            </a:p>
            <a:p>
              <a:pPr algn="l">
                <a:lnSpc>
                  <a:spcPct val="120000"/>
                </a:lnSpc>
                <a:defRPr sz="2000"/>
              </a:pPr>
              <a:r>
                <a:t>if (P [q + 1] == T [i + 1]) { </a:t>
              </a:r>
            </a:p>
            <a:p>
              <a:pPr algn="l">
                <a:lnSpc>
                  <a:spcPct val="120000"/>
                </a:lnSpc>
                <a:defRPr sz="2000"/>
              </a:pPr>
              <a:r>
                <a:t>q ← q + 1;</a:t>
              </a:r>
              <a:br/>
              <a:r>
                <a:t>i ← i + 1;</a:t>
              </a:r>
              <a:br/>
              <a:r>
                <a:t>if (q == m) { </a:t>
              </a:r>
            </a:p>
            <a:p>
              <a:pPr algn="l">
                <a:lnSpc>
                  <a:spcPct val="120000"/>
                </a:lnSpc>
                <a:defRPr sz="2000"/>
              </a:pPr>
              <a:r>
                <a:t>output i − q; </a:t>
              </a:r>
            </a:p>
            <a:p>
              <a:pPr algn="l">
                <a:lnSpc>
                  <a:spcPct val="120000"/>
                </a:lnSpc>
                <a:defRPr sz="2000"/>
              </a:pPr>
              <a:r>
                <a:t>q ← π(q); /*slide the pattern to the right } </a:t>
              </a:r>
            </a:p>
            <a:p>
              <a:pPr algn="l">
                <a:lnSpc>
                  <a:spcPct val="120000"/>
                </a:lnSpc>
                <a:defRPr sz="2000"/>
              </a:pPr>
              <a:r>
                <a:t>} </a:t>
              </a:r>
            </a:p>
            <a:p>
              <a:pPr algn="l">
                <a:lnSpc>
                  <a:spcPct val="120000"/>
                </a:lnSpc>
                <a:defRPr sz="2000"/>
              </a:pPr>
              <a:r>
                <a:t>else /* a mismatch occurred { </a:t>
              </a:r>
            </a:p>
            <a:p>
              <a:pPr algn="l">
                <a:lnSpc>
                  <a:spcPct val="120000"/>
                </a:lnSpc>
                <a:defRPr sz="2000"/>
              </a:pPr>
              <a:r>
                <a:t>if (q == 0) { i ← i + 1 } </a:t>
              </a:r>
            </a:p>
            <a:p>
              <a:pPr algn="l">
                <a:lnSpc>
                  <a:spcPct val="120000"/>
                </a:lnSpc>
                <a:defRPr sz="2000"/>
              </a:pPr>
              <a:r>
                <a:t>else { q ← π(q) } } </a:t>
              </a:r>
            </a:p>
            <a:p>
              <a:pPr algn="l">
                <a:lnSpc>
                  <a:spcPct val="120000"/>
                </a:lnSpc>
                <a:defRPr sz="2000"/>
              </a:pPr>
              <a:r>
                <a:t>} </a:t>
              </a:r>
            </a:p>
          </p:txBody>
        </p:sp>
        <p:pic>
          <p:nvPicPr>
            <p:cNvPr id="165" name="algorithm KMP(P[1,...,m],T[1,...,n])…" descr="algorithm KMP(P[1,...,m],T[1,...,n])…"/>
            <p:cNvPicPr>
              <a:picLocks noChangeAspect="0"/>
            </p:cNvPicPr>
            <p:nvPr/>
          </p:nvPicPr>
          <p:blipFill>
            <a:blip r:embed="rId2">
              <a:extLst/>
            </a:blip>
            <a:stretch>
              <a:fillRect/>
            </a:stretch>
          </p:blipFill>
          <p:spPr>
            <a:xfrm>
              <a:off x="0" y="0"/>
              <a:ext cx="5894530" cy="6826885"/>
            </a:xfrm>
            <a:prstGeom prst="rect">
              <a:avLst/>
            </a:prstGeom>
            <a:effectLst/>
          </p:spPr>
        </p:pic>
      </p:grpSp>
      <p:sp>
        <p:nvSpPr>
          <p:cNvPr id="168" name="Pseudo code"/>
          <p:cNvSpPr txBox="1"/>
          <p:nvPr/>
        </p:nvSpPr>
        <p:spPr>
          <a:xfrm>
            <a:off x="716516" y="1114932"/>
            <a:ext cx="302872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Pseudo code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Dynamic programming…"/>
          <p:cNvSpPr txBox="1"/>
          <p:nvPr>
            <p:ph type="title"/>
          </p:nvPr>
        </p:nvSpPr>
        <p:spPr>
          <a:prstGeom prst="rect">
            <a:avLst/>
          </a:prstGeom>
        </p:spPr>
        <p:txBody>
          <a:bodyPr/>
          <a:lstStyle/>
          <a:p>
            <a:pPr>
              <a:lnSpc>
                <a:spcPct val="100000"/>
              </a:lnSpc>
              <a:defRPr u="sng"/>
            </a:pPr>
            <a:r>
              <a:t>Dynamic programming </a:t>
            </a:r>
          </a:p>
          <a:p>
            <a:pPr>
              <a:lnSpc>
                <a:spcPct val="100000"/>
              </a:lnSpc>
              <a:defRPr sz="2600"/>
            </a:pPr>
            <a:r>
              <a:t>A more sophisticated approach.</a:t>
            </a:r>
          </a:p>
        </p:txBody>
      </p:sp>
      <p:sp>
        <p:nvSpPr>
          <p:cNvPr id="171" name="So instead of doing the perfect string match we aim for the best alignment of strings.…"/>
          <p:cNvSpPr txBox="1"/>
          <p:nvPr/>
        </p:nvSpPr>
        <p:spPr>
          <a:xfrm>
            <a:off x="440817" y="2578100"/>
            <a:ext cx="11945367"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3752" indent="-443752" algn="l">
              <a:buClr>
                <a:srgbClr val="BEBEBE"/>
              </a:buClr>
              <a:buSzPct val="125000"/>
              <a:buChar char="•"/>
            </a:pPr>
            <a:r>
              <a:t>So instead of doing the perfect string match we aim for the best alignment of strings.</a:t>
            </a:r>
          </a:p>
          <a:p>
            <a:pPr algn="l"/>
            <a:r>
              <a:t>        What is alignment ? </a:t>
            </a:r>
          </a:p>
          <a:p>
            <a:pPr algn="l"/>
          </a:p>
          <a:p>
            <a:pPr algn="l"/>
          </a:p>
          <a:p>
            <a:pPr algn="l"/>
          </a:p>
          <a:p>
            <a:pPr algn="l"/>
          </a:p>
          <a:p>
            <a:pPr algn="l"/>
          </a:p>
          <a:p>
            <a:pPr algn="l"/>
            <a:r>
              <a:t>Input :-</a:t>
            </a:r>
          </a:p>
          <a:p>
            <a:pPr algn="l"/>
            <a:r>
              <a:t>String 1 : “</a:t>
            </a:r>
            <a:r>
              <a:rPr sz="3500"/>
              <a:t>ATGCATGACT”</a:t>
            </a:r>
          </a:p>
          <a:p>
            <a:pPr algn="l"/>
            <a:r>
              <a:t>String 2 : “</a:t>
            </a:r>
            <a:r>
              <a:rPr sz="3500"/>
              <a:t>ATGATCAGTA”</a:t>
            </a:r>
          </a:p>
          <a:p>
            <a:pPr algn="l"/>
            <a:r>
              <a:t>Output :</a:t>
            </a:r>
          </a:p>
        </p:txBody>
      </p:sp>
      <p:grpSp>
        <p:nvGrpSpPr>
          <p:cNvPr id="174" name="Sequence alignment is a way of arranging the sequences of DNA, RNA, or protein to identify regions of similarity that may be a consequence of functional, structural, or evolutionary relationships between the sequences."/>
          <p:cNvGrpSpPr/>
          <p:nvPr/>
        </p:nvGrpSpPr>
        <p:grpSpPr>
          <a:xfrm>
            <a:off x="2000746" y="4470728"/>
            <a:ext cx="9326711" cy="1643992"/>
            <a:chOff x="0" y="0"/>
            <a:chExt cx="9326709" cy="1643991"/>
          </a:xfrm>
        </p:grpSpPr>
        <p:sp>
          <p:nvSpPr>
            <p:cNvPr id="173" name="Sequence alignment is a way of arranging the sequences of DNA, RNA, or protein to identify regions of similarity that may be a consequence of functional, structural, or evolutionary relationships between the sequences."/>
            <p:cNvSpPr txBox="1"/>
            <p:nvPr/>
          </p:nvSpPr>
          <p:spPr>
            <a:xfrm>
              <a:off x="19050" y="19050"/>
              <a:ext cx="9288610" cy="1605892"/>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just" defTabSz="355600">
                <a:defRPr sz="2400">
                  <a:solidFill>
                    <a:srgbClr val="5B5854"/>
                  </a:solidFill>
                  <a:latin typeface="Helvetica Neue"/>
                  <a:ea typeface="Helvetica Neue"/>
                  <a:cs typeface="Helvetica Neue"/>
                  <a:sym typeface="Helvetica Neue"/>
                </a:defRPr>
              </a:pPr>
              <a:r>
                <a:t>S</a:t>
              </a:r>
              <a:r>
                <a:rPr b="1"/>
                <a:t>equence alignment</a:t>
              </a:r>
              <a:r>
                <a:t> is a way of arranging the sequences of </a:t>
              </a:r>
              <a:r>
                <a:rPr>
                  <a:hlinkClick r:id="rId2" invalidUrl="" action="" tgtFrame="" tooltip="" history="1" highlightClick="0" endSnd="0"/>
                </a:rPr>
                <a:t>DNA</a:t>
              </a:r>
              <a:r>
                <a:t>, </a:t>
              </a:r>
              <a:r>
                <a:rPr>
                  <a:hlinkClick r:id="rId3" invalidUrl="" action="" tgtFrame="" tooltip="" history="1" highlightClick="0" endSnd="0"/>
                </a:rPr>
                <a:t>RNA</a:t>
              </a:r>
              <a:r>
                <a:t>, or protein to identify regions of similarity that may be a consequence of functional, </a:t>
              </a:r>
              <a:r>
                <a:rPr>
                  <a:hlinkClick r:id="rId4" invalidUrl="" action="" tgtFrame="" tooltip="" history="1" highlightClick="0" endSnd="0"/>
                </a:rPr>
                <a:t>structural</a:t>
              </a:r>
              <a:r>
                <a:t>, or </a:t>
              </a:r>
              <a:r>
                <a:rPr>
                  <a:hlinkClick r:id="rId5" invalidUrl="" action="" tgtFrame="" tooltip="" history="1" highlightClick="0" endSnd="0"/>
                </a:rPr>
                <a:t>evolutionary</a:t>
              </a:r>
              <a:r>
                <a:t> relationships between the sequences.</a:t>
              </a:r>
            </a:p>
          </p:txBody>
        </p:sp>
        <p:pic>
          <p:nvPicPr>
            <p:cNvPr id="172" name="Sequence alignment is a way of arranging the sequences of DNA, RNA, or protein to identify regions of similarity that may be a consequence of functional, structural, or evolutionary relationships between the sequences." descr="Sequence alignment is a way of arranging the sequences of DNA, RNA, or protein to identify regions of similarity that may be a consequence of functional, structural, or evolutionary relationships between the sequences."/>
            <p:cNvPicPr>
              <a:picLocks noChangeAspect="0"/>
            </p:cNvPicPr>
            <p:nvPr/>
          </p:nvPicPr>
          <p:blipFill>
            <a:blip r:embed="rId6">
              <a:extLst/>
            </a:blip>
            <a:stretch>
              <a:fillRect/>
            </a:stretch>
          </p:blipFill>
          <p:spPr>
            <a:xfrm>
              <a:off x="0" y="-1"/>
              <a:ext cx="9326710" cy="1643993"/>
            </a:xfrm>
            <a:prstGeom prst="rect">
              <a:avLst/>
            </a:prstGeom>
            <a:effectLst/>
          </p:spPr>
        </p:pic>
      </p:grpSp>
      <p:sp>
        <p:nvSpPr>
          <p:cNvPr id="175" name="Guess what the output would be ?"/>
          <p:cNvSpPr txBox="1"/>
          <p:nvPr/>
        </p:nvSpPr>
        <p:spPr>
          <a:xfrm>
            <a:off x="3254784" y="6343649"/>
            <a:ext cx="64952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Guess what the output would be ?</a:t>
            </a:r>
          </a:p>
        </p:txBody>
      </p:sp>
      <p:sp>
        <p:nvSpPr>
          <p:cNvPr id="176" name="“ATGCATG-AC-T-” , “ATG-AT-CA-GTA”"/>
          <p:cNvSpPr txBox="1"/>
          <p:nvPr/>
        </p:nvSpPr>
        <p:spPr>
          <a:xfrm>
            <a:off x="2108200" y="8365958"/>
            <a:ext cx="753884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defTabSz="457200">
              <a:lnSpc>
                <a:spcPct val="107916"/>
              </a:lnSpc>
              <a:spcBef>
                <a:spcPts val="800"/>
              </a:spcBef>
              <a:defRPr sz="3500">
                <a:solidFill>
                  <a:schemeClr val="accent3">
                    <a:hueOff val="929958"/>
                    <a:satOff val="10247"/>
                    <a:lumOff val="-24509"/>
                  </a:schemeClr>
                </a:solidFill>
                <a:uFill>
                  <a:solidFill>
                    <a:srgbClr val="000000"/>
                  </a:solidFill>
                </a:uFill>
                <a:latin typeface="Calibri"/>
                <a:ea typeface="Calibri"/>
                <a:cs typeface="Calibri"/>
                <a:sym typeface="Calibri"/>
              </a:defRPr>
            </a:lvl1pPr>
          </a:lstStyle>
          <a:p>
            <a:pPr/>
            <a:r>
              <a:t>“ATGCATG-AC-T-” , “ATG-AT-CA-GTA”</a:t>
            </a:r>
          </a:p>
        </p:txBody>
      </p:sp>
      <p:pic>
        <p:nvPicPr>
          <p:cNvPr id="177" name="IMG_2203.PNG" descr="IMG_2203.PNG"/>
          <p:cNvPicPr>
            <a:picLocks noChangeAspect="1"/>
          </p:cNvPicPr>
          <p:nvPr/>
        </p:nvPicPr>
        <p:blipFill>
          <a:blip r:embed="rId7">
            <a:extLst/>
          </a:blip>
          <a:stretch>
            <a:fillRect/>
          </a:stretch>
        </p:blipFill>
        <p:spPr>
          <a:xfrm>
            <a:off x="6193033" y="596900"/>
            <a:ext cx="3161881" cy="316188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75"/>
                                        </p:tgtEl>
                                        <p:attrNameLst>
                                          <p:attrName>style.visibility</p:attrName>
                                        </p:attrNameLst>
                                      </p:cBhvr>
                                      <p:to>
                                        <p:strVal val="visible"/>
                                      </p:to>
                                    </p:set>
                                    <p:anim calcmode="lin" valueType="num">
                                      <p:cBhvr>
                                        <p:cTn id="7" dur="500" fill="hold"/>
                                        <p:tgtEl>
                                          <p:spTgt spid="175"/>
                                        </p:tgtEl>
                                        <p:attrNameLst>
                                          <p:attrName>ppt_w</p:attrName>
                                        </p:attrNameLst>
                                      </p:cBhvr>
                                      <p:tavLst>
                                        <p:tav tm="0">
                                          <p:val>
                                            <p:fltVal val="0"/>
                                          </p:val>
                                        </p:tav>
                                        <p:tav tm="100000">
                                          <p:val>
                                            <p:strVal val="#ppt_w"/>
                                          </p:val>
                                        </p:tav>
                                      </p:tavLst>
                                    </p:anim>
                                    <p:anim calcmode="lin" valueType="num">
                                      <p:cBhvr>
                                        <p:cTn id="8" dur="500" fill="hold"/>
                                        <p:tgtEl>
                                          <p:spTgt spid="17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xit" nodeType="clickEffect" presetSubtype="10" presetID="19" grpId="2" fill="hold">
                                  <p:stCondLst>
                                    <p:cond delay="0"/>
                                  </p:stCondLst>
                                  <p:iterate type="lt" backwards="0">
                                    <p:tmAbs val="0"/>
                                  </p:iterate>
                                  <p:childTnLst>
                                    <p:anim calcmode="lin" valueType="num">
                                      <p:cBhvr>
                                        <p:cTn id="12" dur="1000" fill="hold"/>
                                        <p:tgtEl>
                                          <p:spTgt spid="175"/>
                                        </p:tgtEl>
                                        <p:attrNameLst>
                                          <p:attrName>ppt_h</p:attrName>
                                        </p:attrNameLst>
                                      </p:cBhvr>
                                      <p:tavLst>
                                        <p:tav tm="0">
                                          <p:val>
                                            <p:strVal val="ppt_h"/>
                                          </p:val>
                                        </p:tav>
                                        <p:tav tm="100000">
                                          <p:val>
                                            <p:strVal val="ppt_h"/>
                                          </p:val>
                                        </p:tav>
                                      </p:tavLst>
                                    </p:anim>
                                    <p:anim calcmode="lin" valueType="num">
                                      <p:cBhvr>
                                        <p:cTn id="13" dur="1000" fill="hold"/>
                                        <p:tgtEl>
                                          <p:spTgt spid="17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4" fill="hold">
                                          <p:stCondLst>
                                            <p:cond delay="999"/>
                                          </p:stCondLst>
                                        </p:cTn>
                                        <p:tgtEl>
                                          <p:spTgt spid="1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3" fill="hold">
                                  <p:stCondLst>
                                    <p:cond delay="0"/>
                                  </p:stCondLst>
                                  <p:iterate type="lt" backwards="0">
                                    <p:tmAbs val="100"/>
                                  </p:iterate>
                                  <p:childTnLst>
                                    <p:set>
                                      <p:cBhvr>
                                        <p:cTn id="18" fill="hold"/>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2"/>
      <p:bldP build="whole" bldLvl="1" animBg="1" rev="0" advAuto="0" spid="176" grpId="3"/>
      <p:bldP build="whole" bldLvl="1" animBg="1" rev="0" advAuto="0" spid="175"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Pseudo Code"/>
          <p:cNvSpPr txBox="1"/>
          <p:nvPr/>
        </p:nvSpPr>
        <p:spPr>
          <a:xfrm>
            <a:off x="510468" y="603249"/>
            <a:ext cx="26112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vl1pPr>
          </a:lstStyle>
          <a:p>
            <a:pPr/>
            <a:r>
              <a:t>Pseudo Code</a:t>
            </a:r>
          </a:p>
        </p:txBody>
      </p:sp>
      <p:grpSp>
        <p:nvGrpSpPr>
          <p:cNvPr id="182" name="for i = 1 to rows:…"/>
          <p:cNvGrpSpPr/>
          <p:nvPr/>
        </p:nvGrpSpPr>
        <p:grpSpPr>
          <a:xfrm>
            <a:off x="418940" y="1866900"/>
            <a:ext cx="5882584" cy="6019800"/>
            <a:chOff x="0" y="0"/>
            <a:chExt cx="5882583" cy="6019800"/>
          </a:xfrm>
        </p:grpSpPr>
        <p:sp>
          <p:nvSpPr>
            <p:cNvPr id="181" name="for i = 1 to rows:…"/>
            <p:cNvSpPr txBox="1"/>
            <p:nvPr/>
          </p:nvSpPr>
          <p:spPr>
            <a:xfrm>
              <a:off x="19050" y="19050"/>
              <a:ext cx="5844484" cy="59817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sz="2000"/>
              </a:pPr>
              <a:r>
                <a:t>for i = 1 to rows:</a:t>
              </a:r>
            </a:p>
            <a:p>
              <a:pPr algn="l">
                <a:defRPr sz="2000"/>
              </a:pPr>
              <a:r>
                <a:t>    for j =1 to cols:</a:t>
              </a:r>
            </a:p>
            <a:p>
              <a:pPr algn="l">
                <a:defRPr sz="2000"/>
              </a:pPr>
              <a:r>
                <a:t>        if ith character in seqA == jth character in seqB:</a:t>
              </a:r>
            </a:p>
            <a:p>
              <a:pPr algn="l">
                <a:defRPr sz="2000"/>
              </a:pPr>
              <a:r>
                <a:t>            score=match</a:t>
              </a:r>
            </a:p>
            <a:p>
              <a:pPr algn="l">
                <a:defRPr sz="2000"/>
              </a:pPr>
              <a:r>
                <a:t>        else</a:t>
              </a:r>
            </a:p>
            <a:p>
              <a:pPr algn="l">
                <a:defRPr sz="2000"/>
              </a:pPr>
              <a:r>
                <a:t>            score = mismatch</a:t>
              </a:r>
            </a:p>
            <a:p>
              <a:pPr algn="l">
                <a:defRPr sz="2000"/>
              </a:pPr>
              <a:r>
                <a:t>        # Now we have 3 choices</a:t>
              </a:r>
            </a:p>
            <a:p>
              <a:pPr algn="l">
                <a:defRPr sz="2000"/>
              </a:pPr>
              <a:r>
                <a:t>        choice1=a[i-1,j-1]+score     # If characters are aligned</a:t>
              </a:r>
            </a:p>
            <a:p>
              <a:pPr algn="l">
                <a:defRPr sz="2000"/>
              </a:pPr>
              <a:r>
                <a:t>        choice2=a[i-1,j] + gap       # Gap in seqB</a:t>
              </a:r>
            </a:p>
            <a:p>
              <a:pPr algn="l">
                <a:defRPr sz="2000"/>
              </a:pPr>
              <a:r>
                <a:t>        choice3=a[i,j-1] + gap       # Gap in seqA</a:t>
              </a:r>
            </a:p>
            <a:p>
              <a:pPr algn="l">
                <a:defRPr sz="2000"/>
              </a:pPr>
              <a:r>
                <a:t>        Let a[i,j] be max(choice1,choice2,choice3)</a:t>
              </a:r>
            </a:p>
            <a:p>
              <a:pPr algn="l">
                <a:defRPr sz="2000"/>
              </a:pPr>
              <a:r>
                <a:t>        if a[i,j] is choice1:</a:t>
              </a:r>
            </a:p>
            <a:p>
              <a:pPr algn="l">
                <a:defRPr sz="2000"/>
              </a:pPr>
              <a:r>
                <a:t>            let ptr[i,j] be 0        # Chars i and j aligned</a:t>
              </a:r>
            </a:p>
            <a:p>
              <a:pPr algn="l">
                <a:defRPr sz="2000"/>
              </a:pPr>
              <a:r>
                <a:t>        else if a[i,j] is choice2:</a:t>
              </a:r>
            </a:p>
            <a:p>
              <a:pPr algn="l">
                <a:defRPr sz="2000"/>
              </a:pPr>
              <a:r>
                <a:t>            let ptr[i,j] be 1        # Gap in seqB</a:t>
              </a:r>
            </a:p>
            <a:p>
              <a:pPr algn="l">
                <a:defRPr sz="2000"/>
              </a:pPr>
              <a:r>
                <a:t>        else </a:t>
              </a:r>
            </a:p>
            <a:p>
              <a:pPr algn="l">
                <a:defRPr sz="2000"/>
              </a:pPr>
              <a:r>
                <a:t>            let ptr[i,j] be -1       # Gap in seqA</a:t>
              </a:r>
            </a:p>
            <a:p>
              <a:pPr algn="l">
                <a:defRPr sz="2000"/>
              </a:pPr>
            </a:p>
          </p:txBody>
        </p:sp>
        <p:pic>
          <p:nvPicPr>
            <p:cNvPr id="180" name="for i = 1 to rows:…" descr="for i = 1 to rows:…"/>
            <p:cNvPicPr>
              <a:picLocks noChangeAspect="0"/>
            </p:cNvPicPr>
            <p:nvPr/>
          </p:nvPicPr>
          <p:blipFill>
            <a:blip r:embed="rId2">
              <a:extLst/>
            </a:blip>
            <a:stretch>
              <a:fillRect/>
            </a:stretch>
          </p:blipFill>
          <p:spPr>
            <a:xfrm>
              <a:off x="-1" y="0"/>
              <a:ext cx="5882585" cy="6019801"/>
            </a:xfrm>
            <a:prstGeom prst="rect">
              <a:avLst/>
            </a:prstGeom>
            <a:effectLst/>
          </p:spPr>
        </p:pic>
      </p:grpSp>
      <p:grpSp>
        <p:nvGrpSpPr>
          <p:cNvPr id="185" name="AlignmentA ← &quot;&quot;…"/>
          <p:cNvGrpSpPr/>
          <p:nvPr/>
        </p:nvGrpSpPr>
        <p:grpSpPr>
          <a:xfrm>
            <a:off x="6748798" y="1830498"/>
            <a:ext cx="5882584" cy="6092604"/>
            <a:chOff x="0" y="0"/>
            <a:chExt cx="5882583" cy="6092602"/>
          </a:xfrm>
        </p:grpSpPr>
        <p:sp>
          <p:nvSpPr>
            <p:cNvPr id="184" name="AlignmentA ← &quot;&quot;…"/>
            <p:cNvSpPr txBox="1"/>
            <p:nvPr/>
          </p:nvSpPr>
          <p:spPr>
            <a:xfrm>
              <a:off x="19050" y="19050"/>
              <a:ext cx="5844484" cy="6054502"/>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sz="2000"/>
              </a:pPr>
              <a:r>
                <a:t>AlignmentA ← ""</a:t>
              </a:r>
            </a:p>
            <a:p>
              <a:pPr algn="l">
                <a:defRPr sz="2000"/>
              </a:pPr>
              <a:r>
                <a:t>AlignmentB ← ""</a:t>
              </a:r>
            </a:p>
            <a:p>
              <a:pPr algn="l">
                <a:defRPr sz="2000"/>
              </a:pPr>
              <a:r>
                <a:t>i ← length(A)</a:t>
              </a:r>
            </a:p>
            <a:p>
              <a:pPr algn="l">
                <a:defRPr sz="2000"/>
              </a:pPr>
              <a:r>
                <a:t>j ← length(B)</a:t>
              </a:r>
            </a:p>
            <a:p>
              <a:pPr algn="l">
                <a:defRPr sz="2000"/>
              </a:pPr>
              <a:r>
                <a:rPr b="1"/>
                <a:t>while</a:t>
              </a:r>
              <a:r>
                <a:t> (i &gt; 0 </a:t>
              </a:r>
              <a:r>
                <a:rPr b="1"/>
                <a:t>or</a:t>
              </a:r>
              <a:r>
                <a:t> j &gt; 0)</a:t>
              </a:r>
            </a:p>
            <a:p>
              <a:pPr algn="l">
                <a:defRPr sz="2000"/>
              </a:pPr>
              <a:r>
                <a:t>{</a:t>
              </a:r>
            </a:p>
            <a:p>
              <a:pPr algn="l">
                <a:defRPr sz="2000"/>
              </a:pPr>
              <a:r>
                <a:t>  </a:t>
              </a:r>
              <a:r>
                <a:rPr b="1"/>
                <a:t>if</a:t>
              </a:r>
              <a:r>
                <a:t> (i &gt; 0 </a:t>
              </a:r>
              <a:r>
                <a:rPr b="1"/>
                <a:t>and</a:t>
              </a:r>
              <a:r>
                <a:t> j &gt; 0 </a:t>
              </a:r>
              <a:r>
                <a:rPr b="1"/>
                <a:t>and</a:t>
              </a:r>
              <a:r>
                <a:t> F(i,j) == F(i-1,j-1) + S(A</a:t>
              </a:r>
              <a:r>
                <a:rPr baseline="-5999"/>
                <a:t>i</a:t>
              </a:r>
              <a:r>
                <a:t>, B</a:t>
              </a:r>
              <a:r>
                <a:rPr baseline="-5999"/>
                <a:t>j</a:t>
              </a:r>
              <a:r>
                <a:t>))</a:t>
              </a:r>
            </a:p>
            <a:p>
              <a:pPr algn="l">
                <a:defRPr sz="2000"/>
              </a:pPr>
              <a:r>
                <a:t>  { AlignmentA ← A</a:t>
              </a:r>
              <a:r>
                <a:rPr baseline="-5999"/>
                <a:t>i</a:t>
              </a:r>
              <a:r>
                <a:t> + AlignmentA</a:t>
              </a:r>
            </a:p>
            <a:p>
              <a:pPr algn="l">
                <a:defRPr sz="2000"/>
              </a:pPr>
              <a:r>
                <a:t>    AlignmentB ← B</a:t>
              </a:r>
              <a:r>
                <a:rPr baseline="-5999"/>
                <a:t>j</a:t>
              </a:r>
              <a:r>
                <a:t> + AlignmentB</a:t>
              </a:r>
            </a:p>
            <a:p>
              <a:pPr algn="l">
                <a:defRPr sz="2000"/>
              </a:pPr>
              <a:r>
                <a:t>    I ← i-1 </a:t>
              </a:r>
            </a:p>
            <a:p>
              <a:pPr algn="l">
                <a:defRPr sz="2000"/>
              </a:pPr>
              <a:r>
                <a:t>    j ← j - 1}</a:t>
              </a:r>
            </a:p>
            <a:p>
              <a:pPr algn="l">
                <a:defRPr sz="2000"/>
              </a:pPr>
              <a:r>
                <a:t>  </a:t>
              </a:r>
              <a:r>
                <a:rPr b="1"/>
                <a:t>else</a:t>
              </a:r>
              <a:r>
                <a:t> </a:t>
              </a:r>
              <a:r>
                <a:rPr b="1"/>
                <a:t>if</a:t>
              </a:r>
              <a:r>
                <a:t> (i &gt; 0 </a:t>
              </a:r>
              <a:r>
                <a:rPr b="1"/>
                <a:t>and</a:t>
              </a:r>
              <a:r>
                <a:t> F(i,j) == F(i-1,j) + d)</a:t>
              </a:r>
            </a:p>
            <a:p>
              <a:pPr algn="l">
                <a:defRPr sz="2000"/>
              </a:pPr>
              <a:r>
                <a:t>  {AlignmentA ← A</a:t>
              </a:r>
              <a:r>
                <a:rPr baseline="-5999"/>
                <a:t>i</a:t>
              </a:r>
              <a:r>
                <a:t> + AlignmentA</a:t>
              </a:r>
            </a:p>
            <a:p>
              <a:pPr algn="l">
                <a:defRPr sz="2000"/>
              </a:pPr>
              <a:r>
                <a:t>    AlignmentB ← "-" + AlignmentB</a:t>
              </a:r>
            </a:p>
            <a:p>
              <a:pPr algn="l">
                <a:defRPr sz="2000"/>
              </a:pPr>
              <a:r>
                <a:t>    i ← i - 1}</a:t>
              </a:r>
            </a:p>
            <a:p>
              <a:pPr algn="l">
                <a:defRPr sz="2000"/>
              </a:pPr>
              <a:r>
                <a:t>  else</a:t>
              </a:r>
            </a:p>
            <a:p>
              <a:pPr algn="l">
                <a:defRPr sz="2000"/>
              </a:pPr>
              <a:r>
                <a:t>  {AlignmentA ← "-" + AlignmentA</a:t>
              </a:r>
            </a:p>
            <a:p>
              <a:pPr algn="l">
                <a:defRPr sz="2000"/>
              </a:pPr>
              <a:r>
                <a:t>    AlignmentB ← B</a:t>
              </a:r>
              <a:r>
                <a:rPr baseline="-5999"/>
                <a:t>j</a:t>
              </a:r>
              <a:r>
                <a:t> + AlignmentB</a:t>
              </a:r>
            </a:p>
            <a:p>
              <a:pPr algn="l">
                <a:defRPr sz="2000"/>
              </a:pPr>
              <a:r>
                <a:t>    j ← j - 1}</a:t>
              </a:r>
            </a:p>
            <a:p>
              <a:pPr algn="l">
                <a:defRPr sz="2000"/>
              </a:pPr>
              <a:r>
                <a:t>}</a:t>
              </a:r>
            </a:p>
          </p:txBody>
        </p:sp>
        <p:pic>
          <p:nvPicPr>
            <p:cNvPr id="183" name="AlignmentA ← &quot;&quot;…" descr="AlignmentA ← &quot;&quot;…"/>
            <p:cNvPicPr>
              <a:picLocks noChangeAspect="0"/>
            </p:cNvPicPr>
            <p:nvPr/>
          </p:nvPicPr>
          <p:blipFill>
            <a:blip r:embed="rId3">
              <a:extLst/>
            </a:blip>
            <a:stretch>
              <a:fillRect/>
            </a:stretch>
          </p:blipFill>
          <p:spPr>
            <a:xfrm>
              <a:off x="-1" y="-1"/>
              <a:ext cx="5882585" cy="6092604"/>
            </a:xfrm>
            <a:prstGeom prst="rect">
              <a:avLst/>
            </a:prstGeom>
            <a:effectLst/>
          </p:spPr>
        </p:pic>
      </p:grpSp>
      <p:sp>
        <p:nvSpPr>
          <p:cNvPr id="186" name="Making Matrix"/>
          <p:cNvSpPr txBox="1"/>
          <p:nvPr/>
        </p:nvSpPr>
        <p:spPr>
          <a:xfrm>
            <a:off x="453705" y="1314449"/>
            <a:ext cx="244867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vl1pPr>
          </a:lstStyle>
          <a:p>
            <a:pPr/>
            <a:r>
              <a:t>Making Matrix </a:t>
            </a:r>
          </a:p>
        </p:txBody>
      </p:sp>
      <p:sp>
        <p:nvSpPr>
          <p:cNvPr id="187" name="Constructing result"/>
          <p:cNvSpPr txBox="1"/>
          <p:nvPr/>
        </p:nvSpPr>
        <p:spPr>
          <a:xfrm>
            <a:off x="6775812" y="1314449"/>
            <a:ext cx="310515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400"/>
            </a:lvl1pPr>
          </a:lstStyle>
          <a:p>
            <a:pPr/>
            <a:r>
              <a:t>Constructing result</a:t>
            </a:r>
          </a:p>
        </p:txBody>
      </p:sp>
      <p:sp>
        <p:nvSpPr>
          <p:cNvPr id="188" name="* This algorithm does the global alignment (length of input strings are same)"/>
          <p:cNvSpPr txBox="1"/>
          <p:nvPr/>
        </p:nvSpPr>
        <p:spPr>
          <a:xfrm>
            <a:off x="415241" y="7975599"/>
            <a:ext cx="12174318"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 This algorithm does the global alignment (length of input strings are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88"/>
                                        </p:tgtEl>
                                        <p:attrNameLst>
                                          <p:attrName>style.visibility</p:attrName>
                                        </p:attrNameLst>
                                      </p:cBhvr>
                                      <p:to>
                                        <p:strVal val="visible"/>
                                      </p:to>
                                    </p:set>
                                    <p:animEffect filter="box(out)" transition="in">
                                      <p:cBhvr>
                                        <p:cTn id="7"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1"/>
    </p:bldLst>
  </p:timing>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