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2"/>
  </p:normalViewPr>
  <p:slideViewPr>
    <p:cSldViewPr snapToGrid="0">
      <p:cViewPr varScale="1">
        <p:scale>
          <a:sx n="111" d="100"/>
          <a:sy n="111"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38D0-B357-7D31-44FF-0005D87F4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17AB3F-BDEF-2954-86DA-139906F32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50AEC4-307F-9435-4346-37B92C4DB370}"/>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5" name="Footer Placeholder 4">
            <a:extLst>
              <a:ext uri="{FF2B5EF4-FFF2-40B4-BE49-F238E27FC236}">
                <a16:creationId xmlns:a16="http://schemas.microsoft.com/office/drawing/2014/main" id="{FA7A8DC8-052E-0E32-9D2E-5438348E4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59F8C-F70A-CC51-6F68-CA460E642E1D}"/>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291216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7DD7-3756-3C71-7C13-E2C09C343A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CE6FEC-FF90-7B5A-C88A-8397F5815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179FA-635F-4EED-F613-794037AB4300}"/>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5" name="Footer Placeholder 4">
            <a:extLst>
              <a:ext uri="{FF2B5EF4-FFF2-40B4-BE49-F238E27FC236}">
                <a16:creationId xmlns:a16="http://schemas.microsoft.com/office/drawing/2014/main" id="{2928868C-0E20-31DA-7326-3316AFF8A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67A09-01A0-2EAA-10DA-D4296F23627E}"/>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182135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8B825-D818-26D1-3C76-4BC58B0DB7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A9E6C-B253-09E1-36BF-FB8030A11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1EBE5-D84E-F4E2-58E0-419A871F277D}"/>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5" name="Footer Placeholder 4">
            <a:extLst>
              <a:ext uri="{FF2B5EF4-FFF2-40B4-BE49-F238E27FC236}">
                <a16:creationId xmlns:a16="http://schemas.microsoft.com/office/drawing/2014/main" id="{49F68532-85EB-7F59-2C80-94DBB5E07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D3DC2-0072-1197-581D-871C4C066810}"/>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136509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51CD-7F4A-EC8E-B052-6544FE3CC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5DC21A-9694-5E63-13FD-499E3F8C3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99DEF-CE8A-4DA7-15ED-906FB9FABD26}"/>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5" name="Footer Placeholder 4">
            <a:extLst>
              <a:ext uri="{FF2B5EF4-FFF2-40B4-BE49-F238E27FC236}">
                <a16:creationId xmlns:a16="http://schemas.microsoft.com/office/drawing/2014/main" id="{5573D309-06CA-7AEB-C53A-C4CAAAC74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BE2EC-0DCB-1E54-E2BE-5E9D713C4977}"/>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66633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9A19-0A67-378A-BB85-F72B7300C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F88113-DBF1-5791-F1E0-43AAC75A2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B37CB-530D-6BC6-D634-E55E4192F821}"/>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5" name="Footer Placeholder 4">
            <a:extLst>
              <a:ext uri="{FF2B5EF4-FFF2-40B4-BE49-F238E27FC236}">
                <a16:creationId xmlns:a16="http://schemas.microsoft.com/office/drawing/2014/main" id="{900CC2C8-4792-A53A-5812-A3C798B81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6879F-8D38-97C4-03A0-C857715A8D0C}"/>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365286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61D5-B7DC-2D93-6D4C-9C7B0056B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95137-3B47-0E84-AEB1-AF5340DC1A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FC2B98-9BE5-9579-F41E-DEF620B2D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6FC52E-F373-64F2-B434-7B50460C4A3F}"/>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6" name="Footer Placeholder 5">
            <a:extLst>
              <a:ext uri="{FF2B5EF4-FFF2-40B4-BE49-F238E27FC236}">
                <a16:creationId xmlns:a16="http://schemas.microsoft.com/office/drawing/2014/main" id="{C25CDCE0-91DB-E2D8-401E-AED93A40B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92603-2351-C99A-C94E-7F2065259178}"/>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62425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BD7C-86D8-42E6-3515-F45221135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13E3E3-398E-A84D-5496-BDD594174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DA0118-B59B-F87B-4828-87BF18113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7DC471-FD36-2F83-67FB-2F4626AFC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D23E5-967B-A859-64DF-57DABF4759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EB4C63-A3F8-66C5-4A7B-0380C62AE547}"/>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8" name="Footer Placeholder 7">
            <a:extLst>
              <a:ext uri="{FF2B5EF4-FFF2-40B4-BE49-F238E27FC236}">
                <a16:creationId xmlns:a16="http://schemas.microsoft.com/office/drawing/2014/main" id="{4AC1079D-7B70-9D33-AED3-09C3C90409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F81F19-7933-7D34-5D25-2CD358CF19C2}"/>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314401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36F9-B896-C96E-514B-37D7A24B7E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2CA308-50CF-FB98-7603-227AF4704A60}"/>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4" name="Footer Placeholder 3">
            <a:extLst>
              <a:ext uri="{FF2B5EF4-FFF2-40B4-BE49-F238E27FC236}">
                <a16:creationId xmlns:a16="http://schemas.microsoft.com/office/drawing/2014/main" id="{BB7AC62A-789D-8A76-5229-5F83373834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88B28C-AA13-5E3C-C09E-351113A0AD27}"/>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267428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0C86A-3DA5-C717-D8A6-D2976097E1FE}"/>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3" name="Footer Placeholder 2">
            <a:extLst>
              <a:ext uri="{FF2B5EF4-FFF2-40B4-BE49-F238E27FC236}">
                <a16:creationId xmlns:a16="http://schemas.microsoft.com/office/drawing/2014/main" id="{119B2FFC-86FA-B388-CD76-E254C9371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55EC3C-78A3-E687-6B6A-CA1D4FB55F89}"/>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135473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96AE-6817-6046-6BC7-513027149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F1DB62-5AE5-6A3B-0DB9-ECB775821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66D2-8FA1-4600-0162-6B46BFCD5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50A42-CA6A-DA79-68B7-CA092E1976DF}"/>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6" name="Footer Placeholder 5">
            <a:extLst>
              <a:ext uri="{FF2B5EF4-FFF2-40B4-BE49-F238E27FC236}">
                <a16:creationId xmlns:a16="http://schemas.microsoft.com/office/drawing/2014/main" id="{D9D718B9-E79E-1765-BEBD-C9AF2A994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754B6-882B-61D8-FDFE-AF3F396BD6C0}"/>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198717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587B-D9F6-BE93-DA64-ABD4B92CB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42952E-9BDF-4189-CBFC-AACE0DB5A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1918CB-A553-3AF4-B7C8-5703082FB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E06B8-E5C0-C612-2123-E99874B78B13}"/>
              </a:ext>
            </a:extLst>
          </p:cNvPr>
          <p:cNvSpPr>
            <a:spLocks noGrp="1"/>
          </p:cNvSpPr>
          <p:nvPr>
            <p:ph type="dt" sz="half" idx="10"/>
          </p:nvPr>
        </p:nvSpPr>
        <p:spPr/>
        <p:txBody>
          <a:bodyPr/>
          <a:lstStyle/>
          <a:p>
            <a:fld id="{0C009A70-E905-8348-BF64-2B428ECDC449}" type="datetimeFigureOut">
              <a:rPr lang="en-US" smtClean="0"/>
              <a:t>4/21/23</a:t>
            </a:fld>
            <a:endParaRPr lang="en-US"/>
          </a:p>
        </p:txBody>
      </p:sp>
      <p:sp>
        <p:nvSpPr>
          <p:cNvPr id="6" name="Footer Placeholder 5">
            <a:extLst>
              <a:ext uri="{FF2B5EF4-FFF2-40B4-BE49-F238E27FC236}">
                <a16:creationId xmlns:a16="http://schemas.microsoft.com/office/drawing/2014/main" id="{9C121CD8-16C5-01E7-8FE8-E7B24F246C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D662C-2440-0EE1-F473-236D8D5F56C0}"/>
              </a:ext>
            </a:extLst>
          </p:cNvPr>
          <p:cNvSpPr>
            <a:spLocks noGrp="1"/>
          </p:cNvSpPr>
          <p:nvPr>
            <p:ph type="sldNum" sz="quarter" idx="12"/>
          </p:nvPr>
        </p:nvSpPr>
        <p:spPr/>
        <p:txBody>
          <a:bodyPr/>
          <a:lstStyle/>
          <a:p>
            <a:fld id="{F7546DB7-32EB-9A4E-9B99-483CCE0425CB}" type="slidenum">
              <a:rPr lang="en-US" smtClean="0"/>
              <a:t>‹#›</a:t>
            </a:fld>
            <a:endParaRPr lang="en-US"/>
          </a:p>
        </p:txBody>
      </p:sp>
    </p:spTree>
    <p:extLst>
      <p:ext uri="{BB962C8B-B14F-4D97-AF65-F5344CB8AC3E}">
        <p14:creationId xmlns:p14="http://schemas.microsoft.com/office/powerpoint/2010/main" val="22307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2FAF4B-57F6-6493-1545-5439D54829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FAFBA2-D0D6-1C87-5124-A9CF5A0D1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53235-479A-4581-8D1C-40D03ED6C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09A70-E905-8348-BF64-2B428ECDC449}" type="datetimeFigureOut">
              <a:rPr lang="en-US" smtClean="0"/>
              <a:t>4/21/23</a:t>
            </a:fld>
            <a:endParaRPr lang="en-US"/>
          </a:p>
        </p:txBody>
      </p:sp>
      <p:sp>
        <p:nvSpPr>
          <p:cNvPr id="5" name="Footer Placeholder 4">
            <a:extLst>
              <a:ext uri="{FF2B5EF4-FFF2-40B4-BE49-F238E27FC236}">
                <a16:creationId xmlns:a16="http://schemas.microsoft.com/office/drawing/2014/main" id="{18355F06-30CA-E1E7-01D3-D9A5E8687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E016AF-2BB5-6872-B0A9-AAA6EAE45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46DB7-32EB-9A4E-9B99-483CCE0425CB}" type="slidenum">
              <a:rPr lang="en-US" smtClean="0"/>
              <a:t>‹#›</a:t>
            </a:fld>
            <a:endParaRPr lang="en-US"/>
          </a:p>
        </p:txBody>
      </p:sp>
    </p:spTree>
    <p:extLst>
      <p:ext uri="{BB962C8B-B14F-4D97-AF65-F5344CB8AC3E}">
        <p14:creationId xmlns:p14="http://schemas.microsoft.com/office/powerpoint/2010/main" val="208652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D Hologram from iPad">
            <a:extLst>
              <a:ext uri="{FF2B5EF4-FFF2-40B4-BE49-F238E27FC236}">
                <a16:creationId xmlns:a16="http://schemas.microsoft.com/office/drawing/2014/main" id="{46FB222A-E99E-4B59-965E-67E3D7C9912D}"/>
              </a:ext>
            </a:extLst>
          </p:cNvPr>
          <p:cNvPicPr>
            <a:picLocks noChangeAspect="1"/>
          </p:cNvPicPr>
          <p:nvPr/>
        </p:nvPicPr>
        <p:blipFill rotWithShape="1">
          <a:blip r:embed="rId2">
            <a:alphaModFix amt="50000"/>
          </a:blip>
          <a:srcRect t="7625" b="8106"/>
          <a:stretch/>
        </p:blipFill>
        <p:spPr>
          <a:xfrm>
            <a:off x="20" y="1"/>
            <a:ext cx="12191980" cy="6857999"/>
          </a:xfrm>
          <a:prstGeom prst="rect">
            <a:avLst/>
          </a:prstGeom>
        </p:spPr>
      </p:pic>
      <p:sp>
        <p:nvSpPr>
          <p:cNvPr id="2" name="Title 1">
            <a:extLst>
              <a:ext uri="{FF2B5EF4-FFF2-40B4-BE49-F238E27FC236}">
                <a16:creationId xmlns:a16="http://schemas.microsoft.com/office/drawing/2014/main" id="{C27B30B0-1EF2-212A-830C-C2B6C633064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Crypto-Lottery Using Web3</a:t>
            </a:r>
          </a:p>
        </p:txBody>
      </p:sp>
    </p:spTree>
    <p:extLst>
      <p:ext uri="{BB962C8B-B14F-4D97-AF65-F5344CB8AC3E}">
        <p14:creationId xmlns:p14="http://schemas.microsoft.com/office/powerpoint/2010/main" val="27710439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040FD-4FC6-B0F0-FBE2-EC801B4DE24C}"/>
              </a:ext>
            </a:extLst>
          </p:cNvPr>
          <p:cNvSpPr>
            <a:spLocks noGrp="1"/>
          </p:cNvSpPr>
          <p:nvPr>
            <p:ph type="title"/>
          </p:nvPr>
        </p:nvSpPr>
        <p:spPr>
          <a:xfrm>
            <a:off x="5232400" y="1641752"/>
            <a:ext cx="6140449" cy="1323439"/>
          </a:xfrm>
        </p:spPr>
        <p:txBody>
          <a:bodyPr anchor="t">
            <a:normAutofit/>
          </a:bodyPr>
          <a:lstStyle/>
          <a:p>
            <a:r>
              <a:rPr lang="en-US" sz="4000">
                <a:solidFill>
                  <a:schemeClr val="bg1"/>
                </a:solidFill>
              </a:rPr>
              <a:t>Blockchain Technology</a:t>
            </a:r>
          </a:p>
        </p:txBody>
      </p:sp>
      <p:pic>
        <p:nvPicPr>
          <p:cNvPr id="26" name="Picture 25" descr="3D box skeletons">
            <a:extLst>
              <a:ext uri="{FF2B5EF4-FFF2-40B4-BE49-F238E27FC236}">
                <a16:creationId xmlns:a16="http://schemas.microsoft.com/office/drawing/2014/main" id="{EC6123CC-E745-D87E-73C3-CC2120734BDF}"/>
              </a:ext>
            </a:extLst>
          </p:cNvPr>
          <p:cNvPicPr>
            <a:picLocks noChangeAspect="1"/>
          </p:cNvPicPr>
          <p:nvPr/>
        </p:nvPicPr>
        <p:blipFill rotWithShape="1">
          <a:blip r:embed="rId2"/>
          <a:srcRect l="29590" r="26157" b="-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2" name="Group 31">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3" name="Freeform: Shape 32">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1AD92C6B-774B-C87B-9E47-129461C25DDC}"/>
              </a:ext>
            </a:extLst>
          </p:cNvPr>
          <p:cNvSpPr>
            <a:spLocks noGrp="1"/>
          </p:cNvSpPr>
          <p:nvPr>
            <p:ph idx="1"/>
          </p:nvPr>
        </p:nvSpPr>
        <p:spPr>
          <a:xfrm>
            <a:off x="5232401" y="3146400"/>
            <a:ext cx="6140449" cy="2682000"/>
          </a:xfrm>
        </p:spPr>
        <p:txBody>
          <a:bodyPr>
            <a:normAutofit/>
          </a:bodyPr>
          <a:lstStyle/>
          <a:p>
            <a:r>
              <a:rPr lang="en-US" sz="2400">
                <a:solidFill>
                  <a:schemeClr val="bg1">
                    <a:alpha val="80000"/>
                  </a:schemeClr>
                </a:solidFill>
              </a:rPr>
              <a:t>Blockchain is a distributed ledger technology that uses cryptography to secure data. It consists of blocks of data that are linked together in a chain, with each block containing a cryptographic hash of the previous block. This makes the data tamper-proof and transparent.</a:t>
            </a:r>
          </a:p>
        </p:txBody>
      </p:sp>
    </p:spTree>
    <p:extLst>
      <p:ext uri="{BB962C8B-B14F-4D97-AF65-F5344CB8AC3E}">
        <p14:creationId xmlns:p14="http://schemas.microsoft.com/office/powerpoint/2010/main" val="241674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38AA5-8158-6625-58E0-53B59610E8BC}"/>
              </a:ext>
            </a:extLst>
          </p:cNvPr>
          <p:cNvSpPr>
            <a:spLocks noGrp="1"/>
          </p:cNvSpPr>
          <p:nvPr>
            <p:ph type="title"/>
          </p:nvPr>
        </p:nvSpPr>
        <p:spPr>
          <a:xfrm>
            <a:off x="640080" y="325369"/>
            <a:ext cx="4368602" cy="1956841"/>
          </a:xfrm>
        </p:spPr>
        <p:txBody>
          <a:bodyPr anchor="b">
            <a:normAutofit/>
          </a:bodyPr>
          <a:lstStyle/>
          <a:p>
            <a:r>
              <a:rPr lang="en-US" sz="5400" dirty="0"/>
              <a:t>Introduction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E9DE0DF-8527-F062-B9D3-DB2D1D138A6F}"/>
              </a:ext>
            </a:extLst>
          </p:cNvPr>
          <p:cNvSpPr>
            <a:spLocks noGrp="1"/>
          </p:cNvSpPr>
          <p:nvPr>
            <p:ph idx="1"/>
          </p:nvPr>
        </p:nvSpPr>
        <p:spPr>
          <a:xfrm>
            <a:off x="640080" y="2872899"/>
            <a:ext cx="4243589" cy="3320668"/>
          </a:xfrm>
        </p:spPr>
        <p:txBody>
          <a:bodyPr>
            <a:normAutofit lnSpcReduction="10000"/>
          </a:bodyPr>
          <a:lstStyle/>
          <a:p>
            <a:pPr algn="l"/>
            <a:r>
              <a:rPr lang="en-CA" sz="1600" b="1" i="0" dirty="0">
                <a:solidFill>
                  <a:srgbClr val="374151"/>
                </a:solidFill>
                <a:effectLst/>
                <a:latin typeface="Söhne"/>
              </a:rPr>
              <a:t>Crypto-Lottery will offer a unique online lottery experience by enabling participants to buy tickets with cryptocurrency, eliminating the need for traditional payment methods. This platform will use blockchain technology to ensure the transparency and fairness of each lottery draw, as well as the security of our users' funds.</a:t>
            </a:r>
          </a:p>
          <a:p>
            <a:pPr algn="l"/>
            <a:r>
              <a:rPr lang="en-CA" sz="1600" b="1" i="0" dirty="0">
                <a:solidFill>
                  <a:srgbClr val="374151"/>
                </a:solidFill>
                <a:effectLst/>
                <a:latin typeface="Söhne"/>
              </a:rPr>
              <a:t> It will offer various types of lotteries, including daily, weekly, and monthly draws, with different prize pools and ticket prices. Our platform will also feature a referral program, where users can earn rewards for inviting their friends to participate in the lotteries.</a:t>
            </a:r>
          </a:p>
          <a:p>
            <a:endParaRPr lang="en-US" sz="2200" dirty="0"/>
          </a:p>
        </p:txBody>
      </p:sp>
      <p:pic>
        <p:nvPicPr>
          <p:cNvPr id="5" name="Picture 4" descr="3D box skeletons">
            <a:extLst>
              <a:ext uri="{FF2B5EF4-FFF2-40B4-BE49-F238E27FC236}">
                <a16:creationId xmlns:a16="http://schemas.microsoft.com/office/drawing/2014/main" id="{C0C3A1AB-4A2E-8159-D596-BE1A90F14E1D}"/>
              </a:ext>
            </a:extLst>
          </p:cNvPr>
          <p:cNvPicPr>
            <a:picLocks noChangeAspect="1"/>
          </p:cNvPicPr>
          <p:nvPr/>
        </p:nvPicPr>
        <p:blipFill rotWithShape="1">
          <a:blip r:embed="rId2"/>
          <a:srcRect l="18240" r="1480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3951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6A6CD3-771A-CCD9-D2B2-972D20AF80F1}"/>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dirty="0">
                <a:solidFill>
                  <a:srgbClr val="FFFFFF"/>
                </a:solidFill>
              </a:rPr>
              <a:t>Market Analysis</a:t>
            </a:r>
            <a:endParaRPr lang="en-US" sz="40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194B118-630A-82CD-485C-A74A9C065D15}"/>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dirty="0"/>
              <a:t>Market Analysis</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03B694-856A-2AD0-47AD-5201CE09E357}"/>
              </a:ext>
            </a:extLst>
          </p:cNvPr>
          <p:cNvSpPr txBox="1"/>
          <p:nvPr/>
        </p:nvSpPr>
        <p:spPr>
          <a:xfrm>
            <a:off x="8301133" y="1247078"/>
            <a:ext cx="3197701" cy="4363844"/>
          </a:xfrm>
          <a:prstGeom prst="rect">
            <a:avLst/>
          </a:prstGeom>
        </p:spPr>
        <p:txBody>
          <a:bodyPr vert="horz" lIns="91440" tIns="45720" rIns="91440" bIns="45720" rtlCol="0">
            <a:normAutofit/>
          </a:bodyPr>
          <a:lstStyle/>
          <a:p>
            <a:pPr>
              <a:lnSpc>
                <a:spcPct val="90000"/>
              </a:lnSpc>
              <a:spcAft>
                <a:spcPts val="600"/>
              </a:spcAft>
            </a:pPr>
            <a:r>
              <a:rPr lang="en-US" sz="2000" dirty="0"/>
              <a:t>•</a:t>
            </a:r>
            <a:r>
              <a:rPr lang="en-CA" sz="2000" b="0" i="0" dirty="0">
                <a:solidFill>
                  <a:srgbClr val="374151"/>
                </a:solidFill>
                <a:effectLst/>
                <a:latin typeface="Söhne"/>
              </a:rPr>
              <a:t>The global online lottery market is growing rapidly, with an estimated value of $52 billion in 2021. The increasing adoption of cryptocurrency and blockchain technology presents an opportunity for disruption in this industry. By offering a decentralized and transparent platform, Crypto-Lottery can attract users who value fairness and security.</a:t>
            </a:r>
            <a:endParaRPr lang="en-US" sz="2000" dirty="0"/>
          </a:p>
        </p:txBody>
      </p:sp>
    </p:spTree>
    <p:extLst>
      <p:ext uri="{BB962C8B-B14F-4D97-AF65-F5344CB8AC3E}">
        <p14:creationId xmlns:p14="http://schemas.microsoft.com/office/powerpoint/2010/main" val="397103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F1098-D81C-138D-96E5-601E3929FAE1}"/>
              </a:ext>
            </a:extLst>
          </p:cNvPr>
          <p:cNvSpPr>
            <a:spLocks noGrp="1"/>
          </p:cNvSpPr>
          <p:nvPr>
            <p:ph type="title"/>
          </p:nvPr>
        </p:nvSpPr>
        <p:spPr>
          <a:xfrm>
            <a:off x="1091209" y="1805652"/>
            <a:ext cx="6140449" cy="1340748"/>
          </a:xfrm>
        </p:spPr>
        <p:txBody>
          <a:bodyPr anchor="t">
            <a:normAutofit/>
          </a:bodyPr>
          <a:lstStyle/>
          <a:p>
            <a:r>
              <a:rPr lang="en-US" sz="4000" dirty="0">
                <a:solidFill>
                  <a:schemeClr val="bg1"/>
                </a:solidFill>
              </a:rPr>
              <a:t>Revenue Model</a:t>
            </a:r>
          </a:p>
        </p:txBody>
      </p:sp>
      <p:sp>
        <p:nvSpPr>
          <p:cNvPr id="3" name="Content Placeholder 2">
            <a:extLst>
              <a:ext uri="{FF2B5EF4-FFF2-40B4-BE49-F238E27FC236}">
                <a16:creationId xmlns:a16="http://schemas.microsoft.com/office/drawing/2014/main" id="{133DFC73-0148-9B5B-C4ED-B81D8012B3F2}"/>
              </a:ext>
            </a:extLst>
          </p:cNvPr>
          <p:cNvSpPr>
            <a:spLocks noGrp="1"/>
          </p:cNvSpPr>
          <p:nvPr>
            <p:ph idx="1"/>
          </p:nvPr>
        </p:nvSpPr>
        <p:spPr>
          <a:xfrm>
            <a:off x="838200" y="3146400"/>
            <a:ext cx="6140449" cy="2862288"/>
          </a:xfrm>
        </p:spPr>
        <p:txBody>
          <a:bodyPr>
            <a:normAutofit/>
          </a:bodyPr>
          <a:lstStyle/>
          <a:p>
            <a:pPr algn="l"/>
            <a:r>
              <a:rPr lang="en-CA" sz="2400" b="0" i="0" dirty="0">
                <a:solidFill>
                  <a:schemeClr val="bg1"/>
                </a:solidFill>
                <a:effectLst/>
              </a:rPr>
              <a:t>Crypto-Lottery will generate revenue through ticket sales, with a percentage of each sale going towards the prize pool and platform maintenance costs. We will also offer premium features and lottery types for a higher price, as well as a referral program that rewards users for inviting others to join the platform.</a:t>
            </a:r>
          </a:p>
          <a:p>
            <a:endParaRPr lang="en-US" sz="2400" dirty="0">
              <a:solidFill>
                <a:schemeClr val="bg1">
                  <a:alpha val="80000"/>
                </a:schemeClr>
              </a:solidFill>
            </a:endParaRPr>
          </a:p>
        </p:txBody>
      </p:sp>
      <p:pic>
        <p:nvPicPr>
          <p:cNvPr id="26" name="Picture 25" descr="Technological background">
            <a:extLst>
              <a:ext uri="{FF2B5EF4-FFF2-40B4-BE49-F238E27FC236}">
                <a16:creationId xmlns:a16="http://schemas.microsoft.com/office/drawing/2014/main" id="{373261A4-B8F2-A2E3-89CE-C5C6FFB3DA02}"/>
              </a:ext>
            </a:extLst>
          </p:cNvPr>
          <p:cNvPicPr>
            <a:picLocks noChangeAspect="1"/>
          </p:cNvPicPr>
          <p:nvPr/>
        </p:nvPicPr>
        <p:blipFill rotWithShape="1">
          <a:blip r:embed="rId2"/>
          <a:srcRect l="20418" r="35354" b="-2"/>
          <a:stretch/>
        </p:blipFill>
        <p:spPr>
          <a:xfrm>
            <a:off x="7668829"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32" name="Group 31">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33" name="Freeform: Shape 32">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88953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667E2-600C-3FAC-150B-0B2D4E4D15E5}"/>
              </a:ext>
            </a:extLst>
          </p:cNvPr>
          <p:cNvSpPr>
            <a:spLocks noGrp="1"/>
          </p:cNvSpPr>
          <p:nvPr>
            <p:ph type="title"/>
          </p:nvPr>
        </p:nvSpPr>
        <p:spPr>
          <a:xfrm>
            <a:off x="4572001" y="601744"/>
            <a:ext cx="6781800" cy="1338696"/>
          </a:xfrm>
        </p:spPr>
        <p:txBody>
          <a:bodyPr>
            <a:normAutofit/>
          </a:bodyPr>
          <a:lstStyle/>
          <a:p>
            <a:r>
              <a:rPr lang="en-US" dirty="0"/>
              <a:t>Conclusion</a:t>
            </a:r>
          </a:p>
        </p:txBody>
      </p:sp>
      <p:pic>
        <p:nvPicPr>
          <p:cNvPr id="24" name="Picture 23" descr="Padlock on computer motherboard">
            <a:extLst>
              <a:ext uri="{FF2B5EF4-FFF2-40B4-BE49-F238E27FC236}">
                <a16:creationId xmlns:a16="http://schemas.microsoft.com/office/drawing/2014/main" id="{38414C5C-DD48-1242-F29D-8F09A02B2BD2}"/>
              </a:ext>
            </a:extLst>
          </p:cNvPr>
          <p:cNvPicPr>
            <a:picLocks noChangeAspect="1"/>
          </p:cNvPicPr>
          <p:nvPr/>
        </p:nvPicPr>
        <p:blipFill rotWithShape="1">
          <a:blip r:embed="rId2"/>
          <a:srcRect l="20050" r="4340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A0600C72-C6C6-55C9-6948-1318CB9DD95C}"/>
              </a:ext>
            </a:extLst>
          </p:cNvPr>
          <p:cNvSpPr>
            <a:spLocks noGrp="1"/>
          </p:cNvSpPr>
          <p:nvPr>
            <p:ph idx="1"/>
          </p:nvPr>
        </p:nvSpPr>
        <p:spPr>
          <a:xfrm>
            <a:off x="4572001" y="2201958"/>
            <a:ext cx="6781800" cy="3900730"/>
          </a:xfrm>
        </p:spPr>
        <p:txBody>
          <a:bodyPr anchor="t">
            <a:normAutofit/>
          </a:bodyPr>
          <a:lstStyle/>
          <a:p>
            <a:r>
              <a:rPr lang="en-CA" sz="2400" b="0" i="0" dirty="0">
                <a:solidFill>
                  <a:srgbClr val="374151"/>
                </a:solidFill>
                <a:effectLst/>
              </a:rPr>
              <a:t>Crypto-Lottery is poised to disrupt the online lottery industry and offer a decentralized and transparent platform for participants. By leveraging Web3 </a:t>
            </a:r>
            <a:r>
              <a:rPr lang="en-CA" sz="2400" dirty="0" err="1">
                <a:solidFill>
                  <a:srgbClr val="374151"/>
                </a:solidFill>
              </a:rPr>
              <a:t>J</a:t>
            </a:r>
            <a:r>
              <a:rPr lang="en-CA" sz="2400" b="0" i="0" dirty="0" err="1">
                <a:solidFill>
                  <a:srgbClr val="374151"/>
                </a:solidFill>
                <a:effectLst/>
              </a:rPr>
              <a:t>s</a:t>
            </a:r>
            <a:r>
              <a:rPr lang="en-CA" sz="2400" b="0" i="0" dirty="0">
                <a:solidFill>
                  <a:srgbClr val="374151"/>
                </a:solidFill>
                <a:effectLst/>
              </a:rPr>
              <a:t> blockchain technology and languages such as React, Solidity, and Tailwind CSS, we aim to create a new standard for online lotteries, providing users with a secure, fair, and exciting experience.</a:t>
            </a:r>
          </a:p>
          <a:p>
            <a:endParaRPr lang="en-CA" sz="2400" dirty="0">
              <a:solidFill>
                <a:srgbClr val="374151"/>
              </a:solidFill>
            </a:endParaRPr>
          </a:p>
        </p:txBody>
      </p:sp>
    </p:spTree>
    <p:extLst>
      <p:ext uri="{BB962C8B-B14F-4D97-AF65-F5344CB8AC3E}">
        <p14:creationId xmlns:p14="http://schemas.microsoft.com/office/powerpoint/2010/main" val="2466652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334</Words>
  <Application>Microsoft Macintosh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Crypto-Lottery Using Web3</vt:lpstr>
      <vt:lpstr>Blockchain Technology</vt:lpstr>
      <vt:lpstr>Introduction</vt:lpstr>
      <vt:lpstr>Market Analysis</vt:lpstr>
      <vt:lpstr>Revenue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Using Blockchain</dc:title>
  <dc:creator>Yashkumar Kamleshbhai Patel</dc:creator>
  <cp:lastModifiedBy>Yashkumar Kamleshbhai Patel</cp:lastModifiedBy>
  <cp:revision>5</cp:revision>
  <dcterms:created xsi:type="dcterms:W3CDTF">2023-04-02T21:59:19Z</dcterms:created>
  <dcterms:modified xsi:type="dcterms:W3CDTF">2023-04-23T06:14:13Z</dcterms:modified>
</cp:coreProperties>
</file>