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9" r:id="rId2"/>
    <p:sldId id="260" r:id="rId3"/>
    <p:sldId id="262" r:id="rId4"/>
    <p:sldId id="261"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1047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4375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0232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79020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13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54318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88041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88899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3834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31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900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3708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4064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035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649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3587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8539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64DE79-268F-4C1A-8933-263129D2AF90}" type="datetimeFigureOut">
              <a:rPr lang="en-US" smtClean="0"/>
              <a:t>2/8/2024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28725820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3213-8891-6E5A-8856-910FEDD67AB4}"/>
              </a:ext>
            </a:extLst>
          </p:cNvPr>
          <p:cNvSpPr>
            <a:spLocks noGrp="1"/>
          </p:cNvSpPr>
          <p:nvPr>
            <p:ph type="title"/>
          </p:nvPr>
        </p:nvSpPr>
        <p:spPr>
          <a:xfrm>
            <a:off x="755276" y="2409079"/>
            <a:ext cx="10681447" cy="1149910"/>
          </a:xfrm>
        </p:spPr>
        <p:txBody>
          <a:bodyPr>
            <a:normAutofit fontScale="90000"/>
          </a:bodyPr>
          <a:lstStyle/>
          <a:p>
            <a:r>
              <a:rPr lang="en-US" b="1" dirty="0"/>
              <a:t>A Deep Neural Network for Network Intrusion Detection</a:t>
            </a:r>
            <a:endParaRPr lang="en-IN" b="1" dirty="0"/>
          </a:p>
        </p:txBody>
      </p:sp>
      <p:sp>
        <p:nvSpPr>
          <p:cNvPr id="7" name="TextBox 6">
            <a:extLst>
              <a:ext uri="{FF2B5EF4-FFF2-40B4-BE49-F238E27FC236}">
                <a16:creationId xmlns:a16="http://schemas.microsoft.com/office/drawing/2014/main" id="{61561E5B-DA2F-6D24-1056-0054748CE72E}"/>
              </a:ext>
            </a:extLst>
          </p:cNvPr>
          <p:cNvSpPr txBox="1"/>
          <p:nvPr/>
        </p:nvSpPr>
        <p:spPr>
          <a:xfrm>
            <a:off x="1801905" y="5298142"/>
            <a:ext cx="8588188" cy="646331"/>
          </a:xfrm>
          <a:prstGeom prst="rect">
            <a:avLst/>
          </a:prstGeom>
          <a:noFill/>
        </p:spPr>
        <p:txBody>
          <a:bodyPr wrap="square" rtlCol="0">
            <a:spAutoFit/>
          </a:bodyPr>
          <a:lstStyle/>
          <a:p>
            <a:r>
              <a:rPr lang="en-IN" b="1" dirty="0"/>
              <a:t>Name</a:t>
            </a:r>
            <a:r>
              <a:rPr lang="en-IN" dirty="0"/>
              <a:t>: Yash Patel</a:t>
            </a:r>
          </a:p>
          <a:p>
            <a:r>
              <a:rPr lang="en-IN" b="1" dirty="0"/>
              <a:t>Guide</a:t>
            </a:r>
            <a:r>
              <a:rPr lang="en-IN" dirty="0"/>
              <a:t>: </a:t>
            </a:r>
            <a:r>
              <a:rPr lang="en-IN" dirty="0" err="1"/>
              <a:t>Dr.</a:t>
            </a:r>
            <a:r>
              <a:rPr lang="en-IN" dirty="0"/>
              <a:t> Radhika </a:t>
            </a:r>
          </a:p>
        </p:txBody>
      </p:sp>
    </p:spTree>
    <p:extLst>
      <p:ext uri="{BB962C8B-B14F-4D97-AF65-F5344CB8AC3E}">
        <p14:creationId xmlns:p14="http://schemas.microsoft.com/office/powerpoint/2010/main" val="500835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896E-6B7C-13BE-593F-2A099BA18136}"/>
              </a:ext>
            </a:extLst>
          </p:cNvPr>
          <p:cNvSpPr>
            <a:spLocks noGrp="1"/>
          </p:cNvSpPr>
          <p:nvPr>
            <p:ph type="title"/>
          </p:nvPr>
        </p:nvSpPr>
        <p:spPr>
          <a:xfrm>
            <a:off x="1556029" y="31378"/>
            <a:ext cx="10018713" cy="1752599"/>
          </a:xfrm>
        </p:spPr>
        <p:txBody>
          <a:bodyPr/>
          <a:lstStyle/>
          <a:p>
            <a:r>
              <a:rPr lang="en-IN" b="1" dirty="0"/>
              <a:t>Datasets used for the LUNET</a:t>
            </a:r>
          </a:p>
        </p:txBody>
      </p:sp>
      <p:sp>
        <p:nvSpPr>
          <p:cNvPr id="3" name="Content Placeholder 2">
            <a:extLst>
              <a:ext uri="{FF2B5EF4-FFF2-40B4-BE49-F238E27FC236}">
                <a16:creationId xmlns:a16="http://schemas.microsoft.com/office/drawing/2014/main" id="{C961E6C1-2BD0-B17C-174A-EF78D4787418}"/>
              </a:ext>
            </a:extLst>
          </p:cNvPr>
          <p:cNvSpPr>
            <a:spLocks noGrp="1"/>
          </p:cNvSpPr>
          <p:nvPr>
            <p:ph idx="1"/>
          </p:nvPr>
        </p:nvSpPr>
        <p:spPr>
          <a:xfrm>
            <a:off x="1450041" y="1713565"/>
            <a:ext cx="10887635" cy="5032375"/>
          </a:xfrm>
        </p:spPr>
        <p:txBody>
          <a:bodyPr>
            <a:normAutofit fontScale="92500" lnSpcReduction="10000"/>
          </a:bodyPr>
          <a:lstStyle/>
          <a:p>
            <a:r>
              <a:rPr lang="en-US" i="0" dirty="0" err="1">
                <a:effectLst/>
                <a:latin typeface="Söhne"/>
              </a:rPr>
              <a:t>LuNet's</a:t>
            </a:r>
            <a:r>
              <a:rPr lang="en-US" i="0" dirty="0">
                <a:effectLst/>
                <a:latin typeface="Söhne"/>
              </a:rPr>
              <a:t> evaluation is done using two specific datasets</a:t>
            </a:r>
            <a:r>
              <a:rPr lang="en-US" b="1" i="0" dirty="0">
                <a:effectLst/>
                <a:latin typeface="Söhne"/>
              </a:rPr>
              <a:t>, NSL-KDD and UNSW-NB15</a:t>
            </a:r>
            <a:r>
              <a:rPr lang="en-US" i="0" dirty="0">
                <a:effectLst/>
                <a:latin typeface="Söhne"/>
              </a:rPr>
              <a:t>, which are chosen because they are non-redundant and provide reliable results for assessing </a:t>
            </a:r>
            <a:r>
              <a:rPr lang="en-US" i="0" dirty="0" err="1">
                <a:effectLst/>
                <a:latin typeface="Söhne"/>
              </a:rPr>
              <a:t>LuNet's</a:t>
            </a:r>
            <a:r>
              <a:rPr lang="en-US" i="0" dirty="0">
                <a:effectLst/>
                <a:latin typeface="Söhne"/>
              </a:rPr>
              <a:t> performance in detecting network intrusions.</a:t>
            </a:r>
          </a:p>
          <a:p>
            <a:endParaRPr lang="en-US" dirty="0">
              <a:latin typeface="Söhne"/>
            </a:endParaRPr>
          </a:p>
          <a:p>
            <a:r>
              <a:rPr lang="en-US" b="1" dirty="0">
                <a:latin typeface="Söhne"/>
              </a:rPr>
              <a:t>NSL-KDD Dataset  </a:t>
            </a:r>
            <a:r>
              <a:rPr lang="en-US" dirty="0">
                <a:latin typeface="Söhne"/>
              </a:rPr>
              <a:t>: </a:t>
            </a:r>
          </a:p>
          <a:p>
            <a:pPr lvl="1"/>
            <a:r>
              <a:rPr lang="en-US" i="0" dirty="0">
                <a:effectLst/>
                <a:latin typeface="Söhne"/>
              </a:rPr>
              <a:t>set of data created by the Canadian Institute for Cyber Security (CICS).</a:t>
            </a:r>
          </a:p>
          <a:p>
            <a:pPr lvl="1"/>
            <a:r>
              <a:rPr lang="en-US" i="0" dirty="0">
                <a:effectLst/>
                <a:latin typeface="Söhne"/>
              </a:rPr>
              <a:t>There are 39 types of attacks, and they fall into four main groups: Denial of Service (DoS), User to Root (U2R), Remote to Local (R2L), and Probe.</a:t>
            </a:r>
          </a:p>
          <a:p>
            <a:endParaRPr lang="en-US" dirty="0">
              <a:latin typeface="Söhne"/>
            </a:endParaRPr>
          </a:p>
          <a:p>
            <a:r>
              <a:rPr lang="en-US" b="1" i="0" dirty="0">
                <a:effectLst/>
                <a:latin typeface="Söhne"/>
              </a:rPr>
              <a:t>UNSW-NB15 Dataset</a:t>
            </a:r>
            <a:r>
              <a:rPr lang="en-US" i="0" dirty="0">
                <a:effectLst/>
                <a:latin typeface="Söhne"/>
              </a:rPr>
              <a:t>: </a:t>
            </a:r>
          </a:p>
          <a:p>
            <a:pPr lvl="1"/>
            <a:r>
              <a:rPr lang="en-US" b="0" i="0" dirty="0">
                <a:effectLst/>
                <a:latin typeface="Söhne"/>
              </a:rPr>
              <a:t>The UNSW-NB15 dataset was made by the Australian Center for Cyber Security (ACCS) in 2015.</a:t>
            </a:r>
          </a:p>
          <a:p>
            <a:pPr lvl="1"/>
            <a:r>
              <a:rPr lang="en-US" b="0" i="0" dirty="0">
                <a:effectLst/>
                <a:latin typeface="Söhne"/>
              </a:rPr>
              <a:t>The dataset includes nine categories of attacks: Denial of Service (DoS), Exploits, Generic attacks, Shellcode attacks, Reconnaissance, Backdoor attacks, Worms, Analysis, and </a:t>
            </a:r>
            <a:r>
              <a:rPr lang="en-US" b="0" i="0" dirty="0" err="1">
                <a:effectLst/>
                <a:latin typeface="Söhne"/>
              </a:rPr>
              <a:t>Fuzzers</a:t>
            </a:r>
            <a:r>
              <a:rPr lang="en-US" b="0" i="0" dirty="0">
                <a:effectLst/>
                <a:latin typeface="Söhne"/>
              </a:rPr>
              <a:t>.</a:t>
            </a:r>
            <a:endParaRPr lang="en-US" i="0" dirty="0">
              <a:effectLst/>
              <a:latin typeface="Söhne"/>
            </a:endParaRPr>
          </a:p>
          <a:p>
            <a:endParaRPr lang="en-US" dirty="0">
              <a:latin typeface="Söhne"/>
            </a:endParaRPr>
          </a:p>
        </p:txBody>
      </p:sp>
    </p:spTree>
    <p:extLst>
      <p:ext uri="{BB962C8B-B14F-4D97-AF65-F5344CB8AC3E}">
        <p14:creationId xmlns:p14="http://schemas.microsoft.com/office/powerpoint/2010/main" val="188990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6330-7989-0474-4167-5498EAFD29D8}"/>
              </a:ext>
            </a:extLst>
          </p:cNvPr>
          <p:cNvSpPr>
            <a:spLocks noGrp="1"/>
          </p:cNvSpPr>
          <p:nvPr>
            <p:ph type="title"/>
          </p:nvPr>
        </p:nvSpPr>
        <p:spPr>
          <a:xfrm>
            <a:off x="1484309" y="0"/>
            <a:ext cx="10018713" cy="1752599"/>
          </a:xfrm>
        </p:spPr>
        <p:txBody>
          <a:bodyPr/>
          <a:lstStyle/>
          <a:p>
            <a:r>
              <a:rPr lang="en-IN" b="1" dirty="0"/>
              <a:t>Progress report</a:t>
            </a:r>
          </a:p>
        </p:txBody>
      </p:sp>
      <p:sp>
        <p:nvSpPr>
          <p:cNvPr id="3" name="Content Placeholder 2">
            <a:extLst>
              <a:ext uri="{FF2B5EF4-FFF2-40B4-BE49-F238E27FC236}">
                <a16:creationId xmlns:a16="http://schemas.microsoft.com/office/drawing/2014/main" id="{1B0CDD30-2CEE-BC57-C086-1E290BFA0F57}"/>
              </a:ext>
            </a:extLst>
          </p:cNvPr>
          <p:cNvSpPr>
            <a:spLocks noGrp="1"/>
          </p:cNvSpPr>
          <p:nvPr>
            <p:ph idx="1"/>
          </p:nvPr>
        </p:nvSpPr>
        <p:spPr>
          <a:xfrm>
            <a:off x="1484308" y="1866899"/>
            <a:ext cx="10018713" cy="3124201"/>
          </a:xfrm>
        </p:spPr>
        <p:txBody>
          <a:bodyPr/>
          <a:lstStyle/>
          <a:p>
            <a:r>
              <a:rPr lang="en-IN" dirty="0"/>
              <a:t>Understanding the research paper </a:t>
            </a:r>
            <a:r>
              <a:rPr lang="en-IN" dirty="0" err="1"/>
              <a:t>indepth</a:t>
            </a:r>
            <a:r>
              <a:rPr lang="en-IN" dirty="0"/>
              <a:t>.</a:t>
            </a:r>
          </a:p>
          <a:p>
            <a:r>
              <a:rPr lang="en-IN" dirty="0"/>
              <a:t>Learned Python libraries </a:t>
            </a:r>
            <a:r>
              <a:rPr lang="en-IN" b="1" dirty="0" err="1"/>
              <a:t>numpy</a:t>
            </a:r>
            <a:r>
              <a:rPr lang="en-IN" dirty="0"/>
              <a:t> , </a:t>
            </a:r>
            <a:r>
              <a:rPr lang="en-IN" b="1" dirty="0"/>
              <a:t>pandas</a:t>
            </a:r>
            <a:r>
              <a:rPr lang="en-IN" dirty="0"/>
              <a:t> and </a:t>
            </a:r>
            <a:r>
              <a:rPr lang="en-IN" b="1" dirty="0"/>
              <a:t>matplotlib</a:t>
            </a:r>
            <a:r>
              <a:rPr lang="en-IN" dirty="0"/>
              <a:t>.</a:t>
            </a:r>
          </a:p>
          <a:p>
            <a:r>
              <a:rPr lang="en-IN" dirty="0"/>
              <a:t>Learned </a:t>
            </a:r>
            <a:r>
              <a:rPr lang="en-IN" b="1" dirty="0"/>
              <a:t>Linear regression </a:t>
            </a:r>
            <a:r>
              <a:rPr lang="en-IN" dirty="0"/>
              <a:t>in machine learning.</a:t>
            </a:r>
          </a:p>
          <a:p>
            <a:r>
              <a:rPr lang="en-IN" dirty="0"/>
              <a:t>Brush up the concepts of deep learning like activation functions, CNN, RNN etc.</a:t>
            </a:r>
          </a:p>
          <a:p>
            <a:r>
              <a:rPr lang="en-IN" dirty="0"/>
              <a:t>Currently learning </a:t>
            </a:r>
            <a:r>
              <a:rPr lang="en-IN" b="1" dirty="0"/>
              <a:t>logistic regression</a:t>
            </a:r>
            <a:r>
              <a:rPr lang="en-IN" dirty="0"/>
              <a:t> algorithm of the machine learning</a:t>
            </a:r>
          </a:p>
        </p:txBody>
      </p:sp>
    </p:spTree>
    <p:extLst>
      <p:ext uri="{BB962C8B-B14F-4D97-AF65-F5344CB8AC3E}">
        <p14:creationId xmlns:p14="http://schemas.microsoft.com/office/powerpoint/2010/main" val="2415532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A49D3E-280A-1E90-B5B2-6D4F706EC017}"/>
              </a:ext>
            </a:extLst>
          </p:cNvPr>
          <p:cNvSpPr/>
          <p:nvPr/>
        </p:nvSpPr>
        <p:spPr>
          <a:xfrm>
            <a:off x="4242612" y="2823900"/>
            <a:ext cx="4139388" cy="1015663"/>
          </a:xfrm>
          <a:prstGeom prst="rect">
            <a:avLst/>
          </a:prstGeom>
          <a:noFill/>
        </p:spPr>
        <p:txBody>
          <a:bodyPr wrap="square" lIns="91440" tIns="45720" rIns="91440" bIns="45720">
            <a:spAutoFit/>
          </a:bodyPr>
          <a:lstStyle/>
          <a:p>
            <a:pPr algn="ctr"/>
            <a:r>
              <a:rPr lang="en-US" sz="6000" b="1"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75116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E1AA-D084-8949-5E33-7D1DFE79F116}"/>
              </a:ext>
            </a:extLst>
          </p:cNvPr>
          <p:cNvSpPr>
            <a:spLocks noGrp="1"/>
          </p:cNvSpPr>
          <p:nvPr>
            <p:ph type="title"/>
          </p:nvPr>
        </p:nvSpPr>
        <p:spPr>
          <a:xfrm>
            <a:off x="1322945" y="26894"/>
            <a:ext cx="10018713" cy="1752599"/>
          </a:xfrm>
        </p:spPr>
        <p:txBody>
          <a:bodyPr/>
          <a:lstStyle/>
          <a:p>
            <a:r>
              <a:rPr lang="en-IN" b="1" dirty="0"/>
              <a:t>Abstract</a:t>
            </a:r>
          </a:p>
        </p:txBody>
      </p:sp>
      <p:sp>
        <p:nvSpPr>
          <p:cNvPr id="3" name="Content Placeholder 2">
            <a:extLst>
              <a:ext uri="{FF2B5EF4-FFF2-40B4-BE49-F238E27FC236}">
                <a16:creationId xmlns:a16="http://schemas.microsoft.com/office/drawing/2014/main" id="{5CDCD167-D16F-9F78-5B8B-D390D0BBC7A7}"/>
              </a:ext>
            </a:extLst>
          </p:cNvPr>
          <p:cNvSpPr>
            <a:spLocks noGrp="1"/>
          </p:cNvSpPr>
          <p:nvPr>
            <p:ph idx="1"/>
          </p:nvPr>
        </p:nvSpPr>
        <p:spPr>
          <a:xfrm>
            <a:off x="1484310" y="1866899"/>
            <a:ext cx="10018713" cy="3124201"/>
          </a:xfrm>
        </p:spPr>
        <p:txBody>
          <a:bodyPr/>
          <a:lstStyle/>
          <a:p>
            <a:r>
              <a:rPr lang="en-US" dirty="0">
                <a:latin typeface="Söhne"/>
              </a:rPr>
              <a:t>T</a:t>
            </a:r>
            <a:r>
              <a:rPr lang="en-US" i="0" dirty="0">
                <a:effectLst/>
                <a:latin typeface="Söhne"/>
              </a:rPr>
              <a:t>his paper talks about a problem: attacks on computer networks are a big issue in today's world, affecting everything from small devices to large cloud platforms that we use every day. As more people use networks, these attacks become more frequent and sophisticated. Detecting and stopping these attacks is crucial but challenging.</a:t>
            </a:r>
            <a:endParaRPr lang="en-IN" dirty="0"/>
          </a:p>
        </p:txBody>
      </p:sp>
    </p:spTree>
    <p:extLst>
      <p:ext uri="{BB962C8B-B14F-4D97-AF65-F5344CB8AC3E}">
        <p14:creationId xmlns:p14="http://schemas.microsoft.com/office/powerpoint/2010/main" val="41991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C60-6533-1C3B-DB98-463186C97F9E}"/>
              </a:ext>
            </a:extLst>
          </p:cNvPr>
          <p:cNvSpPr>
            <a:spLocks noGrp="1"/>
          </p:cNvSpPr>
          <p:nvPr>
            <p:ph type="title"/>
          </p:nvPr>
        </p:nvSpPr>
        <p:spPr>
          <a:xfrm>
            <a:off x="1484310" y="0"/>
            <a:ext cx="10018713" cy="1752599"/>
          </a:xfrm>
        </p:spPr>
        <p:txBody>
          <a:bodyPr/>
          <a:lstStyle/>
          <a:p>
            <a:r>
              <a:rPr lang="en-IN" b="1" dirty="0"/>
              <a:t>Problem with existing solutions</a:t>
            </a:r>
          </a:p>
        </p:txBody>
      </p:sp>
      <p:sp>
        <p:nvSpPr>
          <p:cNvPr id="3" name="Content Placeholder 2">
            <a:extLst>
              <a:ext uri="{FF2B5EF4-FFF2-40B4-BE49-F238E27FC236}">
                <a16:creationId xmlns:a16="http://schemas.microsoft.com/office/drawing/2014/main" id="{A13113B4-A5EE-D340-FE54-32D0274FF4DF}"/>
              </a:ext>
            </a:extLst>
          </p:cNvPr>
          <p:cNvSpPr>
            <a:spLocks noGrp="1"/>
          </p:cNvSpPr>
          <p:nvPr>
            <p:ph idx="1"/>
          </p:nvPr>
        </p:nvSpPr>
        <p:spPr>
          <a:xfrm>
            <a:off x="1484310" y="1689846"/>
            <a:ext cx="10018713" cy="3124201"/>
          </a:xfrm>
        </p:spPr>
        <p:txBody>
          <a:bodyPr/>
          <a:lstStyle/>
          <a:p>
            <a:r>
              <a:rPr lang="en-US" b="0" i="0" dirty="0">
                <a:effectLst/>
                <a:latin typeface="Söhne"/>
              </a:rPr>
              <a:t>Unlike traditional methods that rely on predefined patterns of attacks (like a signature), machine learning can adapt and learn from new types of attacks. However, existing machine learning solutions often have a problem – they may detect too many false alarms, mistakenly thinking there's an attack when there isn't.</a:t>
            </a:r>
            <a:endParaRPr lang="en-IN" dirty="0"/>
          </a:p>
        </p:txBody>
      </p:sp>
    </p:spTree>
    <p:extLst>
      <p:ext uri="{BB962C8B-B14F-4D97-AF65-F5344CB8AC3E}">
        <p14:creationId xmlns:p14="http://schemas.microsoft.com/office/powerpoint/2010/main" val="56003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01E9-D8BD-CC87-98D4-3B78BEF3B620}"/>
              </a:ext>
            </a:extLst>
          </p:cNvPr>
          <p:cNvSpPr>
            <a:spLocks noGrp="1"/>
          </p:cNvSpPr>
          <p:nvPr>
            <p:ph type="title"/>
          </p:nvPr>
        </p:nvSpPr>
        <p:spPr>
          <a:xfrm>
            <a:off x="1484309" y="0"/>
            <a:ext cx="10018713" cy="1752599"/>
          </a:xfrm>
        </p:spPr>
        <p:txBody>
          <a:bodyPr/>
          <a:lstStyle/>
          <a:p>
            <a:r>
              <a:rPr lang="en-IN" b="1" dirty="0"/>
              <a:t>Paper </a:t>
            </a:r>
            <a:r>
              <a:rPr lang="en-IN" b="1" dirty="0" err="1"/>
              <a:t>Approch</a:t>
            </a:r>
            <a:endParaRPr lang="en-IN" b="1" dirty="0"/>
          </a:p>
        </p:txBody>
      </p:sp>
      <p:sp>
        <p:nvSpPr>
          <p:cNvPr id="3" name="Content Placeholder 2">
            <a:extLst>
              <a:ext uri="{FF2B5EF4-FFF2-40B4-BE49-F238E27FC236}">
                <a16:creationId xmlns:a16="http://schemas.microsoft.com/office/drawing/2014/main" id="{334C0C4B-B492-2739-0565-23ACBEF0ACDB}"/>
              </a:ext>
            </a:extLst>
          </p:cNvPr>
          <p:cNvSpPr>
            <a:spLocks noGrp="1"/>
          </p:cNvSpPr>
          <p:nvPr>
            <p:ph idx="1"/>
          </p:nvPr>
        </p:nvSpPr>
        <p:spPr>
          <a:xfrm>
            <a:off x="1591886" y="1752599"/>
            <a:ext cx="10018713" cy="3124201"/>
          </a:xfrm>
        </p:spPr>
        <p:txBody>
          <a:bodyPr/>
          <a:lstStyle/>
          <a:p>
            <a:r>
              <a:rPr lang="en-US" b="0" i="0" dirty="0">
                <a:effectLst/>
                <a:latin typeface="Söhne"/>
              </a:rPr>
              <a:t>To address this issue, the paper introduces a new neural network called </a:t>
            </a:r>
            <a:r>
              <a:rPr lang="en-US" b="0" i="0" dirty="0" err="1">
                <a:effectLst/>
                <a:latin typeface="Söhne"/>
              </a:rPr>
              <a:t>LuNet</a:t>
            </a:r>
            <a:r>
              <a:rPr lang="en-US" b="0" i="0" dirty="0">
                <a:effectLst/>
                <a:latin typeface="Söhne"/>
              </a:rPr>
              <a:t>, which combines two types of neural networks: </a:t>
            </a:r>
            <a:r>
              <a:rPr lang="en-US" b="1" i="0" dirty="0">
                <a:effectLst/>
                <a:latin typeface="Söhne"/>
              </a:rPr>
              <a:t>convolutional neural network (CNN) </a:t>
            </a:r>
            <a:r>
              <a:rPr lang="en-US" b="0" i="0" dirty="0">
                <a:effectLst/>
                <a:latin typeface="Söhne"/>
              </a:rPr>
              <a:t>and </a:t>
            </a:r>
            <a:r>
              <a:rPr lang="en-US" b="1" i="0" dirty="0">
                <a:effectLst/>
                <a:latin typeface="Söhne"/>
              </a:rPr>
              <a:t>recurrent neural network (RNN)</a:t>
            </a:r>
            <a:r>
              <a:rPr lang="en-US" b="0" i="0" dirty="0">
                <a:effectLst/>
                <a:latin typeface="Söhne"/>
              </a:rPr>
              <a:t>. These networks work together to analyze network traffic data, considering both the spatial and temporal aspects (where things are and how they change over time).</a:t>
            </a:r>
            <a:endParaRPr lang="en-IN" dirty="0"/>
          </a:p>
        </p:txBody>
      </p:sp>
    </p:spTree>
    <p:extLst>
      <p:ext uri="{BB962C8B-B14F-4D97-AF65-F5344CB8AC3E}">
        <p14:creationId xmlns:p14="http://schemas.microsoft.com/office/powerpoint/2010/main" val="296656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8215-E013-6E26-85E3-B42C925B977D}"/>
              </a:ext>
            </a:extLst>
          </p:cNvPr>
          <p:cNvSpPr>
            <a:spLocks noGrp="1"/>
          </p:cNvSpPr>
          <p:nvPr>
            <p:ph type="title"/>
          </p:nvPr>
        </p:nvSpPr>
        <p:spPr>
          <a:xfrm>
            <a:off x="1484309" y="0"/>
            <a:ext cx="10018713" cy="1752599"/>
          </a:xfrm>
        </p:spPr>
        <p:txBody>
          <a:bodyPr/>
          <a:lstStyle/>
          <a:p>
            <a:r>
              <a:rPr lang="en-IN" b="1" dirty="0"/>
              <a:t>Why they use CNN and RNN both together</a:t>
            </a:r>
          </a:p>
        </p:txBody>
      </p:sp>
      <p:sp>
        <p:nvSpPr>
          <p:cNvPr id="3" name="Content Placeholder 2">
            <a:extLst>
              <a:ext uri="{FF2B5EF4-FFF2-40B4-BE49-F238E27FC236}">
                <a16:creationId xmlns:a16="http://schemas.microsoft.com/office/drawing/2014/main" id="{AC1A72C0-8B63-DCBC-B8B6-D5F07F368442}"/>
              </a:ext>
            </a:extLst>
          </p:cNvPr>
          <p:cNvSpPr>
            <a:spLocks noGrp="1"/>
          </p:cNvSpPr>
          <p:nvPr>
            <p:ph idx="1"/>
          </p:nvPr>
        </p:nvSpPr>
        <p:spPr>
          <a:xfrm>
            <a:off x="1484309" y="1689846"/>
            <a:ext cx="10018713" cy="3124201"/>
          </a:xfrm>
        </p:spPr>
        <p:txBody>
          <a:bodyPr/>
          <a:lstStyle/>
          <a:p>
            <a:r>
              <a:rPr lang="en-IN" dirty="0"/>
              <a:t>CNN: </a:t>
            </a:r>
            <a:r>
              <a:rPr lang="en-US" b="0" i="0" dirty="0">
                <a:effectLst/>
                <a:latin typeface="Söhne"/>
              </a:rPr>
              <a:t>This term involves a specific way of processing information, especially useful for recognizing patterns in things like images.</a:t>
            </a:r>
          </a:p>
          <a:p>
            <a:endParaRPr lang="en-US" dirty="0">
              <a:latin typeface="Söhne"/>
            </a:endParaRPr>
          </a:p>
          <a:p>
            <a:r>
              <a:rPr lang="en-US" dirty="0">
                <a:latin typeface="Söhne"/>
              </a:rPr>
              <a:t>RNN: </a:t>
            </a:r>
            <a:r>
              <a:rPr lang="en-US" b="0" i="0" dirty="0">
                <a:effectLst/>
                <a:latin typeface="Söhne"/>
              </a:rPr>
              <a:t>"Recurrent Neural Network" is a type of system that's good at understanding and learning from sequences of information, where the order matters.</a:t>
            </a:r>
            <a:endParaRPr lang="en-IN" dirty="0"/>
          </a:p>
        </p:txBody>
      </p:sp>
    </p:spTree>
    <p:extLst>
      <p:ext uri="{BB962C8B-B14F-4D97-AF65-F5344CB8AC3E}">
        <p14:creationId xmlns:p14="http://schemas.microsoft.com/office/powerpoint/2010/main" val="285895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F79E-806C-F00F-9133-72092B51DC84}"/>
              </a:ext>
            </a:extLst>
          </p:cNvPr>
          <p:cNvSpPr>
            <a:spLocks noGrp="1"/>
          </p:cNvSpPr>
          <p:nvPr>
            <p:ph type="title"/>
          </p:nvPr>
        </p:nvSpPr>
        <p:spPr>
          <a:xfrm>
            <a:off x="1484310" y="-67235"/>
            <a:ext cx="10018713" cy="1752599"/>
          </a:xfrm>
        </p:spPr>
        <p:txBody>
          <a:bodyPr/>
          <a:lstStyle/>
          <a:p>
            <a:r>
              <a:rPr lang="en-IN" b="1" dirty="0"/>
              <a:t>How </a:t>
            </a:r>
            <a:r>
              <a:rPr lang="en-IN" b="1" dirty="0" err="1"/>
              <a:t>Lunet</a:t>
            </a:r>
            <a:r>
              <a:rPr lang="en-IN" b="1" dirty="0"/>
              <a:t> works:</a:t>
            </a:r>
          </a:p>
        </p:txBody>
      </p:sp>
      <p:sp>
        <p:nvSpPr>
          <p:cNvPr id="3" name="Content Placeholder 2">
            <a:extLst>
              <a:ext uri="{FF2B5EF4-FFF2-40B4-BE49-F238E27FC236}">
                <a16:creationId xmlns:a16="http://schemas.microsoft.com/office/drawing/2014/main" id="{3D1480F7-65F5-D02D-E99D-08FAFF26A7CC}"/>
              </a:ext>
            </a:extLst>
          </p:cNvPr>
          <p:cNvSpPr>
            <a:spLocks noGrp="1"/>
          </p:cNvSpPr>
          <p:nvPr>
            <p:ph idx="1"/>
          </p:nvPr>
        </p:nvSpPr>
        <p:spPr>
          <a:xfrm>
            <a:off x="1484310" y="1519517"/>
            <a:ext cx="10018713" cy="3124201"/>
          </a:xfrm>
        </p:spPr>
        <p:txBody>
          <a:bodyPr/>
          <a:lstStyle/>
          <a:p>
            <a:r>
              <a:rPr lang="en-US" i="0" dirty="0">
                <a:effectLst/>
                <a:latin typeface="Söhne"/>
              </a:rPr>
              <a:t>The paper suggests that by combining the strengths of CNN (good at spatial features, like shapes) and RNN (good at temporal features, like changes over time), </a:t>
            </a:r>
            <a:r>
              <a:rPr lang="en-US" i="0" dirty="0" err="1">
                <a:effectLst/>
                <a:latin typeface="Söhne"/>
              </a:rPr>
              <a:t>LuNet</a:t>
            </a:r>
            <a:r>
              <a:rPr lang="en-US" i="0" dirty="0">
                <a:effectLst/>
                <a:latin typeface="Söhne"/>
              </a:rPr>
              <a:t> is able to effectively capture both spatial and temporal aspects of the data.</a:t>
            </a:r>
          </a:p>
          <a:p>
            <a:endParaRPr lang="en-US" dirty="0">
              <a:latin typeface="Söhne"/>
            </a:endParaRPr>
          </a:p>
          <a:p>
            <a:r>
              <a:rPr lang="en-US" dirty="0">
                <a:latin typeface="Söhne"/>
              </a:rPr>
              <a:t>This type of structure is also called as </a:t>
            </a:r>
            <a:r>
              <a:rPr lang="en-US" i="0" dirty="0">
                <a:effectLst/>
                <a:latin typeface="Söhne"/>
              </a:rPr>
              <a:t>Hierarchical Convolutional and Recurrent Neural Network (HAST-IDS)</a:t>
            </a:r>
            <a:endParaRPr lang="en-IN" dirty="0"/>
          </a:p>
        </p:txBody>
      </p:sp>
    </p:spTree>
    <p:extLst>
      <p:ext uri="{BB962C8B-B14F-4D97-AF65-F5344CB8AC3E}">
        <p14:creationId xmlns:p14="http://schemas.microsoft.com/office/powerpoint/2010/main" val="136413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57AA-662C-00D9-1A0E-251E0EEBD1D4}"/>
              </a:ext>
            </a:extLst>
          </p:cNvPr>
          <p:cNvSpPr>
            <a:spLocks noGrp="1"/>
          </p:cNvSpPr>
          <p:nvPr>
            <p:ph type="title"/>
          </p:nvPr>
        </p:nvSpPr>
        <p:spPr>
          <a:xfrm>
            <a:off x="1484309" y="0"/>
            <a:ext cx="10018713" cy="1752599"/>
          </a:xfrm>
        </p:spPr>
        <p:txBody>
          <a:bodyPr/>
          <a:lstStyle/>
          <a:p>
            <a:r>
              <a:rPr lang="en-IN" b="1" dirty="0"/>
              <a:t>Some other smart techniques for NID</a:t>
            </a:r>
          </a:p>
        </p:txBody>
      </p:sp>
      <p:sp>
        <p:nvSpPr>
          <p:cNvPr id="3" name="Content Placeholder 2">
            <a:extLst>
              <a:ext uri="{FF2B5EF4-FFF2-40B4-BE49-F238E27FC236}">
                <a16:creationId xmlns:a16="http://schemas.microsoft.com/office/drawing/2014/main" id="{4EEA6B6F-B96D-33AF-8FF2-6A72FEA6D498}"/>
              </a:ext>
            </a:extLst>
          </p:cNvPr>
          <p:cNvSpPr>
            <a:spLocks noGrp="1"/>
          </p:cNvSpPr>
          <p:nvPr>
            <p:ph idx="1"/>
          </p:nvPr>
        </p:nvSpPr>
        <p:spPr/>
        <p:txBody>
          <a:bodyPr/>
          <a:lstStyle/>
          <a:p>
            <a:r>
              <a:rPr lang="en-IN" dirty="0"/>
              <a:t>SVM(Support Vector Machines):</a:t>
            </a:r>
          </a:p>
          <a:p>
            <a:pPr lvl="1"/>
            <a:r>
              <a:rPr lang="en-US" b="0" i="0" dirty="0">
                <a:effectLst/>
                <a:latin typeface="Söhne"/>
              </a:rPr>
              <a:t>It's like a pair of glasses that can make data, which is messy and mixed up, easier to understand.</a:t>
            </a:r>
          </a:p>
          <a:p>
            <a:endParaRPr lang="en-US" dirty="0">
              <a:latin typeface="Söhne"/>
            </a:endParaRPr>
          </a:p>
          <a:p>
            <a:r>
              <a:rPr lang="en-US" b="0" i="0" dirty="0">
                <a:effectLst/>
                <a:latin typeface="Söhne"/>
              </a:rPr>
              <a:t>Adaptive Boosting and Random Forest :</a:t>
            </a:r>
            <a:endParaRPr lang="en-US" dirty="0">
              <a:latin typeface="Söhne"/>
            </a:endParaRPr>
          </a:p>
          <a:p>
            <a:pPr lvl="1"/>
            <a:r>
              <a:rPr lang="en-US" b="0" i="0" dirty="0">
                <a:effectLst/>
                <a:latin typeface="Söhne"/>
              </a:rPr>
              <a:t>They're like teams of experts that work together to understand data better.</a:t>
            </a:r>
          </a:p>
          <a:p>
            <a:endParaRPr lang="en-IN" dirty="0"/>
          </a:p>
          <a:p>
            <a:pPr marL="457200" lvl="1" indent="0">
              <a:buNone/>
            </a:pPr>
            <a:endParaRPr lang="en-US" dirty="0">
              <a:latin typeface="Söhne"/>
            </a:endParaRPr>
          </a:p>
          <a:p>
            <a:pPr marL="457200" lvl="1" indent="0">
              <a:buNone/>
            </a:pPr>
            <a:endParaRPr lang="en-US" dirty="0">
              <a:latin typeface="Söhne"/>
            </a:endParaRPr>
          </a:p>
        </p:txBody>
      </p:sp>
    </p:spTree>
    <p:extLst>
      <p:ext uri="{BB962C8B-B14F-4D97-AF65-F5344CB8AC3E}">
        <p14:creationId xmlns:p14="http://schemas.microsoft.com/office/powerpoint/2010/main" val="196371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1EBC-DB55-B25E-6192-9D8A6EFE494F}"/>
              </a:ext>
            </a:extLst>
          </p:cNvPr>
          <p:cNvSpPr>
            <a:spLocks noGrp="1"/>
          </p:cNvSpPr>
          <p:nvPr>
            <p:ph type="title"/>
          </p:nvPr>
        </p:nvSpPr>
        <p:spPr>
          <a:xfrm>
            <a:off x="1484310" y="190500"/>
            <a:ext cx="10018713" cy="1752599"/>
          </a:xfrm>
        </p:spPr>
        <p:txBody>
          <a:bodyPr/>
          <a:lstStyle/>
          <a:p>
            <a:r>
              <a:rPr lang="en-IN" b="1" i="0" dirty="0">
                <a:effectLst/>
                <a:latin typeface="Söhne"/>
              </a:rPr>
              <a:t>Limitations of Kernel Machines and Ensemble Classifiers</a:t>
            </a:r>
            <a:endParaRPr lang="en-IN" dirty="0"/>
          </a:p>
        </p:txBody>
      </p:sp>
      <p:sp>
        <p:nvSpPr>
          <p:cNvPr id="3" name="Content Placeholder 2">
            <a:extLst>
              <a:ext uri="{FF2B5EF4-FFF2-40B4-BE49-F238E27FC236}">
                <a16:creationId xmlns:a16="http://schemas.microsoft.com/office/drawing/2014/main" id="{5976F027-C27B-F8F1-DF0E-675156E758C1}"/>
              </a:ext>
            </a:extLst>
          </p:cNvPr>
          <p:cNvSpPr>
            <a:spLocks noGrp="1"/>
          </p:cNvSpPr>
          <p:nvPr>
            <p:ph idx="1"/>
          </p:nvPr>
        </p:nvSpPr>
        <p:spPr>
          <a:xfrm>
            <a:off x="1484309" y="2263587"/>
            <a:ext cx="10018713" cy="3124201"/>
          </a:xfrm>
        </p:spPr>
        <p:txBody>
          <a:bodyPr/>
          <a:lstStyle/>
          <a:p>
            <a:r>
              <a:rPr lang="en-US" i="0" dirty="0">
                <a:effectLst/>
                <a:latin typeface="Söhne"/>
              </a:rPr>
              <a:t>Not Scalable to Large Data Sets</a:t>
            </a:r>
          </a:p>
          <a:p>
            <a:endParaRPr lang="en-US" i="0" dirty="0">
              <a:effectLst/>
              <a:latin typeface="Söhne"/>
            </a:endParaRPr>
          </a:p>
          <a:p>
            <a:r>
              <a:rPr lang="en-US" i="0" dirty="0">
                <a:effectLst/>
                <a:latin typeface="Söhne"/>
              </a:rPr>
              <a:t>Validation Accuracy Doesn't Keep Up</a:t>
            </a:r>
          </a:p>
          <a:p>
            <a:pPr marL="0" indent="0">
              <a:buNone/>
            </a:pPr>
            <a:endParaRPr lang="en-US" dirty="0">
              <a:latin typeface="Söhne"/>
            </a:endParaRPr>
          </a:p>
          <a:p>
            <a:r>
              <a:rPr lang="en-US" i="0" dirty="0">
                <a:effectLst/>
                <a:latin typeface="Söhne"/>
              </a:rPr>
              <a:t>Learning Limited to Specified Features</a:t>
            </a:r>
            <a:endParaRPr lang="en-IN" dirty="0"/>
          </a:p>
        </p:txBody>
      </p:sp>
    </p:spTree>
    <p:extLst>
      <p:ext uri="{BB962C8B-B14F-4D97-AF65-F5344CB8AC3E}">
        <p14:creationId xmlns:p14="http://schemas.microsoft.com/office/powerpoint/2010/main" val="65088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BC62-734B-ADF7-4002-045EFE9C89EF}"/>
              </a:ext>
            </a:extLst>
          </p:cNvPr>
          <p:cNvSpPr>
            <a:spLocks noGrp="1"/>
          </p:cNvSpPr>
          <p:nvPr>
            <p:ph type="title"/>
          </p:nvPr>
        </p:nvSpPr>
        <p:spPr>
          <a:xfrm>
            <a:off x="1484311" y="0"/>
            <a:ext cx="10018713" cy="1752599"/>
          </a:xfrm>
        </p:spPr>
        <p:txBody>
          <a:bodyPr/>
          <a:lstStyle/>
          <a:p>
            <a:r>
              <a:rPr lang="en-IN" b="1" dirty="0"/>
              <a:t>Architecture of the LUNET</a:t>
            </a:r>
          </a:p>
        </p:txBody>
      </p:sp>
      <p:pic>
        <p:nvPicPr>
          <p:cNvPr id="5" name="Content Placeholder 4">
            <a:extLst>
              <a:ext uri="{FF2B5EF4-FFF2-40B4-BE49-F238E27FC236}">
                <a16:creationId xmlns:a16="http://schemas.microsoft.com/office/drawing/2014/main" id="{CD2AC6E6-AE58-0F10-C6A3-B137C8B44192}"/>
              </a:ext>
            </a:extLst>
          </p:cNvPr>
          <p:cNvPicPr>
            <a:picLocks noGrp="1" noChangeAspect="1"/>
          </p:cNvPicPr>
          <p:nvPr>
            <p:ph idx="1"/>
          </p:nvPr>
        </p:nvPicPr>
        <p:blipFill>
          <a:blip r:embed="rId2"/>
          <a:stretch>
            <a:fillRect/>
          </a:stretch>
        </p:blipFill>
        <p:spPr>
          <a:xfrm>
            <a:off x="3529647" y="1582269"/>
            <a:ext cx="6017765" cy="5070183"/>
          </a:xfrm>
        </p:spPr>
      </p:pic>
    </p:spTree>
    <p:extLst>
      <p:ext uri="{BB962C8B-B14F-4D97-AF65-F5344CB8AC3E}">
        <p14:creationId xmlns:p14="http://schemas.microsoft.com/office/powerpoint/2010/main" val="3930458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80</TotalTime>
  <Words>604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Söhne</vt:lpstr>
      <vt:lpstr>Parallax</vt:lpstr>
      <vt:lpstr>A Deep Neural Network for Network Intrusion Detection</vt:lpstr>
      <vt:lpstr>Abstract</vt:lpstr>
      <vt:lpstr>Problem with existing solutions</vt:lpstr>
      <vt:lpstr>Paper Approch</vt:lpstr>
      <vt:lpstr>Why they use CNN and RNN both together</vt:lpstr>
      <vt:lpstr>How Lunet works:</vt:lpstr>
      <vt:lpstr>Some other smart techniques for NID</vt:lpstr>
      <vt:lpstr>Limitations of Kernel Machines and Ensemble Classifiers</vt:lpstr>
      <vt:lpstr>Architecture of the LUNET</vt:lpstr>
      <vt:lpstr>Datasets used for the LUNET</vt:lpstr>
      <vt:lpstr>Progress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Neural Network for Network Intrusion Detection</dc:title>
  <dc:creator>Yash Patel</dc:creator>
  <cp:lastModifiedBy>Yash Patel</cp:lastModifiedBy>
  <cp:revision>1</cp:revision>
  <dcterms:created xsi:type="dcterms:W3CDTF">2024-02-08T05:16:08Z</dcterms:created>
  <dcterms:modified xsi:type="dcterms:W3CDTF">2024-02-08T06:36:26Z</dcterms:modified>
</cp:coreProperties>
</file>