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59" r:id="rId2"/>
    <p:sldId id="271" r:id="rId3"/>
    <p:sldId id="260" r:id="rId4"/>
    <p:sldId id="262" r:id="rId5"/>
    <p:sldId id="273" r:id="rId6"/>
    <p:sldId id="272" r:id="rId7"/>
    <p:sldId id="274" r:id="rId8"/>
    <p:sldId id="275" r:id="rId9"/>
    <p:sldId id="276" r:id="rId10"/>
    <p:sldId id="277" r:id="rId11"/>
    <p:sldId id="280" r:id="rId12"/>
    <p:sldId id="278"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10475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4375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0232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79020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5136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54318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88041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88899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3834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318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900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3708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4064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5035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6497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3587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8539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64DE79-268F-4C1A-8933-263129D2AF90}" type="datetimeFigureOut">
              <a:rPr lang="en-US" smtClean="0"/>
              <a:t>2/26/2024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28725820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3213-8891-6E5A-8856-910FEDD67AB4}"/>
              </a:ext>
            </a:extLst>
          </p:cNvPr>
          <p:cNvSpPr>
            <a:spLocks noGrp="1"/>
          </p:cNvSpPr>
          <p:nvPr>
            <p:ph type="title"/>
          </p:nvPr>
        </p:nvSpPr>
        <p:spPr>
          <a:xfrm>
            <a:off x="755276" y="2409079"/>
            <a:ext cx="10681447" cy="1149910"/>
          </a:xfrm>
        </p:spPr>
        <p:txBody>
          <a:bodyPr>
            <a:normAutofit fontScale="90000"/>
          </a:bodyPr>
          <a:lstStyle/>
          <a:p>
            <a:r>
              <a:rPr lang="en-US" b="1" dirty="0"/>
              <a:t>A Deep Neural Network for Network Intrusion Detection</a:t>
            </a:r>
            <a:endParaRPr lang="en-IN" b="1" dirty="0"/>
          </a:p>
        </p:txBody>
      </p:sp>
      <p:sp>
        <p:nvSpPr>
          <p:cNvPr id="7" name="TextBox 6">
            <a:extLst>
              <a:ext uri="{FF2B5EF4-FFF2-40B4-BE49-F238E27FC236}">
                <a16:creationId xmlns:a16="http://schemas.microsoft.com/office/drawing/2014/main" id="{61561E5B-DA2F-6D24-1056-0054748CE72E}"/>
              </a:ext>
            </a:extLst>
          </p:cNvPr>
          <p:cNvSpPr txBox="1"/>
          <p:nvPr/>
        </p:nvSpPr>
        <p:spPr>
          <a:xfrm>
            <a:off x="1801905" y="5298142"/>
            <a:ext cx="8588188" cy="646331"/>
          </a:xfrm>
          <a:prstGeom prst="rect">
            <a:avLst/>
          </a:prstGeom>
          <a:noFill/>
        </p:spPr>
        <p:txBody>
          <a:bodyPr wrap="square" rtlCol="0">
            <a:spAutoFit/>
          </a:bodyPr>
          <a:lstStyle/>
          <a:p>
            <a:r>
              <a:rPr lang="en-IN" b="1" dirty="0"/>
              <a:t>Name</a:t>
            </a:r>
            <a:r>
              <a:rPr lang="en-IN" dirty="0"/>
              <a:t>: Yash Patel</a:t>
            </a:r>
          </a:p>
          <a:p>
            <a:r>
              <a:rPr lang="en-IN" b="1" dirty="0"/>
              <a:t>Guide</a:t>
            </a:r>
            <a:r>
              <a:rPr lang="en-IN" dirty="0"/>
              <a:t>: </a:t>
            </a:r>
            <a:r>
              <a:rPr lang="en-IN" dirty="0" err="1"/>
              <a:t>Dr.</a:t>
            </a:r>
            <a:r>
              <a:rPr lang="en-IN" dirty="0"/>
              <a:t> Radhika </a:t>
            </a:r>
          </a:p>
        </p:txBody>
      </p:sp>
    </p:spTree>
    <p:extLst>
      <p:ext uri="{BB962C8B-B14F-4D97-AF65-F5344CB8AC3E}">
        <p14:creationId xmlns:p14="http://schemas.microsoft.com/office/powerpoint/2010/main" val="500835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369A-E229-BC48-4F4F-BEAEF41174B5}"/>
              </a:ext>
            </a:extLst>
          </p:cNvPr>
          <p:cNvSpPr>
            <a:spLocks noGrp="1"/>
          </p:cNvSpPr>
          <p:nvPr>
            <p:ph type="title"/>
          </p:nvPr>
        </p:nvSpPr>
        <p:spPr>
          <a:xfrm>
            <a:off x="1538099" y="0"/>
            <a:ext cx="10018713" cy="1752599"/>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Geometric Intuition of decision trees</a:t>
            </a:r>
          </a:p>
        </p:txBody>
      </p:sp>
      <p:pic>
        <p:nvPicPr>
          <p:cNvPr id="5" name="Content Placeholder 4">
            <a:extLst>
              <a:ext uri="{FF2B5EF4-FFF2-40B4-BE49-F238E27FC236}">
                <a16:creationId xmlns:a16="http://schemas.microsoft.com/office/drawing/2014/main" id="{97378C2E-E711-E462-169B-168489B7C0D7}"/>
              </a:ext>
            </a:extLst>
          </p:cNvPr>
          <p:cNvPicPr>
            <a:picLocks noGrp="1" noChangeAspect="1"/>
          </p:cNvPicPr>
          <p:nvPr>
            <p:ph idx="1"/>
          </p:nvPr>
        </p:nvPicPr>
        <p:blipFill>
          <a:blip r:embed="rId2"/>
          <a:stretch>
            <a:fillRect/>
          </a:stretch>
        </p:blipFill>
        <p:spPr>
          <a:xfrm>
            <a:off x="2913954" y="2299446"/>
            <a:ext cx="7476140" cy="4041789"/>
          </a:xfrm>
        </p:spPr>
      </p:pic>
    </p:spTree>
    <p:extLst>
      <p:ext uri="{BB962C8B-B14F-4D97-AF65-F5344CB8AC3E}">
        <p14:creationId xmlns:p14="http://schemas.microsoft.com/office/powerpoint/2010/main" val="850062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70EF-7FE2-62F1-CC1A-FC8B00ED39CB}"/>
              </a:ext>
            </a:extLst>
          </p:cNvPr>
          <p:cNvSpPr>
            <a:spLocks noGrp="1"/>
          </p:cNvSpPr>
          <p:nvPr>
            <p:ph type="title"/>
          </p:nvPr>
        </p:nvSpPr>
        <p:spPr>
          <a:xfrm>
            <a:off x="1457416" y="11206"/>
            <a:ext cx="10018713" cy="1752599"/>
          </a:xfrm>
        </p:spPr>
        <p:txBody>
          <a:bodyPr/>
          <a:lstStyle/>
          <a:p>
            <a:r>
              <a:rPr lang="en-IN" b="1" dirty="0"/>
              <a:t>Artificial Neural Network</a:t>
            </a:r>
          </a:p>
        </p:txBody>
      </p:sp>
      <p:sp>
        <p:nvSpPr>
          <p:cNvPr id="3" name="Content Placeholder 2">
            <a:extLst>
              <a:ext uri="{FF2B5EF4-FFF2-40B4-BE49-F238E27FC236}">
                <a16:creationId xmlns:a16="http://schemas.microsoft.com/office/drawing/2014/main" id="{C8EE7187-2A09-AE79-64B0-3585F66146C4}"/>
              </a:ext>
            </a:extLst>
          </p:cNvPr>
          <p:cNvSpPr>
            <a:spLocks noGrp="1"/>
          </p:cNvSpPr>
          <p:nvPr>
            <p:ph idx="1"/>
          </p:nvPr>
        </p:nvSpPr>
        <p:spPr>
          <a:xfrm>
            <a:off x="1538098" y="1223682"/>
            <a:ext cx="10018713" cy="4002742"/>
          </a:xfrm>
        </p:spPr>
        <p:txBody>
          <a:bodyPr>
            <a:normAutofit lnSpcReduction="10000"/>
          </a:bodyPr>
          <a:lstStyle/>
          <a:p>
            <a:r>
              <a:rPr lang="en-US" b="0" i="0" dirty="0">
                <a:effectLst/>
                <a:latin typeface="Söhne"/>
              </a:rPr>
              <a:t>Imagine a computer system that learns from examples, much like how you learn from experiences. This system is called a neural network, inspired by the human brain.</a:t>
            </a:r>
          </a:p>
          <a:p>
            <a:pPr algn="l"/>
            <a:r>
              <a:rPr lang="en-US" b="1" i="0" dirty="0">
                <a:effectLst/>
                <a:latin typeface="Söhne"/>
              </a:rPr>
              <a:t>Neurons:</a:t>
            </a:r>
            <a:endParaRPr lang="en-US" b="0" i="0" dirty="0">
              <a:effectLst/>
              <a:latin typeface="Söhne"/>
            </a:endParaRPr>
          </a:p>
          <a:p>
            <a:pPr lvl="1">
              <a:buFont typeface="Arial" panose="020B0604020202020204" pitchFamily="34" charset="0"/>
              <a:buChar char="•"/>
            </a:pPr>
            <a:r>
              <a:rPr lang="en-US" b="0" i="0" dirty="0">
                <a:effectLst/>
                <a:latin typeface="Söhne"/>
              </a:rPr>
              <a:t>In our network, we have small units called neurons. These are like tiny decision-makers that take input, process it, and give an output.</a:t>
            </a:r>
          </a:p>
          <a:p>
            <a:pPr algn="l"/>
            <a:r>
              <a:rPr lang="en-US" b="1" i="0" dirty="0">
                <a:effectLst/>
                <a:latin typeface="Söhne"/>
              </a:rPr>
              <a:t>Layers:</a:t>
            </a:r>
            <a:endParaRPr lang="en-US" b="0" i="0" dirty="0">
              <a:effectLst/>
              <a:latin typeface="Söhne"/>
            </a:endParaRPr>
          </a:p>
          <a:p>
            <a:pPr lvl="1">
              <a:buFont typeface="Arial" panose="020B0604020202020204" pitchFamily="34" charset="0"/>
              <a:buChar char="•"/>
            </a:pPr>
            <a:r>
              <a:rPr lang="en-US" b="0" i="0" dirty="0">
                <a:effectLst/>
                <a:latin typeface="Söhne"/>
              </a:rPr>
              <a:t>Neurons are grouped into layers. There's an input layer where the network gets information, hidden layers where it figures things out, and an output layer where it gives us an answer.</a:t>
            </a:r>
          </a:p>
          <a:p>
            <a:endParaRPr lang="en-IN" dirty="0"/>
          </a:p>
        </p:txBody>
      </p:sp>
    </p:spTree>
    <p:extLst>
      <p:ext uri="{BB962C8B-B14F-4D97-AF65-F5344CB8AC3E}">
        <p14:creationId xmlns:p14="http://schemas.microsoft.com/office/powerpoint/2010/main" val="3236351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6D5A-F6D9-96F3-F6FD-449E0C317D78}"/>
              </a:ext>
            </a:extLst>
          </p:cNvPr>
          <p:cNvSpPr>
            <a:spLocks noGrp="1"/>
          </p:cNvSpPr>
          <p:nvPr>
            <p:ph type="title"/>
          </p:nvPr>
        </p:nvSpPr>
        <p:spPr>
          <a:xfrm>
            <a:off x="1511205" y="-28254"/>
            <a:ext cx="10018713" cy="1752599"/>
          </a:xfrm>
        </p:spPr>
        <p:txBody>
          <a:bodyPr/>
          <a:lstStyle/>
          <a:p>
            <a:r>
              <a:rPr lang="en-IN" b="1" dirty="0">
                <a:solidFill>
                  <a:srgbClr val="323232"/>
                </a:solidFill>
                <a:effectLst/>
                <a:latin typeface="Calibri" panose="020F0502020204030204" pitchFamily="34" charset="0"/>
                <a:ea typeface="Calibri" panose="020F0502020204030204" pitchFamily="34" charset="0"/>
                <a:cs typeface="Calibri" panose="020F0502020204030204" pitchFamily="34" charset="0"/>
              </a:rPr>
              <a:t>Evaluation Matrices</a:t>
            </a:r>
            <a:endParaRPr lang="en-IN"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87ABA7B5-63FE-0BC2-4EC3-7340540FD715}"/>
              </a:ext>
            </a:extLst>
          </p:cNvPr>
          <p:cNvPicPr>
            <a:picLocks noGrp="1" noChangeAspect="1"/>
          </p:cNvPicPr>
          <p:nvPr>
            <p:ph idx="1"/>
          </p:nvPr>
        </p:nvPicPr>
        <p:blipFill>
          <a:blip r:embed="rId2"/>
          <a:stretch>
            <a:fillRect/>
          </a:stretch>
        </p:blipFill>
        <p:spPr>
          <a:xfrm>
            <a:off x="3790155" y="2176035"/>
            <a:ext cx="4611689" cy="1297792"/>
          </a:xfrm>
        </p:spPr>
      </p:pic>
      <p:pic>
        <p:nvPicPr>
          <p:cNvPr id="7" name="Picture 6">
            <a:extLst>
              <a:ext uri="{FF2B5EF4-FFF2-40B4-BE49-F238E27FC236}">
                <a16:creationId xmlns:a16="http://schemas.microsoft.com/office/drawing/2014/main" id="{8233FA74-2285-1E56-D1F8-CCA24C930611}"/>
              </a:ext>
            </a:extLst>
          </p:cNvPr>
          <p:cNvPicPr>
            <a:picLocks noChangeAspect="1"/>
          </p:cNvPicPr>
          <p:nvPr/>
        </p:nvPicPr>
        <p:blipFill>
          <a:blip r:embed="rId3"/>
          <a:stretch>
            <a:fillRect/>
          </a:stretch>
        </p:blipFill>
        <p:spPr>
          <a:xfrm>
            <a:off x="3790155" y="3730670"/>
            <a:ext cx="4611689" cy="1555262"/>
          </a:xfrm>
          <a:prstGeom prst="rect">
            <a:avLst/>
          </a:prstGeom>
        </p:spPr>
      </p:pic>
      <p:pic>
        <p:nvPicPr>
          <p:cNvPr id="9" name="Picture 8">
            <a:extLst>
              <a:ext uri="{FF2B5EF4-FFF2-40B4-BE49-F238E27FC236}">
                <a16:creationId xmlns:a16="http://schemas.microsoft.com/office/drawing/2014/main" id="{419D06AF-544B-9AF6-3683-46FE67397D7C}"/>
              </a:ext>
            </a:extLst>
          </p:cNvPr>
          <p:cNvPicPr>
            <a:picLocks noChangeAspect="1"/>
          </p:cNvPicPr>
          <p:nvPr/>
        </p:nvPicPr>
        <p:blipFill>
          <a:blip r:embed="rId4"/>
          <a:stretch>
            <a:fillRect/>
          </a:stretch>
        </p:blipFill>
        <p:spPr>
          <a:xfrm>
            <a:off x="3607827" y="5542775"/>
            <a:ext cx="5459416" cy="1083503"/>
          </a:xfrm>
          <a:prstGeom prst="rect">
            <a:avLst/>
          </a:prstGeom>
        </p:spPr>
      </p:pic>
    </p:spTree>
    <p:extLst>
      <p:ext uri="{BB962C8B-B14F-4D97-AF65-F5344CB8AC3E}">
        <p14:creationId xmlns:p14="http://schemas.microsoft.com/office/powerpoint/2010/main" val="783610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2CD7-A3C3-CDAE-4340-9B819C7DF046}"/>
              </a:ext>
            </a:extLst>
          </p:cNvPr>
          <p:cNvSpPr>
            <a:spLocks noGrp="1"/>
          </p:cNvSpPr>
          <p:nvPr>
            <p:ph type="title"/>
          </p:nvPr>
        </p:nvSpPr>
        <p:spPr>
          <a:xfrm>
            <a:off x="1203184" y="2380128"/>
            <a:ext cx="10018713" cy="1752599"/>
          </a:xfrm>
        </p:spPr>
        <p:txBody>
          <a:bodyPr>
            <a:normAutofit/>
          </a:bodyPr>
          <a:lstStyle/>
          <a:p>
            <a:r>
              <a:rPr lang="en-IN" sz="6600" b="1"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44718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E905-3012-9F66-43E5-29A89A63A36F}"/>
              </a:ext>
            </a:extLst>
          </p:cNvPr>
          <p:cNvSpPr>
            <a:spLocks noGrp="1"/>
          </p:cNvSpPr>
          <p:nvPr>
            <p:ph type="title"/>
          </p:nvPr>
        </p:nvSpPr>
        <p:spPr>
          <a:xfrm>
            <a:off x="1484309" y="0"/>
            <a:ext cx="10018713" cy="1752599"/>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Progress</a:t>
            </a:r>
          </a:p>
        </p:txBody>
      </p:sp>
      <p:sp>
        <p:nvSpPr>
          <p:cNvPr id="3" name="Content Placeholder 2">
            <a:extLst>
              <a:ext uri="{FF2B5EF4-FFF2-40B4-BE49-F238E27FC236}">
                <a16:creationId xmlns:a16="http://schemas.microsoft.com/office/drawing/2014/main" id="{0A4D8466-C54F-B083-F435-FD70D3BFCDC2}"/>
              </a:ext>
            </a:extLst>
          </p:cNvPr>
          <p:cNvSpPr>
            <a:spLocks noGrp="1"/>
          </p:cNvSpPr>
          <p:nvPr>
            <p:ph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Data preprocessing</a:t>
            </a:r>
          </a:p>
          <a:p>
            <a:r>
              <a:rPr lang="en-IN" dirty="0">
                <a:latin typeface="Calibri" panose="020F0502020204030204" pitchFamily="34" charset="0"/>
                <a:ea typeface="Calibri" panose="020F0502020204030204" pitchFamily="34" charset="0"/>
                <a:cs typeface="Calibri" panose="020F0502020204030204" pitchFamily="34" charset="0"/>
              </a:rPr>
              <a:t>Model building (Logistic Regression, Decision Trees)</a:t>
            </a:r>
          </a:p>
          <a:p>
            <a:r>
              <a:rPr lang="en-IN" b="0" dirty="0">
                <a:solidFill>
                  <a:srgbClr val="323232"/>
                </a:solidFill>
                <a:effectLst/>
                <a:latin typeface="Calibri" panose="020F0502020204030204" pitchFamily="34" charset="0"/>
                <a:ea typeface="Calibri" panose="020F0502020204030204" pitchFamily="34" charset="0"/>
                <a:cs typeface="Calibri" panose="020F0502020204030204" pitchFamily="34" charset="0"/>
              </a:rPr>
              <a:t>Evaluation of models</a:t>
            </a:r>
          </a:p>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Comparasion</a:t>
            </a:r>
            <a:r>
              <a:rPr lang="en-IN" dirty="0">
                <a:latin typeface="Calibri" panose="020F0502020204030204" pitchFamily="34" charset="0"/>
                <a:ea typeface="Calibri" panose="020F0502020204030204" pitchFamily="34" charset="0"/>
                <a:cs typeface="Calibri" panose="020F0502020204030204" pitchFamily="34" charset="0"/>
              </a:rPr>
              <a:t> of models</a:t>
            </a:r>
          </a:p>
        </p:txBody>
      </p:sp>
    </p:spTree>
    <p:extLst>
      <p:ext uri="{BB962C8B-B14F-4D97-AF65-F5344CB8AC3E}">
        <p14:creationId xmlns:p14="http://schemas.microsoft.com/office/powerpoint/2010/main" val="39024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E1AA-D084-8949-5E33-7D1DFE79F116}"/>
              </a:ext>
            </a:extLst>
          </p:cNvPr>
          <p:cNvSpPr>
            <a:spLocks noGrp="1"/>
          </p:cNvSpPr>
          <p:nvPr>
            <p:ph type="title"/>
          </p:nvPr>
        </p:nvSpPr>
        <p:spPr>
          <a:xfrm>
            <a:off x="1322945" y="26894"/>
            <a:ext cx="10018713" cy="1752599"/>
          </a:xfrm>
        </p:spPr>
        <p:txBody>
          <a:bodyPr/>
          <a:lstStyle/>
          <a:p>
            <a:r>
              <a:rPr lang="en-IN" b="1" dirty="0"/>
              <a:t>Data Preprocessing</a:t>
            </a:r>
          </a:p>
        </p:txBody>
      </p:sp>
      <p:sp>
        <p:nvSpPr>
          <p:cNvPr id="3" name="Content Placeholder 2">
            <a:extLst>
              <a:ext uri="{FF2B5EF4-FFF2-40B4-BE49-F238E27FC236}">
                <a16:creationId xmlns:a16="http://schemas.microsoft.com/office/drawing/2014/main" id="{5CDCD167-D16F-9F78-5B8B-D390D0BBC7A7}"/>
              </a:ext>
            </a:extLst>
          </p:cNvPr>
          <p:cNvSpPr>
            <a:spLocks noGrp="1"/>
          </p:cNvSpPr>
          <p:nvPr>
            <p:ph idx="1"/>
          </p:nvPr>
        </p:nvSpPr>
        <p:spPr>
          <a:xfrm>
            <a:off x="1484310" y="1866899"/>
            <a:ext cx="10018713" cy="3124201"/>
          </a:xfrm>
        </p:spPr>
        <p:txBody>
          <a:bodyPr/>
          <a:lstStyle/>
          <a:p>
            <a:r>
              <a:rPr lang="en-US" dirty="0">
                <a:solidFill>
                  <a:srgbClr val="323232"/>
                </a:solidFill>
                <a:effectLst/>
                <a:latin typeface="Calibri" panose="020F0502020204030204" pitchFamily="34" charset="0"/>
                <a:ea typeface="Calibri" panose="020F0502020204030204" pitchFamily="34" charset="0"/>
                <a:cs typeface="Calibri" panose="020F0502020204030204" pitchFamily="34" charset="0"/>
              </a:rPr>
              <a:t>Drop irrelevant or excess features</a:t>
            </a:r>
          </a:p>
          <a:p>
            <a:r>
              <a:rPr lang="en-IN" dirty="0">
                <a:solidFill>
                  <a:srgbClr val="323232"/>
                </a:solidFill>
                <a:effectLst/>
                <a:latin typeface="Calibri" panose="020F0502020204030204" pitchFamily="34" charset="0"/>
                <a:ea typeface="Calibri" panose="020F0502020204030204" pitchFamily="34" charset="0"/>
                <a:cs typeface="Calibri" panose="020F0502020204030204" pitchFamily="34" charset="0"/>
              </a:rPr>
              <a:t>Apply Clamping</a:t>
            </a:r>
          </a:p>
          <a:p>
            <a:r>
              <a:rPr lang="en-US" dirty="0">
                <a:solidFill>
                  <a:srgbClr val="323232"/>
                </a:solidFill>
                <a:effectLst/>
                <a:latin typeface="Calibri" panose="020F0502020204030204" pitchFamily="34" charset="0"/>
                <a:ea typeface="Calibri" panose="020F0502020204030204" pitchFamily="34" charset="0"/>
                <a:cs typeface="Calibri" panose="020F0502020204030204" pitchFamily="34" charset="0"/>
              </a:rPr>
              <a:t>Apply log function to nearly all numeric, since they are all mostly skewed to the right</a:t>
            </a:r>
          </a:p>
          <a:p>
            <a:endParaRPr lang="en-US" b="0" dirty="0">
              <a:solidFill>
                <a:srgbClr val="323232"/>
              </a:solidFill>
              <a:effectLst/>
              <a:latin typeface="Consolas" panose="020B0609020204030204" pitchFamily="49" charset="0"/>
            </a:endParaRPr>
          </a:p>
          <a:p>
            <a:endParaRPr lang="en-IN" b="0" dirty="0">
              <a:solidFill>
                <a:srgbClr val="323232"/>
              </a:solidFill>
              <a:effectLst/>
              <a:latin typeface="Consolas" panose="020B0609020204030204" pitchFamily="49" charset="0"/>
            </a:endParaRPr>
          </a:p>
          <a:p>
            <a:endParaRPr lang="en-US" b="0" dirty="0">
              <a:solidFill>
                <a:srgbClr val="323232"/>
              </a:solidFill>
              <a:effectLst/>
              <a:latin typeface="Consolas" panose="020B0609020204030204" pitchFamily="49" charset="0"/>
            </a:endParaRPr>
          </a:p>
        </p:txBody>
      </p:sp>
    </p:spTree>
    <p:extLst>
      <p:ext uri="{BB962C8B-B14F-4D97-AF65-F5344CB8AC3E}">
        <p14:creationId xmlns:p14="http://schemas.microsoft.com/office/powerpoint/2010/main" val="41991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C60-6533-1C3B-DB98-463186C97F9E}"/>
              </a:ext>
            </a:extLst>
          </p:cNvPr>
          <p:cNvSpPr>
            <a:spLocks noGrp="1"/>
          </p:cNvSpPr>
          <p:nvPr>
            <p:ph type="title"/>
          </p:nvPr>
        </p:nvSpPr>
        <p:spPr>
          <a:xfrm>
            <a:off x="1484310" y="0"/>
            <a:ext cx="10018713" cy="1752599"/>
          </a:xfrm>
        </p:spPr>
        <p:txBody>
          <a:bodyPr/>
          <a:lstStyle/>
          <a:p>
            <a:r>
              <a:rPr lang="en-IN" b="1" dirty="0"/>
              <a:t>Logistic Regression</a:t>
            </a:r>
          </a:p>
        </p:txBody>
      </p:sp>
      <p:sp>
        <p:nvSpPr>
          <p:cNvPr id="3" name="Content Placeholder 2">
            <a:extLst>
              <a:ext uri="{FF2B5EF4-FFF2-40B4-BE49-F238E27FC236}">
                <a16:creationId xmlns:a16="http://schemas.microsoft.com/office/drawing/2014/main" id="{A13113B4-A5EE-D340-FE54-32D0274FF4DF}"/>
              </a:ext>
            </a:extLst>
          </p:cNvPr>
          <p:cNvSpPr>
            <a:spLocks noGrp="1"/>
          </p:cNvSpPr>
          <p:nvPr>
            <p:ph idx="1"/>
          </p:nvPr>
        </p:nvSpPr>
        <p:spPr>
          <a:xfrm>
            <a:off x="1484310" y="1689846"/>
            <a:ext cx="10018713" cy="3124201"/>
          </a:xfrm>
        </p:spPr>
        <p:txBody>
          <a:bodyPr>
            <a:normAutofit/>
          </a:bodyPr>
          <a:lstStyle/>
          <a:p>
            <a:r>
              <a:rPr lang="en-IN" dirty="0"/>
              <a:t>If the problem is classification based(means there are more classes in the data) or the data is too much non linear then Logistic Regression is used.</a:t>
            </a:r>
          </a:p>
          <a:p>
            <a:r>
              <a:rPr lang="en-IN" dirty="0"/>
              <a:t>In Logistic Regression Incorrect datapoints pull the line at its own side </a:t>
            </a:r>
          </a:p>
          <a:p>
            <a:r>
              <a:rPr lang="en-IN" dirty="0"/>
              <a:t>And correct datapoints push the line</a:t>
            </a:r>
          </a:p>
          <a:p>
            <a:r>
              <a:rPr lang="en-IN" dirty="0"/>
              <a:t>By doing above thing the </a:t>
            </a:r>
            <a:r>
              <a:rPr lang="en-IN" dirty="0" err="1"/>
              <a:t>the</a:t>
            </a:r>
            <a:r>
              <a:rPr lang="en-IN" dirty="0"/>
              <a:t> nonlinear data will be </a:t>
            </a:r>
            <a:r>
              <a:rPr lang="en-IN" dirty="0" err="1"/>
              <a:t>seperated</a:t>
            </a:r>
            <a:endParaRPr lang="en-IN" dirty="0"/>
          </a:p>
        </p:txBody>
      </p:sp>
    </p:spTree>
    <p:extLst>
      <p:ext uri="{BB962C8B-B14F-4D97-AF65-F5344CB8AC3E}">
        <p14:creationId xmlns:p14="http://schemas.microsoft.com/office/powerpoint/2010/main" val="56003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C3B9-CC72-A010-CA42-033DD1A61845}"/>
              </a:ext>
            </a:extLst>
          </p:cNvPr>
          <p:cNvSpPr>
            <a:spLocks noGrp="1"/>
          </p:cNvSpPr>
          <p:nvPr>
            <p:ph type="title"/>
          </p:nvPr>
        </p:nvSpPr>
        <p:spPr>
          <a:xfrm>
            <a:off x="1484310" y="53788"/>
            <a:ext cx="10018713" cy="1752599"/>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Activation function of Logistic Regression</a:t>
            </a:r>
          </a:p>
        </p:txBody>
      </p:sp>
      <p:sp>
        <p:nvSpPr>
          <p:cNvPr id="3" name="Content Placeholder 2">
            <a:extLst>
              <a:ext uri="{FF2B5EF4-FFF2-40B4-BE49-F238E27FC236}">
                <a16:creationId xmlns:a16="http://schemas.microsoft.com/office/drawing/2014/main" id="{8BFDE479-3AEF-699F-FEA5-F7587F5E09E5}"/>
              </a:ext>
            </a:extLst>
          </p:cNvPr>
          <p:cNvSpPr>
            <a:spLocks noGrp="1"/>
          </p:cNvSpPr>
          <p:nvPr>
            <p:ph idx="1"/>
          </p:nvPr>
        </p:nvSpPr>
        <p:spPr>
          <a:xfrm>
            <a:off x="1484310" y="2149475"/>
            <a:ext cx="10018713" cy="3124201"/>
          </a:xfrm>
        </p:spPr>
        <p:txBody>
          <a:bodyPr/>
          <a:lstStyle/>
          <a:p>
            <a:r>
              <a:rPr lang="en-IN" b="1" dirty="0" err="1">
                <a:latin typeface="Calibri" panose="020F0502020204030204" pitchFamily="34" charset="0"/>
                <a:ea typeface="Calibri" panose="020F0502020204030204" pitchFamily="34" charset="0"/>
                <a:cs typeface="Calibri" panose="020F0502020204030204" pitchFamily="34" charset="0"/>
              </a:rPr>
              <a:t>Softmax</a:t>
            </a:r>
            <a:r>
              <a:rPr lang="en-IN" b="1" dirty="0">
                <a:latin typeface="Calibri" panose="020F0502020204030204" pitchFamily="34" charset="0"/>
                <a:ea typeface="Calibri" panose="020F0502020204030204" pitchFamily="34" charset="0"/>
                <a:cs typeface="Calibri" panose="020F0502020204030204" pitchFamily="34" charset="0"/>
              </a:rPr>
              <a:t>:</a:t>
            </a:r>
          </a:p>
          <a:p>
            <a:pPr lvl="1"/>
            <a:r>
              <a:rPr lang="en-IN" b="1" dirty="0">
                <a:latin typeface="Calibri" panose="020F0502020204030204" pitchFamily="34" charset="0"/>
                <a:ea typeface="Calibri" panose="020F0502020204030204" pitchFamily="34" charset="0"/>
                <a:cs typeface="Calibri" panose="020F0502020204030204" pitchFamily="34" charset="0"/>
              </a:rPr>
              <a:t>Formula</a:t>
            </a:r>
            <a:r>
              <a:rPr lang="en-IN" dirty="0"/>
              <a:t>:</a:t>
            </a:r>
          </a:p>
          <a:p>
            <a:endParaRPr lang="en-IN" dirty="0"/>
          </a:p>
          <a:p>
            <a:endParaRPr lang="en-IN" dirty="0"/>
          </a:p>
          <a:p>
            <a:pPr lvl="1"/>
            <a:r>
              <a:rPr lang="en-IN" b="1" dirty="0">
                <a:latin typeface="Calibri" panose="020F0502020204030204" pitchFamily="34" charset="0"/>
                <a:ea typeface="Calibri" panose="020F0502020204030204" pitchFamily="34" charset="0"/>
                <a:cs typeface="Calibri" panose="020F0502020204030204" pitchFamily="34" charset="0"/>
              </a:rPr>
              <a:t>Graph:</a:t>
            </a:r>
          </a:p>
          <a:p>
            <a:endParaRPr lang="en-IN" dirty="0"/>
          </a:p>
          <a:p>
            <a:endParaRPr lang="en-IN" dirty="0"/>
          </a:p>
        </p:txBody>
      </p:sp>
      <p:pic>
        <p:nvPicPr>
          <p:cNvPr id="5" name="Picture 4">
            <a:extLst>
              <a:ext uri="{FF2B5EF4-FFF2-40B4-BE49-F238E27FC236}">
                <a16:creationId xmlns:a16="http://schemas.microsoft.com/office/drawing/2014/main" id="{5DCB5A41-B395-D333-6559-FB1F17F94308}"/>
              </a:ext>
            </a:extLst>
          </p:cNvPr>
          <p:cNvPicPr>
            <a:picLocks noChangeAspect="1"/>
          </p:cNvPicPr>
          <p:nvPr/>
        </p:nvPicPr>
        <p:blipFill>
          <a:blip r:embed="rId2"/>
          <a:stretch>
            <a:fillRect/>
          </a:stretch>
        </p:blipFill>
        <p:spPr>
          <a:xfrm>
            <a:off x="3631340" y="4271218"/>
            <a:ext cx="1962636" cy="1900982"/>
          </a:xfrm>
          <a:prstGeom prst="rect">
            <a:avLst/>
          </a:prstGeom>
        </p:spPr>
      </p:pic>
      <p:pic>
        <p:nvPicPr>
          <p:cNvPr id="6" name="Picture 5">
            <a:extLst>
              <a:ext uri="{FF2B5EF4-FFF2-40B4-BE49-F238E27FC236}">
                <a16:creationId xmlns:a16="http://schemas.microsoft.com/office/drawing/2014/main" id="{89934815-7A4C-C66A-B56E-1194E1B512DA}"/>
              </a:ext>
            </a:extLst>
          </p:cNvPr>
          <p:cNvPicPr>
            <a:picLocks noChangeAspect="1"/>
          </p:cNvPicPr>
          <p:nvPr/>
        </p:nvPicPr>
        <p:blipFill>
          <a:blip r:embed="rId3"/>
          <a:stretch>
            <a:fillRect/>
          </a:stretch>
        </p:blipFill>
        <p:spPr>
          <a:xfrm>
            <a:off x="3631340" y="2596166"/>
            <a:ext cx="2150896" cy="1364179"/>
          </a:xfrm>
          <a:prstGeom prst="rect">
            <a:avLst/>
          </a:prstGeom>
        </p:spPr>
      </p:pic>
    </p:spTree>
    <p:extLst>
      <p:ext uri="{BB962C8B-B14F-4D97-AF65-F5344CB8AC3E}">
        <p14:creationId xmlns:p14="http://schemas.microsoft.com/office/powerpoint/2010/main" val="92859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799B-C988-5AFF-5887-984E0F1F4D7A}"/>
              </a:ext>
            </a:extLst>
          </p:cNvPr>
          <p:cNvSpPr>
            <a:spLocks noGrp="1"/>
          </p:cNvSpPr>
          <p:nvPr>
            <p:ph type="title"/>
          </p:nvPr>
        </p:nvSpPr>
        <p:spPr>
          <a:xfrm>
            <a:off x="1484310" y="0"/>
            <a:ext cx="10018713" cy="1752599"/>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Loss function of Logistic Regression</a:t>
            </a:r>
          </a:p>
        </p:txBody>
      </p:sp>
      <p:sp>
        <p:nvSpPr>
          <p:cNvPr id="3" name="Content Placeholder 2">
            <a:extLst>
              <a:ext uri="{FF2B5EF4-FFF2-40B4-BE49-F238E27FC236}">
                <a16:creationId xmlns:a16="http://schemas.microsoft.com/office/drawing/2014/main" id="{8E56C471-3DC1-03FC-8C57-2C829F9CAD5B}"/>
              </a:ext>
            </a:extLst>
          </p:cNvPr>
          <p:cNvSpPr>
            <a:spLocks noGrp="1"/>
          </p:cNvSpPr>
          <p:nvPr>
            <p:ph idx="1"/>
          </p:nvPr>
        </p:nvSpPr>
        <p:spPr/>
        <p:txBody>
          <a:bodyPr/>
          <a:lstStyle/>
          <a:p>
            <a:r>
              <a:rPr lang="en-IN" b="1" dirty="0"/>
              <a:t>Loss Function</a:t>
            </a:r>
            <a:r>
              <a:rPr lang="en-IN" dirty="0"/>
              <a:t>: Sparse Categorical Cross Entropy</a:t>
            </a:r>
          </a:p>
          <a:p>
            <a:endParaRPr lang="en-IN" dirty="0"/>
          </a:p>
          <a:p>
            <a:r>
              <a:rPr lang="en-IN" b="1" dirty="0"/>
              <a:t>Formula</a:t>
            </a:r>
            <a:r>
              <a:rPr lang="en-IN" dirty="0"/>
              <a:t>: </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A483F7AF-D5D1-5133-1716-45D026A1152E}"/>
              </a:ext>
            </a:extLst>
          </p:cNvPr>
          <p:cNvPicPr>
            <a:picLocks noChangeAspect="1"/>
          </p:cNvPicPr>
          <p:nvPr/>
        </p:nvPicPr>
        <p:blipFill>
          <a:blip r:embed="rId2"/>
          <a:stretch>
            <a:fillRect/>
          </a:stretch>
        </p:blipFill>
        <p:spPr>
          <a:xfrm>
            <a:off x="3217907" y="3722250"/>
            <a:ext cx="6179963" cy="1752599"/>
          </a:xfrm>
          <a:prstGeom prst="rect">
            <a:avLst/>
          </a:prstGeom>
        </p:spPr>
      </p:pic>
    </p:spTree>
    <p:extLst>
      <p:ext uri="{BB962C8B-B14F-4D97-AF65-F5344CB8AC3E}">
        <p14:creationId xmlns:p14="http://schemas.microsoft.com/office/powerpoint/2010/main" val="365962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C540-1ED8-78C1-3BF5-7C57BEB12C44}"/>
              </a:ext>
            </a:extLst>
          </p:cNvPr>
          <p:cNvSpPr>
            <a:spLocks noGrp="1"/>
          </p:cNvSpPr>
          <p:nvPr>
            <p:ph type="title"/>
          </p:nvPr>
        </p:nvSpPr>
        <p:spPr>
          <a:xfrm>
            <a:off x="1385699" y="0"/>
            <a:ext cx="10018713" cy="1752599"/>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Decision Tree</a:t>
            </a:r>
          </a:p>
        </p:txBody>
      </p:sp>
      <p:sp>
        <p:nvSpPr>
          <p:cNvPr id="3" name="Content Placeholder 2">
            <a:extLst>
              <a:ext uri="{FF2B5EF4-FFF2-40B4-BE49-F238E27FC236}">
                <a16:creationId xmlns:a16="http://schemas.microsoft.com/office/drawing/2014/main" id="{434799D7-44A8-66FB-34DF-3B01B48D526E}"/>
              </a:ext>
            </a:extLst>
          </p:cNvPr>
          <p:cNvSpPr>
            <a:spLocks noGrp="1"/>
          </p:cNvSpPr>
          <p:nvPr>
            <p:ph idx="1"/>
          </p:nvPr>
        </p:nvSpPr>
        <p:spPr/>
        <p:txBody>
          <a:bodyPr/>
          <a:lstStyle/>
          <a:p>
            <a:r>
              <a:rPr lang="en-US" b="0" i="0" dirty="0">
                <a:effectLst/>
                <a:latin typeface="Calibri" panose="020F0502020204030204" pitchFamily="34" charset="0"/>
                <a:ea typeface="Calibri" panose="020F0502020204030204" pitchFamily="34" charset="0"/>
                <a:cs typeface="Calibri" panose="020F0502020204030204" pitchFamily="34" charset="0"/>
              </a:rPr>
              <a:t>A decision tree is a supervised machine learning algorithm used for both classification and regression tasks. It represents a flowchart-like structure in which each internal node represents a decision or a test on an attribute, each branch represents an outcome of the decision, and each leaf node represents the final prediction or class label. The topmost node in a decision tree is called the root node, and the nodes that do not have any children are called leaf nodes.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330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901D-4D54-EF7D-9C62-DF311D83341E}"/>
              </a:ext>
            </a:extLst>
          </p:cNvPr>
          <p:cNvSpPr>
            <a:spLocks noGrp="1"/>
          </p:cNvSpPr>
          <p:nvPr>
            <p:ph type="title"/>
          </p:nvPr>
        </p:nvSpPr>
        <p:spPr>
          <a:xfrm>
            <a:off x="1484311" y="0"/>
            <a:ext cx="10018713" cy="1752599"/>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Example of Decision Tree</a:t>
            </a:r>
          </a:p>
        </p:txBody>
      </p:sp>
      <p:pic>
        <p:nvPicPr>
          <p:cNvPr id="5" name="Content Placeholder 4">
            <a:extLst>
              <a:ext uri="{FF2B5EF4-FFF2-40B4-BE49-F238E27FC236}">
                <a16:creationId xmlns:a16="http://schemas.microsoft.com/office/drawing/2014/main" id="{20A4122E-E562-8888-960A-EDE4754536CE}"/>
              </a:ext>
            </a:extLst>
          </p:cNvPr>
          <p:cNvPicPr>
            <a:picLocks noGrp="1" noChangeAspect="1"/>
          </p:cNvPicPr>
          <p:nvPr>
            <p:ph idx="1"/>
          </p:nvPr>
        </p:nvPicPr>
        <p:blipFill>
          <a:blip r:embed="rId2"/>
          <a:stretch>
            <a:fillRect/>
          </a:stretch>
        </p:blipFill>
        <p:spPr>
          <a:xfrm>
            <a:off x="1484311" y="2645897"/>
            <a:ext cx="5452069" cy="3066789"/>
          </a:xfrm>
        </p:spPr>
      </p:pic>
      <p:pic>
        <p:nvPicPr>
          <p:cNvPr id="7" name="Picture 6">
            <a:extLst>
              <a:ext uri="{FF2B5EF4-FFF2-40B4-BE49-F238E27FC236}">
                <a16:creationId xmlns:a16="http://schemas.microsoft.com/office/drawing/2014/main" id="{570C7792-27CF-BD03-4D4B-AEEBC829B35F}"/>
              </a:ext>
            </a:extLst>
          </p:cNvPr>
          <p:cNvPicPr>
            <a:picLocks noChangeAspect="1"/>
          </p:cNvPicPr>
          <p:nvPr/>
        </p:nvPicPr>
        <p:blipFill>
          <a:blip r:embed="rId3"/>
          <a:stretch>
            <a:fillRect/>
          </a:stretch>
        </p:blipFill>
        <p:spPr>
          <a:xfrm>
            <a:off x="7535593" y="2683067"/>
            <a:ext cx="4184845" cy="2992451"/>
          </a:xfrm>
          <a:prstGeom prst="rect">
            <a:avLst/>
          </a:prstGeom>
        </p:spPr>
      </p:pic>
      <p:sp>
        <p:nvSpPr>
          <p:cNvPr id="11" name="Arrow: Right 10">
            <a:extLst>
              <a:ext uri="{FF2B5EF4-FFF2-40B4-BE49-F238E27FC236}">
                <a16:creationId xmlns:a16="http://schemas.microsoft.com/office/drawing/2014/main" id="{3ACEE777-6460-FFD2-8C93-791817E1452D}"/>
              </a:ext>
            </a:extLst>
          </p:cNvPr>
          <p:cNvSpPr/>
          <p:nvPr/>
        </p:nvSpPr>
        <p:spPr>
          <a:xfrm>
            <a:off x="6936380" y="4087906"/>
            <a:ext cx="599213" cy="8964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136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9325-2502-BA3C-0B67-E0C4407F5C51}"/>
              </a:ext>
            </a:extLst>
          </p:cNvPr>
          <p:cNvSpPr>
            <a:spLocks noGrp="1"/>
          </p:cNvSpPr>
          <p:nvPr>
            <p:ph type="title"/>
          </p:nvPr>
        </p:nvSpPr>
        <p:spPr>
          <a:xfrm>
            <a:off x="1484311" y="0"/>
            <a:ext cx="10018713" cy="1752599"/>
          </a:xfrm>
        </p:spPr>
        <p:txBody>
          <a:bodyPr/>
          <a:lstStyle/>
          <a:p>
            <a:r>
              <a:rPr lang="en-IN" b="1" dirty="0"/>
              <a:t>If we have numerical data then how the decision tree will be form?</a:t>
            </a:r>
          </a:p>
        </p:txBody>
      </p:sp>
      <p:pic>
        <p:nvPicPr>
          <p:cNvPr id="5" name="Content Placeholder 4">
            <a:extLst>
              <a:ext uri="{FF2B5EF4-FFF2-40B4-BE49-F238E27FC236}">
                <a16:creationId xmlns:a16="http://schemas.microsoft.com/office/drawing/2014/main" id="{5F11BF39-F06B-2DF3-1096-19251DBA13A6}"/>
              </a:ext>
            </a:extLst>
          </p:cNvPr>
          <p:cNvPicPr>
            <a:picLocks noGrp="1" noChangeAspect="1"/>
          </p:cNvPicPr>
          <p:nvPr>
            <p:ph idx="1"/>
          </p:nvPr>
        </p:nvPicPr>
        <p:blipFill>
          <a:blip r:embed="rId2"/>
          <a:stretch>
            <a:fillRect/>
          </a:stretch>
        </p:blipFill>
        <p:spPr>
          <a:xfrm>
            <a:off x="2255276" y="2438399"/>
            <a:ext cx="6942667" cy="3124200"/>
          </a:xfrm>
        </p:spPr>
      </p:pic>
    </p:spTree>
    <p:extLst>
      <p:ext uri="{BB962C8B-B14F-4D97-AF65-F5344CB8AC3E}">
        <p14:creationId xmlns:p14="http://schemas.microsoft.com/office/powerpoint/2010/main" val="2541689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156</TotalTime>
  <Words>363</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Consolas</vt:lpstr>
      <vt:lpstr>Corbel</vt:lpstr>
      <vt:lpstr>Söhne</vt:lpstr>
      <vt:lpstr>Parallax</vt:lpstr>
      <vt:lpstr>A Deep Neural Network for Network Intrusion Detection</vt:lpstr>
      <vt:lpstr>Progress</vt:lpstr>
      <vt:lpstr>Data Preprocessing</vt:lpstr>
      <vt:lpstr>Logistic Regression</vt:lpstr>
      <vt:lpstr>Activation function of Logistic Regression</vt:lpstr>
      <vt:lpstr>Loss function of Logistic Regression</vt:lpstr>
      <vt:lpstr>Decision Tree</vt:lpstr>
      <vt:lpstr>Example of Decision Tree</vt:lpstr>
      <vt:lpstr>If we have numerical data then how the decision tree will be form?</vt:lpstr>
      <vt:lpstr>Geometric Intuition of decision trees</vt:lpstr>
      <vt:lpstr>Artificial Neural Network</vt:lpstr>
      <vt:lpstr>Evaluation Matrices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Neural Network for Network Intrusion Detection</dc:title>
  <dc:creator>Yash Patel</dc:creator>
  <cp:lastModifiedBy>Yash Patel</cp:lastModifiedBy>
  <cp:revision>4</cp:revision>
  <dcterms:created xsi:type="dcterms:W3CDTF">2024-02-08T05:16:08Z</dcterms:created>
  <dcterms:modified xsi:type="dcterms:W3CDTF">2024-02-26T05:24:51Z</dcterms:modified>
</cp:coreProperties>
</file>