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4" r:id="rId11"/>
    <p:sldId id="265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2" r:id="rId23"/>
    <p:sldId id="281" r:id="rId24"/>
    <p:sldId id="283" r:id="rId25"/>
    <p:sldId id="270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8/13/2023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8/13/2023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5000/api/users/bruteForceLogin" TargetMode="Externa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npmjs.com/package/mysql" TargetMode="External"/><Relationship Id="rId3" Type="http://schemas.openxmlformats.org/officeDocument/2006/relationships/hyperlink" Target="https://getbootstrap.com/" TargetMode="External"/><Relationship Id="rId7" Type="http://schemas.openxmlformats.org/officeDocument/2006/relationships/hyperlink" Target="https://www.npmjs.com/package/express-rate-limit" TargetMode="External"/><Relationship Id="rId2" Type="http://schemas.openxmlformats.org/officeDocument/2006/relationships/hyperlink" Target="https://github.com/yashpatel521/API-Abuse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expressjs.com/" TargetMode="External"/><Relationship Id="rId5" Type="http://schemas.openxmlformats.org/officeDocument/2006/relationships/hyperlink" Target="https://validatejs.org/" TargetMode="External"/><Relationship Id="rId4" Type="http://schemas.openxmlformats.org/officeDocument/2006/relationships/hyperlink" Target="https://jquery.com/" TargetMode="Externa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4CF73-09BD-D6A8-D39B-0DC57A4D8B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25152" y="627528"/>
            <a:ext cx="7197726" cy="1649507"/>
          </a:xfrm>
        </p:spPr>
        <p:txBody>
          <a:bodyPr>
            <a:noAutofit/>
          </a:bodyPr>
          <a:lstStyle/>
          <a:p>
            <a:r>
              <a:rPr lang="en-US" sz="9600" b="1" dirty="0"/>
              <a:t>API Abuse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DF1CDD-A858-7841-7205-86B7F7CB9E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Yash Patel    (2310624)  </a:t>
            </a:r>
          </a:p>
          <a:p>
            <a:r>
              <a:rPr lang="en-US" sz="2000" dirty="0"/>
              <a:t>Armin khalegi rad    (2310539) </a:t>
            </a:r>
          </a:p>
          <a:p>
            <a:r>
              <a:rPr lang="en-US" sz="2000" dirty="0"/>
              <a:t>Rakshit sain    (2310453)</a:t>
            </a:r>
          </a:p>
        </p:txBody>
      </p:sp>
    </p:spTree>
    <p:extLst>
      <p:ext uri="{BB962C8B-B14F-4D97-AF65-F5344CB8AC3E}">
        <p14:creationId xmlns:p14="http://schemas.microsoft.com/office/powerpoint/2010/main" val="32558103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43EC47-10E9-16E0-D60E-E96D96A58A26}"/>
              </a:ext>
            </a:extLst>
          </p:cNvPr>
          <p:cNvSpPr txBox="1"/>
          <p:nvPr/>
        </p:nvSpPr>
        <p:spPr>
          <a:xfrm>
            <a:off x="439270" y="502024"/>
            <a:ext cx="11313459" cy="1015663"/>
          </a:xfrm>
          <a:prstGeom prst="rect">
            <a:avLst/>
          </a:prstGeom>
          <a:solidFill>
            <a:schemeClr val="bg1">
              <a:alpha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6000" b="1" dirty="0"/>
              <a:t>Implementing API Security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2633BC-F070-B80D-4DF1-91F460C60755}"/>
              </a:ext>
            </a:extLst>
          </p:cNvPr>
          <p:cNvSpPr txBox="1"/>
          <p:nvPr/>
        </p:nvSpPr>
        <p:spPr>
          <a:xfrm>
            <a:off x="439269" y="1517687"/>
            <a:ext cx="11313459" cy="923330"/>
          </a:xfrm>
          <a:prstGeom prst="rect">
            <a:avLst/>
          </a:prstGeom>
          <a:solidFill>
            <a:schemeClr val="bg1">
              <a:alpha val="4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API Gateway: Centralized Control: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Think of it as a security checkpoint. An API gateway manages access, enforces security policies, and filters traffic.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A4CF9E5-60D3-285C-DB2F-06CCE56B1DDB}"/>
              </a:ext>
            </a:extLst>
          </p:cNvPr>
          <p:cNvSpPr txBox="1"/>
          <p:nvPr/>
        </p:nvSpPr>
        <p:spPr>
          <a:xfrm>
            <a:off x="439270" y="3737882"/>
            <a:ext cx="11313457" cy="646331"/>
          </a:xfrm>
          <a:prstGeom prst="rect">
            <a:avLst/>
          </a:prstGeom>
          <a:solidFill>
            <a:schemeClr val="bg1">
              <a:alpha val="4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Real-time Traffic Analysis: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Watching for unusual behavior. Analyze incoming and outgoing traffic patterns to identify anomalies.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215C37-36B5-D1D1-3B81-01D856F41ACD}"/>
              </a:ext>
            </a:extLst>
          </p:cNvPr>
          <p:cNvSpPr txBox="1"/>
          <p:nvPr/>
        </p:nvSpPr>
        <p:spPr>
          <a:xfrm>
            <a:off x="439270" y="3082862"/>
            <a:ext cx="11313457" cy="646331"/>
          </a:xfrm>
          <a:prstGeom prst="rect">
            <a:avLst/>
          </a:prstGeom>
          <a:solidFill>
            <a:schemeClr val="bg1">
              <a:alpha val="4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Monitoring and Logging: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Digital security cameras. Monitor API traffic and keep detailed logs to track and analyze activity.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3F34C2-50CE-0C0C-C4AF-8325E38D210C}"/>
              </a:ext>
            </a:extLst>
          </p:cNvPr>
          <p:cNvSpPr txBox="1"/>
          <p:nvPr/>
        </p:nvSpPr>
        <p:spPr>
          <a:xfrm>
            <a:off x="439269" y="2437367"/>
            <a:ext cx="11313458" cy="646331"/>
          </a:xfrm>
          <a:prstGeom prst="rect">
            <a:avLst/>
          </a:prstGeom>
          <a:solidFill>
            <a:schemeClr val="bg1">
              <a:alpha val="4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Web Application Firewall (WAF):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Like a protective shield. A WAF blocks malicious traffic and filters out threats before they reach your APIs.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79E82B-7B37-3E40-7ABB-F5A91F7E482E}"/>
              </a:ext>
            </a:extLst>
          </p:cNvPr>
          <p:cNvSpPr txBox="1"/>
          <p:nvPr/>
        </p:nvSpPr>
        <p:spPr>
          <a:xfrm>
            <a:off x="439268" y="4384213"/>
            <a:ext cx="11313457" cy="646331"/>
          </a:xfrm>
          <a:prstGeom prst="rect">
            <a:avLst/>
          </a:prstGeom>
          <a:solidFill>
            <a:schemeClr val="bg1">
              <a:alpha val="4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Encryption: Protecting Data in Transit and Storage: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Securing your data with a lock. Encrypt data as it moves between systems and when stored.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E3EDE11-097D-50DF-E0A7-151D1F7B0A4F}"/>
              </a:ext>
            </a:extLst>
          </p:cNvPr>
          <p:cNvSpPr txBox="1"/>
          <p:nvPr/>
        </p:nvSpPr>
        <p:spPr>
          <a:xfrm>
            <a:off x="439268" y="5026894"/>
            <a:ext cx="11313457" cy="646331"/>
          </a:xfrm>
          <a:prstGeom prst="rect">
            <a:avLst/>
          </a:prstGeom>
          <a:solidFill>
            <a:schemeClr val="bg1">
              <a:alpha val="4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Regular Security Audits and Penetration Testing: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Scheduled security checks. Test your APIs for vulnerabilities and fix them promptly.</a:t>
            </a:r>
          </a:p>
        </p:txBody>
      </p:sp>
    </p:spTree>
    <p:extLst>
      <p:ext uri="{BB962C8B-B14F-4D97-AF65-F5344CB8AC3E}">
        <p14:creationId xmlns:p14="http://schemas.microsoft.com/office/powerpoint/2010/main" val="557308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2" grpId="0" animBg="1"/>
      <p:bldP spid="3" grpId="0" animBg="1"/>
      <p:bldP spid="4" grpId="0" animBg="1"/>
      <p:bldP spid="5" grpId="0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43EC47-10E9-16E0-D60E-E96D96A58A26}"/>
              </a:ext>
            </a:extLst>
          </p:cNvPr>
          <p:cNvSpPr txBox="1"/>
          <p:nvPr/>
        </p:nvSpPr>
        <p:spPr>
          <a:xfrm>
            <a:off x="439270" y="502024"/>
            <a:ext cx="11313459" cy="1015663"/>
          </a:xfrm>
          <a:prstGeom prst="rect">
            <a:avLst/>
          </a:prstGeom>
          <a:solidFill>
            <a:schemeClr val="bg1">
              <a:alpha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/>
              <a:t>What We have Implement?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2633BC-F070-B80D-4DF1-91F460C60755}"/>
              </a:ext>
            </a:extLst>
          </p:cNvPr>
          <p:cNvSpPr txBox="1"/>
          <p:nvPr/>
        </p:nvSpPr>
        <p:spPr>
          <a:xfrm>
            <a:off x="439270" y="1517687"/>
            <a:ext cx="11313459" cy="461665"/>
          </a:xfrm>
          <a:prstGeom prst="rect">
            <a:avLst/>
          </a:prstGeom>
          <a:solidFill>
            <a:schemeClr val="bg1">
              <a:alpha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Step 1 : Created a Simple Attack page from where we can test the attacks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C2733B-432F-D1F9-9B03-4196353169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270" y="1979352"/>
            <a:ext cx="11313459" cy="4295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459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72633BC-F070-B80D-4DF1-91F460C60755}"/>
              </a:ext>
            </a:extLst>
          </p:cNvPr>
          <p:cNvSpPr txBox="1"/>
          <p:nvPr/>
        </p:nvSpPr>
        <p:spPr>
          <a:xfrm>
            <a:off x="439270" y="508037"/>
            <a:ext cx="11313459" cy="1569660"/>
          </a:xfrm>
          <a:prstGeom prst="rect">
            <a:avLst/>
          </a:prstGeom>
          <a:solidFill>
            <a:schemeClr val="bg1">
              <a:alpha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Step 2 : Added 3 Forms  and created a Login API.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Simple Login API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SQL Injection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Brute force Attack 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4097EEB-3352-4A67-04E9-B1ABC28B38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269" y="2077697"/>
            <a:ext cx="11313459" cy="4510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915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72633BC-F070-B80D-4DF1-91F460C60755}"/>
              </a:ext>
            </a:extLst>
          </p:cNvPr>
          <p:cNvSpPr txBox="1"/>
          <p:nvPr/>
        </p:nvSpPr>
        <p:spPr>
          <a:xfrm>
            <a:off x="439270" y="508037"/>
            <a:ext cx="11313459" cy="461665"/>
          </a:xfrm>
          <a:prstGeom prst="rect">
            <a:avLst/>
          </a:prstGeom>
          <a:solidFill>
            <a:schemeClr val="bg1">
              <a:alpha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1. Simple Login API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9F21D3-8DF7-1144-8ED3-E678ABA72E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270" y="969702"/>
            <a:ext cx="11313459" cy="5564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937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72633BC-F070-B80D-4DF1-91F460C60755}"/>
              </a:ext>
            </a:extLst>
          </p:cNvPr>
          <p:cNvSpPr txBox="1"/>
          <p:nvPr/>
        </p:nvSpPr>
        <p:spPr>
          <a:xfrm>
            <a:off x="439270" y="508037"/>
            <a:ext cx="11313459" cy="461665"/>
          </a:xfrm>
          <a:prstGeom prst="rect">
            <a:avLst/>
          </a:prstGeom>
          <a:solidFill>
            <a:schemeClr val="bg1">
              <a:alpha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2. SQL Injection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8050466-144B-EA22-8222-6D18FA40A7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270" y="969702"/>
            <a:ext cx="11313459" cy="5380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353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72633BC-F070-B80D-4DF1-91F460C60755}"/>
              </a:ext>
            </a:extLst>
          </p:cNvPr>
          <p:cNvSpPr txBox="1"/>
          <p:nvPr/>
        </p:nvSpPr>
        <p:spPr>
          <a:xfrm>
            <a:off x="439270" y="508037"/>
            <a:ext cx="11313459" cy="461665"/>
          </a:xfrm>
          <a:prstGeom prst="rect">
            <a:avLst/>
          </a:prstGeom>
          <a:solidFill>
            <a:schemeClr val="bg1">
              <a:alpha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3. Brute Force Attack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70D697-9261-F9F3-D4AF-863D66B97E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270" y="969702"/>
            <a:ext cx="11313459" cy="266884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4EA850A-724D-C007-F8F2-9259409FBF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269" y="3912927"/>
            <a:ext cx="11313459" cy="2668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147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72633BC-F070-B80D-4DF1-91F460C60755}"/>
              </a:ext>
            </a:extLst>
          </p:cNvPr>
          <p:cNvSpPr txBox="1"/>
          <p:nvPr/>
        </p:nvSpPr>
        <p:spPr>
          <a:xfrm>
            <a:off x="439270" y="352298"/>
            <a:ext cx="11313459" cy="461665"/>
          </a:xfrm>
          <a:prstGeom prst="rect">
            <a:avLst/>
          </a:prstGeom>
          <a:solidFill>
            <a:schemeClr val="bg1">
              <a:alpha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Step 3 : Created another page that prevent the attacks: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DC82E39-B89F-F2E6-F629-6063B5E714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269" y="826797"/>
            <a:ext cx="11313459" cy="5678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166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72633BC-F070-B80D-4DF1-91F460C60755}"/>
              </a:ext>
            </a:extLst>
          </p:cNvPr>
          <p:cNvSpPr txBox="1"/>
          <p:nvPr/>
        </p:nvSpPr>
        <p:spPr>
          <a:xfrm>
            <a:off x="439270" y="508037"/>
            <a:ext cx="11313459" cy="1569660"/>
          </a:xfrm>
          <a:prstGeom prst="rect">
            <a:avLst/>
          </a:prstGeom>
          <a:solidFill>
            <a:schemeClr val="bg1">
              <a:alpha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Step 2 : Added 3 Forms with validators and A login API with rate limiter.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Simple Login API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SQL Injection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Brute force Attack 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4097EEB-3352-4A67-04E9-B1ABC28B38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269" y="2077697"/>
            <a:ext cx="11313459" cy="4510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358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72633BC-F070-B80D-4DF1-91F460C60755}"/>
              </a:ext>
            </a:extLst>
          </p:cNvPr>
          <p:cNvSpPr txBox="1"/>
          <p:nvPr/>
        </p:nvSpPr>
        <p:spPr>
          <a:xfrm>
            <a:off x="439270" y="508037"/>
            <a:ext cx="11313459" cy="461665"/>
          </a:xfrm>
          <a:prstGeom prst="rect">
            <a:avLst/>
          </a:prstGeom>
          <a:solidFill>
            <a:schemeClr val="bg1">
              <a:alpha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1. Simple Login API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9F21D3-8DF7-1144-8ED3-E678ABA72E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270" y="969702"/>
            <a:ext cx="11313459" cy="5564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903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72633BC-F070-B80D-4DF1-91F460C60755}"/>
              </a:ext>
            </a:extLst>
          </p:cNvPr>
          <p:cNvSpPr txBox="1"/>
          <p:nvPr/>
        </p:nvSpPr>
        <p:spPr>
          <a:xfrm>
            <a:off x="439270" y="508037"/>
            <a:ext cx="11313459" cy="461665"/>
          </a:xfrm>
          <a:prstGeom prst="rect">
            <a:avLst/>
          </a:prstGeom>
          <a:solidFill>
            <a:schemeClr val="bg1">
              <a:alpha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2. SQL Injection Form with validators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95495D7-86B0-962A-1445-2D69999F11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269" y="964643"/>
            <a:ext cx="11313460" cy="264533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BFDF1D2-8601-4760-EDA2-D87BE4B30B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270" y="3704632"/>
            <a:ext cx="11313459" cy="2645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014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43EC47-10E9-16E0-D60E-E96D96A58A26}"/>
              </a:ext>
            </a:extLst>
          </p:cNvPr>
          <p:cNvSpPr txBox="1"/>
          <p:nvPr/>
        </p:nvSpPr>
        <p:spPr>
          <a:xfrm>
            <a:off x="439270" y="161366"/>
            <a:ext cx="11313459" cy="1015663"/>
          </a:xfrm>
          <a:prstGeom prst="rect">
            <a:avLst/>
          </a:prstGeom>
          <a:solidFill>
            <a:schemeClr val="bg1">
              <a:alpha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6000" b="1" dirty="0"/>
              <a:t>Outline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2633BC-F070-B80D-4DF1-91F460C60755}"/>
              </a:ext>
            </a:extLst>
          </p:cNvPr>
          <p:cNvSpPr txBox="1"/>
          <p:nvPr/>
        </p:nvSpPr>
        <p:spPr>
          <a:xfrm>
            <a:off x="439270" y="1177029"/>
            <a:ext cx="11313459" cy="5575052"/>
          </a:xfrm>
          <a:prstGeom prst="rect">
            <a:avLst/>
          </a:prstGeom>
          <a:solidFill>
            <a:schemeClr val="bg1">
              <a:alpha val="4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Introduction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What is API Abuse 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Impact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Common Vulnerabilities Exploited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Motivations Behind API Abuse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Prevention Strategies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Implementing API Security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Demos (Attack &amp; Prevention)</a:t>
            </a:r>
            <a:endParaRPr lang="en-US" sz="2400" b="0" i="0" dirty="0">
              <a:solidFill>
                <a:srgbClr val="D1D5DB"/>
              </a:solidFill>
              <a:effectLst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D1D5DB"/>
                </a:solidFill>
                <a:effectLst/>
              </a:rPr>
              <a:t>Technology use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D1D5DB"/>
                </a:solidFill>
              </a:rPr>
              <a:t>Q&amp;A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78599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72633BC-F070-B80D-4DF1-91F460C60755}"/>
              </a:ext>
            </a:extLst>
          </p:cNvPr>
          <p:cNvSpPr txBox="1"/>
          <p:nvPr/>
        </p:nvSpPr>
        <p:spPr>
          <a:xfrm>
            <a:off x="439270" y="508037"/>
            <a:ext cx="11313459" cy="461665"/>
          </a:xfrm>
          <a:prstGeom prst="rect">
            <a:avLst/>
          </a:prstGeom>
          <a:solidFill>
            <a:schemeClr val="bg1">
              <a:alpha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3. Brute Force Attack Form with Rate Limiter in backend: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4F38A7-B51B-E4FF-5C84-E574518E39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270" y="969703"/>
            <a:ext cx="11313460" cy="245929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79C7A5B-82DF-33BE-F8BD-EC72D96840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269" y="3595392"/>
            <a:ext cx="11313459" cy="2754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544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72633BC-F070-B80D-4DF1-91F460C60755}"/>
              </a:ext>
            </a:extLst>
          </p:cNvPr>
          <p:cNvSpPr txBox="1"/>
          <p:nvPr/>
        </p:nvSpPr>
        <p:spPr>
          <a:xfrm>
            <a:off x="439270" y="508037"/>
            <a:ext cx="11313459" cy="923330"/>
          </a:xfrm>
          <a:prstGeom prst="rect">
            <a:avLst/>
          </a:prstGeom>
          <a:solidFill>
            <a:schemeClr val="bg1">
              <a:alpha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5400" dirty="0"/>
              <a:t>Database : MySQL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8C09742-9D25-07AD-314A-337E26A23B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269" y="1893032"/>
            <a:ext cx="11343156" cy="445693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225BD8E-9F0D-3501-E17C-4B3E3218F0AA}"/>
              </a:ext>
            </a:extLst>
          </p:cNvPr>
          <p:cNvSpPr txBox="1"/>
          <p:nvPr/>
        </p:nvSpPr>
        <p:spPr>
          <a:xfrm>
            <a:off x="439269" y="1431367"/>
            <a:ext cx="11313459" cy="461665"/>
          </a:xfrm>
          <a:prstGeom prst="rect">
            <a:avLst/>
          </a:prstGeom>
          <a:solidFill>
            <a:schemeClr val="bg1">
              <a:alpha val="40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Database Name : apiabuse </a:t>
            </a:r>
            <a:r>
              <a:rPr lang="en-US" sz="2400" dirty="0">
                <a:sym typeface="Wingdings" panose="05000000000000000000" pitchFamily="2" charset="2"/>
              </a:rPr>
              <a:t> Table name : user</a:t>
            </a:r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61498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72633BC-F070-B80D-4DF1-91F460C60755}"/>
              </a:ext>
            </a:extLst>
          </p:cNvPr>
          <p:cNvSpPr txBox="1"/>
          <p:nvPr/>
        </p:nvSpPr>
        <p:spPr>
          <a:xfrm>
            <a:off x="439270" y="508037"/>
            <a:ext cx="11313459" cy="923330"/>
          </a:xfrm>
          <a:prstGeom prst="rect">
            <a:avLst/>
          </a:prstGeom>
          <a:solidFill>
            <a:schemeClr val="bg1">
              <a:alpha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5400" dirty="0"/>
              <a:t>APIs: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25BD8E-9F0D-3501-E17C-4B3E3218F0AA}"/>
              </a:ext>
            </a:extLst>
          </p:cNvPr>
          <p:cNvSpPr txBox="1"/>
          <p:nvPr/>
        </p:nvSpPr>
        <p:spPr>
          <a:xfrm>
            <a:off x="439269" y="1431367"/>
            <a:ext cx="11313459" cy="5078313"/>
          </a:xfrm>
          <a:prstGeom prst="rect">
            <a:avLst/>
          </a:prstGeom>
          <a:solidFill>
            <a:schemeClr val="bg1">
              <a:alpha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We have created two APIs for this demos: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http://localhost:5000/api/users/login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Type : POST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Data :{</a:t>
            </a:r>
          </a:p>
          <a:p>
            <a:pPr lvl="2"/>
            <a:r>
              <a:rPr lang="en-US" sz="2400" dirty="0"/>
              <a:t>	Email: “”,</a:t>
            </a:r>
          </a:p>
          <a:p>
            <a:pPr lvl="2"/>
            <a:r>
              <a:rPr lang="en-US" sz="2400" dirty="0"/>
              <a:t>	Password :””</a:t>
            </a:r>
          </a:p>
          <a:p>
            <a:pPr lvl="1"/>
            <a:r>
              <a:rPr lang="en-US" sz="2400" dirty="0"/>
              <a:t>	}</a:t>
            </a:r>
          </a:p>
          <a:p>
            <a:pPr lvl="1"/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hlinkClick r:id="rId2"/>
              </a:rPr>
              <a:t>http://localhost:5000/api/users/bruteForceLogin</a:t>
            </a:r>
            <a:r>
              <a:rPr lang="en-US" dirty="0"/>
              <a:t> (With rate Limiter)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Type : POST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Data :{</a:t>
            </a:r>
          </a:p>
          <a:p>
            <a:pPr lvl="2"/>
            <a:r>
              <a:rPr lang="en-US" sz="2400" dirty="0"/>
              <a:t>	Email: “”,</a:t>
            </a:r>
          </a:p>
          <a:p>
            <a:pPr lvl="2"/>
            <a:r>
              <a:rPr lang="en-US" sz="2400" dirty="0"/>
              <a:t>	Password :””</a:t>
            </a:r>
          </a:p>
          <a:p>
            <a:pPr lvl="1"/>
            <a:r>
              <a:rPr lang="en-US" sz="2400" dirty="0"/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2552516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72633BC-F070-B80D-4DF1-91F460C60755}"/>
              </a:ext>
            </a:extLst>
          </p:cNvPr>
          <p:cNvSpPr txBox="1"/>
          <p:nvPr/>
        </p:nvSpPr>
        <p:spPr>
          <a:xfrm>
            <a:off x="439270" y="508037"/>
            <a:ext cx="11313459" cy="923330"/>
          </a:xfrm>
          <a:prstGeom prst="rect">
            <a:avLst/>
          </a:prstGeom>
          <a:solidFill>
            <a:schemeClr val="bg1">
              <a:alpha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5400" dirty="0"/>
              <a:t>What technology we use 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25BD8E-9F0D-3501-E17C-4B3E3218F0AA}"/>
              </a:ext>
            </a:extLst>
          </p:cNvPr>
          <p:cNvSpPr txBox="1"/>
          <p:nvPr/>
        </p:nvSpPr>
        <p:spPr>
          <a:xfrm>
            <a:off x="439269" y="1431367"/>
            <a:ext cx="11313459" cy="1569660"/>
          </a:xfrm>
          <a:prstGeom prst="rect">
            <a:avLst/>
          </a:prstGeom>
          <a:solidFill>
            <a:schemeClr val="bg1">
              <a:alpha val="40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Back-End 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NodeJS (Express JS)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MySQL (package)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Express rate limit (package)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D447AA-02FD-85A7-026A-3877294A4157}"/>
              </a:ext>
            </a:extLst>
          </p:cNvPr>
          <p:cNvSpPr txBox="1"/>
          <p:nvPr/>
        </p:nvSpPr>
        <p:spPr>
          <a:xfrm>
            <a:off x="439268" y="3001027"/>
            <a:ext cx="11313459" cy="1200329"/>
          </a:xfrm>
          <a:prstGeom prst="rect">
            <a:avLst/>
          </a:prstGeom>
          <a:solidFill>
            <a:schemeClr val="bg1">
              <a:alpha val="40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Server and Database 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Xampp (Apache)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MySQL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E69006-A474-9CD5-1568-B3B6A6873BC9}"/>
              </a:ext>
            </a:extLst>
          </p:cNvPr>
          <p:cNvSpPr txBox="1"/>
          <p:nvPr/>
        </p:nvSpPr>
        <p:spPr>
          <a:xfrm>
            <a:off x="439267" y="4201356"/>
            <a:ext cx="11313459" cy="1569660"/>
          </a:xfrm>
          <a:prstGeom prst="rect">
            <a:avLst/>
          </a:prstGeom>
          <a:solidFill>
            <a:schemeClr val="bg1">
              <a:alpha val="40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Front-End 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Bootstrap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JQuery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Validate JS (Regex)</a:t>
            </a:r>
          </a:p>
        </p:txBody>
      </p:sp>
    </p:spTree>
    <p:extLst>
      <p:ext uri="{BB962C8B-B14F-4D97-AF65-F5344CB8AC3E}">
        <p14:creationId xmlns:p14="http://schemas.microsoft.com/office/powerpoint/2010/main" val="1207803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" grpId="0" animBg="1"/>
      <p:bldP spid="4" grpId="0" animBg="1"/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72633BC-F070-B80D-4DF1-91F460C60755}"/>
              </a:ext>
            </a:extLst>
          </p:cNvPr>
          <p:cNvSpPr txBox="1"/>
          <p:nvPr/>
        </p:nvSpPr>
        <p:spPr>
          <a:xfrm>
            <a:off x="439270" y="508037"/>
            <a:ext cx="11313459" cy="923330"/>
          </a:xfrm>
          <a:prstGeom prst="rect">
            <a:avLst/>
          </a:prstGeom>
          <a:solidFill>
            <a:schemeClr val="bg1">
              <a:alpha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5400" dirty="0"/>
              <a:t>Resources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25BD8E-9F0D-3501-E17C-4B3E3218F0AA}"/>
              </a:ext>
            </a:extLst>
          </p:cNvPr>
          <p:cNvSpPr txBox="1"/>
          <p:nvPr/>
        </p:nvSpPr>
        <p:spPr>
          <a:xfrm>
            <a:off x="439269" y="1431367"/>
            <a:ext cx="11313459" cy="461665"/>
          </a:xfrm>
          <a:prstGeom prst="rect">
            <a:avLst/>
          </a:prstGeom>
          <a:solidFill>
            <a:schemeClr val="bg1">
              <a:alpha val="40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Project URL : </a:t>
            </a:r>
            <a:r>
              <a:rPr lang="en-US" sz="2400" dirty="0">
                <a:hlinkClick r:id="rId2"/>
              </a:rPr>
              <a:t>https://github.com/yashpatel521/API-Abuse</a:t>
            </a:r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D447AA-02FD-85A7-026A-3877294A4157}"/>
              </a:ext>
            </a:extLst>
          </p:cNvPr>
          <p:cNvSpPr txBox="1"/>
          <p:nvPr/>
        </p:nvSpPr>
        <p:spPr>
          <a:xfrm>
            <a:off x="439267" y="1893032"/>
            <a:ext cx="11313459" cy="2123658"/>
          </a:xfrm>
          <a:prstGeom prst="rect">
            <a:avLst/>
          </a:prstGeom>
          <a:solidFill>
            <a:schemeClr val="bg1">
              <a:alpha val="40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Bootstrap 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https://getbootstrap.com/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JQuery: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hlinkClick r:id="rId4"/>
              </a:rPr>
              <a:t>https://jquery.com/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Validate JS: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hlinkClick r:id="rId5"/>
              </a:rPr>
              <a:t>https://validatejs.org/</a:t>
            </a:r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E69006-A474-9CD5-1568-B3B6A6873BC9}"/>
              </a:ext>
            </a:extLst>
          </p:cNvPr>
          <p:cNvSpPr txBox="1"/>
          <p:nvPr/>
        </p:nvSpPr>
        <p:spPr>
          <a:xfrm>
            <a:off x="439267" y="4016690"/>
            <a:ext cx="11313459" cy="2308324"/>
          </a:xfrm>
          <a:prstGeom prst="rect">
            <a:avLst/>
          </a:prstGeom>
          <a:solidFill>
            <a:schemeClr val="bg1">
              <a:alpha val="40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Express JS 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hlinkClick r:id="rId6"/>
              </a:rPr>
              <a:t>https://expressjs.com/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Express rate limiter 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hlinkClick r:id="rId7"/>
              </a:rPr>
              <a:t>https://www.npmjs.com/package/express-rate-limit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MySQL 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hlinkClick r:id="rId8"/>
              </a:rPr>
              <a:t>https://www.npmjs.com/package/mysql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05530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" grpId="0" animBg="1"/>
      <p:bldP spid="4" grpId="0" animBg="1"/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43EC47-10E9-16E0-D60E-E96D96A58A26}"/>
              </a:ext>
            </a:extLst>
          </p:cNvPr>
          <p:cNvSpPr txBox="1"/>
          <p:nvPr/>
        </p:nvSpPr>
        <p:spPr>
          <a:xfrm>
            <a:off x="439270" y="502024"/>
            <a:ext cx="1131345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b="1" dirty="0"/>
              <a:t>Thank You ….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D517C21-7AFB-15DD-A5EC-9E3A858941E8}"/>
              </a:ext>
            </a:extLst>
          </p:cNvPr>
          <p:cNvSpPr txBox="1"/>
          <p:nvPr/>
        </p:nvSpPr>
        <p:spPr>
          <a:xfrm>
            <a:off x="296394" y="3641344"/>
            <a:ext cx="48947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/>
              <a:t>Any Questions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F236D5-A71B-505A-6461-7EB826EBC2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1125" y="1982861"/>
            <a:ext cx="5772152" cy="5348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584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43EC47-10E9-16E0-D60E-E96D96A58A26}"/>
              </a:ext>
            </a:extLst>
          </p:cNvPr>
          <p:cNvSpPr txBox="1"/>
          <p:nvPr/>
        </p:nvSpPr>
        <p:spPr>
          <a:xfrm>
            <a:off x="439270" y="1140199"/>
            <a:ext cx="11313459" cy="1015663"/>
          </a:xfrm>
          <a:prstGeom prst="rect">
            <a:avLst/>
          </a:prstGeom>
          <a:solidFill>
            <a:schemeClr val="bg1">
              <a:alpha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6000" b="1" dirty="0"/>
              <a:t>Introduction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2633BC-F070-B80D-4DF1-91F460C60755}"/>
              </a:ext>
            </a:extLst>
          </p:cNvPr>
          <p:cNvSpPr txBox="1"/>
          <p:nvPr/>
        </p:nvSpPr>
        <p:spPr>
          <a:xfrm>
            <a:off x="439268" y="2155862"/>
            <a:ext cx="7360024" cy="646331"/>
          </a:xfrm>
          <a:prstGeom prst="rect">
            <a:avLst/>
          </a:prstGeom>
          <a:solidFill>
            <a:schemeClr val="bg1">
              <a:alpha val="4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our digital world, software talks to each other through something called APIs. These APIs help apps and programs work together smoothly.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D83D2B0-826F-2D03-C538-95DF6FD9D47D}"/>
              </a:ext>
            </a:extLst>
          </p:cNvPr>
          <p:cNvSpPr txBox="1"/>
          <p:nvPr/>
        </p:nvSpPr>
        <p:spPr>
          <a:xfrm>
            <a:off x="439268" y="2798796"/>
            <a:ext cx="7360024" cy="646331"/>
          </a:xfrm>
          <a:prstGeom prst="rect">
            <a:avLst/>
          </a:prstGeom>
          <a:solidFill>
            <a:schemeClr val="bg1">
              <a:alpha val="4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But sometimes, bad people try to take advantage of these APIs. They might try to steal information, crash systems, or cause trouble.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E1BDE4-1705-EAA8-3609-AB7912B38672}"/>
              </a:ext>
            </a:extLst>
          </p:cNvPr>
          <p:cNvSpPr txBox="1"/>
          <p:nvPr/>
        </p:nvSpPr>
        <p:spPr>
          <a:xfrm>
            <a:off x="439268" y="3445127"/>
            <a:ext cx="7360024" cy="646331"/>
          </a:xfrm>
          <a:prstGeom prst="rect">
            <a:avLst/>
          </a:prstGeom>
          <a:solidFill>
            <a:schemeClr val="bg1">
              <a:alpha val="4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APIs are like the doors to your digital house. If they're not secure, the bad guys can break in. So, it's really important to keep them safe.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C9EED0-731C-238B-F3E0-D2F90E6CD21F}"/>
              </a:ext>
            </a:extLst>
          </p:cNvPr>
          <p:cNvSpPr txBox="1"/>
          <p:nvPr/>
        </p:nvSpPr>
        <p:spPr>
          <a:xfrm>
            <a:off x="439268" y="4091458"/>
            <a:ext cx="7360024" cy="646331"/>
          </a:xfrm>
          <a:prstGeom prst="rect">
            <a:avLst/>
          </a:prstGeom>
          <a:solidFill>
            <a:schemeClr val="bg1">
              <a:alpha val="4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Today, we're going to learn about API abuse, what harm it can cause, and some simple steps we can take to stop the bad guys in their tracks.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D9CB0E-902C-5D7A-ADBF-7D37C817DCA0}"/>
              </a:ext>
            </a:extLst>
          </p:cNvPr>
          <p:cNvSpPr txBox="1"/>
          <p:nvPr/>
        </p:nvSpPr>
        <p:spPr>
          <a:xfrm>
            <a:off x="439268" y="4737789"/>
            <a:ext cx="7360024" cy="646331"/>
          </a:xfrm>
          <a:prstGeom prst="rect">
            <a:avLst/>
          </a:prstGeom>
          <a:solidFill>
            <a:schemeClr val="bg1">
              <a:alpha val="4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By the end, you'll know how to protect your digital 'house' and keep your data and systems safe from API troublemakers.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5F40CA3-3259-B6AF-5614-D2CD34E1F3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9292" y="2155862"/>
            <a:ext cx="3953437" cy="3228258"/>
          </a:xfrm>
          <a:prstGeom prst="rect">
            <a:avLst/>
          </a:prstGeom>
          <a:solidFill>
            <a:schemeClr val="bg1">
              <a:alpha val="4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862402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2" grpId="0" animBg="1"/>
      <p:bldP spid="4" grpId="0" animBg="1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43EC47-10E9-16E0-D60E-E96D96A58A26}"/>
              </a:ext>
            </a:extLst>
          </p:cNvPr>
          <p:cNvSpPr txBox="1"/>
          <p:nvPr/>
        </p:nvSpPr>
        <p:spPr>
          <a:xfrm>
            <a:off x="439270" y="502024"/>
            <a:ext cx="11313459" cy="1015663"/>
          </a:xfrm>
          <a:prstGeom prst="rect">
            <a:avLst/>
          </a:prstGeom>
          <a:solidFill>
            <a:schemeClr val="bg1">
              <a:alpha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6000" b="1" dirty="0"/>
              <a:t>What is API Abuse?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2633BC-F070-B80D-4DF1-91F460C60755}"/>
              </a:ext>
            </a:extLst>
          </p:cNvPr>
          <p:cNvSpPr txBox="1"/>
          <p:nvPr/>
        </p:nvSpPr>
        <p:spPr>
          <a:xfrm>
            <a:off x="439269" y="1517687"/>
            <a:ext cx="11313459" cy="646331"/>
          </a:xfrm>
          <a:prstGeom prst="rect">
            <a:avLst/>
          </a:prstGeom>
          <a:solidFill>
            <a:schemeClr val="bg1">
              <a:alpha val="4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API abuse is when someone uses an application's interface in a harmful or unauthorized way. It's like a person trying to pick a lock to break into a house.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27342EE-DD0C-0F47-7362-CB6CDBE3AEB8}"/>
              </a:ext>
            </a:extLst>
          </p:cNvPr>
          <p:cNvSpPr txBox="1"/>
          <p:nvPr/>
        </p:nvSpPr>
        <p:spPr>
          <a:xfrm>
            <a:off x="439268" y="2164018"/>
            <a:ext cx="11313459" cy="369332"/>
          </a:xfrm>
          <a:prstGeom prst="rect">
            <a:avLst/>
          </a:prstGeom>
          <a:solidFill>
            <a:schemeClr val="bg1">
              <a:alpha val="4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People who abuse APIs might try to steal information, crash systems, or do things they're not supposed to.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AB737F-C6D1-6E1C-2666-2B8DB2CAF5A6}"/>
              </a:ext>
            </a:extLst>
          </p:cNvPr>
          <p:cNvSpPr txBox="1"/>
          <p:nvPr/>
        </p:nvSpPr>
        <p:spPr>
          <a:xfrm>
            <a:off x="439268" y="2533350"/>
            <a:ext cx="11313459" cy="369332"/>
          </a:xfrm>
          <a:prstGeom prst="rect">
            <a:avLst/>
          </a:prstGeom>
          <a:solidFill>
            <a:schemeClr val="bg1">
              <a:alpha val="4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API abuse can lead to data leaks, system crashes, and even financial losses.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61DE4A-6964-48F5-02C4-9698E9C4AAB4}"/>
              </a:ext>
            </a:extLst>
          </p:cNvPr>
          <p:cNvSpPr txBox="1"/>
          <p:nvPr/>
        </p:nvSpPr>
        <p:spPr>
          <a:xfrm>
            <a:off x="439268" y="2902682"/>
            <a:ext cx="11313459" cy="646331"/>
          </a:xfrm>
          <a:prstGeom prst="rect">
            <a:avLst/>
          </a:prstGeom>
          <a:solidFill>
            <a:schemeClr val="bg1">
              <a:alpha val="4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Just like you lock your doors to keep your home safe, developers need to secure APIs to prevent abuse and protect data.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E44AFB0-2376-D10F-64C6-4435A22C83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268" y="3549013"/>
            <a:ext cx="11313458" cy="2985137"/>
          </a:xfrm>
          <a:prstGeom prst="rect">
            <a:avLst/>
          </a:prstGeom>
          <a:solidFill>
            <a:schemeClr val="bg1">
              <a:alpha val="4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139259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2" grpId="0" animBg="1"/>
      <p:bldP spid="3" grpId="0" animBg="1"/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43EC47-10E9-16E0-D60E-E96D96A58A26}"/>
              </a:ext>
            </a:extLst>
          </p:cNvPr>
          <p:cNvSpPr txBox="1"/>
          <p:nvPr/>
        </p:nvSpPr>
        <p:spPr>
          <a:xfrm>
            <a:off x="372595" y="968749"/>
            <a:ext cx="11313459" cy="1015663"/>
          </a:xfrm>
          <a:prstGeom prst="rect">
            <a:avLst/>
          </a:prstGeom>
          <a:solidFill>
            <a:schemeClr val="bg1">
              <a:alpha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6000" b="1" dirty="0"/>
              <a:t>Type of API Abuse.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2633BC-F070-B80D-4DF1-91F460C60755}"/>
              </a:ext>
            </a:extLst>
          </p:cNvPr>
          <p:cNvSpPr txBox="1"/>
          <p:nvPr/>
        </p:nvSpPr>
        <p:spPr>
          <a:xfrm>
            <a:off x="372595" y="1984412"/>
            <a:ext cx="11313459" cy="646331"/>
          </a:xfrm>
          <a:prstGeom prst="rect">
            <a:avLst/>
          </a:prstGeom>
          <a:solidFill>
            <a:schemeClr val="bg1">
              <a:alpha val="4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Unauthorized Access: Attackers try to get into systems they shouldn't be in. It's like someone sneaking into a building without a key.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1D63339-BE48-FEE2-AA65-39DE9270847A}"/>
              </a:ext>
            </a:extLst>
          </p:cNvPr>
          <p:cNvSpPr txBox="1"/>
          <p:nvPr/>
        </p:nvSpPr>
        <p:spPr>
          <a:xfrm>
            <a:off x="372591" y="2629540"/>
            <a:ext cx="11313459" cy="646331"/>
          </a:xfrm>
          <a:prstGeom prst="rect">
            <a:avLst/>
          </a:prstGeom>
          <a:solidFill>
            <a:schemeClr val="bg1">
              <a:alpha val="4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Denial of Service (DoS): Imagine a traffic jam that stops everyone from moving. In the digital world, attackers flood a system, making it crash and unavailable.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E1AFE9-5659-28F3-77F8-D4D42AC2F6A7}"/>
              </a:ext>
            </a:extLst>
          </p:cNvPr>
          <p:cNvSpPr txBox="1"/>
          <p:nvPr/>
        </p:nvSpPr>
        <p:spPr>
          <a:xfrm>
            <a:off x="372591" y="3274066"/>
            <a:ext cx="11313459" cy="646331"/>
          </a:xfrm>
          <a:prstGeom prst="rect">
            <a:avLst/>
          </a:prstGeom>
          <a:solidFill>
            <a:schemeClr val="bg1">
              <a:alpha val="4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Scraping: This is like someone secretly collecting your personal information. Attackers use automated tools to steal data from systems.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738976-CEC8-B34C-ED89-52B709C3C04D}"/>
              </a:ext>
            </a:extLst>
          </p:cNvPr>
          <p:cNvSpPr txBox="1"/>
          <p:nvPr/>
        </p:nvSpPr>
        <p:spPr>
          <a:xfrm>
            <a:off x="372591" y="3919194"/>
            <a:ext cx="11313459" cy="369332"/>
          </a:xfrm>
          <a:prstGeom prst="rect">
            <a:avLst/>
          </a:prstGeom>
          <a:solidFill>
            <a:schemeClr val="bg1">
              <a:alpha val="4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Brute Force Attacks: Just like trying all possible keys until one fits, hackers use this to guess passwords or codes.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729F1F-B067-58B9-BD16-3D8BAC46C5C2}"/>
              </a:ext>
            </a:extLst>
          </p:cNvPr>
          <p:cNvSpPr txBox="1"/>
          <p:nvPr/>
        </p:nvSpPr>
        <p:spPr>
          <a:xfrm>
            <a:off x="372591" y="4285518"/>
            <a:ext cx="11313459" cy="646331"/>
          </a:xfrm>
          <a:prstGeom prst="rect">
            <a:avLst/>
          </a:prstGeom>
          <a:solidFill>
            <a:schemeClr val="bg1">
              <a:alpha val="4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API Rate Limiting Violations: Imagine repeatedly ringing a doorbell to annoy. Attackers exceed allowed limits, disrupting services.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9CD61F-DBCF-5AD2-50DD-48E0D7C8A0D2}"/>
              </a:ext>
            </a:extLst>
          </p:cNvPr>
          <p:cNvSpPr txBox="1"/>
          <p:nvPr/>
        </p:nvSpPr>
        <p:spPr>
          <a:xfrm>
            <a:off x="372591" y="4931849"/>
            <a:ext cx="11313459" cy="646331"/>
          </a:xfrm>
          <a:prstGeom prst="rect">
            <a:avLst/>
          </a:prstGeom>
          <a:solidFill>
            <a:schemeClr val="bg1">
              <a:alpha val="4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API Token/Key Theft: This is like someone stealing your house keys. Hackers take API tokens or keys to pretend they're authorized.</a:t>
            </a:r>
          </a:p>
        </p:txBody>
      </p:sp>
    </p:spTree>
    <p:extLst>
      <p:ext uri="{BB962C8B-B14F-4D97-AF65-F5344CB8AC3E}">
        <p14:creationId xmlns:p14="http://schemas.microsoft.com/office/powerpoint/2010/main" val="2031691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2" grpId="0" animBg="1"/>
      <p:bldP spid="3" grpId="0" animBg="1"/>
      <p:bldP spid="4" grpId="0" animBg="1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9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43EC47-10E9-16E0-D60E-E96D96A58A26}"/>
              </a:ext>
            </a:extLst>
          </p:cNvPr>
          <p:cNvSpPr txBox="1"/>
          <p:nvPr/>
        </p:nvSpPr>
        <p:spPr>
          <a:xfrm>
            <a:off x="439267" y="705560"/>
            <a:ext cx="11313459" cy="1015663"/>
          </a:xfrm>
          <a:prstGeom prst="rect">
            <a:avLst/>
          </a:prstGeom>
          <a:solidFill>
            <a:schemeClr val="bg1">
              <a:alpha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6000" b="1" dirty="0"/>
              <a:t>Impacts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2633BC-F070-B80D-4DF1-91F460C60755}"/>
              </a:ext>
            </a:extLst>
          </p:cNvPr>
          <p:cNvSpPr txBox="1"/>
          <p:nvPr/>
        </p:nvSpPr>
        <p:spPr>
          <a:xfrm>
            <a:off x="439270" y="1721223"/>
            <a:ext cx="11313459" cy="646331"/>
          </a:xfrm>
          <a:prstGeom prst="rect">
            <a:avLst/>
          </a:prstGeom>
          <a:solidFill>
            <a:schemeClr val="bg1">
              <a:alpha val="75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Breaches: API abuse can lead to unauthorized access to sensitive information, resulting in data leaks. It's like someone breaking into a vault and stealing valuables.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8614608-4BEC-2749-16D0-DFA928ECE6D5}"/>
              </a:ext>
            </a:extLst>
          </p:cNvPr>
          <p:cNvSpPr txBox="1"/>
          <p:nvPr/>
        </p:nvSpPr>
        <p:spPr>
          <a:xfrm>
            <a:off x="439269" y="2367554"/>
            <a:ext cx="11313459" cy="646331"/>
          </a:xfrm>
          <a:prstGeom prst="rect">
            <a:avLst/>
          </a:prstGeom>
          <a:solidFill>
            <a:schemeClr val="bg1">
              <a:alpha val="75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System Downtime: When attackers overload systems, they can crash services. This disrupts operations and frustrates users, just like a power outage in a neighborhood.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CD2C47-0378-C015-3729-A2D97B57C5FB}"/>
              </a:ext>
            </a:extLst>
          </p:cNvPr>
          <p:cNvSpPr txBox="1"/>
          <p:nvPr/>
        </p:nvSpPr>
        <p:spPr>
          <a:xfrm>
            <a:off x="439269" y="3013885"/>
            <a:ext cx="11313459" cy="646331"/>
          </a:xfrm>
          <a:prstGeom prst="rect">
            <a:avLst/>
          </a:prstGeom>
          <a:solidFill>
            <a:schemeClr val="bg1">
              <a:alpha val="75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Financial Losses: API abuse can cause companies to lose money through downtime, stolen data, and damage to reputation. It's like a shop losing customers due to bad service.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13BFAA-F63F-5558-75FF-F2707885E2EB}"/>
              </a:ext>
            </a:extLst>
          </p:cNvPr>
          <p:cNvSpPr txBox="1"/>
          <p:nvPr/>
        </p:nvSpPr>
        <p:spPr>
          <a:xfrm>
            <a:off x="439269" y="3660216"/>
            <a:ext cx="11313459" cy="646331"/>
          </a:xfrm>
          <a:prstGeom prst="rect">
            <a:avLst/>
          </a:prstGeom>
          <a:solidFill>
            <a:schemeClr val="bg1">
              <a:alpha val="75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Reputation Damage: If customers lose trust in a company's security, they might take their business elsewhere. It's like a house losing its value due to safety concerns in the neighborhood.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A399A9-33F2-6F85-15E4-BC44BAB56436}"/>
              </a:ext>
            </a:extLst>
          </p:cNvPr>
          <p:cNvSpPr txBox="1"/>
          <p:nvPr/>
        </p:nvSpPr>
        <p:spPr>
          <a:xfrm>
            <a:off x="439269" y="4306547"/>
            <a:ext cx="11313459" cy="646331"/>
          </a:xfrm>
          <a:prstGeom prst="rect">
            <a:avLst/>
          </a:prstGeom>
          <a:solidFill>
            <a:schemeClr val="bg1">
              <a:alpha val="75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Legal Consequences: Companies can face legal actions if user data is compromised. It's like being sued for not securing your house properly.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305846-1567-4CBC-9452-15C121631CF1}"/>
              </a:ext>
            </a:extLst>
          </p:cNvPr>
          <p:cNvSpPr txBox="1"/>
          <p:nvPr/>
        </p:nvSpPr>
        <p:spPr>
          <a:xfrm>
            <a:off x="439269" y="4952878"/>
            <a:ext cx="11313459" cy="646331"/>
          </a:xfrm>
          <a:prstGeom prst="rect">
            <a:avLst/>
          </a:prstGeom>
          <a:solidFill>
            <a:schemeClr val="bg1">
              <a:alpha val="75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Overall Chaos: API abuse doesn't just affect companies—it can disrupt entire online ecosystems. It's like one house in a row causing problems for the whole neighborhood.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DA5CB6-31A0-8A63-FFB8-C39C5E66638D}"/>
              </a:ext>
            </a:extLst>
          </p:cNvPr>
          <p:cNvSpPr txBox="1"/>
          <p:nvPr/>
        </p:nvSpPr>
        <p:spPr>
          <a:xfrm>
            <a:off x="439268" y="5599209"/>
            <a:ext cx="11313459" cy="646331"/>
          </a:xfrm>
          <a:prstGeom prst="rect">
            <a:avLst/>
          </a:prstGeom>
          <a:solidFill>
            <a:schemeClr val="bg1">
              <a:alpha val="75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Mitigation: By understanding the potential impact, we can work to prevent API abuse and protect both data and reputation.</a:t>
            </a:r>
          </a:p>
        </p:txBody>
      </p:sp>
    </p:spTree>
    <p:extLst>
      <p:ext uri="{BB962C8B-B14F-4D97-AF65-F5344CB8AC3E}">
        <p14:creationId xmlns:p14="http://schemas.microsoft.com/office/powerpoint/2010/main" val="1064898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2" grpId="0" animBg="1"/>
      <p:bldP spid="3" grpId="0" animBg="1"/>
      <p:bldP spid="4" grpId="0" animBg="1"/>
      <p:bldP spid="5" grpId="0" animBg="1"/>
      <p:bldP spid="8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43EC47-10E9-16E0-D60E-E96D96A58A26}"/>
              </a:ext>
            </a:extLst>
          </p:cNvPr>
          <p:cNvSpPr txBox="1"/>
          <p:nvPr/>
        </p:nvSpPr>
        <p:spPr>
          <a:xfrm>
            <a:off x="439270" y="502024"/>
            <a:ext cx="11313459" cy="1015663"/>
          </a:xfrm>
          <a:prstGeom prst="rect">
            <a:avLst/>
          </a:prstGeom>
          <a:solidFill>
            <a:schemeClr val="bg1">
              <a:alpha val="74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6000" b="1" dirty="0"/>
              <a:t>Common Vulnerabilities Exploited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2633BC-F070-B80D-4DF1-91F460C60755}"/>
              </a:ext>
            </a:extLst>
          </p:cNvPr>
          <p:cNvSpPr txBox="1"/>
          <p:nvPr/>
        </p:nvSpPr>
        <p:spPr>
          <a:xfrm>
            <a:off x="439270" y="1517687"/>
            <a:ext cx="11313459" cy="646331"/>
          </a:xfrm>
          <a:prstGeom prst="rect">
            <a:avLst/>
          </a:prstGeom>
          <a:solidFill>
            <a:schemeClr val="bg1">
              <a:alpha val="74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Lack of Input Validation: Imagine accepting any package without checking its contents. This vulnerability allows attackers to inject harmful code, leading to breaches.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DBEB74C-37BC-C6E6-6FAF-F1647B5972A8}"/>
              </a:ext>
            </a:extLst>
          </p:cNvPr>
          <p:cNvSpPr txBox="1"/>
          <p:nvPr/>
        </p:nvSpPr>
        <p:spPr>
          <a:xfrm>
            <a:off x="439268" y="2164018"/>
            <a:ext cx="11313459" cy="646331"/>
          </a:xfrm>
          <a:prstGeom prst="rect">
            <a:avLst/>
          </a:prstGeom>
          <a:solidFill>
            <a:schemeClr val="bg1">
              <a:alpha val="74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Insecure Data Transmission: Sending data without protection is like shouting sensitive information in public. Hackers can intercept and steal data during transmission.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FB5DBA-1BE6-F189-D3D0-72188234193E}"/>
              </a:ext>
            </a:extLst>
          </p:cNvPr>
          <p:cNvSpPr txBox="1"/>
          <p:nvPr/>
        </p:nvSpPr>
        <p:spPr>
          <a:xfrm>
            <a:off x="439263" y="2810349"/>
            <a:ext cx="11313459" cy="646331"/>
          </a:xfrm>
          <a:prstGeom prst="rect">
            <a:avLst/>
          </a:prstGeom>
          <a:solidFill>
            <a:schemeClr val="bg1">
              <a:alpha val="74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Insufficient Rate Limiting: Not limiting requests is like allowing someone to ring your doorbell non-stop. Attackers overload systems by sending too many requests.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CE6060-5714-0B47-56DF-B53BB5F1E7A2}"/>
              </a:ext>
            </a:extLst>
          </p:cNvPr>
          <p:cNvSpPr txBox="1"/>
          <p:nvPr/>
        </p:nvSpPr>
        <p:spPr>
          <a:xfrm>
            <a:off x="439262" y="3461048"/>
            <a:ext cx="11313459" cy="646331"/>
          </a:xfrm>
          <a:prstGeom prst="rect">
            <a:avLst/>
          </a:prstGeom>
          <a:solidFill>
            <a:schemeClr val="bg1">
              <a:alpha val="74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Insecure Storage of API Keys/Tokens: Storing keys where anyone can find them is like leaving your house keys in the open. Attackers steal keys to gain unauthorized access.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672776-35C6-76C7-A906-7850661303D6}"/>
              </a:ext>
            </a:extLst>
          </p:cNvPr>
          <p:cNvSpPr txBox="1"/>
          <p:nvPr/>
        </p:nvSpPr>
        <p:spPr>
          <a:xfrm>
            <a:off x="439262" y="4104695"/>
            <a:ext cx="11313459" cy="646331"/>
          </a:xfrm>
          <a:prstGeom prst="rect">
            <a:avLst/>
          </a:prstGeom>
          <a:solidFill>
            <a:schemeClr val="bg1">
              <a:alpha val="74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Broken Authentication Flow: Think of this as someone tricking you into opening the door for them. Attackers exploit flaws in the login process.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77DCFE-E13F-FB0D-CC1B-F1BD935AD935}"/>
              </a:ext>
            </a:extLst>
          </p:cNvPr>
          <p:cNvSpPr txBox="1"/>
          <p:nvPr/>
        </p:nvSpPr>
        <p:spPr>
          <a:xfrm>
            <a:off x="439262" y="4749342"/>
            <a:ext cx="11313459" cy="646331"/>
          </a:xfrm>
          <a:prstGeom prst="rect">
            <a:avLst/>
          </a:prstGeom>
          <a:solidFill>
            <a:schemeClr val="bg1">
              <a:alpha val="74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Zero-Day Vulnerabilities: These are like secret passages only attackers know about. They use undiscovered weaknesses to breach systems.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DD37CB3-8BD4-86BF-ACC7-7CCFB4A935F9}"/>
              </a:ext>
            </a:extLst>
          </p:cNvPr>
          <p:cNvSpPr txBox="1"/>
          <p:nvPr/>
        </p:nvSpPr>
        <p:spPr>
          <a:xfrm>
            <a:off x="439262" y="5391305"/>
            <a:ext cx="11313459" cy="646331"/>
          </a:xfrm>
          <a:prstGeom prst="rect">
            <a:avLst/>
          </a:prstGeom>
          <a:solidFill>
            <a:schemeClr val="bg1">
              <a:alpha val="74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Mitigation and Best Practices: Understanding these vulnerabilities helps us reinforce our APIs. Implement strong authentication, validate inputs, encrypt data, and secure keys.</a:t>
            </a:r>
          </a:p>
        </p:txBody>
      </p:sp>
    </p:spTree>
    <p:extLst>
      <p:ext uri="{BB962C8B-B14F-4D97-AF65-F5344CB8AC3E}">
        <p14:creationId xmlns:p14="http://schemas.microsoft.com/office/powerpoint/2010/main" val="2853337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2" grpId="0" animBg="1"/>
      <p:bldP spid="3" grpId="0" animBg="1"/>
      <p:bldP spid="4" grpId="0" animBg="1"/>
      <p:bldP spid="5" grpId="0" animBg="1"/>
      <p:bldP spid="8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43EC47-10E9-16E0-D60E-E96D96A58A26}"/>
              </a:ext>
            </a:extLst>
          </p:cNvPr>
          <p:cNvSpPr txBox="1"/>
          <p:nvPr/>
        </p:nvSpPr>
        <p:spPr>
          <a:xfrm>
            <a:off x="439270" y="502024"/>
            <a:ext cx="11313459" cy="923330"/>
          </a:xfrm>
          <a:prstGeom prst="rect">
            <a:avLst/>
          </a:prstGeom>
          <a:solidFill>
            <a:schemeClr val="bg1">
              <a:alpha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5400" b="1" dirty="0"/>
              <a:t>Prevention Strategies for API Abuse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2633BC-F070-B80D-4DF1-91F460C60755}"/>
              </a:ext>
            </a:extLst>
          </p:cNvPr>
          <p:cNvSpPr txBox="1"/>
          <p:nvPr/>
        </p:nvSpPr>
        <p:spPr>
          <a:xfrm>
            <a:off x="439269" y="1425354"/>
            <a:ext cx="11313459" cy="923330"/>
          </a:xfrm>
          <a:prstGeom prst="rect">
            <a:avLst/>
          </a:prstGeom>
          <a:solidFill>
            <a:schemeClr val="bg1">
              <a:alpha val="65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Robust Authentication and Authorization: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Use strong locks for your digital doors. Implement methods like OAuth or JWT for secure access.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Assign specific access levels to users through Role-based access control (RBAC).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3F83BA-8954-5626-9398-A5CD3895A174}"/>
              </a:ext>
            </a:extLst>
          </p:cNvPr>
          <p:cNvSpPr txBox="1"/>
          <p:nvPr/>
        </p:nvSpPr>
        <p:spPr>
          <a:xfrm>
            <a:off x="439269" y="2348684"/>
            <a:ext cx="11313458" cy="923330"/>
          </a:xfrm>
          <a:prstGeom prst="rect">
            <a:avLst/>
          </a:prstGeom>
          <a:solidFill>
            <a:schemeClr val="bg1">
              <a:alpha val="65000"/>
            </a:schemeClr>
          </a:solidFill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Input Validation and Sanitization: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Inspect and clean what's coming in. Validate input data to prevent attacks like SQL injection and cross-site scripting (XSS).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6F7840-C8F5-B115-3464-28D91B9039FA}"/>
              </a:ext>
            </a:extLst>
          </p:cNvPr>
          <p:cNvSpPr txBox="1"/>
          <p:nvPr/>
        </p:nvSpPr>
        <p:spPr>
          <a:xfrm>
            <a:off x="439269" y="3276953"/>
            <a:ext cx="11313458" cy="646331"/>
          </a:xfrm>
          <a:prstGeom prst="rect">
            <a:avLst/>
          </a:prstGeom>
          <a:solidFill>
            <a:schemeClr val="bg1">
              <a:alpha val="65000"/>
            </a:schemeClr>
          </a:solidFill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Secure Data Transmission: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Encrypt data like sending it in a locked box. Use HTTPS (TLS/SSL) to safeguard data during transit.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4CF807-5048-584E-B850-A6D7060F5475}"/>
              </a:ext>
            </a:extLst>
          </p:cNvPr>
          <p:cNvSpPr txBox="1"/>
          <p:nvPr/>
        </p:nvSpPr>
        <p:spPr>
          <a:xfrm>
            <a:off x="439269" y="3928223"/>
            <a:ext cx="11313458" cy="646331"/>
          </a:xfrm>
          <a:prstGeom prst="rect">
            <a:avLst/>
          </a:prstGeom>
          <a:solidFill>
            <a:schemeClr val="bg1">
              <a:alpha val="65000"/>
            </a:schemeClr>
          </a:solidFill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Effective Rate Limiting and Throttling: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Prevent overcrowding at the door. Set sensible limits on how often requests can be made.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37E03B-AEB9-AF5D-1356-C0017922C7D4}"/>
              </a:ext>
            </a:extLst>
          </p:cNvPr>
          <p:cNvSpPr txBox="1"/>
          <p:nvPr/>
        </p:nvSpPr>
        <p:spPr>
          <a:xfrm>
            <a:off x="353544" y="4574554"/>
            <a:ext cx="11313458" cy="646331"/>
          </a:xfrm>
          <a:prstGeom prst="rect">
            <a:avLst/>
          </a:prstGeom>
          <a:solidFill>
            <a:schemeClr val="bg1">
              <a:alpha val="65000"/>
            </a:schemeClr>
          </a:solidFill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CAPTCHA or reCAPTCHA Implementation: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Stop bots from knocking. Use CAPTCHA challenges to ensure requests are made by humans.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9E46DA-79FF-BC37-EF3D-76CBC00419B7}"/>
              </a:ext>
            </a:extLst>
          </p:cNvPr>
          <p:cNvSpPr txBox="1"/>
          <p:nvPr/>
        </p:nvSpPr>
        <p:spPr>
          <a:xfrm>
            <a:off x="353544" y="5220885"/>
            <a:ext cx="11313458" cy="646331"/>
          </a:xfrm>
          <a:prstGeom prst="rect">
            <a:avLst/>
          </a:prstGeom>
          <a:solidFill>
            <a:schemeClr val="bg1">
              <a:alpha val="65000"/>
            </a:schemeClr>
          </a:solidFill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Regular Security Audits and Penetration Testing: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Periodically check your locks. Conduct thorough tests to find and fix vulnerabilities.</a:t>
            </a:r>
          </a:p>
        </p:txBody>
      </p:sp>
    </p:spTree>
    <p:extLst>
      <p:ext uri="{BB962C8B-B14F-4D97-AF65-F5344CB8AC3E}">
        <p14:creationId xmlns:p14="http://schemas.microsoft.com/office/powerpoint/2010/main" val="3602369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3" grpId="0" animBg="1"/>
      <p:bldP spid="4" grpId="0" animBg="1"/>
      <p:bldP spid="5" grpId="0" animBg="1"/>
      <p:bldP spid="8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43EC47-10E9-16E0-D60E-E96D96A58A26}"/>
              </a:ext>
            </a:extLst>
          </p:cNvPr>
          <p:cNvSpPr txBox="1"/>
          <p:nvPr/>
        </p:nvSpPr>
        <p:spPr>
          <a:xfrm>
            <a:off x="439270" y="502024"/>
            <a:ext cx="11313459" cy="923330"/>
          </a:xfrm>
          <a:prstGeom prst="rect">
            <a:avLst/>
          </a:prstGeom>
          <a:solidFill>
            <a:schemeClr val="bg1">
              <a:alpha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5400" b="1" dirty="0"/>
              <a:t>Prevention Strategies for API Abuse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2633BC-F070-B80D-4DF1-91F460C60755}"/>
              </a:ext>
            </a:extLst>
          </p:cNvPr>
          <p:cNvSpPr txBox="1"/>
          <p:nvPr/>
        </p:nvSpPr>
        <p:spPr>
          <a:xfrm>
            <a:off x="439270" y="1425354"/>
            <a:ext cx="11313459" cy="1200329"/>
          </a:xfrm>
          <a:prstGeom prst="rect">
            <a:avLst/>
          </a:prstGeom>
          <a:solidFill>
            <a:schemeClr val="bg1">
              <a:alpha val="65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API Security Tools: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Deploy guardians at your entrance. Tools like API Gateways, Web Application Firewalls (WAFs), and Intrusion Detection Systems (IDS) help protect APIs. Regular Updates and Patches: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Keep your locks up-to-date. Regularly update your APIs and associated software to fix security vulnerabilities.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DFB9D8-EB3A-C9F2-7401-DE4B075C9432}"/>
              </a:ext>
            </a:extLst>
          </p:cNvPr>
          <p:cNvSpPr txBox="1"/>
          <p:nvPr/>
        </p:nvSpPr>
        <p:spPr>
          <a:xfrm>
            <a:off x="439271" y="2625683"/>
            <a:ext cx="11313458" cy="923330"/>
          </a:xfrm>
          <a:prstGeom prst="rect">
            <a:avLst/>
          </a:prstGeom>
          <a:solidFill>
            <a:schemeClr val="bg1">
              <a:alpha val="65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User Education: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Teach users about security. Educated users can help prevent breaches through responsible API usage.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CC4A7D-7EF6-F50A-B9D9-47F3CDD7A2B0}"/>
              </a:ext>
            </a:extLst>
          </p:cNvPr>
          <p:cNvSpPr txBox="1"/>
          <p:nvPr/>
        </p:nvSpPr>
        <p:spPr>
          <a:xfrm>
            <a:off x="439270" y="3549013"/>
            <a:ext cx="11313458" cy="646331"/>
          </a:xfrm>
          <a:prstGeom prst="rect">
            <a:avLst/>
          </a:prstGeom>
          <a:solidFill>
            <a:schemeClr val="bg1">
              <a:alpha val="65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Real-time Monitoring and Logging: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Keep watch on who's knocking. Monitor traffic and maintain logs to detect and respond to suspicious activity.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C0CFEC-FBBA-1F3C-C1A7-B5D57D52CE0F}"/>
              </a:ext>
            </a:extLst>
          </p:cNvPr>
          <p:cNvSpPr txBox="1"/>
          <p:nvPr/>
        </p:nvSpPr>
        <p:spPr>
          <a:xfrm>
            <a:off x="439270" y="4195344"/>
            <a:ext cx="11313458" cy="646331"/>
          </a:xfrm>
          <a:prstGeom prst="rect">
            <a:avLst/>
          </a:prstGeom>
          <a:solidFill>
            <a:schemeClr val="bg1">
              <a:alpha val="65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Collaboration with Security Experts: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Consult with the locksmiths. Work with security professionals to identify and implement best practices.</a:t>
            </a:r>
          </a:p>
        </p:txBody>
      </p:sp>
    </p:spTree>
    <p:extLst>
      <p:ext uri="{BB962C8B-B14F-4D97-AF65-F5344CB8AC3E}">
        <p14:creationId xmlns:p14="http://schemas.microsoft.com/office/powerpoint/2010/main" val="4098819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" grpId="0" animBg="1"/>
      <p:bldP spid="4" grpId="0" animBg="1"/>
      <p:bldP spid="5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389</TotalTime>
  <Words>1575</Words>
  <Application>Microsoft Office PowerPoint</Application>
  <PresentationFormat>Widescreen</PresentationFormat>
  <Paragraphs>148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Celestial</vt:lpstr>
      <vt:lpstr>API Abuse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API Abuse</dc:title>
  <dc:creator>yash patel</dc:creator>
  <cp:lastModifiedBy>yash patel</cp:lastModifiedBy>
  <cp:revision>10</cp:revision>
  <dcterms:created xsi:type="dcterms:W3CDTF">2023-08-09T21:58:50Z</dcterms:created>
  <dcterms:modified xsi:type="dcterms:W3CDTF">2023-08-14T01:43:11Z</dcterms:modified>
</cp:coreProperties>
</file>