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1" r:id="rId3"/>
    <p:sldId id="272" r:id="rId4"/>
    <p:sldId id="273" r:id="rId5"/>
    <p:sldId id="274" r:id="rId6"/>
    <p:sldId id="275" r:id="rId7"/>
    <p:sldId id="27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01E19-AE55-4315-A325-A30B15DA5D48}" type="datetimeFigureOut">
              <a:rPr lang="en-US" smtClean="0"/>
              <a:t>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C40DA-28B1-43F5-91D3-5E3E14C171C7}" type="slidenum">
              <a:rPr lang="en-US" smtClean="0"/>
              <a:t>‹#›</a:t>
            </a:fld>
            <a:endParaRPr lang="en-US"/>
          </a:p>
        </p:txBody>
      </p:sp>
    </p:spTree>
    <p:extLst>
      <p:ext uri="{BB962C8B-B14F-4D97-AF65-F5344CB8AC3E}">
        <p14:creationId xmlns:p14="http://schemas.microsoft.com/office/powerpoint/2010/main" val="3188463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E7C40DA-28B1-43F5-91D3-5E3E14C171C7}" type="slidenum">
              <a:rPr lang="en-US" smtClean="0"/>
              <a:t>2</a:t>
            </a:fld>
            <a:endParaRPr lang="en-US"/>
          </a:p>
        </p:txBody>
      </p:sp>
    </p:spTree>
    <p:extLst>
      <p:ext uri="{BB962C8B-B14F-4D97-AF65-F5344CB8AC3E}">
        <p14:creationId xmlns:p14="http://schemas.microsoft.com/office/powerpoint/2010/main" val="1640774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32885"/>
            <a:ext cx="7772400" cy="1184940"/>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Android Mobile Botnet Detection</a:t>
            </a:r>
            <a:endParaRPr lang="en-US" sz="3600" dirty="0">
              <a:latin typeface="Times New Roman" panose="02020603050405020304" pitchFamily="18" charset="0"/>
              <a:ea typeface="Batang" pitchFamily="18" charset="-127"/>
              <a:cs typeface="Times New Roman" panose="02020603050405020304" pitchFamily="18" charset="0"/>
            </a:endParaRPr>
          </a:p>
        </p:txBody>
      </p:sp>
      <p:sp>
        <p:nvSpPr>
          <p:cNvPr id="3" name="Subtitle 2"/>
          <p:cNvSpPr>
            <a:spLocks noGrp="1"/>
          </p:cNvSpPr>
          <p:nvPr>
            <p:ph type="subTitle" idx="1"/>
          </p:nvPr>
        </p:nvSpPr>
        <p:spPr>
          <a:xfrm>
            <a:off x="1371600" y="3200400"/>
            <a:ext cx="6400800" cy="2438400"/>
          </a:xfrm>
        </p:spPr>
        <p:txBody>
          <a:bodyPr>
            <a:normAutofit fontScale="85000" lnSpcReduction="20000"/>
          </a:bodyPr>
          <a:lstStyle/>
          <a:p>
            <a:r>
              <a:rPr lang="en-US" dirty="0">
                <a:solidFill>
                  <a:schemeClr val="tx1"/>
                </a:solidFill>
                <a:latin typeface="Cambria" pitchFamily="18" charset="0"/>
              </a:rPr>
              <a:t>Group No:</a:t>
            </a:r>
          </a:p>
          <a:p>
            <a:r>
              <a:rPr lang="en-US" sz="3200" dirty="0">
                <a:solidFill>
                  <a:schemeClr val="tx1"/>
                </a:solidFill>
                <a:latin typeface="Cambria" pitchFamily="18" charset="0"/>
              </a:rPr>
              <a:t>Chetan </a:t>
            </a:r>
            <a:r>
              <a:rPr lang="en-US" sz="3200" dirty="0" err="1">
                <a:solidFill>
                  <a:schemeClr val="tx1"/>
                </a:solidFill>
                <a:latin typeface="Cambria" pitchFamily="18" charset="0"/>
              </a:rPr>
              <a:t>Sapkal</a:t>
            </a:r>
            <a:endParaRPr lang="en-US" sz="3200" dirty="0">
              <a:solidFill>
                <a:schemeClr val="tx1"/>
              </a:solidFill>
              <a:latin typeface="Cambria" pitchFamily="18" charset="0"/>
            </a:endParaRPr>
          </a:p>
          <a:p>
            <a:r>
              <a:rPr lang="en-US" dirty="0">
                <a:solidFill>
                  <a:schemeClr val="tx1"/>
                </a:solidFill>
                <a:latin typeface="Cambria" pitchFamily="18" charset="0"/>
              </a:rPr>
              <a:t>Yash Patil</a:t>
            </a:r>
          </a:p>
          <a:p>
            <a:r>
              <a:rPr lang="en-US" dirty="0" err="1">
                <a:solidFill>
                  <a:schemeClr val="tx1"/>
                </a:solidFill>
                <a:latin typeface="Cambria" pitchFamily="18" charset="0"/>
              </a:rPr>
              <a:t>Shubhamkar</a:t>
            </a:r>
            <a:r>
              <a:rPr lang="en-US" dirty="0">
                <a:solidFill>
                  <a:schemeClr val="tx1"/>
                </a:solidFill>
                <a:latin typeface="Cambria" pitchFamily="18" charset="0"/>
              </a:rPr>
              <a:t> Patra </a:t>
            </a:r>
          </a:p>
          <a:p>
            <a:endParaRPr lang="en-US" sz="2800" dirty="0">
              <a:solidFill>
                <a:schemeClr val="tx1"/>
              </a:solidFill>
              <a:latin typeface="Cambria" pitchFamily="18" charset="0"/>
            </a:endParaRPr>
          </a:p>
          <a:p>
            <a:r>
              <a:rPr lang="en-US" sz="2800" dirty="0">
                <a:solidFill>
                  <a:schemeClr val="tx1"/>
                </a:solidFill>
                <a:latin typeface="Cambria" pitchFamily="18" charset="0"/>
              </a:rPr>
              <a:t>Date: 2/02/2023</a:t>
            </a:r>
          </a:p>
          <a:p>
            <a:endParaRPr lang="en-US" dirty="0">
              <a:solidFill>
                <a:schemeClr val="tx1"/>
              </a:solidFill>
              <a:latin typeface="Cambria" pitchFamily="18" charset="0"/>
            </a:endParaRPr>
          </a:p>
        </p:txBody>
      </p:sp>
      <p:sp>
        <p:nvSpPr>
          <p:cNvPr id="4" name="TextBox 3"/>
          <p:cNvSpPr txBox="1"/>
          <p:nvPr/>
        </p:nvSpPr>
        <p:spPr>
          <a:xfrm>
            <a:off x="457200" y="381000"/>
            <a:ext cx="8077200" cy="1184940"/>
          </a:xfrm>
          <a:prstGeom prst="rect">
            <a:avLst/>
          </a:prstGeom>
          <a:noFill/>
        </p:spPr>
        <p:txBody>
          <a:bodyPr wrap="square" rtlCol="0">
            <a:spAutoFit/>
          </a:bodyPr>
          <a:lstStyle/>
          <a:p>
            <a:pPr algn="ctr"/>
            <a:r>
              <a:rPr lang="en-US" sz="2000" b="1" dirty="0" err="1">
                <a:latin typeface="Cambria" pitchFamily="18" charset="0"/>
              </a:rPr>
              <a:t>Vidyavardhini’s</a:t>
            </a:r>
            <a:r>
              <a:rPr lang="en-US" sz="2000" b="1" dirty="0">
                <a:latin typeface="Cambria" pitchFamily="18" charset="0"/>
              </a:rPr>
              <a:t> College of Engineering &amp;  Technology</a:t>
            </a:r>
          </a:p>
          <a:p>
            <a:pPr algn="ctr">
              <a:lnSpc>
                <a:spcPct val="150000"/>
              </a:lnSpc>
            </a:pPr>
            <a:r>
              <a:rPr lang="en-US" sz="1600" b="1" dirty="0">
                <a:latin typeface="Cambria" pitchFamily="18" charset="0"/>
              </a:rPr>
              <a:t>K.T. </a:t>
            </a:r>
            <a:r>
              <a:rPr lang="en-US" sz="1600" b="1" dirty="0" err="1">
                <a:latin typeface="Cambria" pitchFamily="18" charset="0"/>
              </a:rPr>
              <a:t>Marg</a:t>
            </a:r>
            <a:r>
              <a:rPr lang="en-US" sz="1600" b="1" dirty="0">
                <a:latin typeface="Cambria" pitchFamily="18" charset="0"/>
              </a:rPr>
              <a:t>, </a:t>
            </a:r>
            <a:r>
              <a:rPr lang="en-US" sz="1600" b="1" dirty="0" err="1">
                <a:latin typeface="Cambria" pitchFamily="18" charset="0"/>
              </a:rPr>
              <a:t>Vartak</a:t>
            </a:r>
            <a:r>
              <a:rPr lang="en-US" sz="1600" b="1" dirty="0">
                <a:latin typeface="Cambria" pitchFamily="18" charset="0"/>
              </a:rPr>
              <a:t> College Campus, Vasai Rd, Vasai-</a:t>
            </a:r>
            <a:r>
              <a:rPr lang="en-US" sz="1600" b="1" dirty="0" err="1">
                <a:latin typeface="Cambria" pitchFamily="18" charset="0"/>
              </a:rPr>
              <a:t>Virar</a:t>
            </a:r>
            <a:r>
              <a:rPr lang="en-US" sz="1600" b="1" dirty="0">
                <a:latin typeface="Cambria" pitchFamily="18" charset="0"/>
              </a:rPr>
              <a:t>, Maharashtra 401202</a:t>
            </a:r>
          </a:p>
          <a:p>
            <a:pPr algn="ctr">
              <a:lnSpc>
                <a:spcPct val="150000"/>
              </a:lnSpc>
            </a:pPr>
            <a:r>
              <a:rPr lang="en-US" b="1" dirty="0">
                <a:latin typeface="Cambria" pitchFamily="18" charset="0"/>
              </a:rPr>
              <a:t>Department of Artificial Intelligence &amp; Data Science</a:t>
            </a:r>
          </a:p>
        </p:txBody>
      </p:sp>
    </p:spTree>
    <p:extLst>
      <p:ext uri="{BB962C8B-B14F-4D97-AF65-F5344CB8AC3E}">
        <p14:creationId xmlns:p14="http://schemas.microsoft.com/office/powerpoint/2010/main" val="306692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D47C-94C2-4A22-BE14-E6EC90589486}"/>
              </a:ext>
            </a:extLst>
          </p:cNvPr>
          <p:cNvSpPr>
            <a:spLocks noGrp="1"/>
          </p:cNvSpPr>
          <p:nvPr>
            <p:ph type="title"/>
          </p:nvPr>
        </p:nvSpPr>
        <p:spPr/>
        <p:txBody>
          <a:bodyPr/>
          <a:lstStyle/>
          <a:p>
            <a:r>
              <a:rPr lang="en-US" sz="4400" dirty="0">
                <a:latin typeface="Cambria" pitchFamily="18" charset="0"/>
              </a:rPr>
              <a:t>Abstract</a:t>
            </a:r>
            <a:endParaRPr lang="en-GB" dirty="0"/>
          </a:p>
        </p:txBody>
      </p:sp>
      <p:sp>
        <p:nvSpPr>
          <p:cNvPr id="3" name="Content Placeholder 2">
            <a:extLst>
              <a:ext uri="{FF2B5EF4-FFF2-40B4-BE49-F238E27FC236}">
                <a16:creationId xmlns:a16="http://schemas.microsoft.com/office/drawing/2014/main" id="{5D67ED29-6FEA-42CC-84E9-3521C8CBA845}"/>
              </a:ext>
            </a:extLst>
          </p:cNvPr>
          <p:cNvSpPr>
            <a:spLocks noGrp="1"/>
          </p:cNvSpPr>
          <p:nvPr>
            <p:ph idx="1"/>
          </p:nvPr>
        </p:nvSpPr>
        <p:spPr/>
        <p:txBody>
          <a:bodyPr>
            <a:normAutofit/>
          </a:bodyPr>
          <a:lstStyle/>
          <a:p>
            <a:pPr algn="just">
              <a:buFont typeface="Wingdings" panose="05000000000000000000" pitchFamily="2" charset="2"/>
              <a:buChar char="v"/>
            </a:pPr>
            <a:r>
              <a:rPr lang="en-US" sz="2800" b="1" dirty="0">
                <a:solidFill>
                  <a:schemeClr val="tx1"/>
                </a:solidFill>
                <a:latin typeface="Times New Roman" panose="02020603050405020304" pitchFamily="18" charset="0"/>
                <a:cs typeface="Times New Roman" panose="02020603050405020304" pitchFamily="18" charset="0"/>
              </a:rPr>
              <a:t>Android Mobile Botnet Detection</a:t>
            </a:r>
          </a:p>
          <a:p>
            <a:pPr marL="0" indent="0" algn="just">
              <a:buNone/>
            </a:pPr>
            <a:r>
              <a:rPr lang="en-US" sz="2000" dirty="0">
                <a:latin typeface="Times New Roman" panose="02020603050405020304" pitchFamily="18" charset="0"/>
                <a:cs typeface="Times New Roman" panose="02020603050405020304" pitchFamily="18" charset="0"/>
              </a:rPr>
              <a:t>A botnet is a widely spreading malware among mobile applications which is dangerous to mobile apps. Nowadays developers are widely using malicious software for fast development and good results, this leads to the spreading of botnet malware. A botnet mainly aims to hack the entire system and abduct the details of the user. By applying the proposed methodology and algorithms for the detection of botnets. By applying the Machine learning algorithm to the predefined datasets and got the conclusion of successfully testing against the dataset, and detecting some botnet-infected apps.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29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7408-BDA4-49F1-9CA9-072A06B635E7}"/>
              </a:ext>
            </a:extLst>
          </p:cNvPr>
          <p:cNvSpPr>
            <a:spLocks noGrp="1"/>
          </p:cNvSpPr>
          <p:nvPr>
            <p:ph type="title"/>
          </p:nvPr>
        </p:nvSpPr>
        <p:spPr>
          <a:xfrm>
            <a:off x="484078" y="283597"/>
            <a:ext cx="8229600" cy="1143000"/>
          </a:xfrm>
        </p:spPr>
        <p:txBody>
          <a:bodyPr/>
          <a:lstStyle/>
          <a:p>
            <a:r>
              <a:rPr lang="en-US" sz="4400" dirty="0">
                <a:latin typeface="Cambria" pitchFamily="18" charset="0"/>
              </a:rPr>
              <a:t>Summary of Research Paper-1</a:t>
            </a:r>
            <a:endParaRPr lang="en-GB" dirty="0"/>
          </a:p>
        </p:txBody>
      </p:sp>
      <p:sp>
        <p:nvSpPr>
          <p:cNvPr id="3" name="Content Placeholder 2">
            <a:extLst>
              <a:ext uri="{FF2B5EF4-FFF2-40B4-BE49-F238E27FC236}">
                <a16:creationId xmlns:a16="http://schemas.microsoft.com/office/drawing/2014/main" id="{DFF94FFA-6BFD-4CAB-AB30-F288F89F21C1}"/>
              </a:ext>
            </a:extLst>
          </p:cNvPr>
          <p:cNvSpPr>
            <a:spLocks noGrp="1"/>
          </p:cNvSpPr>
          <p:nvPr>
            <p:ph idx="1"/>
          </p:nvPr>
        </p:nvSpPr>
        <p:spPr/>
        <p:txBody>
          <a:bodyPr>
            <a:normAutofit/>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Title of Paper</a:t>
            </a:r>
            <a:r>
              <a:rPr lang="en-US" sz="2100" b="1" i="1" dirty="0">
                <a:latin typeface="Cambria" pitchFamily="18" charset="0"/>
                <a:cs typeface="Times New Roman" panose="02020603050405020304" pitchFamily="18" charset="0"/>
              </a:rPr>
              <a:t> </a:t>
            </a:r>
            <a:r>
              <a:rPr lang="en-US" sz="2100" b="1" dirty="0">
                <a:latin typeface="Cambria" pitchFamily="18" charset="0"/>
                <a:cs typeface="Times New Roman" panose="02020603050405020304" pitchFamily="18" charset="0"/>
              </a:rPr>
              <a:t>:</a:t>
            </a:r>
            <a:r>
              <a:rPr lang="en-IN" sz="2000" b="1" dirty="0" err="1">
                <a:latin typeface="Times New Roman" panose="02020603050405020304" pitchFamily="18" charset="0"/>
                <a:cs typeface="Times New Roman" panose="02020603050405020304" pitchFamily="18" charset="0"/>
              </a:rPr>
              <a:t>DeDroid</a:t>
            </a:r>
            <a:r>
              <a:rPr lang="en-IN" sz="2000" b="1" dirty="0">
                <a:latin typeface="Times New Roman" panose="02020603050405020304" pitchFamily="18" charset="0"/>
                <a:cs typeface="Times New Roman" panose="02020603050405020304" pitchFamily="18" charset="0"/>
              </a:rPr>
              <a:t>: A Mobile Botnet Detection Approach Based on Static Analysis</a:t>
            </a:r>
            <a:r>
              <a:rPr lang="en-IN" sz="1200" dirty="0"/>
              <a:t>. </a:t>
            </a:r>
          </a:p>
          <a:p>
            <a:pPr marL="0" indent="0">
              <a:buNone/>
            </a:pPr>
            <a:r>
              <a:rPr lang="en-US" sz="2000" dirty="0">
                <a:latin typeface="Times New Roman" panose="02020603050405020304" pitchFamily="18" charset="0"/>
                <a:cs typeface="Times New Roman" panose="02020603050405020304" pitchFamily="18" charset="0"/>
              </a:rPr>
              <a:t>A botnet is a network of computers that are affected by botnet malware and remotely controlled by the hacker. The nature of a botnet is to change continuously when moving from one system to another. India is the largest country which are using various applications for growing in the IT industries. According to the base paper [10], the work-related to the mobile botnet detection approach. The approach which was built in this paper </a:t>
            </a:r>
            <a:r>
              <a:rPr lang="en-US" sz="2000" dirty="0" err="1">
                <a:latin typeface="Times New Roman" panose="02020603050405020304" pitchFamily="18" charset="0"/>
                <a:cs typeface="Times New Roman" panose="02020603050405020304" pitchFamily="18" charset="0"/>
              </a:rPr>
              <a:t>DeDriod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DeDriod</a:t>
            </a:r>
            <a:r>
              <a:rPr lang="en-US" sz="2000" dirty="0">
                <a:latin typeface="Times New Roman" panose="02020603050405020304" pitchFamily="18" charset="0"/>
                <a:cs typeface="Times New Roman" panose="02020603050405020304" pitchFamily="18" charset="0"/>
              </a:rPr>
              <a:t> is for investigating the properties of mobile botnets for classification and detection.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9792-155A-4586-AFF2-67138E5E65E1}"/>
              </a:ext>
            </a:extLst>
          </p:cNvPr>
          <p:cNvSpPr>
            <a:spLocks noGrp="1"/>
          </p:cNvSpPr>
          <p:nvPr>
            <p:ph type="title"/>
          </p:nvPr>
        </p:nvSpPr>
        <p:spPr/>
        <p:txBody>
          <a:bodyPr/>
          <a:lstStyle/>
          <a:p>
            <a:r>
              <a:rPr lang="en-US" sz="4400" dirty="0">
                <a:latin typeface="Cambria" pitchFamily="18" charset="0"/>
              </a:rPr>
              <a:t>Flow chart of the System</a:t>
            </a:r>
            <a:endParaRPr lang="en-GB" dirty="0"/>
          </a:p>
        </p:txBody>
      </p:sp>
      <p:sp>
        <p:nvSpPr>
          <p:cNvPr id="4" name="Content Placeholder 3">
            <a:extLst>
              <a:ext uri="{FF2B5EF4-FFF2-40B4-BE49-F238E27FC236}">
                <a16:creationId xmlns:a16="http://schemas.microsoft.com/office/drawing/2014/main" id="{EC0B5974-DC26-79F9-D19C-3178195A3607}"/>
              </a:ext>
            </a:extLst>
          </p:cNvPr>
          <p:cNvSpPr>
            <a:spLocks noGrp="1"/>
          </p:cNvSpPr>
          <p:nvPr>
            <p:ph idx="1"/>
          </p:nvPr>
        </p:nvSpPr>
        <p:spPr>
          <a:xfrm>
            <a:off x="457200" y="1600200"/>
            <a:ext cx="8229600" cy="4983162"/>
          </a:xfrm>
        </p:spPr>
        <p:txBody>
          <a:bodyPr/>
          <a:lstStyle/>
          <a:p>
            <a:endParaRPr lang="en-IN"/>
          </a:p>
        </p:txBody>
      </p:sp>
      <p:pic>
        <p:nvPicPr>
          <p:cNvPr id="5" name="Picture 4">
            <a:extLst>
              <a:ext uri="{FF2B5EF4-FFF2-40B4-BE49-F238E27FC236}">
                <a16:creationId xmlns:a16="http://schemas.microsoft.com/office/drawing/2014/main" id="{3CBCA04D-8391-4907-AF20-D5F569008C3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2209800"/>
            <a:ext cx="7239000" cy="437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24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4AE78-C000-4D46-8369-6E9DEEA3551C}"/>
              </a:ext>
            </a:extLst>
          </p:cNvPr>
          <p:cNvSpPr>
            <a:spLocks noGrp="1"/>
          </p:cNvSpPr>
          <p:nvPr>
            <p:ph type="title"/>
          </p:nvPr>
        </p:nvSpPr>
        <p:spPr>
          <a:xfrm>
            <a:off x="528875" y="301516"/>
            <a:ext cx="8229600" cy="1143000"/>
          </a:xfrm>
        </p:spPr>
        <p:txBody>
          <a:bodyPr>
            <a:normAutofit/>
          </a:bodyPr>
          <a:lstStyle/>
          <a:p>
            <a:r>
              <a:rPr lang="en-GB"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F446EBF-D3C2-4FAF-B2F6-79D05ABB1F27}"/>
              </a:ext>
            </a:extLst>
          </p:cNvPr>
          <p:cNvSpPr>
            <a:spLocks noGrp="1"/>
          </p:cNvSpPr>
          <p:nvPr>
            <p:ph idx="1"/>
          </p:nvPr>
        </p:nvSpPr>
        <p:spPr>
          <a:xfrm>
            <a:off x="457200" y="1600201"/>
            <a:ext cx="8229600" cy="3962400"/>
          </a:xfrm>
        </p:spPr>
        <p:txBody>
          <a:bodyPr>
            <a:normAutofit/>
          </a:bodyPr>
          <a:lstStyle/>
          <a:p>
            <a:pPr algn="just"/>
            <a:r>
              <a:rPr lang="en-US" sz="2000" dirty="0">
                <a:latin typeface="Times New Roman" panose="02020603050405020304" pitchFamily="18" charset="0"/>
                <a:cs typeface="Times New Roman" panose="02020603050405020304" pitchFamily="18" charset="0"/>
              </a:rPr>
              <a:t>Our proposed botnet detection system is implemented as an SVM-based model that is trained on 342 static app features to distinguish between botnet apps and normal apps. </a:t>
            </a:r>
          </a:p>
          <a:p>
            <a:pPr algn="just"/>
            <a:r>
              <a:rPr lang="en-US" sz="2000" dirty="0">
                <a:latin typeface="Times New Roman" panose="02020603050405020304" pitchFamily="18" charset="0"/>
                <a:cs typeface="Times New Roman" panose="02020603050405020304" pitchFamily="18" charset="0"/>
              </a:rPr>
              <a:t>However, because of the recent information explosion, information security has become a crucial topic, even in relation to the IoT.</a:t>
            </a:r>
            <a:endParaRPr lang="en-IN" sz="2000" dirty="0">
              <a:latin typeface="Times New Roman" panose="02020603050405020304" pitchFamily="18" charset="0"/>
              <a:cs typeface="Times New Roman" panose="02020603050405020304" pitchFamily="18" charset="0"/>
            </a:endParaRPr>
          </a:p>
          <a:p>
            <a:pPr marL="0" indent="0">
              <a:buNone/>
            </a:pP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826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A5F4-6B8F-4664-818C-4416B04B1C76}"/>
              </a:ext>
            </a:extLst>
          </p:cNvPr>
          <p:cNvSpPr>
            <a:spLocks noGrp="1"/>
          </p:cNvSpPr>
          <p:nvPr>
            <p:ph type="title"/>
          </p:nvPr>
        </p:nvSpPr>
        <p:spPr/>
        <p:txBody>
          <a:bodyPr/>
          <a:lstStyle/>
          <a:p>
            <a:r>
              <a:rPr lang="en-US" sz="4400" dirty="0">
                <a:latin typeface="Cambria" pitchFamily="18" charset="0"/>
              </a:rPr>
              <a:t>Conclusion</a:t>
            </a:r>
            <a:endParaRPr lang="en-GB" dirty="0"/>
          </a:p>
        </p:txBody>
      </p:sp>
      <p:sp>
        <p:nvSpPr>
          <p:cNvPr id="3" name="Content Placeholder 2">
            <a:extLst>
              <a:ext uri="{FF2B5EF4-FFF2-40B4-BE49-F238E27FC236}">
                <a16:creationId xmlns:a16="http://schemas.microsoft.com/office/drawing/2014/main" id="{2B170674-F4A3-4E41-9ADD-E68B273D0B07}"/>
              </a:ext>
            </a:extLst>
          </p:cNvPr>
          <p:cNvSpPr>
            <a:spLocks noGrp="1"/>
          </p:cNvSpPr>
          <p:nvPr>
            <p:ph idx="1"/>
          </p:nvPr>
        </p:nvSpPr>
        <p:spPr/>
        <p:txBody>
          <a:bodyPr>
            <a:normAutofit/>
          </a:bodyPr>
          <a:lstStyle/>
          <a:p>
            <a:pPr marL="0" indent="0" algn="l">
              <a:buNone/>
            </a:pPr>
            <a:r>
              <a:rPr lang="en-US" sz="2000" dirty="0">
                <a:latin typeface="Times New Roman" panose="02020603050405020304" pitchFamily="18" charset="0"/>
                <a:cs typeface="Times New Roman" panose="02020603050405020304" pitchFamily="18" charset="0"/>
              </a:rPr>
              <a:t>Botnets are a Dangerous evolution in the malware world. They are being used to damage systems, steal information, and Comprise Systems. They are hard to detect and eliminate, so we will build a  System  that is Useful to detect Mobile Botnets.</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09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C850D-12DB-49E7-BFFF-5B96A9E29262}"/>
              </a:ext>
            </a:extLst>
          </p:cNvPr>
          <p:cNvSpPr>
            <a:spLocks noGrp="1"/>
          </p:cNvSpPr>
          <p:nvPr>
            <p:ph type="title"/>
          </p:nvPr>
        </p:nvSpPr>
        <p:spPr/>
        <p:txBody>
          <a:bodyPr/>
          <a:lstStyle/>
          <a:p>
            <a:r>
              <a:rPr lang="en-US" sz="4400" dirty="0">
                <a:latin typeface="Cambria" pitchFamily="18" charset="0"/>
              </a:rPr>
              <a:t>References</a:t>
            </a:r>
            <a:endParaRPr lang="en-GB" dirty="0"/>
          </a:p>
        </p:txBody>
      </p:sp>
      <p:sp>
        <p:nvSpPr>
          <p:cNvPr id="3" name="Content Placeholder 2">
            <a:extLst>
              <a:ext uri="{FF2B5EF4-FFF2-40B4-BE49-F238E27FC236}">
                <a16:creationId xmlns:a16="http://schemas.microsoft.com/office/drawing/2014/main" id="{BAB9E63E-29B9-4B4A-8901-4DF5CFD77B1A}"/>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Karim, Ahmad &amp; Salleh, </a:t>
            </a:r>
            <a:r>
              <a:rPr lang="en-IN" sz="2000" dirty="0" err="1">
                <a:latin typeface="Times New Roman" panose="02020603050405020304" pitchFamily="18" charset="0"/>
                <a:cs typeface="Times New Roman" panose="02020603050405020304" pitchFamily="18" charset="0"/>
              </a:rPr>
              <a:t>Rosli</a:t>
            </a:r>
            <a:r>
              <a:rPr lang="en-IN" sz="2000" dirty="0">
                <a:latin typeface="Times New Roman" panose="02020603050405020304" pitchFamily="18" charset="0"/>
                <a:cs typeface="Times New Roman" panose="02020603050405020304" pitchFamily="18" charset="0"/>
              </a:rPr>
              <a:t> &amp; Shah, Syed. (2015). </a:t>
            </a:r>
            <a:r>
              <a:rPr lang="en-IN" sz="2000" dirty="0" err="1">
                <a:latin typeface="Times New Roman" panose="02020603050405020304" pitchFamily="18" charset="0"/>
                <a:cs typeface="Times New Roman" panose="02020603050405020304" pitchFamily="18" charset="0"/>
              </a:rPr>
              <a:t>DeDroid</a:t>
            </a:r>
            <a:r>
              <a:rPr lang="en-IN" sz="2000" dirty="0">
                <a:latin typeface="Times New Roman" panose="02020603050405020304" pitchFamily="18" charset="0"/>
                <a:cs typeface="Times New Roman" panose="02020603050405020304" pitchFamily="18" charset="0"/>
              </a:rPr>
              <a:t>: A Mobile Botnet Detection Approach Based on Static Analysis. 10.1109/UIC-ATCScalCom-CBDCom-IoP.2015.240.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027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TotalTime>
  <Words>406</Words>
  <Application>Microsoft Office PowerPoint</Application>
  <PresentationFormat>On-screen Show (4:3)</PresentationFormat>
  <Paragraphs>26</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vt:lpstr>
      <vt:lpstr>Times New Roman</vt:lpstr>
      <vt:lpstr>Wingdings</vt:lpstr>
      <vt:lpstr>Office Theme</vt:lpstr>
      <vt:lpstr>Android Mobile Botnet Detection</vt:lpstr>
      <vt:lpstr>Abstract</vt:lpstr>
      <vt:lpstr>Summary of Research Paper-1</vt:lpstr>
      <vt:lpstr>Flow chart of the System</vt:lpstr>
      <vt:lpstr>Problem Statement: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Selection</dc:title>
  <dc:creator>TINA D'ABREO</dc:creator>
  <cp:lastModifiedBy>918149436020</cp:lastModifiedBy>
  <cp:revision>26</cp:revision>
  <dcterms:created xsi:type="dcterms:W3CDTF">2006-08-16T00:00:00Z</dcterms:created>
  <dcterms:modified xsi:type="dcterms:W3CDTF">2023-02-01T16:11:23Z</dcterms:modified>
</cp:coreProperties>
</file>