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sldIdLst>
    <p:sldId id="259" r:id="rId6"/>
    <p:sldId id="265" r:id="rId8"/>
    <p:sldId id="323" r:id="rId9"/>
    <p:sldId id="324" r:id="rId10"/>
    <p:sldId id="325" r:id="rId11"/>
    <p:sldId id="326" r:id="rId12"/>
    <p:sldId id="327" r:id="rId13"/>
    <p:sldId id="328" r:id="rId14"/>
    <p:sldId id="329" r:id="rId15"/>
    <p:sldId id="331" r:id="rId16"/>
    <p:sldId id="316" r:id="rId17"/>
    <p:sldId id="319" r:id="rId18"/>
    <p:sldId id="322" r:id="rId19"/>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4" d="100"/>
          <a:sy n="74" d="100"/>
        </p:scale>
        <p:origin x="1248" y="4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2"/>
          </p:nvPr>
        </p:nvSpPr>
        <p:spPr/>
        <p:txBody>
          <a:bodyPr/>
          <a:lstStyle/>
          <a:p>
            <a:fld id="{C4AA1E68-47AD-4C23-A2BD-B0AE6DB2024A}"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71463914-1981-408F-9FD1-BD094F723201}"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5D7687FA-E934-49C4-88B7-4B622DA99914}"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ct val="0"/>
              </a:spcAft>
              <a:buClr>
                <a:srgbClr val="888888"/>
              </a:buClr>
              <a:buSzPts val="3200"/>
              <a:buNone/>
              <a:defRPr>
                <a:solidFill>
                  <a:srgbClr val="888888"/>
                </a:solidFill>
              </a:defRPr>
            </a:lvl1pPr>
            <a:lvl2pPr lvl="1" algn="ctr">
              <a:spcBef>
                <a:spcPts val="560"/>
              </a:spcBef>
              <a:spcAft>
                <a:spcPct val="0"/>
              </a:spcAft>
              <a:buClr>
                <a:srgbClr val="888888"/>
              </a:buClr>
              <a:buSzPts val="2800"/>
              <a:buNone/>
              <a:defRPr>
                <a:solidFill>
                  <a:srgbClr val="888888"/>
                </a:solidFill>
              </a:defRPr>
            </a:lvl2pPr>
            <a:lvl3pPr lvl="2" algn="ctr">
              <a:spcBef>
                <a:spcPts val="480"/>
              </a:spcBef>
              <a:spcAft>
                <a:spcPct val="0"/>
              </a:spcAft>
              <a:buClr>
                <a:srgbClr val="888888"/>
              </a:buClr>
              <a:buSzPts val="2400"/>
              <a:buNone/>
              <a:defRPr>
                <a:solidFill>
                  <a:srgbClr val="888888"/>
                </a:solidFill>
              </a:defRPr>
            </a:lvl3pPr>
            <a:lvl4pPr lvl="3" algn="ctr">
              <a:spcBef>
                <a:spcPts val="400"/>
              </a:spcBef>
              <a:spcAft>
                <a:spcPct val="0"/>
              </a:spcAft>
              <a:buClr>
                <a:srgbClr val="888888"/>
              </a:buClr>
              <a:buSzPts val="2000"/>
              <a:buNone/>
              <a:defRPr>
                <a:solidFill>
                  <a:srgbClr val="888888"/>
                </a:solidFill>
              </a:defRPr>
            </a:lvl4pPr>
            <a:lvl5pPr lvl="4" algn="ctr">
              <a:spcBef>
                <a:spcPts val="400"/>
              </a:spcBef>
              <a:spcAft>
                <a:spcPct val="0"/>
              </a:spcAft>
              <a:buClr>
                <a:srgbClr val="888888"/>
              </a:buClr>
              <a:buSzPts val="2000"/>
              <a:buNone/>
              <a:defRPr>
                <a:solidFill>
                  <a:srgbClr val="888888"/>
                </a:solidFill>
              </a:defRPr>
            </a:lvl5pPr>
            <a:lvl6pPr lvl="5" algn="ctr">
              <a:spcBef>
                <a:spcPts val="400"/>
              </a:spcBef>
              <a:spcAft>
                <a:spcPct val="0"/>
              </a:spcAft>
              <a:buClr>
                <a:srgbClr val="888888"/>
              </a:buClr>
              <a:buSzPts val="2000"/>
              <a:buNone/>
              <a:defRPr>
                <a:solidFill>
                  <a:srgbClr val="888888"/>
                </a:solidFill>
              </a:defRPr>
            </a:lvl6pPr>
            <a:lvl7pPr lvl="6" algn="ctr">
              <a:spcBef>
                <a:spcPts val="400"/>
              </a:spcBef>
              <a:spcAft>
                <a:spcPct val="0"/>
              </a:spcAft>
              <a:buClr>
                <a:srgbClr val="888888"/>
              </a:buClr>
              <a:buSzPts val="2000"/>
              <a:buNone/>
              <a:defRPr>
                <a:solidFill>
                  <a:srgbClr val="888888"/>
                </a:solidFill>
              </a:defRPr>
            </a:lvl7pPr>
            <a:lvl8pPr lvl="7" algn="ctr">
              <a:spcBef>
                <a:spcPts val="400"/>
              </a:spcBef>
              <a:spcAft>
                <a:spcPct val="0"/>
              </a:spcAft>
              <a:buClr>
                <a:srgbClr val="888888"/>
              </a:buClr>
              <a:buSzPts val="2000"/>
              <a:buNone/>
              <a:defRPr>
                <a:solidFill>
                  <a:srgbClr val="888888"/>
                </a:solidFill>
              </a:defRPr>
            </a:lvl8pPr>
            <a:lvl9pPr lvl="8" algn="ctr">
              <a:spcBef>
                <a:spcPts val="400"/>
              </a:spcBef>
              <a:spcAft>
                <a:spcPct val="0"/>
              </a:spcAft>
              <a:buClr>
                <a:srgbClr val="888888"/>
              </a:buClr>
              <a:buSzPts val="2000"/>
              <a:buNone/>
              <a:defRPr>
                <a:solidFill>
                  <a:srgbClr val="888888"/>
                </a:solidFill>
              </a:defRPr>
            </a:lvl9pPr>
          </a:lstStyle>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ct val="0"/>
              </a:spcBef>
              <a:spcAft>
                <a:spcPct val="0"/>
              </a:spcAft>
              <a:buClr>
                <a:schemeClr val="dk1"/>
              </a:buClr>
              <a:buSzPts val="4000"/>
              <a:buFont typeface="Calibri" panose="020F0502020204030204"/>
              <a:buNone/>
              <a:defRPr sz="4000" b="1" cap="none"/>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ct val="0"/>
              </a:spcAft>
              <a:buClr>
                <a:srgbClr val="888888"/>
              </a:buClr>
              <a:buSzPts val="2000"/>
              <a:buNone/>
              <a:defRPr sz="2000">
                <a:solidFill>
                  <a:srgbClr val="888888"/>
                </a:solidFill>
              </a:defRPr>
            </a:lvl1pPr>
            <a:lvl2pPr marL="914400" lvl="1" indent="-228600" algn="l">
              <a:spcBef>
                <a:spcPts val="360"/>
              </a:spcBef>
              <a:spcAft>
                <a:spcPct val="0"/>
              </a:spcAft>
              <a:buClr>
                <a:srgbClr val="888888"/>
              </a:buClr>
              <a:buSzPts val="1800"/>
              <a:buNone/>
              <a:defRPr sz="1800">
                <a:solidFill>
                  <a:srgbClr val="888888"/>
                </a:solidFill>
              </a:defRPr>
            </a:lvl2pPr>
            <a:lvl3pPr marL="1371600" lvl="2" indent="-228600" algn="l">
              <a:spcBef>
                <a:spcPts val="320"/>
              </a:spcBef>
              <a:spcAft>
                <a:spcPct val="0"/>
              </a:spcAft>
              <a:buClr>
                <a:srgbClr val="888888"/>
              </a:buClr>
              <a:buSzPts val="1600"/>
              <a:buNone/>
              <a:defRPr sz="1600">
                <a:solidFill>
                  <a:srgbClr val="888888"/>
                </a:solidFill>
              </a:defRPr>
            </a:lvl3pPr>
            <a:lvl4pPr marL="1828800" lvl="3" indent="-228600" algn="l">
              <a:spcBef>
                <a:spcPts val="280"/>
              </a:spcBef>
              <a:spcAft>
                <a:spcPct val="0"/>
              </a:spcAft>
              <a:buClr>
                <a:srgbClr val="888888"/>
              </a:buClr>
              <a:buSzPts val="1400"/>
              <a:buNone/>
              <a:defRPr sz="1400">
                <a:solidFill>
                  <a:srgbClr val="888888"/>
                </a:solidFill>
              </a:defRPr>
            </a:lvl4pPr>
            <a:lvl5pPr marL="2286000" lvl="4" indent="-228600" algn="l">
              <a:spcBef>
                <a:spcPts val="280"/>
              </a:spcBef>
              <a:spcAft>
                <a:spcPct val="0"/>
              </a:spcAft>
              <a:buClr>
                <a:srgbClr val="888888"/>
              </a:buClr>
              <a:buSzPts val="1400"/>
              <a:buNone/>
              <a:defRPr sz="1400">
                <a:solidFill>
                  <a:srgbClr val="888888"/>
                </a:solidFill>
              </a:defRPr>
            </a:lvl5pPr>
            <a:lvl6pPr marL="2743200" lvl="5" indent="-228600" algn="l">
              <a:spcBef>
                <a:spcPts val="280"/>
              </a:spcBef>
              <a:spcAft>
                <a:spcPct val="0"/>
              </a:spcAft>
              <a:buClr>
                <a:srgbClr val="888888"/>
              </a:buClr>
              <a:buSzPts val="1400"/>
              <a:buNone/>
              <a:defRPr sz="1400">
                <a:solidFill>
                  <a:srgbClr val="888888"/>
                </a:solidFill>
              </a:defRPr>
            </a:lvl6pPr>
            <a:lvl7pPr marL="3200400" lvl="6" indent="-228600" algn="l">
              <a:spcBef>
                <a:spcPts val="280"/>
              </a:spcBef>
              <a:spcAft>
                <a:spcPct val="0"/>
              </a:spcAft>
              <a:buClr>
                <a:srgbClr val="888888"/>
              </a:buClr>
              <a:buSzPts val="1400"/>
              <a:buNone/>
              <a:defRPr sz="1400">
                <a:solidFill>
                  <a:srgbClr val="888888"/>
                </a:solidFill>
              </a:defRPr>
            </a:lvl7pPr>
            <a:lvl8pPr marL="3657600" lvl="7" indent="-228600" algn="l">
              <a:spcBef>
                <a:spcPts val="280"/>
              </a:spcBef>
              <a:spcAft>
                <a:spcPct val="0"/>
              </a:spcAft>
              <a:buClr>
                <a:srgbClr val="888888"/>
              </a:buClr>
              <a:buSzPts val="1400"/>
              <a:buNone/>
              <a:defRPr sz="1400">
                <a:solidFill>
                  <a:srgbClr val="888888"/>
                </a:solidFill>
              </a:defRPr>
            </a:lvl8pPr>
            <a:lvl9pPr marL="4114800" lvl="8" indent="-228600" algn="l">
              <a:spcBef>
                <a:spcPts val="280"/>
              </a:spcBef>
              <a:spcAft>
                <a:spcPct val="0"/>
              </a:spcAft>
              <a:buClr>
                <a:srgbClr val="888888"/>
              </a:buClr>
              <a:buSzPts val="1400"/>
              <a:buNone/>
              <a:defRPr sz="1400">
                <a:solidFill>
                  <a:srgbClr val="888888"/>
                </a:solidFill>
              </a:defRPr>
            </a:lvl9pPr>
          </a:lstStyle>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4400"/>
              <a:buFont typeface="Calibri" panose="020F0502020204030204"/>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panose="020F0502020204030204"/>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ct val="0"/>
              </a:spcAft>
              <a:buClr>
                <a:schemeClr val="dk1"/>
              </a:buClr>
              <a:buSzPts val="3200"/>
              <a:buChar char="•"/>
              <a:defRPr sz="3200"/>
            </a:lvl1pPr>
            <a:lvl2pPr marL="914400" lvl="1" indent="-406400" algn="l">
              <a:spcBef>
                <a:spcPts val="560"/>
              </a:spcBef>
              <a:spcAft>
                <a:spcPct val="0"/>
              </a:spcAft>
              <a:buClr>
                <a:schemeClr val="dk1"/>
              </a:buClr>
              <a:buSzPts val="2800"/>
              <a:buChar char="–"/>
              <a:defRPr sz="2800"/>
            </a:lvl2pPr>
            <a:lvl3pPr marL="1371600" lvl="2" indent="-381000" algn="l">
              <a:spcBef>
                <a:spcPts val="480"/>
              </a:spcBef>
              <a:spcAft>
                <a:spcPct val="0"/>
              </a:spcAft>
              <a:buClr>
                <a:schemeClr val="dk1"/>
              </a:buClr>
              <a:buSzPts val="2400"/>
              <a:buChar char="•"/>
              <a:defRPr sz="2400"/>
            </a:lvl3pPr>
            <a:lvl4pPr marL="1828800" lvl="3" indent="-355600" algn="l">
              <a:spcBef>
                <a:spcPts val="400"/>
              </a:spcBef>
              <a:spcAft>
                <a:spcPct val="0"/>
              </a:spcAft>
              <a:buClr>
                <a:schemeClr val="dk1"/>
              </a:buClr>
              <a:buSzPts val="2000"/>
              <a:buChar char="–"/>
              <a:defRPr sz="2000"/>
            </a:lvl4pPr>
            <a:lvl5pPr marL="2286000" lvl="4" indent="-355600" algn="l">
              <a:spcBef>
                <a:spcPts val="400"/>
              </a:spcBef>
              <a:spcAft>
                <a:spcPct val="0"/>
              </a:spcAft>
              <a:buClr>
                <a:schemeClr val="dk1"/>
              </a:buClr>
              <a:buSzPts val="2000"/>
              <a:buChar char="»"/>
              <a:defRPr sz="2000"/>
            </a:lvl5pPr>
            <a:lvl6pPr marL="2743200" lvl="5" indent="-355600" algn="l">
              <a:spcBef>
                <a:spcPts val="400"/>
              </a:spcBef>
              <a:spcAft>
                <a:spcPct val="0"/>
              </a:spcAft>
              <a:buClr>
                <a:schemeClr val="dk1"/>
              </a:buClr>
              <a:buSzPts val="2000"/>
              <a:buChar char="•"/>
              <a:defRPr sz="2000"/>
            </a:lvl6pPr>
            <a:lvl7pPr marL="3200400" lvl="6" indent="-355600" algn="l">
              <a:spcBef>
                <a:spcPts val="400"/>
              </a:spcBef>
              <a:spcAft>
                <a:spcPct val="0"/>
              </a:spcAft>
              <a:buClr>
                <a:schemeClr val="dk1"/>
              </a:buClr>
              <a:buSzPts val="2000"/>
              <a:buChar char="•"/>
              <a:defRPr sz="2000"/>
            </a:lvl7pPr>
            <a:lvl8pPr marL="3657600" lvl="7" indent="-355600" algn="l">
              <a:spcBef>
                <a:spcPts val="400"/>
              </a:spcBef>
              <a:spcAft>
                <a:spcPct val="0"/>
              </a:spcAft>
              <a:buClr>
                <a:schemeClr val="dk1"/>
              </a:buClr>
              <a:buSzPts val="2000"/>
              <a:buChar char="•"/>
              <a:defRPr sz="2000"/>
            </a:lvl8pPr>
            <a:lvl9pPr marL="4114800" lvl="8" indent="-355600" algn="l">
              <a:spcBef>
                <a:spcPts val="400"/>
              </a:spcBef>
              <a:spcAft>
                <a:spcPct val="0"/>
              </a:spcAft>
              <a:buClr>
                <a:schemeClr val="dk1"/>
              </a:buClr>
              <a:buSzPts val="2000"/>
              <a:buChar char="•"/>
              <a:defRPr sz="2000"/>
            </a:lvl9pPr>
          </a:lstStyle>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4ADBAF93-0D85-45C5-B0CE-E6DA1C159D1C}"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panose="020F0502020204030204"/>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a:lstStyle/>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endParaRPr lang="en-US"/>
          </a:p>
        </p:txBody>
      </p:sp>
      <p:sp>
        <p:nvSpPr>
          <p:cNvPr id="4" name="Date Placeholder 3"/>
          <p:cNvSpPr>
            <a:spLocks noGrp="1"/>
          </p:cNvSpPr>
          <p:nvPr>
            <p:ph type="dt" sz="half" idx="2"/>
          </p:nvPr>
        </p:nvSpPr>
        <p:spPr/>
        <p:txBody>
          <a:bodyPr/>
          <a:lstStyle/>
          <a:p>
            <a:fld id="{AFC7C471-8C74-4B83-A08C-962B97681E41}"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3"/>
          </p:nvPr>
        </p:nvSpPr>
        <p:spPr/>
        <p:txBody>
          <a:bodyPr/>
          <a:lstStyle/>
          <a:p>
            <a:fld id="{114B7E22-251A-4BF2-84E1-6D10B5ADE364}"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5"/>
          </p:nvPr>
        </p:nvSpPr>
        <p:spPr/>
        <p:txBody>
          <a:bodyPr/>
          <a:lstStyle/>
          <a:p>
            <a:fld id="{4A42DD37-B22D-46FC-9D68-856DB9DBA4C1}"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
          </p:nvPr>
        </p:nvSpPr>
        <p:spPr/>
        <p:txBody>
          <a:bodyPr/>
          <a:lstStyle/>
          <a:p>
            <a:fld id="{F5F5A40D-F440-46A5-9589-EA96B280CCAC}"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671D2FC-DC35-45E2-BF71-6BD468FB341E}"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15497BC5-7C16-4A55-A603-C25FE00ABC5F}"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0749F996-FF5C-4987-9BF6-B425FBE2AE95}"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slideLayout" Target="../slideLayouts/slideLayout49.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ct val="0"/>
              </a:spcBef>
              <a:spcAft>
                <a:spcPct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ct val="0"/>
              </a:spcBef>
              <a:spcAft>
                <a:spcPct val="0"/>
              </a:spcAft>
              <a:buSzPts val="1400"/>
              <a:buNone/>
              <a:defRPr sz="1800"/>
            </a:lvl2pPr>
            <a:lvl3pPr lvl="2">
              <a:spcBef>
                <a:spcPct val="0"/>
              </a:spcBef>
              <a:spcAft>
                <a:spcPct val="0"/>
              </a:spcAft>
              <a:buSzPts val="1400"/>
              <a:buNone/>
              <a:defRPr sz="1800"/>
            </a:lvl3pPr>
            <a:lvl4pPr lvl="3">
              <a:spcBef>
                <a:spcPct val="0"/>
              </a:spcBef>
              <a:spcAft>
                <a:spcPct val="0"/>
              </a:spcAft>
              <a:buSzPts val="1400"/>
              <a:buNone/>
              <a:defRPr sz="1800"/>
            </a:lvl4pPr>
            <a:lvl5pPr lvl="4">
              <a:spcBef>
                <a:spcPct val="0"/>
              </a:spcBef>
              <a:spcAft>
                <a:spcPct val="0"/>
              </a:spcAft>
              <a:buSzPts val="1400"/>
              <a:buNone/>
              <a:defRPr sz="1800"/>
            </a:lvl5pPr>
            <a:lvl6pPr lvl="5">
              <a:spcBef>
                <a:spcPct val="0"/>
              </a:spcBef>
              <a:spcAft>
                <a:spcPct val="0"/>
              </a:spcAft>
              <a:buSzPts val="1400"/>
              <a:buNone/>
              <a:defRPr sz="1800"/>
            </a:lvl6pPr>
            <a:lvl7pPr lvl="6">
              <a:spcBef>
                <a:spcPct val="0"/>
              </a:spcBef>
              <a:spcAft>
                <a:spcPct val="0"/>
              </a:spcAft>
              <a:buSzPts val="1400"/>
              <a:buNone/>
              <a:defRPr sz="1800"/>
            </a:lvl7pPr>
            <a:lvl8pPr lvl="7">
              <a:spcBef>
                <a:spcPct val="0"/>
              </a:spcBef>
              <a:spcAft>
                <a:spcPct val="0"/>
              </a:spcAft>
              <a:buSzPts val="1400"/>
              <a:buNone/>
              <a:defRPr sz="1800"/>
            </a:lvl8pPr>
            <a:lvl9pPr lvl="8">
              <a:spcBef>
                <a:spcPct val="0"/>
              </a:spcBef>
              <a:spcAft>
                <a:spcPct val="0"/>
              </a:spcAft>
              <a:buSzPts val="1400"/>
              <a:buNone/>
              <a:defRPr sz="1800"/>
            </a:lvl9pPr>
          </a:lstStyle>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ct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ct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ct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ctr"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L="0" marR="0" lvl="0"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ct val="0"/>
              </a:spcBef>
              <a:spcAft>
                <a:spcPct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hyperlink" Target="https://www.mcafee.com/en-us/consumer-support/2020-mobi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762000" y="1447800"/>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ct val="0"/>
              </a:spcBef>
              <a:spcAft>
                <a:spcPct val="0"/>
              </a:spcAft>
              <a:buClr>
                <a:schemeClr val="dk1"/>
              </a:buClr>
              <a:buSzPts val="4400"/>
              <a:buFont typeface="Cambria" panose="02040503050406030204"/>
              <a:buNone/>
            </a:pPr>
            <a:r>
              <a:rPr lang="en-IN" sz="4800" dirty="0">
                <a:latin typeface="Times New Roman" panose="02020603050405020304" pitchFamily="18" charset="0"/>
                <a:cs typeface="Times New Roman" panose="02020603050405020304" pitchFamily="18" charset="0"/>
              </a:rPr>
              <a:t>Android Botnet Detection </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Using Machine Learning</a:t>
            </a:r>
            <a:endParaRPr sz="4800" dirty="0">
              <a:latin typeface="Times New Roman" panose="02020603050405020304" pitchFamily="18" charset="0"/>
              <a:cs typeface="Times New Roman" panose="02020603050405020304" pitchFamily="18" charset="0"/>
            </a:endParaRPr>
          </a:p>
        </p:txBody>
      </p:sp>
      <p:sp>
        <p:nvSpPr>
          <p:cNvPr id="85" name="Google Shape;85;p13"/>
          <p:cNvSpPr txBox="1">
            <a:spLocks noGrp="1"/>
          </p:cNvSpPr>
          <p:nvPr>
            <p:ph type="subTitle" idx="1"/>
          </p:nvPr>
        </p:nvSpPr>
        <p:spPr>
          <a:xfrm>
            <a:off x="1371600" y="2917825"/>
            <a:ext cx="6400800" cy="3711575"/>
          </a:xfrm>
          <a:prstGeom prst="rect">
            <a:avLst/>
          </a:prstGeom>
          <a:noFill/>
          <a:ln>
            <a:noFill/>
          </a:ln>
        </p:spPr>
        <p:txBody>
          <a:bodyPr spcFirstLastPara="1" wrap="square" lIns="91425" tIns="45700" rIns="91425" bIns="45700" anchor="t" anchorCtr="0">
            <a:normAutofit/>
          </a:bodyPr>
          <a:lstStyle/>
          <a:p>
            <a:pPr marL="0" lvl="0" indent="0" algn="ctr" rtl="0">
              <a:spcBef>
                <a:spcPct val="0"/>
              </a:spcBef>
              <a:spcAft>
                <a:spcPct val="0"/>
              </a:spcAft>
              <a:buClr>
                <a:schemeClr val="dk1"/>
              </a:buClr>
              <a:buSzTx/>
              <a:buNone/>
            </a:pPr>
            <a:endParaRPr lang="en-US" sz="2800" dirty="0">
              <a:solidFill>
                <a:schemeClr val="dk1"/>
              </a:solidFill>
              <a:latin typeface="Cambria" panose="02040503050406030204"/>
              <a:ea typeface="Cambria" panose="02040503050406030204"/>
              <a:sym typeface="Cambria" panose="02040503050406030204"/>
            </a:endParaRPr>
          </a:p>
          <a:p>
            <a:pPr marL="0" lvl="0" indent="0" algn="ctr" rtl="0">
              <a:spcBef>
                <a:spcPct val="0"/>
              </a:spcBef>
              <a:spcAft>
                <a:spcPct val="0"/>
              </a:spcAft>
              <a:buClr>
                <a:schemeClr val="dk1"/>
              </a:buClr>
              <a:buSzTx/>
              <a:buNone/>
            </a:pPr>
            <a:r>
              <a:rPr lang="en-US" sz="2800" dirty="0">
                <a:solidFill>
                  <a:schemeClr val="dk1"/>
                </a:solidFill>
                <a:latin typeface="Cambria" panose="02040503050406030204"/>
                <a:ea typeface="Cambria" panose="02040503050406030204"/>
                <a:sym typeface="Cambria" panose="02040503050406030204"/>
              </a:rPr>
              <a:t>Yash Patil </a:t>
            </a:r>
            <a:endParaRPr lang="en-US" dirty="0"/>
          </a:p>
          <a:p>
            <a:pPr marL="0" lvl="0" indent="0" algn="ctr" rtl="0">
              <a:spcBef>
                <a:spcPts val="520"/>
              </a:spcBef>
              <a:spcAft>
                <a:spcPct val="0"/>
              </a:spcAft>
              <a:buClr>
                <a:schemeClr val="dk1"/>
              </a:buClr>
              <a:buSzTx/>
              <a:buNone/>
            </a:pPr>
            <a:r>
              <a:rPr lang="en-US" sz="2800" dirty="0">
                <a:solidFill>
                  <a:schemeClr val="dk1"/>
                </a:solidFill>
                <a:latin typeface="Cambria" panose="02040503050406030204"/>
                <a:ea typeface="Cambria" panose="02040503050406030204"/>
                <a:sym typeface="Cambria" panose="02040503050406030204"/>
              </a:rPr>
              <a:t>Chetan </a:t>
            </a:r>
            <a:r>
              <a:rPr lang="en-US" sz="2800" dirty="0" err="1">
                <a:solidFill>
                  <a:schemeClr val="dk1"/>
                </a:solidFill>
                <a:latin typeface="Cambria" panose="02040503050406030204"/>
                <a:ea typeface="Cambria" panose="02040503050406030204"/>
                <a:sym typeface="Cambria" panose="02040503050406030204"/>
              </a:rPr>
              <a:t>Sapkal</a:t>
            </a:r>
            <a:r>
              <a:rPr lang="en-US" sz="2800" dirty="0">
                <a:solidFill>
                  <a:schemeClr val="dk1"/>
                </a:solidFill>
                <a:latin typeface="Cambria" panose="02040503050406030204"/>
                <a:ea typeface="Cambria" panose="02040503050406030204"/>
                <a:sym typeface="Cambria" panose="02040503050406030204"/>
              </a:rPr>
              <a:t> </a:t>
            </a:r>
            <a:endParaRPr lang="en-US" dirty="0"/>
          </a:p>
          <a:p>
            <a:pPr marL="0" lvl="0" indent="0" algn="ctr" rtl="0">
              <a:spcBef>
                <a:spcPts val="520"/>
              </a:spcBef>
              <a:spcAft>
                <a:spcPct val="0"/>
              </a:spcAft>
              <a:buClr>
                <a:schemeClr val="dk1"/>
              </a:buClr>
              <a:buSzTx/>
              <a:buNone/>
            </a:pPr>
            <a:r>
              <a:rPr lang="en-US" sz="2800" dirty="0" err="1">
                <a:solidFill>
                  <a:schemeClr val="dk1"/>
                </a:solidFill>
                <a:latin typeface="Cambria" panose="02040503050406030204"/>
                <a:ea typeface="Cambria" panose="02040503050406030204"/>
                <a:cs typeface="Cambria" panose="02040503050406030204"/>
                <a:sym typeface="Cambria" panose="02040503050406030204"/>
              </a:rPr>
              <a:t>Shubhamkar</a:t>
            </a:r>
            <a:r>
              <a:rPr lang="en-US" sz="2800" dirty="0">
                <a:solidFill>
                  <a:schemeClr val="dk1"/>
                </a:solidFill>
                <a:latin typeface="Cambria" panose="02040503050406030204"/>
                <a:ea typeface="Cambria" panose="02040503050406030204"/>
                <a:cs typeface="Cambria" panose="02040503050406030204"/>
                <a:sym typeface="Cambria" panose="02040503050406030204"/>
              </a:rPr>
              <a:t> Patra</a:t>
            </a:r>
            <a:endParaRPr lang="en-US"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rgbClr val="888888"/>
              </a:buClr>
              <a:buSzTx/>
              <a:buNone/>
            </a:pPr>
            <a:endParaRPr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rgbClr val="888888"/>
              </a:buClr>
              <a:buSzTx/>
              <a:buNone/>
            </a:pPr>
            <a:endParaRPr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chemeClr val="dk1"/>
              </a:buClr>
              <a:buSzTx/>
              <a:buNone/>
            </a:pPr>
            <a:r>
              <a:rPr lang="en-US" sz="2800" dirty="0">
                <a:solidFill>
                  <a:schemeClr val="dk1"/>
                </a:solidFill>
                <a:latin typeface="Cambria" panose="02040503050406030204"/>
                <a:ea typeface="Cambria" panose="02040503050406030204"/>
                <a:cs typeface="Cambria" panose="02040503050406030204"/>
                <a:sym typeface="Cambria" panose="02040503050406030204"/>
              </a:rPr>
              <a:t>Date: 1</a:t>
            </a:r>
            <a:r>
              <a:rPr lang="en-IN" altLang="en-US" sz="2800" dirty="0">
                <a:solidFill>
                  <a:schemeClr val="dk1"/>
                </a:solidFill>
                <a:latin typeface="Cambria" panose="02040503050406030204"/>
                <a:ea typeface="Cambria" panose="02040503050406030204"/>
                <a:cs typeface="Cambria" panose="02040503050406030204"/>
                <a:sym typeface="Cambria" panose="02040503050406030204"/>
              </a:rPr>
              <a:t>7</a:t>
            </a:r>
            <a:r>
              <a:rPr lang="en-US" sz="2800" dirty="0">
                <a:solidFill>
                  <a:schemeClr val="dk1"/>
                </a:solidFill>
                <a:latin typeface="Cambria" panose="02040503050406030204"/>
                <a:ea typeface="Cambria" panose="02040503050406030204"/>
                <a:cs typeface="Cambria" panose="02040503050406030204"/>
                <a:sym typeface="Cambria" panose="02040503050406030204"/>
              </a:rPr>
              <a:t>/</a:t>
            </a:r>
            <a:r>
              <a:rPr lang="en-IN" altLang="en-US" sz="2800" dirty="0">
                <a:solidFill>
                  <a:schemeClr val="dk1"/>
                </a:solidFill>
                <a:latin typeface="Cambria" panose="02040503050406030204"/>
                <a:ea typeface="Cambria" panose="02040503050406030204"/>
                <a:cs typeface="Cambria" panose="02040503050406030204"/>
                <a:sym typeface="Cambria" panose="02040503050406030204"/>
              </a:rPr>
              <a:t>03</a:t>
            </a:r>
            <a:r>
              <a:rPr lang="en-US" sz="2800" dirty="0">
                <a:solidFill>
                  <a:schemeClr val="dk1"/>
                </a:solidFill>
                <a:latin typeface="Cambria" panose="02040503050406030204"/>
                <a:ea typeface="Cambria" panose="02040503050406030204"/>
                <a:cs typeface="Cambria" panose="02040503050406030204"/>
                <a:sym typeface="Cambria" panose="02040503050406030204"/>
              </a:rPr>
              <a:t>/202</a:t>
            </a:r>
            <a:r>
              <a:rPr lang="en-IN" altLang="en-US" sz="2800" dirty="0">
                <a:solidFill>
                  <a:schemeClr val="dk1"/>
                </a:solidFill>
                <a:latin typeface="Cambria" panose="02040503050406030204"/>
                <a:ea typeface="Cambria" panose="02040503050406030204"/>
                <a:cs typeface="Cambria" panose="02040503050406030204"/>
                <a:sym typeface="Cambria" panose="02040503050406030204"/>
              </a:rPr>
              <a:t>3</a:t>
            </a:r>
            <a:endParaRPr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90"/>
              </a:spcBef>
              <a:spcAft>
                <a:spcPct val="0"/>
              </a:spcAft>
              <a:buClr>
                <a:srgbClr val="888888"/>
              </a:buClr>
              <a:buSzTx/>
              <a:buNone/>
            </a:pPr>
            <a:endParaRPr dirty="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86" name="Google Shape;86;p13"/>
          <p:cNvSpPr txBox="1"/>
          <p:nvPr/>
        </p:nvSpPr>
        <p:spPr>
          <a:xfrm>
            <a:off x="457200" y="381000"/>
            <a:ext cx="8077200" cy="1138733"/>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ct val="0"/>
              </a:spcBef>
              <a:spcAft>
                <a:spcPct val="0"/>
              </a:spcAft>
              <a:buNone/>
            </a:pPr>
            <a:r>
              <a:rPr lang="en-US" sz="1600" b="1" i="0" u="none" strike="noStrike" cap="none" dirty="0" err="1">
                <a:solidFill>
                  <a:schemeClr val="dk1"/>
                </a:solidFill>
                <a:latin typeface="Cambria" panose="02040503050406030204"/>
                <a:ea typeface="Cambria" panose="02040503050406030204"/>
                <a:cs typeface="Cambria" panose="02040503050406030204"/>
                <a:sym typeface="Cambria" panose="02040503050406030204"/>
              </a:rPr>
              <a:t>Vidyavardhini’s</a:t>
            </a:r>
            <a:r>
              <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College of Engineering &amp;  Technology</a:t>
            </a:r>
            <a:endPar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ctr" rtl="0">
              <a:spcBef>
                <a:spcPct val="0"/>
              </a:spcBef>
              <a:spcAft>
                <a:spcPct val="0"/>
              </a:spcAft>
              <a:buNone/>
            </a:pPr>
            <a:r>
              <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K.T. Marg, </a:t>
            </a:r>
            <a:r>
              <a:rPr lang="en-US" sz="1600" b="1" i="0" u="none" strike="noStrike" cap="none" dirty="0" err="1">
                <a:solidFill>
                  <a:schemeClr val="dk1"/>
                </a:solidFill>
                <a:latin typeface="Cambria" panose="02040503050406030204"/>
                <a:ea typeface="Cambria" panose="02040503050406030204"/>
                <a:cs typeface="Cambria" panose="02040503050406030204"/>
                <a:sym typeface="Cambria" panose="02040503050406030204"/>
              </a:rPr>
              <a:t>Vartak</a:t>
            </a:r>
            <a:r>
              <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College Campus, Vasai Rd, Vasai-Virar, Maharashtra 401202</a:t>
            </a:r>
            <a:endPar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ctr" rtl="0">
              <a:spcBef>
                <a:spcPct val="0"/>
              </a:spcBef>
              <a:spcAft>
                <a:spcPct val="0"/>
              </a:spcAft>
              <a:buNone/>
            </a:pPr>
            <a:endParaRPr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ctr" rtl="0">
              <a:spcBef>
                <a:spcPct val="0"/>
              </a:spcBef>
              <a:spcAft>
                <a:spcPct val="0"/>
              </a:spcAft>
              <a:buNone/>
            </a:pPr>
            <a:r>
              <a:rPr lang="en-US" sz="20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Department of </a:t>
            </a:r>
            <a:r>
              <a:rPr lang="en-US" sz="2000" b="1" dirty="0">
                <a:solidFill>
                  <a:schemeClr val="dk1"/>
                </a:solidFill>
                <a:latin typeface="Cambria" panose="02040503050406030204"/>
                <a:ea typeface="Cambria" panose="02040503050406030204"/>
                <a:cs typeface="Cambria" panose="02040503050406030204"/>
                <a:sym typeface="Cambria" panose="02040503050406030204"/>
              </a:rPr>
              <a:t>Artificial Intelligence</a:t>
            </a:r>
            <a:r>
              <a:rPr lang="en-US" sz="20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and Data Science</a:t>
            </a:r>
            <a:endParaRPr lang="en-US" sz="2000" b="1"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47192"/>
          </a:xfrm>
        </p:spPr>
        <p:txBody>
          <a:bodyPr/>
          <a:lstStyle/>
          <a:p>
            <a:r>
              <a:rPr lang="en-GB" dirty="0">
                <a:latin typeface="Times New Roman" panose="02020603050405020304" pitchFamily="18" charset="0"/>
                <a:cs typeface="Times New Roman" panose="02020603050405020304" pitchFamily="18" charset="0"/>
              </a:rPr>
              <a:t>Conclusion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772816"/>
            <a:ext cx="6347714" cy="4268547"/>
          </a:xfrm>
        </p:spPr>
        <p:txBody>
          <a:bodyPr/>
          <a:lstStyle/>
          <a:p>
            <a:pPr marL="0" indent="0" algn="just">
              <a:buNone/>
            </a:pPr>
            <a:r>
              <a:rPr lang="en-US" dirty="0">
                <a:latin typeface="Times New Roman" panose="02020603050405020304" pitchFamily="18" charset="0"/>
                <a:cs typeface="Times New Roman" panose="02020603050405020304" pitchFamily="18" charset="0"/>
              </a:rPr>
              <a:t>Machine Learning for Android botnet detection is a powerful tool for protecting users from harm. It offers the ability to detect new types of botnets, the ability to detect botnets in real-time, and the ability to detect botnets across different devices.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However, there are several challenges associated with using Machine Learning for Android botnet detection. These include the need for large amounts of labeled data, the need for accurate labeling, and the need for robust algorithms.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490538"/>
          </a:xfrm>
        </p:spPr>
        <p:txBody>
          <a:bodyPr>
            <a:normAutofit fontScale="90000"/>
          </a:bodyPr>
          <a:lstStyle/>
          <a:p>
            <a:r>
              <a:rPr lang="en-US"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84784"/>
            <a:ext cx="8229600" cy="5256584"/>
          </a:xfrm>
        </p:spPr>
        <p:txBody>
          <a:bodyPr>
            <a:normAutofit fontScale="70000" lnSpcReduction="20000"/>
          </a:bodyPr>
          <a:lstStyle/>
          <a:p>
            <a:pPr marL="114300" indent="0">
              <a:buNone/>
            </a:pPr>
            <a:r>
              <a:rPr lang="en-IN" altLang="en-US" sz="2570" dirty="0"/>
              <a:t>1</a:t>
            </a:r>
            <a:r>
              <a:rPr lang="en-US" dirty="0"/>
              <a:t>. </a:t>
            </a:r>
            <a:r>
              <a:rPr lang="en-US" sz="2900" dirty="0">
                <a:latin typeface="Times New Roman" panose="02020603050405020304" pitchFamily="18" charset="0"/>
                <a:cs typeface="Times New Roman" panose="02020603050405020304" pitchFamily="18" charset="0"/>
              </a:rPr>
              <a:t>McAfee Mobile Threat Report Q1. 2020. Available online: </a:t>
            </a:r>
            <a:r>
              <a:rPr lang="en-US" sz="2900" dirty="0">
                <a:latin typeface="Times New Roman" panose="02020603050405020304" pitchFamily="18" charset="0"/>
                <a:cs typeface="Times New Roman" panose="02020603050405020304" pitchFamily="18" charset="0"/>
                <a:hlinkClick r:id="rId1"/>
              </a:rPr>
              <a:t>https://www.mcafee.com/en-us/consumer-support/2020 mobile</a:t>
            </a:r>
            <a:r>
              <a:rPr lang="en-US" sz="2900" dirty="0">
                <a:latin typeface="Times New Roman" panose="02020603050405020304" pitchFamily="18" charset="0"/>
                <a:cs typeface="Times New Roman" panose="02020603050405020304" pitchFamily="18" charset="0"/>
              </a:rPr>
              <a:t> threat report.html (accessed on 5 December 2020).</a:t>
            </a:r>
            <a:endParaRPr lang="en-US" sz="2900" dirty="0">
              <a:latin typeface="Times New Roman" panose="02020603050405020304" pitchFamily="18" charset="0"/>
              <a:cs typeface="Times New Roman" panose="02020603050405020304" pitchFamily="18" charset="0"/>
            </a:endParaRPr>
          </a:p>
          <a:p>
            <a:pPr marL="114300" indent="0">
              <a:buNone/>
            </a:pP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2. </a:t>
            </a:r>
            <a:r>
              <a:rPr lang="en-US" sz="2900" dirty="0" err="1">
                <a:latin typeface="Times New Roman" panose="02020603050405020304" pitchFamily="18" charset="0"/>
                <a:cs typeface="Times New Roman" panose="02020603050405020304" pitchFamily="18" charset="0"/>
              </a:rPr>
              <a:t>Yerima</a:t>
            </a:r>
            <a:r>
              <a:rPr lang="en-US" sz="2900" dirty="0">
                <a:latin typeface="Times New Roman" panose="02020603050405020304" pitchFamily="18" charset="0"/>
                <a:cs typeface="Times New Roman" panose="02020603050405020304" pitchFamily="18" charset="0"/>
              </a:rPr>
              <a:t>, S.Y.; Khan, S. Longitudinal Performance Analysis of Machine Learning based Android Malware Detectors. In Proceedings of the 2019 International Conference on Cyber Security and Protection of Digital Services (Cyber Security), Oxford, UK,3–4 June 2019.</a:t>
            </a:r>
            <a:endParaRPr lang="en-US" sz="2900" dirty="0">
              <a:latin typeface="Times New Roman" panose="02020603050405020304" pitchFamily="18" charset="0"/>
              <a:cs typeface="Times New Roman" panose="02020603050405020304" pitchFamily="18" charset="0"/>
            </a:endParaRPr>
          </a:p>
          <a:p>
            <a:pPr marL="114300" indent="0">
              <a:buNone/>
            </a:pP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3. Grill, B.B.; Ruthven, M.; Zhao, X. “Detecting and Eliminating Chamois, a Fraud Botnet on Android” Android Developers Blog. March 2017. Available online: https://androiddevelopers.googleblog.com/2017/03/detecting-and-eliminating-chamois-fraud. html (accessed on 10 December 2020).</a:t>
            </a:r>
            <a:endParaRPr lang="en-US" sz="2900" dirty="0">
              <a:latin typeface="Times New Roman" panose="02020603050405020304" pitchFamily="18" charset="0"/>
              <a:cs typeface="Times New Roman" panose="02020603050405020304" pitchFamily="18" charset="0"/>
            </a:endParaRPr>
          </a:p>
          <a:p>
            <a:pPr marL="114300" indent="0">
              <a:buNone/>
            </a:pP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4. Chris Brook “Google Eliminates Android </a:t>
            </a:r>
            <a:r>
              <a:rPr lang="en-US" sz="2900" dirty="0" err="1">
                <a:latin typeface="Times New Roman" panose="02020603050405020304" pitchFamily="18" charset="0"/>
                <a:cs typeface="Times New Roman" panose="02020603050405020304" pitchFamily="18" charset="0"/>
              </a:rPr>
              <a:t>Adfraud</a:t>
            </a:r>
            <a:r>
              <a:rPr lang="en-US" sz="2900" dirty="0">
                <a:latin typeface="Times New Roman" panose="02020603050405020304" pitchFamily="18" charset="0"/>
                <a:cs typeface="Times New Roman" panose="02020603050405020304" pitchFamily="18" charset="0"/>
              </a:rPr>
              <a:t> Botnet Chamois” Threat Post. March 2017. Available online: https://threatpost.com/google-eliminates-android-adfraud-botnet-chamois/124311/ (accessed on 10 December 2020).</a:t>
            </a:r>
            <a:endParaRPr lang="en-US" sz="29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5. W. T. Strayer, D. Lapsley, R. Walsh, and C. Livadas, “Botnet detection based on network behavior,” Advances in Information Security, vol. 36, pp. 1–24, 2019.</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6. L. Atzori, A. Iera, and G. Morabito, “The internet of things: a survey,” Computer Networks, vol. 54, no. 15, pp. 2787–2805, 2020.</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7. M. Feily, A. Shahrestani, and S. Ramadass, “A survey of botnet and botnet detection,” in Proceedings of the 3rd International Conference on Emerging Security Information, Systems and Technologies (SECURWARE ’09), pp. 268–273, June 2021.</a:t>
            </a:r>
            <a:endParaRPr lang="en-I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b="1">
                <a:latin typeface="Times New Roman" panose="02020603050405020304" pitchFamily="18" charset="0"/>
                <a:cs typeface="Times New Roman" panose="02020603050405020304" pitchFamily="18" charset="0"/>
              </a:rPr>
              <a:t>Thank You</a:t>
            </a:r>
            <a:endParaRPr lang="en-IN"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9" y="624110"/>
            <a:ext cx="7130752" cy="1280890"/>
          </a:xfrm>
        </p:spPr>
        <p:txBody>
          <a:bodyPr>
            <a:normAutofit/>
          </a:bodyPr>
          <a:lstStyle/>
          <a:p>
            <a:r>
              <a:rPr lang="en-US" sz="4000" b="1" dirty="0">
                <a:latin typeface="Times New Roman" panose="02020603050405020304" pitchFamily="18" charset="0"/>
                <a:cs typeface="Times New Roman" panose="02020603050405020304" pitchFamily="18" charset="0"/>
              </a:rPr>
              <a:t>Contents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7624" y="1600200"/>
            <a:ext cx="7651576" cy="4525963"/>
          </a:xfrm>
        </p:spPr>
        <p:txBody>
          <a:bodyPr>
            <a:normAutofit fontScale="92500" lnSpcReduction="10000"/>
          </a:bodyPr>
          <a:lstStyle/>
          <a:p>
            <a:pPr>
              <a:lnSpc>
                <a:spcPct val="150000"/>
              </a:lnSpc>
            </a:pPr>
            <a:r>
              <a:rPr lang="en-US" sz="2200" dirty="0">
                <a:latin typeface="Times New Roman" panose="02020603050405020304" pitchFamily="18" charset="0"/>
                <a:cs typeface="Times New Roman" panose="02020603050405020304" pitchFamily="18" charset="0"/>
              </a:rPr>
              <a:t>Abstract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Introduction</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Problem Definition</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Proposed approach / System Design</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Implementation / Methodology</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Results &amp; Discussion</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Conclusion</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References</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47192"/>
          </a:xfrm>
        </p:spPr>
        <p:txBody>
          <a:bodyPr/>
          <a:lstStyle/>
          <a:p>
            <a:r>
              <a:rPr lang="en-GB"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556792"/>
            <a:ext cx="6347714" cy="4484571"/>
          </a:xfrm>
        </p:spPr>
        <p:txBody>
          <a:bodyPr/>
          <a:lstStyle/>
          <a:p>
            <a:pPr algn="just">
              <a:lnSpc>
                <a:spcPct val="150000"/>
              </a:lnSpc>
            </a:pPr>
            <a:r>
              <a:rPr lang="en-GB" dirty="0">
                <a:latin typeface="Times New Roman" panose="02020603050405020304" pitchFamily="18" charset="0"/>
                <a:cs typeface="Times New Roman" panose="02020603050405020304" pitchFamily="18" charset="0"/>
              </a:rPr>
              <a:t>A botnet is widely spreading malware among mobile application.</a:t>
            </a:r>
            <a:endParaRPr lang="en-GB"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Android botnets are networks of compromised devices used to spread malicious software and execute malicious activities.</a:t>
            </a:r>
            <a:endParaRPr lang="en-GB"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It’s mainly aim to hack the entire system and abduct the details of the user.</a:t>
            </a:r>
            <a:endParaRPr lang="en-GB"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Machine Learning is a powerful tool for detecting these threats and protecting users from harm.</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47192"/>
          </a:xfrm>
        </p:spPr>
        <p:txBody>
          <a:bodyPr/>
          <a:lstStyle/>
          <a:p>
            <a:r>
              <a:rPr lang="en-GB" dirty="0">
                <a:latin typeface="Times New Roman" panose="02020603050405020304" pitchFamily="18" charset="0"/>
                <a:cs typeface="Times New Roman" panose="02020603050405020304" pitchFamily="18" charset="0"/>
              </a:rPr>
              <a:t>What is Botnet ?</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628800"/>
            <a:ext cx="6347714" cy="4412563"/>
          </a:xfrm>
        </p:spPr>
        <p:txBody>
          <a:bodyPr/>
          <a:lstStyle/>
          <a:p>
            <a:pPr algn="just"/>
            <a:r>
              <a:rPr lang="en-GB" dirty="0">
                <a:latin typeface="Times New Roman" panose="02020603050405020304" pitchFamily="18" charset="0"/>
                <a:cs typeface="Times New Roman" panose="02020603050405020304" pitchFamily="18" charset="0"/>
              </a:rPr>
              <a:t>A Botnet is a network of compromised computers under the control of a remote hacker.</a:t>
            </a: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Controller of a botnet is able to direct the activities of these compromised computers.</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Botnet Terminology</a:t>
            </a:r>
            <a:endParaRPr lang="en-GB" dirty="0">
              <a:latin typeface="Times New Roman" panose="02020603050405020304" pitchFamily="18" charset="0"/>
              <a:cs typeface="Times New Roman" panose="02020603050405020304" pitchFamily="18" charset="0"/>
            </a:endParaRPr>
          </a:p>
          <a:p>
            <a:pPr marL="1085850" lvl="2" indent="-285750">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Bot Herder(Bot Master)</a:t>
            </a:r>
            <a:endParaRPr lang="en-GB" sz="1600" dirty="0">
              <a:latin typeface="Times New Roman" panose="02020603050405020304" pitchFamily="18" charset="0"/>
              <a:cs typeface="Times New Roman" panose="02020603050405020304" pitchFamily="18" charset="0"/>
            </a:endParaRPr>
          </a:p>
          <a:p>
            <a:pPr marL="1085850" lvl="2" indent="-285750">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Bot</a:t>
            </a:r>
            <a:endParaRPr lang="en-GB" sz="1600" dirty="0">
              <a:latin typeface="Times New Roman" panose="02020603050405020304" pitchFamily="18" charset="0"/>
              <a:cs typeface="Times New Roman" panose="02020603050405020304" pitchFamily="18" charset="0"/>
            </a:endParaRPr>
          </a:p>
          <a:p>
            <a:pPr marL="1085850" lvl="2" indent="-285750">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Bot Client</a:t>
            </a:r>
            <a:endParaRPr lang="en-GB" sz="1600" dirty="0">
              <a:latin typeface="Times New Roman" panose="02020603050405020304" pitchFamily="18" charset="0"/>
              <a:cs typeface="Times New Roman" panose="02020603050405020304" pitchFamily="18" charset="0"/>
            </a:endParaRPr>
          </a:p>
          <a:p>
            <a:pPr marL="1085850" lvl="2" indent="-285750">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IRC Server</a:t>
            </a:r>
            <a:endParaRPr lang="en-GB" sz="1600" dirty="0">
              <a:latin typeface="Times New Roman" panose="02020603050405020304" pitchFamily="18" charset="0"/>
              <a:cs typeface="Times New Roman" panose="02020603050405020304" pitchFamily="18" charset="0"/>
            </a:endParaRPr>
          </a:p>
          <a:p>
            <a:pPr marL="1085850" lvl="2" indent="-285750">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Command and Control Channel(C&amp;C)</a:t>
            </a:r>
            <a:endParaRPr lang="en-GB" sz="1600"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47192"/>
          </a:xfrm>
        </p:spPr>
        <p:txBody>
          <a:bodyPr/>
          <a:lstStyle/>
          <a:p>
            <a:r>
              <a:rPr lang="en-GB" dirty="0"/>
              <a:t>Botnet(Terminology)</a:t>
            </a:r>
            <a:endParaRPr lang="en-GB"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83568" y="1700212"/>
            <a:ext cx="5688632" cy="42664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47192"/>
          </a:xfrm>
        </p:spPr>
        <p:txBody>
          <a:bodyPr/>
          <a:lstStyle/>
          <a:p>
            <a:r>
              <a:rPr lang="en-GB" dirty="0">
                <a:latin typeface="Times New Roman" panose="02020603050405020304" pitchFamily="18" charset="0"/>
                <a:cs typeface="Times New Roman" panose="02020603050405020304" pitchFamily="18" charset="0"/>
              </a:rPr>
              <a:t>Problem Definition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628800"/>
            <a:ext cx="6347714" cy="4412563"/>
          </a:xfrm>
        </p:spPr>
        <p:txBody>
          <a:bodyPr>
            <a:normAutofit/>
          </a:bodyPr>
          <a:lstStyle/>
          <a:p>
            <a:pPr algn="just">
              <a:lnSpc>
                <a:spcPct val="150000"/>
              </a:lnSpc>
            </a:pPr>
            <a:r>
              <a:rPr lang="en-US" altLang="en-US" dirty="0">
                <a:latin typeface="Times New Roman" panose="02020603050405020304" pitchFamily="18" charset="0"/>
                <a:cs typeface="Times New Roman" panose="02020603050405020304" pitchFamily="18" charset="0"/>
              </a:rPr>
              <a:t>Bots are stealthy on the infected machines.</a:t>
            </a:r>
            <a:endParaRPr lang="en-US" altLang="en-US" dirty="0">
              <a:latin typeface="Times New Roman" panose="02020603050405020304" pitchFamily="18" charset="0"/>
              <a:cs typeface="Times New Roman" panose="02020603050405020304" pitchFamily="18" charset="0"/>
            </a:endParaRPr>
          </a:p>
          <a:p>
            <a:pPr algn="just">
              <a:lnSpc>
                <a:spcPct val="150000"/>
              </a:lnSpc>
            </a:pPr>
            <a:r>
              <a:rPr lang="en-US" altLang="en-US" sz="1800" dirty="0">
                <a:latin typeface="Times New Roman" panose="02020603050405020304" pitchFamily="18" charset="0"/>
                <a:cs typeface="Times New Roman" panose="02020603050405020304" pitchFamily="18" charset="0"/>
              </a:rPr>
              <a:t>Bot infection is usually a multi-faceted and multi-phased process.	</a:t>
            </a:r>
            <a:endParaRPr lang="en-US" altLang="en-US" sz="1800" dirty="0">
              <a:latin typeface="Times New Roman" panose="02020603050405020304" pitchFamily="18" charset="0"/>
              <a:cs typeface="Times New Roman" panose="02020603050405020304" pitchFamily="18" charset="0"/>
            </a:endParaRPr>
          </a:p>
          <a:p>
            <a:pPr algn="just">
              <a:lnSpc>
                <a:spcPct val="150000"/>
              </a:lnSpc>
            </a:pPr>
            <a:r>
              <a:rPr lang="en-US" altLang="en-US" sz="1800" dirty="0">
                <a:latin typeface="Times New Roman" panose="02020603050405020304" pitchFamily="18" charset="0"/>
                <a:cs typeface="Times New Roman" panose="02020603050405020304" pitchFamily="18" charset="0"/>
              </a:rPr>
              <a:t>Bots are dynamically evolving.</a:t>
            </a:r>
            <a:endParaRPr lang="en-US" altLang="en-US" sz="1800" dirty="0">
              <a:latin typeface="Times New Roman" panose="02020603050405020304" pitchFamily="18" charset="0"/>
              <a:cs typeface="Times New Roman" panose="02020603050405020304" pitchFamily="18" charset="0"/>
            </a:endParaRPr>
          </a:p>
          <a:p>
            <a:pPr marL="400050" lvl="1" indent="0" algn="just">
              <a:lnSpc>
                <a:spcPct val="150000"/>
              </a:lnSpc>
              <a:buNone/>
            </a:pPr>
            <a:r>
              <a:rPr lang="en-US" altLang="en-US" sz="1800" dirty="0">
                <a:latin typeface="Times New Roman" panose="02020603050405020304" pitchFamily="18" charset="0"/>
                <a:cs typeface="Times New Roman" panose="02020603050405020304" pitchFamily="18" charset="0"/>
              </a:rPr>
              <a:t> </a:t>
            </a: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42721" cy="1019200"/>
          </a:xfrm>
        </p:spPr>
        <p:txBody>
          <a:bodyPr/>
          <a:lstStyle/>
          <a:p>
            <a:r>
              <a:rPr lang="en-GB" dirty="0">
                <a:latin typeface="Times New Roman" panose="02020603050405020304" pitchFamily="18" charset="0"/>
                <a:cs typeface="Times New Roman" panose="02020603050405020304" pitchFamily="18" charset="0"/>
              </a:rPr>
              <a:t>Proposed approach / System Design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988840"/>
            <a:ext cx="6347714" cy="4052523"/>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Using Machine Learning for Android botnet detection, It’s offers several benefits.</a:t>
            </a:r>
            <a:endParaRPr lang="en-US"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It’s has ability to detect new types of botnets in real-time and across different devices.</a:t>
            </a:r>
            <a:endParaRPr lang="en-US" sz="1800"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algorithms can identify patterns in network traffic that indicate malicious activity.</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75184"/>
          </a:xfrm>
        </p:spPr>
        <p:txBody>
          <a:bodyPr/>
          <a:lstStyle/>
          <a:p>
            <a:r>
              <a:rPr lang="en-GB" dirty="0">
                <a:latin typeface="Times New Roman" panose="02020603050405020304" pitchFamily="18" charset="0"/>
                <a:cs typeface="Times New Roman" panose="02020603050405020304" pitchFamily="18" charset="0"/>
              </a:rPr>
              <a:t>Implementation / Methodology</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700808"/>
            <a:ext cx="6347714" cy="4340555"/>
          </a:xfrm>
        </p:spPr>
        <p:txBody>
          <a:bodyPr/>
          <a:lstStyle/>
          <a:p>
            <a:pPr algn="just">
              <a:lnSpc>
                <a:spcPct val="150000"/>
              </a:lnSpc>
            </a:pPr>
            <a:r>
              <a:rPr lang="en-GB" sz="1800" dirty="0">
                <a:latin typeface="Times New Roman" panose="02020603050405020304" pitchFamily="18" charset="0"/>
                <a:cs typeface="Times New Roman" panose="02020603050405020304" pitchFamily="18" charset="0"/>
              </a:rPr>
              <a:t>The feature </a:t>
            </a:r>
            <a:r>
              <a:rPr lang="en-GB" dirty="0">
                <a:latin typeface="Times New Roman" panose="02020603050405020304" pitchFamily="18" charset="0"/>
                <a:cs typeface="Times New Roman" panose="02020603050405020304" pitchFamily="18" charset="0"/>
              </a:rPr>
              <a:t>e</a:t>
            </a:r>
            <a:r>
              <a:rPr lang="en-GB" sz="1800" dirty="0">
                <a:latin typeface="Times New Roman" panose="02020603050405020304" pitchFamily="18" charset="0"/>
                <a:cs typeface="Times New Roman" panose="02020603050405020304" pitchFamily="18" charset="0"/>
              </a:rPr>
              <a:t>xtraction methodology is used with the support vector machine to detect botnet-infected apps.</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ISCX dataset is used to test the botnet applications.</a:t>
            </a:r>
            <a:endParaRPr lang="en-GB"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The datase</a:t>
            </a:r>
            <a:r>
              <a:rPr lang="en-GB" dirty="0">
                <a:latin typeface="Times New Roman" panose="02020603050405020304" pitchFamily="18" charset="0"/>
                <a:cs typeface="Times New Roman" panose="02020603050405020304" pitchFamily="18" charset="0"/>
              </a:rPr>
              <a:t>t contain botnet infected-apps and our proposed methodology is used to detect it.</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03176"/>
          </a:xfrm>
        </p:spPr>
        <p:txBody>
          <a:bodyPr/>
          <a:lstStyle/>
          <a:p>
            <a:r>
              <a:rPr lang="en-GB" dirty="0">
                <a:latin typeface="Times New Roman" panose="02020603050405020304" pitchFamily="18" charset="0"/>
                <a:cs typeface="Times New Roman" panose="02020603050405020304" pitchFamily="18" charset="0"/>
              </a:rPr>
              <a:t>Results &amp; Discussion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628800"/>
            <a:ext cx="6347714" cy="441256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Testing on the predefined datasets got the conclusion of successfully testing against the dataset on 342 static app features to distinguish between botnet apps and normal apps.</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AS_NET" val="6.0.8"/>
  <p:tag name="AS_OS" val="Unix 5.15.0.1028"/>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4011</Words>
  <Application>WPS Presentation</Application>
  <PresentationFormat>On-screen Show (4:3)</PresentationFormat>
  <Paragraphs>93</Paragraphs>
  <Slides>13</Slides>
  <Notes>1</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13</vt:i4>
      </vt:variant>
    </vt:vector>
  </HeadingPairs>
  <TitlesOfParts>
    <vt:vector size="28" baseType="lpstr">
      <vt:lpstr>Arial</vt:lpstr>
      <vt:lpstr>SimSun</vt:lpstr>
      <vt:lpstr>Wingdings</vt:lpstr>
      <vt:lpstr>Calibri</vt:lpstr>
      <vt:lpstr>Arial</vt:lpstr>
      <vt:lpstr>Wingdings 3</vt:lpstr>
      <vt:lpstr>Cambria</vt:lpstr>
      <vt:lpstr>Times New Roman</vt:lpstr>
      <vt:lpstr>Trebuchet MS</vt:lpstr>
      <vt:lpstr>Microsoft YaHei</vt:lpstr>
      <vt:lpstr>Arial Unicode MS</vt:lpstr>
      <vt:lpstr>Office Theme</vt:lpstr>
      <vt:lpstr>Office Theme</vt:lpstr>
      <vt:lpstr>Office Theme</vt:lpstr>
      <vt:lpstr>Facet</vt:lpstr>
      <vt:lpstr>Android Botnet Detection  Using Machine Learning</vt:lpstr>
      <vt:lpstr>Contents</vt:lpstr>
      <vt:lpstr>Abstract</vt:lpstr>
      <vt:lpstr>What is Botnet ?</vt:lpstr>
      <vt:lpstr>Botnet(Terminology)</vt:lpstr>
      <vt:lpstr>Problem Definition</vt:lpstr>
      <vt:lpstr>Proposed approach / System Design</vt:lpstr>
      <vt:lpstr>Implementation / Methodology</vt:lpstr>
      <vt:lpstr>Results &amp; Discussion</vt:lpstr>
      <vt:lpstr>Conclusion</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Botnet Detection  Using Machine Learning</dc:title>
  <dc:creator>D BLOOD</dc:creator>
  <cp:lastModifiedBy>Yash</cp:lastModifiedBy>
  <cp:revision>9</cp:revision>
  <cp:lastPrinted>2023-03-13T18:04:00Z</cp:lastPrinted>
  <dcterms:created xsi:type="dcterms:W3CDTF">2023-03-13T18:04:00Z</dcterms:created>
  <dcterms:modified xsi:type="dcterms:W3CDTF">2023-03-17T06:52:06Z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1B56E1218C284BF3B29A6123B49B58B5</vt:lpwstr>
  </property>
  <property fmtid="{D5CDD505-2E9C-101B-9397-08002B2CF9AE}" pid="3" name="KSOProductBuildVer">
    <vt:lpwstr>1033-11.2.0.11486</vt:lpwstr>
  </property>
</Properties>
</file>