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1" r:id="rId8"/>
    <p:sldId id="262" r:id="rId9"/>
    <p:sldId id="274" r:id="rId10"/>
    <p:sldId id="263" r:id="rId11"/>
    <p:sldId id="264" r:id="rId12"/>
    <p:sldId id="268" r:id="rId13"/>
    <p:sldId id="269" r:id="rId14"/>
    <p:sldId id="270" r:id="rId15"/>
    <p:sldId id="265" r:id="rId16"/>
    <p:sldId id="266" r:id="rId17"/>
    <p:sldId id="267"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9" name="Google Shape;1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5" name="Google Shape;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 name="Google Shape;11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5" name="Google Shape;1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1" name="Google Shape;1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hyperlink" Target="https://ieeexplore.ieee.org/xpl/mostRecentIssue.jsp?punumber=8267582"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762000" y="1447800"/>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mbria" panose="02040503050406030204"/>
              <a:buNone/>
            </a:pPr>
            <a:r>
              <a:rPr lang="en-IN" sz="4800" dirty="0">
                <a:latin typeface="Times New Roman" panose="02020603050405020304" pitchFamily="18" charset="0"/>
                <a:cs typeface="Times New Roman" panose="02020603050405020304" pitchFamily="18" charset="0"/>
              </a:rPr>
              <a:t>Digital Water Marking</a:t>
            </a:r>
            <a:endParaRPr sz="4800" dirty="0">
              <a:latin typeface="Times New Roman" panose="02020603050405020304" pitchFamily="18" charset="0"/>
              <a:cs typeface="Times New Roman" panose="02020603050405020304" pitchFamily="18" charset="0"/>
            </a:endParaRPr>
          </a:p>
        </p:txBody>
      </p:sp>
      <p:sp>
        <p:nvSpPr>
          <p:cNvPr id="85" name="Google Shape;85;p13"/>
          <p:cNvSpPr txBox="1">
            <a:spLocks noGrp="1"/>
          </p:cNvSpPr>
          <p:nvPr>
            <p:ph type="subTitle" idx="1"/>
          </p:nvPr>
        </p:nvSpPr>
        <p:spPr>
          <a:xfrm>
            <a:off x="1371600" y="2917825"/>
            <a:ext cx="6400800" cy="3711575"/>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spcBef>
                <a:spcPts val="0"/>
              </a:spcBef>
              <a:spcAft>
                <a:spcPts val="0"/>
              </a:spcAft>
              <a:buClr>
                <a:schemeClr val="dk1"/>
              </a:buClr>
              <a:buSzPct val="100000"/>
              <a:buNone/>
            </a:pPr>
            <a:r>
              <a:rPr lang="en-US" dirty="0">
                <a:solidFill>
                  <a:schemeClr val="dk1"/>
                </a:solidFill>
                <a:latin typeface="Cambria" panose="02040503050406030204"/>
                <a:ea typeface="Cambria" panose="02040503050406030204"/>
                <a:cs typeface="Cambria" panose="02040503050406030204"/>
                <a:sym typeface="Cambria" panose="02040503050406030204"/>
              </a:rPr>
              <a:t>Group No:</a:t>
            </a:r>
            <a:endParaRPr dirty="0"/>
          </a:p>
          <a:p>
            <a:pPr marL="0" lvl="0" indent="0" algn="ctr" rtl="0">
              <a:spcBef>
                <a:spcPts val="520"/>
              </a:spcBef>
              <a:spcAft>
                <a:spcPts val="0"/>
              </a:spcAft>
              <a:buClr>
                <a:schemeClr val="dk1"/>
              </a:buClr>
              <a:buSzPct val="100000"/>
              <a:buNone/>
            </a:pPr>
            <a:r>
              <a:rPr lang="en-US" sz="2800" dirty="0">
                <a:solidFill>
                  <a:schemeClr val="dk1"/>
                </a:solidFill>
                <a:latin typeface="Cambria" panose="02040503050406030204"/>
                <a:ea typeface="Cambria" panose="02040503050406030204"/>
                <a:sym typeface="Cambria" panose="02040503050406030204"/>
              </a:rPr>
              <a:t>Yash Patil (19)</a:t>
            </a:r>
            <a:endParaRPr lang="en-US" dirty="0"/>
          </a:p>
          <a:p>
            <a:pPr marL="0" lvl="0" indent="0" algn="ctr" rtl="0">
              <a:spcBef>
                <a:spcPts val="520"/>
              </a:spcBef>
              <a:spcAft>
                <a:spcPts val="0"/>
              </a:spcAft>
              <a:buClr>
                <a:schemeClr val="dk1"/>
              </a:buClr>
              <a:buSzPct val="100000"/>
              <a:buNone/>
            </a:pPr>
            <a:r>
              <a:rPr lang="en-US" sz="2800" dirty="0">
                <a:solidFill>
                  <a:schemeClr val="dk1"/>
                </a:solidFill>
                <a:latin typeface="Cambria" panose="02040503050406030204"/>
                <a:ea typeface="Cambria" panose="02040503050406030204"/>
                <a:sym typeface="Cambria" panose="02040503050406030204"/>
              </a:rPr>
              <a:t>Chetan Sapkal (39)</a:t>
            </a:r>
            <a:endParaRPr lang="en-US" dirty="0"/>
          </a:p>
          <a:p>
            <a:pPr marL="0" lvl="0" indent="0" algn="ctr" rtl="0">
              <a:spcBef>
                <a:spcPts val="520"/>
              </a:spcBef>
              <a:spcAft>
                <a:spcPts val="0"/>
              </a:spcAft>
              <a:buClr>
                <a:schemeClr val="dk1"/>
              </a:buClr>
              <a:buSzPct val="100000"/>
              <a:buNone/>
            </a:pPr>
            <a:r>
              <a:rPr lang="en-US" sz="2800" dirty="0" err="1">
                <a:solidFill>
                  <a:schemeClr val="dk1"/>
                </a:solidFill>
                <a:latin typeface="Cambria" panose="02040503050406030204"/>
                <a:ea typeface="Cambria" panose="02040503050406030204"/>
                <a:cs typeface="Cambria" panose="02040503050406030204"/>
                <a:sym typeface="Cambria" panose="02040503050406030204"/>
              </a:rPr>
              <a:t>Shubhamkar</a:t>
            </a:r>
            <a:r>
              <a:rPr lang="en-US" sz="2800" dirty="0">
                <a:solidFill>
                  <a:schemeClr val="dk1"/>
                </a:solidFill>
                <a:latin typeface="Cambria" panose="02040503050406030204"/>
                <a:ea typeface="Cambria" panose="02040503050406030204"/>
                <a:cs typeface="Cambria" panose="02040503050406030204"/>
                <a:sym typeface="Cambria" panose="02040503050406030204"/>
              </a:rPr>
              <a:t> Patra(37)</a:t>
            </a:r>
            <a:endParaRPr dirty="0"/>
          </a:p>
          <a:p>
            <a:pPr marL="0" lvl="0" indent="0" algn="ctr" rtl="0">
              <a:spcBef>
                <a:spcPts val="520"/>
              </a:spcBef>
              <a:spcAft>
                <a:spcPts val="0"/>
              </a:spcAft>
              <a:buClr>
                <a:srgbClr val="888888"/>
              </a:buClr>
              <a:buSzPct val="100000"/>
              <a:buNone/>
            </a:pPr>
            <a:endParaRPr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ts val="0"/>
              </a:spcAft>
              <a:buClr>
                <a:schemeClr val="dk1"/>
              </a:buClr>
              <a:buSzPct val="100000"/>
              <a:buNone/>
            </a:pPr>
            <a:r>
              <a:rPr lang="en-US" sz="2800" dirty="0">
                <a:solidFill>
                  <a:schemeClr val="dk1"/>
                </a:solidFill>
                <a:latin typeface="Cambria" panose="02040503050406030204"/>
                <a:ea typeface="Cambria" panose="02040503050406030204"/>
                <a:cs typeface="Cambria" panose="02040503050406030204"/>
                <a:sym typeface="Cambria" panose="02040503050406030204"/>
              </a:rPr>
              <a:t>Project Guide: </a:t>
            </a:r>
            <a:r>
              <a:rPr lang="en-US" sz="2800" dirty="0" err="1">
                <a:solidFill>
                  <a:schemeClr val="dk1"/>
                </a:solidFill>
                <a:latin typeface="Cambria" panose="02040503050406030204"/>
                <a:ea typeface="Cambria" panose="02040503050406030204"/>
                <a:cs typeface="Cambria" panose="02040503050406030204"/>
                <a:sym typeface="Cambria" panose="02040503050406030204"/>
              </a:rPr>
              <a:t>Ms.Neha</a:t>
            </a:r>
            <a:r>
              <a:rPr lang="en-US" sz="2800" dirty="0">
                <a:solidFill>
                  <a:schemeClr val="dk1"/>
                </a:solidFill>
                <a:latin typeface="Cambria" panose="02040503050406030204"/>
                <a:ea typeface="Cambria" panose="02040503050406030204"/>
                <a:cs typeface="Cambria" panose="02040503050406030204"/>
                <a:sym typeface="Cambria" panose="02040503050406030204"/>
              </a:rPr>
              <a:t> Raut</a:t>
            </a:r>
            <a:endParaRPr dirty="0"/>
          </a:p>
          <a:p>
            <a:pPr marL="0" lvl="0" indent="0" algn="ctr" rtl="0">
              <a:spcBef>
                <a:spcPts val="520"/>
              </a:spcBef>
              <a:spcAft>
                <a:spcPts val="0"/>
              </a:spcAft>
              <a:buClr>
                <a:srgbClr val="888888"/>
              </a:buClr>
              <a:buSzPct val="100000"/>
              <a:buNone/>
            </a:pPr>
            <a:endParaRPr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ts val="0"/>
              </a:spcAft>
              <a:buClr>
                <a:srgbClr val="888888"/>
              </a:buClr>
              <a:buSzPct val="100000"/>
              <a:buNone/>
            </a:pPr>
            <a:endParaRPr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ts val="0"/>
              </a:spcAft>
              <a:buClr>
                <a:schemeClr val="dk1"/>
              </a:buClr>
              <a:buSzPct val="100000"/>
              <a:buNone/>
            </a:pPr>
            <a:r>
              <a:rPr lang="en-US" sz="2800" dirty="0">
                <a:solidFill>
                  <a:schemeClr val="dk1"/>
                </a:solidFill>
                <a:latin typeface="Cambria" panose="02040503050406030204"/>
                <a:ea typeface="Cambria" panose="02040503050406030204"/>
                <a:cs typeface="Cambria" panose="02040503050406030204"/>
                <a:sym typeface="Cambria" panose="02040503050406030204"/>
              </a:rPr>
              <a:t>Date: 3/11/2022</a:t>
            </a:r>
            <a:endParaRPr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90"/>
              </a:spcBef>
              <a:spcAft>
                <a:spcPts val="0"/>
              </a:spcAft>
              <a:buClr>
                <a:srgbClr val="888888"/>
              </a:buClr>
              <a:buSzPct val="100000"/>
              <a:buNone/>
            </a:pPr>
            <a:endParaRPr dirty="0">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86" name="Google Shape;86;p13"/>
          <p:cNvSpPr txBox="1"/>
          <p:nvPr/>
        </p:nvSpPr>
        <p:spPr>
          <a:xfrm>
            <a:off x="457200" y="381000"/>
            <a:ext cx="8077200" cy="11387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dirty="0" err="1">
                <a:solidFill>
                  <a:schemeClr val="dk1"/>
                </a:solidFill>
                <a:latin typeface="Cambria" panose="02040503050406030204"/>
                <a:ea typeface="Cambria" panose="02040503050406030204"/>
                <a:cs typeface="Cambria" panose="02040503050406030204"/>
                <a:sym typeface="Cambria" panose="02040503050406030204"/>
              </a:rPr>
              <a:t>Vidyavardhini’s</a:t>
            </a:r>
            <a:r>
              <a:rPr lang="en-US"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College of Engineering &amp;  Technology</a:t>
            </a:r>
            <a:endParaRPr dirty="0"/>
          </a:p>
          <a:p>
            <a:pPr marL="0" marR="0" lvl="0" indent="0" algn="ctr" rtl="0">
              <a:spcBef>
                <a:spcPts val="0"/>
              </a:spcBef>
              <a:spcAft>
                <a:spcPts val="0"/>
              </a:spcAft>
              <a:buNone/>
            </a:pPr>
            <a:r>
              <a:rPr lang="en-US"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K.T. Marg, </a:t>
            </a:r>
            <a:r>
              <a:rPr lang="en-US" sz="1600" b="1" i="0" u="none" strike="noStrike" cap="none" dirty="0" err="1">
                <a:solidFill>
                  <a:schemeClr val="dk1"/>
                </a:solidFill>
                <a:latin typeface="Cambria" panose="02040503050406030204"/>
                <a:ea typeface="Cambria" panose="02040503050406030204"/>
                <a:cs typeface="Cambria" panose="02040503050406030204"/>
                <a:sym typeface="Cambria" panose="02040503050406030204"/>
              </a:rPr>
              <a:t>Vartak</a:t>
            </a:r>
            <a:r>
              <a:rPr lang="en-US"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College Campus, Vasai Rd, Vasai-Virar, Maharashtra 401202</a:t>
            </a:r>
            <a:endParaRPr dirty="0"/>
          </a:p>
          <a:p>
            <a:pPr marL="0" marR="0" lvl="0" indent="0" algn="ctr" rtl="0">
              <a:spcBef>
                <a:spcPts val="0"/>
              </a:spcBef>
              <a:spcAft>
                <a:spcPts val="0"/>
              </a:spcAft>
              <a:buNone/>
            </a:pPr>
            <a:endParaRPr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ctr" rtl="0">
              <a:spcBef>
                <a:spcPts val="0"/>
              </a:spcBef>
              <a:spcAft>
                <a:spcPts val="0"/>
              </a:spcAft>
              <a:buNone/>
            </a:pPr>
            <a:r>
              <a:rPr lang="en-US" sz="20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Department of </a:t>
            </a:r>
            <a:r>
              <a:rPr lang="en-US" sz="2000" b="1" dirty="0">
                <a:solidFill>
                  <a:schemeClr val="dk1"/>
                </a:solidFill>
                <a:latin typeface="Cambria" panose="02040503050406030204"/>
                <a:ea typeface="Cambria" panose="02040503050406030204"/>
                <a:cs typeface="Cambria" panose="02040503050406030204"/>
                <a:sym typeface="Cambria" panose="02040503050406030204"/>
              </a:rPr>
              <a:t>Artificial </a:t>
            </a:r>
            <a:r>
              <a:rPr lang="en-US" sz="2000" b="1" dirty="0" err="1">
                <a:solidFill>
                  <a:schemeClr val="dk1"/>
                </a:solidFill>
                <a:latin typeface="Cambria" panose="02040503050406030204"/>
                <a:ea typeface="Cambria" panose="02040503050406030204"/>
                <a:cs typeface="Cambria" panose="02040503050406030204"/>
                <a:sym typeface="Cambria" panose="02040503050406030204"/>
              </a:rPr>
              <a:t>Intiligence</a:t>
            </a:r>
            <a:r>
              <a:rPr lang="en-US" sz="20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and Data Science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Cambria" panose="02040503050406030204"/>
                <a:ea typeface="Cambria" panose="02040503050406030204"/>
                <a:cs typeface="Cambria" panose="02040503050406030204"/>
                <a:sym typeface="Cambria" panose="02040503050406030204"/>
              </a:rPr>
              <a:t>Experiment and Result</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7200" y="1511559"/>
            <a:ext cx="8108301" cy="43294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Cambria" panose="02040503050406030204"/>
                <a:ea typeface="Cambria" panose="02040503050406030204"/>
                <a:cs typeface="Cambria" panose="02040503050406030204"/>
                <a:sym typeface="Cambria" panose="02040503050406030204"/>
              </a:rPr>
              <a:t>Experiment and Result</a:t>
            </a:r>
            <a:br>
              <a:rPr lang="en-US" sz="4400" dirty="0">
                <a:latin typeface="Cambria" panose="02040503050406030204"/>
                <a:ea typeface="Cambria" panose="02040503050406030204"/>
                <a:cs typeface="Cambria" panose="02040503050406030204"/>
                <a:sym typeface="Cambria" panose="02040503050406030204"/>
              </a:rPr>
            </a:br>
            <a:endParaRPr lang="en-IN" dirty="0"/>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5861" y="1670180"/>
            <a:ext cx="7865706" cy="46385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Cambria" panose="02040503050406030204"/>
                <a:ea typeface="Cambria" panose="02040503050406030204"/>
                <a:cs typeface="Cambria" panose="02040503050406030204"/>
                <a:sym typeface="Cambria" panose="02040503050406030204"/>
              </a:rPr>
              <a:t>Experiment and Result</a:t>
            </a:r>
            <a:endParaRPr lang="en-IN" dirty="0"/>
          </a:p>
        </p:txBody>
      </p:sp>
      <p:sp>
        <p:nvSpPr>
          <p:cNvPr id="3" name="Text Placeholder 2"/>
          <p:cNvSpPr>
            <a:spLocks noGrp="1"/>
          </p:cNvSpPr>
          <p:nvPr>
            <p:ph type="body" idx="1"/>
          </p:nvPr>
        </p:nvSpPr>
        <p:spPr/>
        <p:txBody>
          <a:bodyPr/>
          <a:lstStyle/>
          <a:p>
            <a:endParaRPr lang="en-IN"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5151" y="1520890"/>
            <a:ext cx="7613780" cy="43947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457200" y="274638"/>
            <a:ext cx="8229600" cy="105964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mbria" panose="02040503050406030204"/>
              <a:buNone/>
            </a:pPr>
            <a:r>
              <a:rPr lang="en-US" sz="4400" dirty="0">
                <a:latin typeface="Cambria" panose="02040503050406030204"/>
                <a:ea typeface="Cambria" panose="02040503050406030204"/>
                <a:cs typeface="Cambria" panose="02040503050406030204"/>
                <a:sym typeface="Cambria" panose="02040503050406030204"/>
              </a:rPr>
              <a:t>Conclusion and Future work</a:t>
            </a:r>
            <a:br>
              <a:rPr lang="en-US" sz="4400" dirty="0">
                <a:latin typeface="Cambria" panose="02040503050406030204"/>
                <a:ea typeface="Cambria" panose="02040503050406030204"/>
                <a:cs typeface="Cambria" panose="02040503050406030204"/>
                <a:sym typeface="Cambria" panose="02040503050406030204"/>
              </a:rPr>
            </a:br>
            <a:endParaRPr dirty="0"/>
          </a:p>
        </p:txBody>
      </p:sp>
      <p:sp>
        <p:nvSpPr>
          <p:cNvPr id="140" name="Google Shape;140;p22"/>
          <p:cNvSpPr txBox="1">
            <a:spLocks noGrp="1"/>
          </p:cNvSpPr>
          <p:nvPr>
            <p:ph type="body" idx="1"/>
          </p:nvPr>
        </p:nvSpPr>
        <p:spPr>
          <a:xfrm>
            <a:off x="457199" y="1600200"/>
            <a:ext cx="8584163" cy="4903237"/>
          </a:xfrm>
          <a:prstGeom prst="rect">
            <a:avLst/>
          </a:prstGeom>
          <a:noFill/>
          <a:ln>
            <a:noFill/>
          </a:ln>
        </p:spPr>
        <p:txBody>
          <a:bodyPr spcFirstLastPara="1" wrap="square" lIns="91425" tIns="45700" rIns="91425" bIns="45700" anchor="t" anchorCtr="0">
            <a:normAutofit fontScale="92500" lnSpcReduction="20000"/>
          </a:bodyPr>
          <a:lstStyle/>
          <a:p>
            <a:pPr marL="0" marR="567690" lvl="0" indent="0" algn="just">
              <a:lnSpc>
                <a:spcPct val="150000"/>
              </a:lnSpc>
              <a:spcAft>
                <a:spcPts val="1335"/>
              </a:spcAft>
              <a:buNone/>
            </a:pPr>
            <a:r>
              <a:rPr lang="en-US" sz="1900" b="0" dirty="0">
                <a:solidFill>
                  <a:srgbClr val="000000"/>
                </a:solidFill>
                <a:effectLst/>
                <a:latin typeface="Times New Roman" panose="02020603050405020304" pitchFamily="18" charset="0"/>
                <a:ea typeface="Times New Roman" panose="02020603050405020304" pitchFamily="18" charset="0"/>
              </a:rPr>
              <a:t>Watermarking is a method to protect the data and to authenticate the digital content. Watermarking is required due to the emergence of usage of internet in one’s day to day life. </a:t>
            </a:r>
            <a:r>
              <a:rPr lang="en-US" sz="1900" dirty="0">
                <a:solidFill>
                  <a:srgbClr val="000000"/>
                </a:solidFill>
                <a:effectLst/>
                <a:latin typeface="Times New Roman" panose="02020603050405020304" pitchFamily="18" charset="0"/>
                <a:ea typeface="Times New Roman" panose="02020603050405020304" pitchFamily="18" charset="0"/>
              </a:rPr>
              <a:t>In Proposed system, mainly focused on Image distortion and Data recovery. To achieve this parameter, we using least significant Bit algorithm. Concentrating on image quality as equal importance is given to data as well as cover image. At receiver side original data is extracted without image distortion</a:t>
            </a:r>
            <a:endParaRPr lang="en-US" sz="1900" dirty="0">
              <a:solidFill>
                <a:srgbClr val="000000"/>
              </a:solidFill>
              <a:effectLst/>
              <a:latin typeface="Times New Roman" panose="02020603050405020304" pitchFamily="18" charset="0"/>
              <a:ea typeface="Times New Roman" panose="02020603050405020304" pitchFamily="18" charset="0"/>
            </a:endParaRPr>
          </a:p>
          <a:p>
            <a:pPr marL="0" marR="567690" lvl="0" indent="0">
              <a:lnSpc>
                <a:spcPct val="150000"/>
              </a:lnSpc>
              <a:spcAft>
                <a:spcPts val="1335"/>
              </a:spcAft>
              <a:buNone/>
            </a:pPr>
            <a:r>
              <a:rPr lang="en-GB" sz="1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Future Work:</a:t>
            </a:r>
            <a:endParaRPr lang="en-GB" sz="1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567690" lvl="0" indent="-342900">
              <a:lnSpc>
                <a:spcPct val="150000"/>
              </a:lnSpc>
              <a:spcAft>
                <a:spcPts val="1335"/>
              </a:spcAft>
              <a:buFont typeface="Symbol" panose="05050102010706020507" pitchFamily="18" charset="2"/>
              <a:buChar char=""/>
            </a:pPr>
            <a:r>
              <a:rPr lang="en-US" sz="1900" b="0" dirty="0">
                <a:solidFill>
                  <a:srgbClr val="000000"/>
                </a:solidFill>
                <a:effectLst/>
                <a:latin typeface="Times New Roman" panose="02020603050405020304" pitchFamily="18" charset="0"/>
                <a:ea typeface="Times New Roman" panose="02020603050405020304" pitchFamily="18" charset="0"/>
              </a:rPr>
              <a:t>This Project will be added with an Email facility.</a:t>
            </a:r>
            <a:endParaRPr lang="en-IN" sz="1900" b="1" dirty="0">
              <a:solidFill>
                <a:srgbClr val="000000"/>
              </a:solidFill>
              <a:effectLst/>
              <a:latin typeface="Times New Roman" panose="02020603050405020304" pitchFamily="18" charset="0"/>
              <a:ea typeface="Times New Roman" panose="02020603050405020304" pitchFamily="18" charset="0"/>
            </a:endParaRPr>
          </a:p>
          <a:p>
            <a:pPr marL="342900" marR="567690" lvl="0" indent="-342900">
              <a:lnSpc>
                <a:spcPct val="150000"/>
              </a:lnSpc>
              <a:spcAft>
                <a:spcPts val="1335"/>
              </a:spcAft>
              <a:buFont typeface="Symbol" panose="05050102010706020507" pitchFamily="18" charset="2"/>
              <a:buChar char=""/>
            </a:pPr>
            <a:r>
              <a:rPr lang="en-US" sz="1900" b="0" dirty="0">
                <a:solidFill>
                  <a:srgbClr val="000000"/>
                </a:solidFill>
                <a:effectLst/>
                <a:latin typeface="Times New Roman" panose="02020603050405020304" pitchFamily="18" charset="0"/>
                <a:ea typeface="Times New Roman" panose="02020603050405020304" pitchFamily="18" charset="0"/>
              </a:rPr>
              <a:t>Most and widely used platform for information exchange i.e., the email, providing this facility in system so that user can communication and transfer confidential data through email in secure way.</a:t>
            </a:r>
            <a:endParaRPr lang="en-IN" sz="1900" b="1" dirty="0">
              <a:solidFill>
                <a:srgbClr val="000000"/>
              </a:solidFill>
              <a:effectLst/>
              <a:latin typeface="Times New Roman" panose="02020603050405020304" pitchFamily="18" charset="0"/>
              <a:ea typeface="Times New Roman" panose="02020603050405020304" pitchFamily="18" charset="0"/>
            </a:endParaRPr>
          </a:p>
          <a:p>
            <a:pPr marL="0" marR="567690" lvl="0" indent="0">
              <a:lnSpc>
                <a:spcPct val="150000"/>
              </a:lnSpc>
              <a:spcAft>
                <a:spcPts val="1335"/>
              </a:spcAft>
              <a:buNone/>
            </a:pPr>
            <a:endParaRPr lang="en-US" sz="1800" dirty="0">
              <a:solidFill>
                <a:srgbClr val="000000"/>
              </a:solidFill>
              <a:latin typeface="Times New Roman" panose="02020603050405020304" pitchFamily="18" charset="0"/>
              <a:ea typeface="Times New Roman" panose="02020603050405020304" pitchFamily="18" charset="0"/>
            </a:endParaRPr>
          </a:p>
          <a:p>
            <a:pPr marL="0" marR="567690" lvl="0" indent="0">
              <a:lnSpc>
                <a:spcPct val="150000"/>
              </a:lnSpc>
              <a:spcAft>
                <a:spcPts val="1335"/>
              </a:spcAft>
              <a:buNone/>
            </a:pPr>
            <a:endPar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GB" sz="1800" dirty="0">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mbria" panose="02040503050406030204"/>
              <a:buNone/>
            </a:pPr>
            <a:r>
              <a:rPr lang="en-US" sz="4400">
                <a:latin typeface="Cambria" panose="02040503050406030204"/>
                <a:ea typeface="Cambria" panose="02040503050406030204"/>
                <a:cs typeface="Cambria" panose="02040503050406030204"/>
                <a:sym typeface="Cambria" panose="02040503050406030204"/>
              </a:rPr>
              <a:t>References</a:t>
            </a:r>
            <a:br>
              <a:rPr lang="en-US" sz="4400">
                <a:latin typeface="Cambria" panose="02040503050406030204"/>
                <a:ea typeface="Cambria" panose="02040503050406030204"/>
                <a:cs typeface="Cambria" panose="02040503050406030204"/>
                <a:sym typeface="Cambria" panose="02040503050406030204"/>
              </a:rPr>
            </a:br>
            <a:endParaRPr lang="en-US" sz="4400">
              <a:latin typeface="Cambria" panose="02040503050406030204"/>
              <a:ea typeface="Cambria" panose="02040503050406030204"/>
              <a:cs typeface="Cambria" panose="02040503050406030204"/>
              <a:sym typeface="Cambria" panose="02040503050406030204"/>
            </a:endParaRPr>
          </a:p>
        </p:txBody>
      </p:sp>
      <p:sp>
        <p:nvSpPr>
          <p:cNvPr id="146" name="Google Shape;146;p23"/>
          <p:cNvSpPr txBox="1">
            <a:spLocks noGrp="1"/>
          </p:cNvSpPr>
          <p:nvPr>
            <p:ph type="body" idx="1"/>
          </p:nvPr>
        </p:nvSpPr>
        <p:spPr>
          <a:xfrm>
            <a:off x="457200" y="1600200"/>
            <a:ext cx="8444204" cy="5080518"/>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a:lnSpc>
                <a:spcPct val="150000"/>
              </a:lnSpc>
              <a:buSzPts val="900"/>
              <a:buFont typeface="+mj-lt"/>
              <a:buAutoNum type="arabicPeriod"/>
            </a:pPr>
            <a:r>
              <a:rPr lang="en-IN" sz="1900" dirty="0">
                <a:solidFill>
                  <a:srgbClr val="000000"/>
                </a:solidFill>
                <a:effectLst/>
                <a:latin typeface="Times New Roman" panose="02020603050405020304" pitchFamily="18" charset="0"/>
                <a:ea typeface="Times New Roman" panose="02020603050405020304" pitchFamily="18" charset="0"/>
              </a:rPr>
              <a:t>H. Lee, “Reversible Watermarking Exploitation Differential Histogram Modification with error Pre-compensation”, </a:t>
            </a:r>
            <a:r>
              <a:rPr lang="tr-TR" sz="1900" dirty="0">
                <a:solidFill>
                  <a:srgbClr val="000000"/>
                </a:solidFill>
                <a:effectLst/>
                <a:latin typeface="Times New Roman" panose="02020603050405020304" pitchFamily="18" charset="0"/>
                <a:ea typeface="Times New Roman" panose="02020603050405020304" pitchFamily="18" charset="0"/>
              </a:rPr>
              <a:t>International Conference on Electronics, Information, and Communication (ICEIC), 2018.</a:t>
            </a:r>
            <a:endParaRPr lang="en-IN" sz="19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SzPts val="900"/>
              <a:buFont typeface="+mj-lt"/>
              <a:buAutoNum type="arabicPeriod"/>
            </a:pPr>
            <a:r>
              <a:rPr lang="en-IN" sz="1900" dirty="0">
                <a:solidFill>
                  <a:srgbClr val="000000"/>
                </a:solidFill>
                <a:effectLst/>
                <a:latin typeface="Times New Roman" panose="02020603050405020304" pitchFamily="18" charset="0"/>
                <a:ea typeface="Times New Roman" panose="02020603050405020304" pitchFamily="18" charset="0"/>
              </a:rPr>
              <a:t>S. Yi, Y. Zhou,” Adaptive code embedding for reversible data hiding in encrypted images”,  </a:t>
            </a:r>
            <a:r>
              <a:rPr lang="tr-TR" sz="1900" u="sng" dirty="0">
                <a:solidFill>
                  <a:srgbClr val="000000"/>
                </a:solidFill>
                <a:effectLst/>
                <a:latin typeface="Times New Roman" panose="02020603050405020304" pitchFamily="18" charset="0"/>
                <a:ea typeface="Times New Roman" panose="02020603050405020304" pitchFamily="18" charset="0"/>
                <a:hlinkClick r:id="rId1"/>
              </a:rPr>
              <a:t>IEEE International Conference on Image Processing (ICIP)</a:t>
            </a:r>
            <a:r>
              <a:rPr lang="tr-TR" sz="1900" dirty="0">
                <a:solidFill>
                  <a:srgbClr val="000000"/>
                </a:solidFill>
                <a:effectLst/>
                <a:latin typeface="Times New Roman" panose="02020603050405020304" pitchFamily="18" charset="0"/>
                <a:ea typeface="Times New Roman" panose="02020603050405020304" pitchFamily="18" charset="0"/>
              </a:rPr>
              <a:t>, 2017.</a:t>
            </a:r>
            <a:r>
              <a:rPr lang="en-IN" sz="1900" dirty="0">
                <a:solidFill>
                  <a:srgbClr val="000000"/>
                </a:solidFill>
                <a:effectLst/>
                <a:latin typeface="Times New Roman" panose="02020603050405020304" pitchFamily="18" charset="0"/>
                <a:ea typeface="Times New Roman" panose="02020603050405020304" pitchFamily="18" charset="0"/>
              </a:rPr>
              <a:t> </a:t>
            </a:r>
            <a:endParaRPr lang="en-IN" sz="19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SzPts val="900"/>
              <a:buFont typeface="+mj-lt"/>
              <a:buAutoNum type="arabicPeriod"/>
            </a:pPr>
            <a:r>
              <a:rPr lang="en-IN" sz="1900" dirty="0">
                <a:solidFill>
                  <a:srgbClr val="000000"/>
                </a:solidFill>
                <a:effectLst/>
                <a:latin typeface="Times New Roman" panose="02020603050405020304" pitchFamily="18" charset="0"/>
                <a:ea typeface="Times New Roman" panose="02020603050405020304" pitchFamily="18" charset="0"/>
              </a:rPr>
              <a:t>D. Hu, D. Zhao, S. Zheng, “A New Robust Approach for Reversible Database Watermarking With Distortion Control”, IEEE Transactions On Knowledge And Data Engineering, 2018.</a:t>
            </a:r>
            <a:endParaRPr lang="en-IN" sz="19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SzPts val="900"/>
              <a:buFont typeface="+mj-lt"/>
              <a:buAutoNum type="arabicPeriod"/>
            </a:pPr>
            <a:r>
              <a:rPr lang="tr-TR" sz="1900" dirty="0">
                <a:solidFill>
                  <a:srgbClr val="000000"/>
                </a:solidFill>
                <a:effectLst/>
                <a:latin typeface="Times New Roman" panose="02020603050405020304" pitchFamily="18" charset="0"/>
                <a:ea typeface="Times New Roman" panose="02020603050405020304" pitchFamily="18" charset="0"/>
              </a:rPr>
              <a:t>S. A. Parah, G. M. Bhat</a:t>
            </a:r>
            <a:r>
              <a:rPr lang="en-IN" sz="1900" dirty="0">
                <a:solidFill>
                  <a:srgbClr val="000000"/>
                </a:solidFill>
                <a:effectLst/>
                <a:latin typeface="Times New Roman" panose="02020603050405020304" pitchFamily="18" charset="0"/>
                <a:ea typeface="Times New Roman" panose="02020603050405020304" pitchFamily="18" charset="0"/>
              </a:rPr>
              <a:t>, “Fragility evaluation of intermediate significant bit embedding (ISBE) based digital image watermarking scheme for content authentication”, </a:t>
            </a:r>
            <a:r>
              <a:rPr lang="tr-TR" sz="1900" dirty="0">
                <a:solidFill>
                  <a:srgbClr val="000000"/>
                </a:solidFill>
                <a:effectLst/>
                <a:latin typeface="Times New Roman" panose="02020603050405020304" pitchFamily="18" charset="0"/>
                <a:ea typeface="Times New Roman" panose="02020603050405020304" pitchFamily="18" charset="0"/>
              </a:rPr>
              <a:t> International Conference on Advances in Electronics Computers and Communications</a:t>
            </a:r>
            <a:r>
              <a:rPr lang="en-IN" sz="1900" dirty="0">
                <a:solidFill>
                  <a:srgbClr val="000000"/>
                </a:solidFill>
                <a:effectLst/>
                <a:latin typeface="Times New Roman" panose="02020603050405020304" pitchFamily="18" charset="0"/>
                <a:ea typeface="Times New Roman" panose="02020603050405020304" pitchFamily="18" charset="0"/>
              </a:rPr>
              <a:t>, 2014.</a:t>
            </a:r>
            <a:endParaRPr lang="en-IN" sz="19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SzPts val="900"/>
              <a:buFont typeface="+mj-lt"/>
              <a:buAutoNum type="arabicPeriod"/>
            </a:pPr>
            <a:r>
              <a:rPr lang="tr-TR" sz="1900" dirty="0">
                <a:solidFill>
                  <a:srgbClr val="000000"/>
                </a:solidFill>
                <a:effectLst/>
                <a:latin typeface="Times New Roman" panose="02020603050405020304" pitchFamily="18" charset="0"/>
                <a:ea typeface="Times New Roman" panose="02020603050405020304" pitchFamily="18" charset="0"/>
              </a:rPr>
              <a:t>B.Sridhar, Dr.C.Arun</a:t>
            </a:r>
            <a:r>
              <a:rPr lang="en-IN" sz="1900" dirty="0">
                <a:solidFill>
                  <a:srgbClr val="000000"/>
                </a:solidFill>
                <a:effectLst/>
                <a:latin typeface="Times New Roman" panose="02020603050405020304" pitchFamily="18" charset="0"/>
                <a:ea typeface="Times New Roman" panose="02020603050405020304" pitchFamily="18" charset="0"/>
              </a:rPr>
              <a:t>, “A Wavelet based Image Watermarking Technique using Image Sharing Method”, </a:t>
            </a:r>
            <a:r>
              <a:rPr lang="tr-TR" sz="1900" dirty="0">
                <a:solidFill>
                  <a:srgbClr val="000000"/>
                </a:solidFill>
                <a:effectLst/>
                <a:latin typeface="Times New Roman" panose="02020603050405020304" pitchFamily="18" charset="0"/>
                <a:ea typeface="Times New Roman" panose="02020603050405020304" pitchFamily="18" charset="0"/>
              </a:rPr>
              <a:t>International Conference on Information Communication and Embedded Systems (ICICES), 2013.</a:t>
            </a:r>
            <a:endParaRPr lang="en-IN" sz="1900" dirty="0">
              <a:solidFill>
                <a:srgbClr val="000000"/>
              </a:solidFill>
              <a:effectLst/>
              <a:latin typeface="Times New Roman" panose="02020603050405020304" pitchFamily="18" charset="0"/>
              <a:ea typeface="Times New Roman" panose="02020603050405020304" pitchFamily="18" charset="0"/>
            </a:endParaRPr>
          </a:p>
          <a:p>
            <a:pPr marL="114300" indent="0" algn="just">
              <a:lnSpc>
                <a:spcPct val="150000"/>
              </a:lnSpc>
              <a:buNone/>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000"/>
              <a:buNone/>
            </a:pPr>
            <a:endParaRPr sz="4000"/>
          </a:p>
          <a:p>
            <a:pPr marL="0" lvl="0" indent="0" algn="ctr" rtl="0">
              <a:spcBef>
                <a:spcPts val="800"/>
              </a:spcBef>
              <a:spcAft>
                <a:spcPts val="0"/>
              </a:spcAft>
              <a:buClr>
                <a:schemeClr val="dk1"/>
              </a:buClr>
              <a:buSzPts val="4000"/>
              <a:buNone/>
            </a:pPr>
            <a:endParaRPr sz="4000"/>
          </a:p>
          <a:p>
            <a:pPr marL="0" lvl="0" indent="0" algn="ctr" rtl="0">
              <a:spcBef>
                <a:spcPts val="800"/>
              </a:spcBef>
              <a:spcAft>
                <a:spcPts val="0"/>
              </a:spcAft>
              <a:buClr>
                <a:schemeClr val="dk1"/>
              </a:buClr>
              <a:buSzPts val="4000"/>
              <a:buNone/>
            </a:pPr>
            <a:r>
              <a:rPr lang="en-US" sz="4000"/>
              <a:t>Thank you</a:t>
            </a:r>
            <a:endParaRPr 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mbria" panose="02040503050406030204"/>
              <a:buNone/>
            </a:pPr>
            <a:r>
              <a:rPr lang="en-US" sz="3600">
                <a:latin typeface="Cambria" panose="02040503050406030204"/>
                <a:ea typeface="Cambria" panose="02040503050406030204"/>
                <a:cs typeface="Cambria" panose="02040503050406030204"/>
                <a:sym typeface="Cambria" panose="02040503050406030204"/>
              </a:rPr>
              <a:t>Contents</a:t>
            </a:r>
            <a:endParaRPr lang="en-US" sz="3600">
              <a:latin typeface="Cambria" panose="02040503050406030204"/>
              <a:ea typeface="Cambria" panose="02040503050406030204"/>
              <a:cs typeface="Cambria" panose="02040503050406030204"/>
              <a:sym typeface="Cambria" panose="02040503050406030204"/>
            </a:endParaRPr>
          </a:p>
        </p:txBody>
      </p:sp>
      <p:sp>
        <p:nvSpPr>
          <p:cNvPr id="92" name="Google Shape;92;p14"/>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Cambria" panose="02040503050406030204"/>
                <a:ea typeface="Cambria" panose="02040503050406030204"/>
                <a:cs typeface="Cambria" panose="02040503050406030204"/>
                <a:sym typeface="Cambria" panose="02040503050406030204"/>
              </a:rPr>
              <a:t>Introduction</a:t>
            </a:r>
            <a:endParaRPr lang="en-US" sz="2400">
              <a:latin typeface="Cambria" panose="02040503050406030204"/>
              <a:ea typeface="Cambria" panose="02040503050406030204"/>
              <a:cs typeface="Cambria" panose="02040503050406030204"/>
              <a:sym typeface="Cambria" panose="02040503050406030204"/>
            </a:endParaRPr>
          </a:p>
          <a:p>
            <a:pPr marL="342900" lvl="0" indent="-342900" algn="l" rtl="0">
              <a:spcBef>
                <a:spcPts val="480"/>
              </a:spcBef>
              <a:spcAft>
                <a:spcPts val="0"/>
              </a:spcAft>
              <a:buClr>
                <a:schemeClr val="dk1"/>
              </a:buClr>
              <a:buSzPts val="2400"/>
              <a:buChar char="•"/>
            </a:pPr>
            <a:r>
              <a:rPr lang="en-US" sz="2400">
                <a:latin typeface="Cambria" panose="02040503050406030204"/>
                <a:ea typeface="Cambria" panose="02040503050406030204"/>
                <a:cs typeface="Cambria" panose="02040503050406030204"/>
                <a:sym typeface="Cambria" panose="02040503050406030204"/>
              </a:rPr>
              <a:t>Problem Statement</a:t>
            </a:r>
            <a:endParaRPr lang="en-US" sz="2400">
              <a:latin typeface="Cambria" panose="02040503050406030204"/>
              <a:ea typeface="Cambria" panose="02040503050406030204"/>
              <a:cs typeface="Cambria" panose="02040503050406030204"/>
              <a:sym typeface="Cambria" panose="02040503050406030204"/>
            </a:endParaRPr>
          </a:p>
          <a:p>
            <a:pPr marL="342900" lvl="0" indent="-342900" algn="l" rtl="0">
              <a:spcBef>
                <a:spcPts val="480"/>
              </a:spcBef>
              <a:spcAft>
                <a:spcPts val="0"/>
              </a:spcAft>
              <a:buClr>
                <a:schemeClr val="dk1"/>
              </a:buClr>
              <a:buSzPts val="2400"/>
              <a:buChar char="•"/>
            </a:pPr>
            <a:r>
              <a:rPr lang="en-US" sz="2400">
                <a:latin typeface="Cambria" panose="02040503050406030204"/>
                <a:ea typeface="Cambria" panose="02040503050406030204"/>
                <a:cs typeface="Cambria" panose="02040503050406030204"/>
                <a:sym typeface="Cambria" panose="02040503050406030204"/>
              </a:rPr>
              <a:t>Literature Survey</a:t>
            </a:r>
            <a:endParaRPr lang="en-US" sz="2400">
              <a:latin typeface="Cambria" panose="02040503050406030204"/>
              <a:ea typeface="Cambria" panose="02040503050406030204"/>
              <a:cs typeface="Cambria" panose="02040503050406030204"/>
              <a:sym typeface="Cambria" panose="02040503050406030204"/>
            </a:endParaRPr>
          </a:p>
          <a:p>
            <a:pPr marL="342900" lvl="0" indent="-342900" algn="l" rtl="0">
              <a:spcBef>
                <a:spcPts val="480"/>
              </a:spcBef>
              <a:spcAft>
                <a:spcPts val="0"/>
              </a:spcAft>
              <a:buClr>
                <a:schemeClr val="dk1"/>
              </a:buClr>
              <a:buSzPts val="2400"/>
              <a:buChar char="•"/>
            </a:pPr>
            <a:r>
              <a:rPr lang="en-US" sz="2400">
                <a:latin typeface="Cambria" panose="02040503050406030204"/>
                <a:ea typeface="Cambria" panose="02040503050406030204"/>
                <a:cs typeface="Cambria" panose="02040503050406030204"/>
                <a:sym typeface="Cambria" panose="02040503050406030204"/>
              </a:rPr>
              <a:t>Proposed System</a:t>
            </a:r>
            <a:endParaRPr lang="en-US" sz="2400">
              <a:latin typeface="Cambria" panose="02040503050406030204"/>
              <a:ea typeface="Cambria" panose="02040503050406030204"/>
              <a:cs typeface="Cambria" panose="02040503050406030204"/>
              <a:sym typeface="Cambria" panose="02040503050406030204"/>
            </a:endParaRPr>
          </a:p>
          <a:p>
            <a:pPr marL="342900" lvl="0" indent="-342900" algn="l" rtl="0">
              <a:spcBef>
                <a:spcPts val="480"/>
              </a:spcBef>
              <a:spcAft>
                <a:spcPts val="0"/>
              </a:spcAft>
              <a:buClr>
                <a:schemeClr val="dk1"/>
              </a:buClr>
              <a:buSzPts val="2400"/>
              <a:buChar char="•"/>
            </a:pPr>
            <a:r>
              <a:rPr lang="en-US" sz="2400">
                <a:latin typeface="Cambria" panose="02040503050406030204"/>
                <a:ea typeface="Cambria" panose="02040503050406030204"/>
                <a:cs typeface="Cambria" panose="02040503050406030204"/>
                <a:sym typeface="Cambria" panose="02040503050406030204"/>
              </a:rPr>
              <a:t>Architecture/Framework/Block diagram/Algorithm/Process Design</a:t>
            </a:r>
            <a:endParaRPr lang="en-US" sz="2400">
              <a:latin typeface="Cambria" panose="02040503050406030204"/>
              <a:ea typeface="Cambria" panose="02040503050406030204"/>
              <a:cs typeface="Cambria" panose="02040503050406030204"/>
              <a:sym typeface="Cambria" panose="02040503050406030204"/>
            </a:endParaRPr>
          </a:p>
          <a:p>
            <a:pPr marL="342900" lvl="0" indent="-342900" algn="l" rtl="0">
              <a:spcBef>
                <a:spcPts val="480"/>
              </a:spcBef>
              <a:spcAft>
                <a:spcPts val="0"/>
              </a:spcAft>
              <a:buClr>
                <a:schemeClr val="dk1"/>
              </a:buClr>
              <a:buSzPts val="2400"/>
              <a:buChar char="•"/>
            </a:pPr>
            <a:r>
              <a:rPr lang="en-US" sz="2400">
                <a:latin typeface="Cambria" panose="02040503050406030204"/>
                <a:ea typeface="Cambria" panose="02040503050406030204"/>
                <a:cs typeface="Cambria" panose="02040503050406030204"/>
                <a:sym typeface="Cambria" panose="02040503050406030204"/>
              </a:rPr>
              <a:t>Details of Hardware/Software used</a:t>
            </a:r>
            <a:endParaRPr lang="en-US" sz="2400">
              <a:latin typeface="Cambria" panose="02040503050406030204"/>
              <a:ea typeface="Cambria" panose="02040503050406030204"/>
              <a:cs typeface="Cambria" panose="02040503050406030204"/>
              <a:sym typeface="Cambria" panose="02040503050406030204"/>
            </a:endParaRPr>
          </a:p>
          <a:p>
            <a:pPr marL="342900" lvl="0" indent="-342900" algn="l" rtl="0">
              <a:spcBef>
                <a:spcPts val="480"/>
              </a:spcBef>
              <a:spcAft>
                <a:spcPts val="0"/>
              </a:spcAft>
              <a:buClr>
                <a:schemeClr val="dk1"/>
              </a:buClr>
              <a:buSzPts val="2400"/>
              <a:buChar char="•"/>
            </a:pPr>
            <a:r>
              <a:rPr lang="en-US" sz="2400">
                <a:latin typeface="Cambria" panose="02040503050406030204"/>
                <a:ea typeface="Cambria" panose="02040503050406030204"/>
                <a:cs typeface="Cambria" panose="02040503050406030204"/>
                <a:sym typeface="Cambria" panose="02040503050406030204"/>
              </a:rPr>
              <a:t>Experiment and Result</a:t>
            </a:r>
            <a:endParaRPr lang="en-US" sz="2400">
              <a:latin typeface="Cambria" panose="02040503050406030204"/>
              <a:ea typeface="Cambria" panose="02040503050406030204"/>
              <a:cs typeface="Cambria" panose="02040503050406030204"/>
              <a:sym typeface="Cambria" panose="02040503050406030204"/>
            </a:endParaRPr>
          </a:p>
          <a:p>
            <a:pPr marL="342900" lvl="0" indent="-342900" algn="l" rtl="0">
              <a:spcBef>
                <a:spcPts val="480"/>
              </a:spcBef>
              <a:spcAft>
                <a:spcPts val="0"/>
              </a:spcAft>
              <a:buClr>
                <a:schemeClr val="dk1"/>
              </a:buClr>
              <a:buSzPts val="2400"/>
              <a:buChar char="•"/>
            </a:pPr>
            <a:r>
              <a:rPr lang="en-US" sz="2400">
                <a:latin typeface="Cambria" panose="02040503050406030204"/>
                <a:ea typeface="Cambria" panose="02040503050406030204"/>
                <a:cs typeface="Cambria" panose="02040503050406030204"/>
                <a:sym typeface="Cambria" panose="02040503050406030204"/>
              </a:rPr>
              <a:t>Conclusion and Future work</a:t>
            </a:r>
            <a:endParaRPr lang="en-US" sz="2400">
              <a:latin typeface="Cambria" panose="02040503050406030204"/>
              <a:ea typeface="Cambria" panose="02040503050406030204"/>
              <a:cs typeface="Cambria" panose="02040503050406030204"/>
              <a:sym typeface="Cambria" panose="02040503050406030204"/>
            </a:endParaRPr>
          </a:p>
          <a:p>
            <a:pPr marL="342900" lvl="0" indent="-342900" algn="l" rtl="0">
              <a:spcBef>
                <a:spcPts val="480"/>
              </a:spcBef>
              <a:spcAft>
                <a:spcPts val="0"/>
              </a:spcAft>
              <a:buClr>
                <a:schemeClr val="dk1"/>
              </a:buClr>
              <a:buSzPts val="2400"/>
              <a:buChar char="•"/>
            </a:pPr>
            <a:r>
              <a:rPr lang="en-US" sz="2400">
                <a:latin typeface="Cambria" panose="02040503050406030204"/>
                <a:ea typeface="Cambria" panose="02040503050406030204"/>
                <a:cs typeface="Cambria" panose="02040503050406030204"/>
                <a:sym typeface="Cambria" panose="02040503050406030204"/>
              </a:rPr>
              <a:t>References</a:t>
            </a:r>
            <a:endParaRPr lang="en-US" sz="2400">
              <a:latin typeface="Cambria" panose="02040503050406030204"/>
              <a:ea typeface="Cambria" panose="02040503050406030204"/>
              <a:cs typeface="Cambria" panose="02040503050406030204"/>
              <a:sym typeface="Cambria" panose="02040503050406030204"/>
            </a:endParaRPr>
          </a:p>
          <a:p>
            <a:pPr marL="342900" lvl="0" indent="-342900" algn="l" rtl="0">
              <a:spcBef>
                <a:spcPts val="480"/>
              </a:spcBef>
              <a:spcAft>
                <a:spcPts val="0"/>
              </a:spcAft>
              <a:buClr>
                <a:schemeClr val="dk1"/>
              </a:buClr>
              <a:buSzPts val="2400"/>
              <a:buChar char="•"/>
            </a:pPr>
            <a:r>
              <a:rPr lang="en-US" sz="2400">
                <a:latin typeface="Cambria" panose="02040503050406030204"/>
                <a:ea typeface="Cambria" panose="02040503050406030204"/>
                <a:cs typeface="Cambria" panose="02040503050406030204"/>
                <a:sym typeface="Cambria" panose="02040503050406030204"/>
              </a:rPr>
              <a:t>Thank you</a:t>
            </a:r>
            <a:endParaRPr lang="en-US" sz="2400">
              <a:latin typeface="Cambria" panose="02040503050406030204"/>
              <a:ea typeface="Cambria" panose="02040503050406030204"/>
              <a:cs typeface="Cambria" panose="02040503050406030204"/>
              <a:sym typeface="Cambria" panose="02040503050406030204"/>
            </a:endParaRPr>
          </a:p>
          <a:p>
            <a:pPr marL="342900" lvl="0" indent="-215900" algn="l" rtl="0">
              <a:spcBef>
                <a:spcPts val="400"/>
              </a:spcBef>
              <a:spcAft>
                <a:spcPts val="0"/>
              </a:spcAft>
              <a:buClr>
                <a:schemeClr val="dk1"/>
              </a:buClr>
              <a:buSzPts val="2000"/>
              <a:buNone/>
            </a:pPr>
            <a:endParaRPr sz="2000">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panose="02040503050406030204"/>
              <a:buNone/>
            </a:pPr>
            <a:r>
              <a:rPr lang="en-US" sz="3600" dirty="0">
                <a:latin typeface="Cambria" panose="02040503050406030204"/>
                <a:ea typeface="Cambria" panose="02040503050406030204"/>
                <a:cs typeface="Cambria" panose="02040503050406030204"/>
                <a:sym typeface="Cambria" panose="02040503050406030204"/>
              </a:rPr>
              <a:t>Introduction</a:t>
            </a:r>
            <a:endParaRPr dirty="0"/>
          </a:p>
        </p:txBody>
      </p:sp>
      <p:sp>
        <p:nvSpPr>
          <p:cNvPr id="98" name="Google Shape;98;p15"/>
          <p:cNvSpPr txBox="1">
            <a:spLocks noGrp="1"/>
          </p:cNvSpPr>
          <p:nvPr>
            <p:ph type="body" idx="1"/>
          </p:nvPr>
        </p:nvSpPr>
        <p:spPr>
          <a:xfrm>
            <a:off x="720969" y="1491280"/>
            <a:ext cx="8099946" cy="4529375"/>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3200"/>
              <a:buNone/>
            </a:pPr>
            <a:r>
              <a:rPr lang="en-IN" sz="1800" spc="5" dirty="0">
                <a:solidFill>
                  <a:srgbClr val="000000"/>
                </a:solidFill>
                <a:effectLst/>
                <a:latin typeface="Times New Roman" panose="02020603050405020304" pitchFamily="18" charset="0"/>
                <a:ea typeface="Times New Roman" panose="02020603050405020304" pitchFamily="18" charset="0"/>
              </a:rPr>
              <a:t>Digital image watermarking is simply the </a:t>
            </a:r>
            <a:r>
              <a:rPr lang="en-IN" sz="1800" dirty="0">
                <a:solidFill>
                  <a:srgbClr val="000000"/>
                </a:solidFill>
                <a:effectLst/>
                <a:latin typeface="Times New Roman" panose="02020603050405020304" pitchFamily="18" charset="0"/>
                <a:ea typeface="Times New Roman" panose="02020603050405020304" pitchFamily="18" charset="0"/>
              </a:rPr>
              <a:t>digital watermarking of an image, which provides</a:t>
            </a:r>
            <a:r>
              <a:rPr lang="en-IN" sz="1800" spc="5" dirty="0">
                <a:solidFill>
                  <a:srgbClr val="000000"/>
                </a:solidFill>
                <a:effectLst/>
                <a:latin typeface="Times New Roman" panose="02020603050405020304" pitchFamily="18" charset="0"/>
                <a:ea typeface="Times New Roman" panose="02020603050405020304" pitchFamily="18" charset="0"/>
              </a:rPr>
              <a:t> an alternative solution for ensuring tamper-</a:t>
            </a:r>
            <a:r>
              <a:rPr lang="en-IN" sz="1800" spc="-5" dirty="0">
                <a:solidFill>
                  <a:srgbClr val="000000"/>
                </a:solidFill>
                <a:effectLst/>
                <a:latin typeface="Times New Roman" panose="02020603050405020304" pitchFamily="18" charset="0"/>
                <a:ea typeface="Times New Roman" panose="02020603050405020304" pitchFamily="18" charset="0"/>
              </a:rPr>
              <a:t>resistance, the ownership of intellectual proper</a:t>
            </a:r>
            <a:r>
              <a:rPr lang="en-IN" sz="1800" dirty="0">
                <a:solidFill>
                  <a:srgbClr val="000000"/>
                </a:solidFill>
                <a:effectLst/>
                <a:latin typeface="Times New Roman" panose="02020603050405020304" pitchFamily="18" charset="0"/>
                <a:ea typeface="Times New Roman" panose="02020603050405020304" pitchFamily="18" charset="0"/>
              </a:rPr>
              <a:t>ty, and reinforcing the security of multimedia documents. Any digital content, such as images, audio, and videos, can hide data.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lvl="0" indent="0" algn="just" rtl="0">
              <a:spcBef>
                <a:spcPts val="0"/>
              </a:spcBef>
              <a:spcAft>
                <a:spcPts val="0"/>
              </a:spcAft>
              <a:buClr>
                <a:schemeClr val="dk1"/>
              </a:buClr>
              <a:buSzPts val="3200"/>
              <a:buNone/>
            </a:pPr>
            <a:endParaRPr lang="en-US" sz="2000" dirty="0">
              <a:solidFill>
                <a:srgbClr val="202124"/>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3200"/>
              <a:buNone/>
            </a:pPr>
            <a:r>
              <a:rPr lang="en-US" sz="2000" dirty="0">
                <a:latin typeface="Times New Roman" panose="02020603050405020304" pitchFamily="18" charset="0"/>
                <a:cs typeface="Times New Roman" panose="02020603050405020304" pitchFamily="18" charset="0"/>
              </a:rPr>
              <a:t>This is a technique for allowing two or more people to silently communicate with each other by hiding any secret message on a media cover. Files used as media can be text, audio, image or digital video formats. </a:t>
            </a:r>
            <a:endParaRPr lang="en-US" sz="20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3200"/>
              <a:buNone/>
            </a:pPr>
            <a:endParaRPr lang="en-US" sz="20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3200"/>
              <a:buNone/>
            </a:pPr>
            <a:r>
              <a:rPr lang="en-US" sz="2000" dirty="0">
                <a:latin typeface="Times New Roman" panose="02020603050405020304" pitchFamily="18" charset="0"/>
                <a:cs typeface="Times New Roman" panose="02020603050405020304" pitchFamily="18" charset="0"/>
              </a:rPr>
              <a:t>The secret message embedded in the media cover using the appropriate algorithm and demanding the steno file itself to be sent to the receiver.</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mbria" panose="02040503050406030204"/>
              <a:buNone/>
            </a:pPr>
            <a:r>
              <a:rPr lang="en-US" sz="3600">
                <a:latin typeface="Cambria" panose="02040503050406030204"/>
                <a:ea typeface="Cambria" panose="02040503050406030204"/>
                <a:cs typeface="Cambria" panose="02040503050406030204"/>
                <a:sym typeface="Cambria" panose="02040503050406030204"/>
              </a:rPr>
              <a:t>Problem Statement</a:t>
            </a:r>
            <a:endParaRPr lang="en-US" sz="3600">
              <a:latin typeface="Cambria" panose="02040503050406030204"/>
              <a:ea typeface="Cambria" panose="02040503050406030204"/>
              <a:cs typeface="Cambria" panose="02040503050406030204"/>
              <a:sym typeface="Cambria" panose="02040503050406030204"/>
            </a:endParaRPr>
          </a:p>
        </p:txBody>
      </p:sp>
      <p:sp>
        <p:nvSpPr>
          <p:cNvPr id="104" name="Google Shape;104;p16"/>
          <p:cNvSpPr txBox="1">
            <a:spLocks noGrp="1"/>
          </p:cNvSpPr>
          <p:nvPr>
            <p:ph type="body" idx="1"/>
          </p:nvPr>
        </p:nvSpPr>
        <p:spPr>
          <a:xfrm>
            <a:off x="457200" y="1107831"/>
            <a:ext cx="8229600" cy="5328138"/>
          </a:xfrm>
          <a:prstGeom prst="rect">
            <a:avLst/>
          </a:prstGeom>
          <a:noFill/>
          <a:ln>
            <a:noFill/>
          </a:ln>
        </p:spPr>
        <p:txBody>
          <a:bodyPr spcFirstLastPara="1" wrap="square" lIns="91425" tIns="45700" rIns="91425" bIns="45700" anchor="t" anchorCtr="0">
            <a:normAutofit/>
          </a:bodyPr>
          <a:lstStyle/>
          <a:p>
            <a:pPr marL="0" indent="0" algn="just">
              <a:lnSpc>
                <a:spcPct val="150000"/>
              </a:lnSpc>
              <a:spcAft>
                <a:spcPts val="800"/>
              </a:spcAft>
              <a:buNone/>
              <a:tabLst>
                <a:tab pos="3143250" algn="l"/>
              </a:tabLst>
            </a:pPr>
            <a:r>
              <a:rPr lang="en-US" sz="1800" b="0" dirty="0">
                <a:solidFill>
                  <a:srgbClr val="000000"/>
                </a:solidFill>
                <a:effectLst/>
                <a:latin typeface="Times New Roman" panose="02020603050405020304" pitchFamily="18" charset="0"/>
                <a:ea typeface="Times New Roman" panose="02020603050405020304" pitchFamily="18" charset="0"/>
              </a:rPr>
              <a:t>Steganography hides the very existence of a message so that if successful it generally attracts no suspicion at all. While Cryptography is more popular than steganography but in cryptography the encrypted letter could be seen by anyone i.e. cipher text. we proposed a LSB algorithm of an image steganography system to hide a digital text of a secret message.</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0" dirty="0">
                <a:solidFill>
                  <a:srgbClr val="000000"/>
                </a:solidFill>
                <a:effectLst/>
                <a:latin typeface="Times New Roman" panose="02020603050405020304" pitchFamily="18" charset="0"/>
                <a:ea typeface="Times New Roman" panose="02020603050405020304" pitchFamily="18" charset="0"/>
              </a:rPr>
              <a:t>The main goal of this method, is to hide a text of a secret message in the pixels of the image in such a manner that the human visual system is not able to distinguish between the original and the </a:t>
            </a:r>
            <a:r>
              <a:rPr lang="en-US" sz="1800" b="0" dirty="0" err="1">
                <a:solidFill>
                  <a:srgbClr val="000000"/>
                </a:solidFill>
                <a:effectLst/>
                <a:latin typeface="Times New Roman" panose="02020603050405020304" pitchFamily="18" charset="0"/>
                <a:ea typeface="Times New Roman" panose="02020603050405020304" pitchFamily="18" charset="0"/>
              </a:rPr>
              <a:t>stego</a:t>
            </a:r>
            <a:r>
              <a:rPr lang="en-US" sz="1800" b="0" dirty="0">
                <a:solidFill>
                  <a:srgbClr val="000000"/>
                </a:solidFill>
                <a:effectLst/>
                <a:latin typeface="Times New Roman" panose="02020603050405020304" pitchFamily="18" charset="0"/>
                <a:ea typeface="Times New Roman" panose="02020603050405020304" pitchFamily="18" charset="0"/>
              </a:rPr>
              <a:t>-image.</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tabLst>
                <a:tab pos="3143250" algn="l"/>
              </a:tabLst>
            </a:pPr>
            <a:endParaRPr lang="en-US" sz="2000" dirty="0">
              <a:latin typeface="Times New Roman" panose="02020603050405020304" pitchFamily="18" charset="0"/>
              <a:cs typeface="Times New Roman" panose="02020603050405020304" pitchFamily="18" charset="0"/>
            </a:endParaRPr>
          </a:p>
          <a:p>
            <a:pPr marL="0" indent="0" algn="just">
              <a:lnSpc>
                <a:spcPct val="150000"/>
              </a:lnSpc>
              <a:spcAft>
                <a:spcPts val="800"/>
              </a:spcAft>
              <a:buNone/>
              <a:tabLst>
                <a:tab pos="3143250" algn="l"/>
              </a:tabLst>
            </a:pPr>
            <a:endParaRPr lang="en-US" sz="2000" dirty="0">
              <a:latin typeface="Times New Roman" panose="02020603050405020304" pitchFamily="18" charset="0"/>
              <a:cs typeface="Times New Roman" panose="02020603050405020304" pitchFamily="18" charset="0"/>
            </a:endParaRPr>
          </a:p>
          <a:p>
            <a:pPr marL="0" indent="0" algn="just">
              <a:lnSpc>
                <a:spcPct val="150000"/>
              </a:lnSpc>
              <a:spcAft>
                <a:spcPts val="800"/>
              </a:spcAft>
              <a:buNone/>
              <a:tabLst>
                <a:tab pos="3143250" algn="l"/>
              </a:tabLst>
            </a:pP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2000"/>
              <a:buNone/>
            </a:pPr>
            <a:endParaRPr sz="2000" i="1" dirty="0">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mbria" panose="02040503050406030204"/>
              <a:buNone/>
            </a:pPr>
            <a:r>
              <a:rPr lang="en-US" sz="3600" dirty="0">
                <a:latin typeface="Cambria" panose="02040503050406030204"/>
                <a:ea typeface="Cambria" panose="02040503050406030204"/>
                <a:cs typeface="Cambria" panose="02040503050406030204"/>
                <a:sym typeface="Cambria" panose="02040503050406030204"/>
              </a:rPr>
              <a:t>Proposed system</a:t>
            </a:r>
            <a:endParaRPr dirty="0"/>
          </a:p>
        </p:txBody>
      </p:sp>
      <p:sp>
        <p:nvSpPr>
          <p:cNvPr id="116" name="Google Shape;116;p1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85750" marR="567690" indent="0">
              <a:lnSpc>
                <a:spcPct val="150000"/>
              </a:lnSpc>
              <a:spcAft>
                <a:spcPts val="4085"/>
              </a:spcAft>
              <a:buNone/>
            </a:pPr>
            <a:r>
              <a:rPr lang="en-US" sz="1800" b="0" dirty="0">
                <a:solidFill>
                  <a:srgbClr val="000000"/>
                </a:solidFill>
                <a:effectLst/>
                <a:latin typeface="Times New Roman" panose="02020603050405020304" pitchFamily="18" charset="0"/>
                <a:ea typeface="Times New Roman" panose="02020603050405020304" pitchFamily="18" charset="0"/>
              </a:rPr>
              <a:t>The entire project is created using the Python.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0" dirty="0">
                <a:solidFill>
                  <a:srgbClr val="000000"/>
                </a:solidFill>
                <a:effectLst/>
                <a:latin typeface="Times New Roman" panose="02020603050405020304" pitchFamily="18" charset="0"/>
                <a:ea typeface="Times New Roman" panose="02020603050405020304" pitchFamily="18" charset="0"/>
              </a:rPr>
              <a:t>In proposed system LSB with Binary XORed is used. The basic reason of using this technique is to reduce image distortion. As in this technique watermarked data is stored only in 3 bits of each pixels maintaining transparency of image. Then binary XORed operation is performed on both data and secrete key. This provides stronger authentication or security as there are total 2</a:t>
            </a:r>
            <a:r>
              <a:rPr lang="en-US" sz="1800" b="0" baseline="30000" dirty="0">
                <a:solidFill>
                  <a:srgbClr val="000000"/>
                </a:solidFill>
                <a:effectLst/>
                <a:latin typeface="Times New Roman" panose="02020603050405020304" pitchFamily="18" charset="0"/>
                <a:ea typeface="Times New Roman" panose="02020603050405020304" pitchFamily="18" charset="0"/>
              </a:rPr>
              <a:t>256 </a:t>
            </a:r>
            <a:r>
              <a:rPr lang="en-US" sz="1800" b="0" dirty="0">
                <a:solidFill>
                  <a:srgbClr val="000000"/>
                </a:solidFill>
                <a:effectLst/>
                <a:latin typeface="Times New Roman" panose="02020603050405020304" pitchFamily="18" charset="0"/>
                <a:ea typeface="Times New Roman" panose="02020603050405020304" pitchFamily="18" charset="0"/>
              </a:rPr>
              <a:t>permutation and combinations are required to break this encryption</a:t>
            </a:r>
            <a:r>
              <a:rPr lang="en-US" sz="1800" b="1" dirty="0">
                <a:solidFill>
                  <a:srgbClr val="000000"/>
                </a:solidFill>
                <a:effectLst/>
                <a:latin typeface="Times New Roman" panose="02020603050405020304" pitchFamily="18" charset="0"/>
                <a:ea typeface="Times New Roman" panose="02020603050405020304" pitchFamily="18" charset="0"/>
              </a:rPr>
              <a:t>.</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106680" indent="0" algn="just">
              <a:lnSpc>
                <a:spcPct val="150000"/>
              </a:lnSpc>
              <a:spcAft>
                <a:spcPts val="800"/>
              </a:spcAft>
              <a:buNone/>
            </a:pPr>
            <a:endParaRPr sz="2000" i="1" dirty="0">
              <a:latin typeface="Times New Roman" panose="02020603050405020304" pitchFamily="18" charset="0"/>
              <a:ea typeface="Cambria" panose="02040503050406030204"/>
              <a:cs typeface="Times New Roman" panose="02020603050405020304" pitchFamily="18" charset="0"/>
              <a:sym typeface="Cambria" panose="02040503050406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mbria" panose="02040503050406030204"/>
              <a:buNone/>
            </a:pPr>
            <a:r>
              <a:rPr lang="en-US" sz="2800" dirty="0">
                <a:latin typeface="Cambria" panose="02040503050406030204"/>
                <a:ea typeface="Cambria" panose="02040503050406030204"/>
                <a:cs typeface="Cambria" panose="02040503050406030204"/>
                <a:sym typeface="Cambria" panose="02040503050406030204"/>
              </a:rPr>
              <a:t>Process Design</a:t>
            </a:r>
            <a:br>
              <a:rPr lang="en-US" sz="2800" dirty="0">
                <a:latin typeface="Cambria" panose="02040503050406030204"/>
                <a:ea typeface="Cambria" panose="02040503050406030204"/>
                <a:cs typeface="Cambria" panose="02040503050406030204"/>
                <a:sym typeface="Cambria" panose="02040503050406030204"/>
              </a:rPr>
            </a:br>
            <a:endParaRPr sz="2800" dirty="0"/>
          </a:p>
        </p:txBody>
      </p:sp>
      <p:pic>
        <p:nvPicPr>
          <p:cNvPr id="2" name="Picture 1" descr="ENCRYP"/>
          <p:cNvPicPr>
            <a:picLocks noChangeAspect="1"/>
          </p:cNvPicPr>
          <p:nvPr/>
        </p:nvPicPr>
        <p:blipFill>
          <a:blip r:embed="rId1"/>
          <a:stretch>
            <a:fillRect/>
          </a:stretch>
        </p:blipFill>
        <p:spPr>
          <a:xfrm>
            <a:off x="1350010" y="2384425"/>
            <a:ext cx="6443345" cy="3473450"/>
          </a:xfrm>
          <a:prstGeom prst="rect">
            <a:avLst/>
          </a:prstGeom>
        </p:spPr>
      </p:pic>
      <p:sp>
        <p:nvSpPr>
          <p:cNvPr id="3" name="Text Box 2"/>
          <p:cNvSpPr txBox="1"/>
          <p:nvPr/>
        </p:nvSpPr>
        <p:spPr>
          <a:xfrm>
            <a:off x="937260" y="1760855"/>
            <a:ext cx="1765300" cy="306705"/>
          </a:xfrm>
          <a:prstGeom prst="rect">
            <a:avLst/>
          </a:prstGeom>
          <a:noFill/>
        </p:spPr>
        <p:txBody>
          <a:bodyPr wrap="none" rtlCol="0">
            <a:spAutoFit/>
          </a:bodyPr>
          <a:p>
            <a:r>
              <a:rPr lang="en-US"/>
              <a:t>Encryption Process: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Process Design</a:t>
            </a:r>
            <a:endParaRPr lang="en-US"/>
          </a:p>
        </p:txBody>
      </p:sp>
      <p:pic>
        <p:nvPicPr>
          <p:cNvPr id="4" name="Picture 3" descr="DECRYP"/>
          <p:cNvPicPr>
            <a:picLocks noChangeAspect="1"/>
          </p:cNvPicPr>
          <p:nvPr/>
        </p:nvPicPr>
        <p:blipFill>
          <a:blip r:embed="rId1"/>
          <a:stretch>
            <a:fillRect/>
          </a:stretch>
        </p:blipFill>
        <p:spPr>
          <a:xfrm>
            <a:off x="793750" y="2247265"/>
            <a:ext cx="7893050" cy="4074795"/>
          </a:xfrm>
          <a:prstGeom prst="rect">
            <a:avLst/>
          </a:prstGeom>
        </p:spPr>
      </p:pic>
      <p:sp>
        <p:nvSpPr>
          <p:cNvPr id="5" name="Text Box 4"/>
          <p:cNvSpPr txBox="1"/>
          <p:nvPr/>
        </p:nvSpPr>
        <p:spPr>
          <a:xfrm>
            <a:off x="919480" y="1649095"/>
            <a:ext cx="1774825" cy="306705"/>
          </a:xfrm>
          <a:prstGeom prst="rect">
            <a:avLst/>
          </a:prstGeom>
          <a:noFill/>
        </p:spPr>
        <p:txBody>
          <a:bodyPr wrap="none" rtlCol="0">
            <a:spAutoFit/>
          </a:bodyPr>
          <a:p>
            <a:r>
              <a:rPr lang="en-US"/>
              <a:t>Decryption Process: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mbria" panose="02040503050406030204"/>
              <a:buNone/>
            </a:pPr>
            <a:r>
              <a:rPr lang="en-US" sz="4400">
                <a:latin typeface="Cambria" panose="02040503050406030204"/>
                <a:ea typeface="Cambria" panose="02040503050406030204"/>
                <a:cs typeface="Cambria" panose="02040503050406030204"/>
                <a:sym typeface="Cambria" panose="02040503050406030204"/>
              </a:rPr>
              <a:t>Details of Hardware/Software used</a:t>
            </a:r>
            <a:br>
              <a:rPr lang="en-US" sz="4400">
                <a:latin typeface="Cambria" panose="02040503050406030204"/>
                <a:ea typeface="Cambria" panose="02040503050406030204"/>
                <a:cs typeface="Cambria" panose="02040503050406030204"/>
                <a:sym typeface="Cambria" panose="02040503050406030204"/>
              </a:rPr>
            </a:br>
            <a:endParaRPr lang="en-US" sz="4400">
              <a:latin typeface="Cambria" panose="02040503050406030204"/>
              <a:ea typeface="Cambria" panose="02040503050406030204"/>
              <a:cs typeface="Cambria" panose="02040503050406030204"/>
              <a:sym typeface="Cambria" panose="02040503050406030204"/>
            </a:endParaRPr>
          </a:p>
        </p:txBody>
      </p:sp>
      <p:sp>
        <p:nvSpPr>
          <p:cNvPr id="128" name="Google Shape;128;p20"/>
          <p:cNvSpPr txBox="1">
            <a:spLocks noGrp="1"/>
          </p:cNvSpPr>
          <p:nvPr>
            <p:ph type="body" idx="1"/>
          </p:nvPr>
        </p:nvSpPr>
        <p:spPr>
          <a:xfrm>
            <a:off x="457200" y="1187356"/>
            <a:ext cx="8229600" cy="4938808"/>
          </a:xfrm>
          <a:prstGeom prst="rect">
            <a:avLst/>
          </a:prstGeom>
          <a:noFill/>
          <a:ln>
            <a:noFill/>
          </a:ln>
        </p:spPr>
        <p:txBody>
          <a:bodyPr spcFirstLastPara="1" wrap="square" lIns="91425" tIns="45700" rIns="91425" bIns="45700" anchor="t" anchorCtr="0">
            <a:normAutofit fontScale="77500" lnSpcReduction="20000"/>
          </a:bodyPr>
          <a:lstStyle/>
          <a:p>
            <a:pPr algn="just">
              <a:lnSpc>
                <a:spcPct val="107000"/>
              </a:lnSpc>
              <a:spcAft>
                <a:spcPts val="800"/>
              </a:spcAft>
            </a:pPr>
            <a:r>
              <a:rPr lang="en-GB" sz="2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a:t>
            </a:r>
            <a:endParaRPr lang="en-GB"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07000"/>
              </a:lnSpc>
              <a:spcAft>
                <a:spcPts val="800"/>
              </a:spcAft>
              <a:buNone/>
            </a:pPr>
            <a:r>
              <a:rPr lang="en-GB" sz="23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Ø</a:t>
            </a:r>
            <a:r>
              <a:rPr lang="en-GB"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I3 Processor Based Computer or higher</a:t>
            </a:r>
            <a:endParaRPr lang="en-GB"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07000"/>
              </a:lnSpc>
              <a:spcAft>
                <a:spcPts val="800"/>
              </a:spcAft>
              <a:buNone/>
            </a:pPr>
            <a:r>
              <a:rPr lang="en-GB" sz="23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Ø</a:t>
            </a:r>
            <a:r>
              <a:rPr lang="en-GB"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Memory: 2 GB RAM</a:t>
            </a:r>
            <a:endParaRPr lang="en-GB"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07000"/>
              </a:lnSpc>
              <a:spcAft>
                <a:spcPts val="800"/>
              </a:spcAft>
              <a:buNone/>
            </a:pPr>
            <a:r>
              <a:rPr lang="en-GB" sz="23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Ø</a:t>
            </a:r>
            <a:r>
              <a:rPr lang="en-GB"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Hard Drive: 50 GB</a:t>
            </a:r>
            <a:endParaRPr lang="en-GB"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07000"/>
              </a:lnSpc>
              <a:spcAft>
                <a:spcPts val="800"/>
              </a:spcAft>
              <a:buNone/>
            </a:pPr>
            <a:r>
              <a:rPr lang="en-GB" sz="23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Ø</a:t>
            </a:r>
            <a:r>
              <a:rPr lang="en-GB"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Monitor</a:t>
            </a:r>
            <a:endParaRPr lang="en-GB"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07000"/>
              </a:lnSpc>
              <a:spcAft>
                <a:spcPts val="800"/>
              </a:spcAft>
              <a:buNone/>
            </a:pPr>
            <a:r>
              <a:rPr lang="en-GB" sz="23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Ø</a:t>
            </a:r>
            <a:r>
              <a:rPr lang="en-GB"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Internet Connection</a:t>
            </a:r>
            <a:endParaRPr lang="en-GB"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GB" sz="2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a:t>
            </a:r>
            <a:endParaRPr lang="en-GB"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07000"/>
              </a:lnSpc>
              <a:spcAft>
                <a:spcPts val="800"/>
              </a:spcAft>
              <a:buNone/>
            </a:pPr>
            <a:r>
              <a:rPr lang="en-GB" sz="23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Ø</a:t>
            </a:r>
            <a:r>
              <a:rPr lang="en-GB"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Windows 7 or higher</a:t>
            </a:r>
            <a:endParaRPr lang="en-GB"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07000"/>
              </a:lnSpc>
              <a:spcAft>
                <a:spcPts val="800"/>
              </a:spcAft>
              <a:buNone/>
            </a:pPr>
            <a:r>
              <a:rPr lang="en-GB" sz="23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Ø</a:t>
            </a:r>
            <a:r>
              <a:rPr lang="en-GB"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Programming language: Python</a:t>
            </a:r>
            <a:endParaRPr lang="en-GB"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07000"/>
              </a:lnSpc>
              <a:spcAft>
                <a:spcPts val="800"/>
              </a:spcAft>
              <a:buNone/>
            </a:pPr>
            <a:r>
              <a:rPr lang="en-GB" sz="23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Ø</a:t>
            </a:r>
            <a:r>
              <a:rPr lang="en-GB"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IDE used: </a:t>
            </a:r>
            <a:r>
              <a:rPr lang="en-GB" sz="2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GB"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notebook</a:t>
            </a:r>
            <a:endParaRPr lang="en-GB"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07000"/>
              </a:lnSpc>
              <a:spcAft>
                <a:spcPts val="800"/>
              </a:spcAft>
              <a:buNone/>
            </a:pPr>
            <a:r>
              <a:rPr lang="en-GB" sz="23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Ø</a:t>
            </a:r>
            <a:r>
              <a:rPr lang="en-GB"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Technology used: </a:t>
            </a:r>
            <a:r>
              <a:rPr lang="en-GB" sz="23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Steno</a:t>
            </a:r>
            <a:r>
              <a:rPr lang="en-GB"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Tkinter</a:t>
            </a:r>
            <a:endParaRPr lang="en-GB"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07000"/>
              </a:lnSpc>
              <a:spcAft>
                <a:spcPts val="80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139700" algn="l" rtl="0">
              <a:spcBef>
                <a:spcPts val="0"/>
              </a:spcBef>
              <a:spcAft>
                <a:spcPts val="0"/>
              </a:spcAft>
              <a:buClr>
                <a:schemeClr val="dk1"/>
              </a:buClr>
              <a:buSzPts val="32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mbria" panose="02040503050406030204"/>
              <a:buNone/>
            </a:pPr>
            <a:r>
              <a:rPr lang="en-US" sz="4400" dirty="0">
                <a:latin typeface="Cambria" panose="02040503050406030204"/>
                <a:ea typeface="Cambria" panose="02040503050406030204"/>
                <a:cs typeface="Cambria" panose="02040503050406030204"/>
                <a:sym typeface="Cambria" panose="02040503050406030204"/>
              </a:rPr>
              <a:t>Experiment and Result</a:t>
            </a:r>
            <a:br>
              <a:rPr lang="en-US" sz="4400" dirty="0">
                <a:latin typeface="Cambria" panose="02040503050406030204"/>
                <a:ea typeface="Cambria" panose="02040503050406030204"/>
                <a:cs typeface="Cambria" panose="02040503050406030204"/>
                <a:sym typeface="Cambria" panose="02040503050406030204"/>
              </a:rPr>
            </a:br>
            <a:endParaRPr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56997" y="1819274"/>
            <a:ext cx="6830008" cy="406834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4504</Words>
  <Application>WPS Presentation</Application>
  <PresentationFormat>On-screen Show (4:3)</PresentationFormat>
  <Paragraphs>107</Paragraphs>
  <Slides>15</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Calibri</vt:lpstr>
      <vt:lpstr>Cambria</vt:lpstr>
      <vt:lpstr>Times New Roman</vt:lpstr>
      <vt:lpstr>Calibri</vt:lpstr>
      <vt:lpstr>Symbol</vt:lpstr>
      <vt:lpstr>Microsoft YaHei</vt:lpstr>
      <vt:lpstr>Arial Unicode MS</vt:lpstr>
      <vt:lpstr>Office Theme</vt:lpstr>
      <vt:lpstr>Digital Water Marking</vt:lpstr>
      <vt:lpstr>Contents</vt:lpstr>
      <vt:lpstr>Introduction</vt:lpstr>
      <vt:lpstr>Problem Statement</vt:lpstr>
      <vt:lpstr>Proposed system</vt:lpstr>
      <vt:lpstr>Process Design </vt:lpstr>
      <vt:lpstr>PowerPoint 演示文稿</vt:lpstr>
      <vt:lpstr>Details of Hardware/Software used </vt:lpstr>
      <vt:lpstr>Experiment and Result </vt:lpstr>
      <vt:lpstr>Experiment and Result</vt:lpstr>
      <vt:lpstr>Experiment and Result </vt:lpstr>
      <vt:lpstr>Experiment and Result</vt:lpstr>
      <vt:lpstr>Conclusion and Future work </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Object Detection</dc:title>
  <dc:creator>Chetan S</dc:creator>
  <cp:lastModifiedBy>Yash</cp:lastModifiedBy>
  <cp:revision>22</cp:revision>
  <dcterms:created xsi:type="dcterms:W3CDTF">2022-11-03T04:19:00Z</dcterms:created>
  <dcterms:modified xsi:type="dcterms:W3CDTF">2022-11-03T04:27:22Z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9EB81DF25097400E821806C6F9645EEC</vt:lpwstr>
  </property>
  <property fmtid="{D5CDD505-2E9C-101B-9397-08002B2CF9AE}" pid="3" name="KSOProductBuildVer">
    <vt:lpwstr>1033-11.2.0.11341</vt:lpwstr>
  </property>
</Properties>
</file>