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2" r:id="rId3"/>
    <p:sldId id="264" r:id="rId4"/>
    <p:sldId id="265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12106-8048-4785-821F-2D320EE218A4}" v="149" dt="2022-07-28T16:51:58.149"/>
    <p1510:client id="{5332BE8A-CFAA-4E3B-84FF-5BADF904C69F}" v="540" dt="2022-07-26T13:58:37.393"/>
    <p1510:client id="{6E044D6D-7848-42B8-B6E7-46C4F157DB41}" v="82" dt="2022-08-01T17:47:44.051"/>
    <p1510:client id="{B1C09396-41E3-455B-84C5-32D50E3EEA2E}" v="110" dt="2022-07-27T12:43:55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7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4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31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7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86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56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5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4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4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2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6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9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774" y="1717040"/>
            <a:ext cx="7631468" cy="1320800"/>
          </a:xfrm>
        </p:spPr>
        <p:txBody>
          <a:bodyPr/>
          <a:lstStyle/>
          <a:p>
            <a:r>
              <a:rPr lang="en-US" sz="4000" dirty="0">
                <a:latin typeface="Cambria"/>
                <a:ea typeface="Cambria"/>
              </a:rPr>
              <a:t>Digital Watermarking to hide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17974" y="29733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</a:rPr>
              <a:t>Group No: 7</a:t>
            </a:r>
            <a:endParaRPr lang="en-US" sz="2000" dirty="0">
              <a:solidFill>
                <a:schemeClr val="dk1"/>
              </a:solidFill>
              <a:latin typeface="Cambria"/>
              <a:ea typeface="+mn-lt"/>
              <a:cs typeface="+mn-lt"/>
            </a:endParaRPr>
          </a:p>
          <a:p>
            <a:pPr marL="0" indent="0" algn="ctr">
              <a:spcBef>
                <a:spcPts val="518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+mn-lt"/>
              </a:rPr>
              <a:t>Chetan </a:t>
            </a:r>
            <a:r>
              <a:rPr lang="en-US" sz="2000" dirty="0" err="1">
                <a:solidFill>
                  <a:schemeClr val="dk1"/>
                </a:solidFill>
                <a:latin typeface="Cambria"/>
                <a:ea typeface="Cambria"/>
                <a:cs typeface="+mn-lt"/>
              </a:rPr>
              <a:t>Sapkal</a:t>
            </a:r>
            <a:endParaRPr lang="en-US" sz="2000">
              <a:solidFill>
                <a:schemeClr val="dk1"/>
              </a:solidFill>
              <a:latin typeface="Cambria"/>
              <a:ea typeface="Cambria"/>
              <a:cs typeface="+mn-lt"/>
            </a:endParaRPr>
          </a:p>
          <a:p>
            <a:pPr marL="0" indent="0" algn="ctr">
              <a:spcBef>
                <a:spcPts val="518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+mn-lt"/>
              </a:rPr>
              <a:t>Yash Patil</a:t>
            </a:r>
          </a:p>
          <a:p>
            <a:pPr marL="0" indent="0" algn="ctr">
              <a:spcBef>
                <a:spcPts val="518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</a:rPr>
              <a:t>Shubhamkar Patra</a:t>
            </a:r>
            <a:endParaRPr lang="en-US" sz="2000">
              <a:solidFill>
                <a:schemeClr val="dk1"/>
              </a:solidFill>
              <a:latin typeface="Cambria"/>
              <a:ea typeface="+mn-lt"/>
              <a:cs typeface="+mn-lt"/>
            </a:endParaRPr>
          </a:p>
          <a:p>
            <a:pPr marL="0" indent="0" algn="ctr">
              <a:spcBef>
                <a:spcPts val="518"/>
              </a:spcBef>
              <a:buNone/>
            </a:pPr>
            <a:endParaRPr lang="en-US" sz="2000" dirty="0">
              <a:latin typeface="Cambria"/>
              <a:ea typeface="+mn-lt"/>
              <a:cs typeface="+mn-lt"/>
            </a:endParaRPr>
          </a:p>
          <a:p>
            <a:pPr marL="0" indent="0" algn="ctr">
              <a:spcBef>
                <a:spcPts val="518"/>
              </a:spcBef>
              <a:buNone/>
            </a:pPr>
            <a:endParaRPr lang="en-US" sz="2000" dirty="0">
              <a:solidFill>
                <a:schemeClr val="dk1"/>
              </a:solidFill>
              <a:latin typeface="Cambria"/>
              <a:ea typeface="Cambria"/>
              <a:cs typeface="+mn-lt"/>
            </a:endParaRPr>
          </a:p>
          <a:p>
            <a:pPr marL="0" indent="0" algn="ctr">
              <a:spcBef>
                <a:spcPts val="518"/>
              </a:spcBef>
              <a:buNone/>
            </a:pPr>
            <a:endParaRPr lang="en-US" sz="2000" dirty="0">
              <a:latin typeface="Cambria"/>
              <a:ea typeface="+mn-lt"/>
              <a:cs typeface="+mn-lt"/>
            </a:endParaRPr>
          </a:p>
          <a:p>
            <a:pPr marL="0" indent="0" algn="ctr">
              <a:spcBef>
                <a:spcPts val="518"/>
              </a:spcBef>
              <a:buNone/>
            </a:pPr>
            <a:endParaRPr lang="en-US" sz="2000" dirty="0">
              <a:solidFill>
                <a:schemeClr val="dk1"/>
              </a:solidFill>
              <a:latin typeface="Cambria"/>
              <a:ea typeface="Cambr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FF71D-2FC3-AD41-4BE7-8DCCEFB80C35}"/>
              </a:ext>
            </a:extLst>
          </p:cNvPr>
          <p:cNvSpPr txBox="1"/>
          <p:nvPr/>
        </p:nvSpPr>
        <p:spPr>
          <a:xfrm>
            <a:off x="411479" y="294639"/>
            <a:ext cx="98736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chemeClr val="dk1"/>
                </a:solidFill>
                <a:latin typeface="Cambria"/>
                <a:ea typeface="Cambria"/>
              </a:rPr>
              <a:t>Vidyavardhini’s</a:t>
            </a:r>
            <a:r>
              <a:rPr lang="en-US" b="1" dirty="0">
                <a:solidFill>
                  <a:schemeClr val="dk1"/>
                </a:solidFill>
                <a:latin typeface="Cambria"/>
                <a:ea typeface="Cambria"/>
              </a:rPr>
              <a:t> College of Engineering &amp;  Technology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 algn="ctr"/>
            <a:r>
              <a:rPr lang="en-US" b="1" dirty="0">
                <a:solidFill>
                  <a:schemeClr val="dk1"/>
                </a:solidFill>
                <a:latin typeface="Cambria"/>
                <a:ea typeface="Cambria"/>
              </a:rPr>
              <a:t>K.T. Marg, Vartak College Campus, Vasai Rd, Vasai-Virar, Maharashtra 401202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b="1" dirty="0">
                <a:solidFill>
                  <a:schemeClr val="dk1"/>
                </a:solidFill>
                <a:latin typeface="Cambria"/>
                <a:ea typeface="Cambria"/>
              </a:rPr>
              <a:t>Department of Artificial Intelligence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915B-BAC2-074A-CDA8-E22BC4F9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mbria"/>
                <a:ea typeface="Cambria"/>
              </a:rPr>
              <a:t>Abstract 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1B9CB-9EE0-7128-0D6A-E9B905E6C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6109"/>
            <a:ext cx="8596668" cy="4978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charset="2"/>
              <a:buChar char="o"/>
            </a:pPr>
            <a:r>
              <a:rPr lang="en-US" sz="2000" dirty="0">
                <a:ea typeface="+mn-lt"/>
                <a:cs typeface="+mn-lt"/>
              </a:rPr>
              <a:t>The recent growth of networked multimedia systems has increased the need for the protection of digital media. </a:t>
            </a:r>
            <a:endParaRPr lang="en-US" sz="2000" dirty="0">
              <a:ea typeface="Cambria"/>
              <a:cs typeface="+mn-lt"/>
            </a:endParaRPr>
          </a:p>
          <a:p>
            <a:pPr>
              <a:buFont typeface="Courier New" charset="2"/>
              <a:buChar char="o"/>
            </a:pPr>
            <a:r>
              <a:rPr lang="en-US" sz="2000" dirty="0">
                <a:ea typeface="+mn-lt"/>
                <a:cs typeface="+mn-lt"/>
              </a:rPr>
              <a:t>This is particularly important for the protection and enforcement of intellectual property rights. </a:t>
            </a:r>
            <a:endParaRPr lang="en-US" sz="2000" dirty="0">
              <a:ea typeface="Cambria"/>
              <a:cs typeface="+mn-lt"/>
            </a:endParaRPr>
          </a:p>
          <a:p>
            <a:pPr>
              <a:buFont typeface="Courier New" charset="2"/>
              <a:buChar char="o"/>
            </a:pPr>
            <a:r>
              <a:rPr lang="en-US" sz="2000" dirty="0">
                <a:ea typeface="+mn-lt"/>
                <a:cs typeface="+mn-lt"/>
              </a:rPr>
              <a:t>Text watermarking is the technique which helps to protect the authenticity and integrity of text documents by inserting watermarks in the text.</a:t>
            </a:r>
          </a:p>
          <a:p>
            <a:pPr>
              <a:buFont typeface="Courier New" charset="2"/>
              <a:buChar char="o"/>
            </a:pPr>
            <a:r>
              <a:rPr lang="en-US" sz="2000" dirty="0">
                <a:ea typeface="+mn-lt"/>
                <a:cs typeface="+mn-lt"/>
              </a:rPr>
              <a:t>Digital media includes text, digital audio, images, video and software.</a:t>
            </a:r>
          </a:p>
          <a:p>
            <a:pPr>
              <a:buFont typeface="Courier New" charset="2"/>
              <a:buChar char="o"/>
            </a:pPr>
            <a:r>
              <a:rPr lang="en-US" sz="2000" dirty="0">
                <a:ea typeface="+mn-lt"/>
                <a:cs typeface="+mn-lt"/>
              </a:rPr>
              <a:t>Many approaches are available for protecting digital data; these include encryption, authentication and time stamping.</a:t>
            </a:r>
            <a:endParaRPr lang="en-US" sz="2000" dirty="0">
              <a:ea typeface="Cambria"/>
              <a:cs typeface="+mn-lt"/>
            </a:endParaRPr>
          </a:p>
          <a:p>
            <a:pPr>
              <a:buFont typeface="Courier New" charset="2"/>
              <a:buChar char="o"/>
            </a:pPr>
            <a:r>
              <a:rPr lang="en-US" sz="2000" dirty="0">
                <a:ea typeface="+mn-lt"/>
                <a:cs typeface="+mn-lt"/>
              </a:rPr>
              <a:t>Over the last few years, we have seen a growing but limited number of papers proposing new techniques and ideas for binary image watermarking and data hiding. </a:t>
            </a:r>
            <a:endParaRPr lang="en-US" sz="2000">
              <a:latin typeface="Trebuchet MS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210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55E6-E6AD-06C6-BB6D-D0579A96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/>
                <a:ea typeface="Cambria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D315-D6EF-AA95-9271-A2AE2AE1F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Images of 256 gray levels are used to hide a text of alphabetic characters (‘</a:t>
            </a:r>
            <a:r>
              <a:rPr lang="en-US" sz="2000" dirty="0" err="1">
                <a:ea typeface="+mn-lt"/>
                <a:cs typeface="+mn-lt"/>
              </a:rPr>
              <a:t>a’..’z</a:t>
            </a:r>
            <a:r>
              <a:rPr lang="en-US" sz="2000" dirty="0">
                <a:ea typeface="+mn-lt"/>
                <a:cs typeface="+mn-lt"/>
              </a:rPr>
              <a:t>’) with ‘space character‘.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The technique involves two phases hiding phase and extracting phase.</a:t>
            </a:r>
            <a:endParaRPr lang="en-US" sz="20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9377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AF60-C7D6-F51B-5573-2ED29F00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1F4C-F977-52C8-1D9A-F879AA32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 have presented an overview and summary of recent developments in binary document image watermarking and data hiding research.</a:t>
            </a:r>
          </a:p>
          <a:p>
            <a:r>
              <a:rPr lang="en-US" dirty="0">
                <a:ea typeface="+mn-lt"/>
                <a:cs typeface="+mn-lt"/>
              </a:rPr>
              <a:t>More effort is needed to address this important topic.</a:t>
            </a:r>
          </a:p>
          <a:p>
            <a:r>
              <a:rPr lang="en-US" dirty="0">
                <a:ea typeface="+mn-lt"/>
                <a:cs typeface="+mn-lt"/>
              </a:rPr>
              <a:t>Quantitative methods should also be developed to evaluate the quality of marked images.</a:t>
            </a:r>
          </a:p>
          <a:p>
            <a:r>
              <a:rPr lang="en-US" dirty="0">
                <a:ea typeface="+mn-lt"/>
                <a:cs typeface="+mn-lt"/>
              </a:rPr>
              <a:t>The steganographic capability of different techniques needs to be investigated and techniques that can be used in covert communication applications need to be developed.</a:t>
            </a:r>
          </a:p>
        </p:txBody>
      </p:sp>
    </p:spTree>
    <p:extLst>
      <p:ext uri="{BB962C8B-B14F-4D97-AF65-F5344CB8AC3E}">
        <p14:creationId xmlns:p14="http://schemas.microsoft.com/office/powerpoint/2010/main" val="23433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0C57-5E3C-1050-B001-8D9AFB30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814" y="2763520"/>
            <a:ext cx="5701068" cy="132080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latin typeface="Cambria"/>
                <a:ea typeface="Cambri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26271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Digital Watermarking to hide Text</vt:lpstr>
      <vt:lpstr>Abstract -</vt:lpstr>
      <vt:lpstr>Problem Statement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306</cp:revision>
  <dcterms:created xsi:type="dcterms:W3CDTF">2022-07-26T11:22:05Z</dcterms:created>
  <dcterms:modified xsi:type="dcterms:W3CDTF">2022-08-01T17:52:00Z</dcterms:modified>
</cp:coreProperties>
</file>