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5.jpg" ContentType="image/jpeg"/>
  <Override PartName="/ppt/media/image18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65" r:id="rId15"/>
    <p:sldId id="278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4630400" cy="8229600"/>
  <p:notesSz cx="14630400" cy="82296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7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7280" y="2551176"/>
            <a:ext cx="12435840" cy="17282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chemeClr val="bg1"/>
                </a:solidFill>
                <a:latin typeface="Roboto Lt"/>
                <a:cs typeface="Roboto L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4608576"/>
            <a:ext cx="10241280" cy="205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Roboto Lt"/>
                <a:cs typeface="Roboto L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bg1"/>
                </a:solidFill>
                <a:latin typeface="Roboto Lt"/>
                <a:cs typeface="Roboto L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Roboto Lt"/>
                <a:cs typeface="Roboto L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000017">
              <a:alpha val="9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39192" y="7749538"/>
            <a:ext cx="1722627" cy="41147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-1"/>
            <a:ext cx="5486399" cy="82295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bg1"/>
                </a:solidFill>
                <a:latin typeface="Roboto Lt"/>
                <a:cs typeface="Roboto L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31520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534656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bg1"/>
                </a:solidFill>
                <a:latin typeface="Roboto Lt"/>
                <a:cs typeface="Roboto L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000017">
              <a:alpha val="9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839192" y="7749538"/>
            <a:ext cx="1722627" cy="41147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1523" y="310134"/>
            <a:ext cx="12831444" cy="12939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chemeClr val="bg1"/>
                </a:solidFill>
                <a:latin typeface="Roboto Lt"/>
                <a:cs typeface="Roboto L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94105" y="1472311"/>
            <a:ext cx="12970510" cy="52089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Roboto Lt"/>
                <a:cs typeface="Roboto L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974336" y="7653528"/>
            <a:ext cx="4681728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31520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533888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361950"/>
            <a:ext cx="2023491" cy="16192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241150" y="361949"/>
            <a:ext cx="2023491" cy="16192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382260" y="336294"/>
            <a:ext cx="5980939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90" dirty="0">
                <a:solidFill>
                  <a:srgbClr val="FFFFFF"/>
                </a:solidFill>
                <a:latin typeface="Cambria"/>
                <a:cs typeface="Cambria"/>
              </a:rPr>
              <a:t>Smt.</a:t>
            </a:r>
            <a:r>
              <a:rPr sz="1800" b="1" spc="-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b="1" spc="80" dirty="0">
                <a:solidFill>
                  <a:srgbClr val="FFFFFF"/>
                </a:solidFill>
                <a:latin typeface="Cambria"/>
                <a:cs typeface="Cambria"/>
              </a:rPr>
              <a:t>Kashibai</a:t>
            </a:r>
            <a:r>
              <a:rPr sz="1800" b="1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b="1" spc="85" dirty="0">
                <a:solidFill>
                  <a:srgbClr val="FFFFFF"/>
                </a:solidFill>
                <a:latin typeface="Cambria"/>
                <a:cs typeface="Cambria"/>
              </a:rPr>
              <a:t>Navale </a:t>
            </a:r>
            <a:r>
              <a:rPr sz="1800" b="1" spc="120" dirty="0">
                <a:solidFill>
                  <a:srgbClr val="FFFFFF"/>
                </a:solidFill>
                <a:latin typeface="Cambria"/>
                <a:cs typeface="Cambria"/>
              </a:rPr>
              <a:t>College</a:t>
            </a:r>
            <a:r>
              <a:rPr sz="1800" b="1" spc="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b="1" spc="165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sz="1800" b="1" spc="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b="1" spc="70" dirty="0">
                <a:solidFill>
                  <a:srgbClr val="FFFFFF"/>
                </a:solidFill>
                <a:latin typeface="Cambria"/>
                <a:cs typeface="Cambria"/>
              </a:rPr>
              <a:t>Engineering</a:t>
            </a:r>
            <a:r>
              <a:rPr lang="en-IN" sz="1800" b="1" spc="70" dirty="0">
                <a:solidFill>
                  <a:srgbClr val="FFFFFF"/>
                </a:solidFill>
                <a:latin typeface="Cambria"/>
                <a:cs typeface="Cambria"/>
              </a:rPr>
              <a:t>, Pune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b="1" spc="70" dirty="0">
                <a:solidFill>
                  <a:srgbClr val="FFFFFF"/>
                </a:solidFill>
                <a:latin typeface="Cambria"/>
                <a:cs typeface="Cambria"/>
              </a:rPr>
              <a:t>           Department Of Computer Engineering.</a:t>
            </a:r>
            <a:endParaRPr sz="1800" dirty="0"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608067" y="1206500"/>
            <a:ext cx="48768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23440" marR="5080" indent="-2111375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ambria"/>
                <a:cs typeface="Cambria"/>
              </a:rPr>
              <a:t>BE</a:t>
            </a:r>
            <a:r>
              <a:rPr sz="3600" spc="130" dirty="0">
                <a:latin typeface="Cambria"/>
                <a:cs typeface="Cambria"/>
              </a:rPr>
              <a:t> </a:t>
            </a:r>
            <a:r>
              <a:rPr sz="3600" spc="75" dirty="0">
                <a:latin typeface="Cambria"/>
                <a:cs typeface="Cambria"/>
              </a:rPr>
              <a:t>Project</a:t>
            </a:r>
            <a:r>
              <a:rPr sz="3600" spc="130" dirty="0">
                <a:latin typeface="Cambria"/>
                <a:cs typeface="Cambria"/>
              </a:rPr>
              <a:t> </a:t>
            </a:r>
            <a:r>
              <a:rPr sz="3600" spc="40" dirty="0">
                <a:latin typeface="Cambria"/>
                <a:cs typeface="Cambria"/>
              </a:rPr>
              <a:t>Presentation </a:t>
            </a:r>
            <a:r>
              <a:rPr sz="3600" spc="250" dirty="0">
                <a:latin typeface="Cambria"/>
                <a:cs typeface="Cambria"/>
              </a:rPr>
              <a:t>On</a:t>
            </a:r>
            <a:endParaRPr sz="3600" dirty="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80691" y="2331339"/>
            <a:ext cx="9244965" cy="548640"/>
          </a:xfrm>
          <a:prstGeom prst="rect">
            <a:avLst/>
          </a:prstGeom>
          <a:solidFill>
            <a:srgbClr val="0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145"/>
              </a:lnSpc>
            </a:pPr>
            <a:r>
              <a:rPr sz="3600" spc="-85" dirty="0">
                <a:solidFill>
                  <a:srgbClr val="FFFFFF"/>
                </a:solidFill>
                <a:latin typeface="Roboto Lt"/>
                <a:cs typeface="Roboto Lt"/>
              </a:rPr>
              <a:t>Cross-</a:t>
            </a:r>
            <a:r>
              <a:rPr sz="3600" dirty="0">
                <a:solidFill>
                  <a:srgbClr val="FFFFFF"/>
                </a:solidFill>
                <a:latin typeface="Roboto Lt"/>
                <a:cs typeface="Roboto Lt"/>
              </a:rPr>
              <a:t>Platform</a:t>
            </a:r>
            <a:r>
              <a:rPr sz="3600" spc="-4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3600" dirty="0">
                <a:solidFill>
                  <a:srgbClr val="FFFFFF"/>
                </a:solidFill>
                <a:latin typeface="Roboto Lt"/>
                <a:cs typeface="Roboto Lt"/>
              </a:rPr>
              <a:t>Application</a:t>
            </a:r>
            <a:r>
              <a:rPr sz="3600" spc="-6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3600" dirty="0">
                <a:solidFill>
                  <a:srgbClr val="FFFFFF"/>
                </a:solidFill>
                <a:latin typeface="Roboto Lt"/>
                <a:cs typeface="Roboto Lt"/>
              </a:rPr>
              <a:t>for</a:t>
            </a:r>
            <a:r>
              <a:rPr sz="3600" spc="-3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3600" dirty="0">
                <a:solidFill>
                  <a:srgbClr val="FFFFFF"/>
                </a:solidFill>
                <a:latin typeface="Roboto Lt"/>
                <a:cs typeface="Roboto Lt"/>
              </a:rPr>
              <a:t>Major</a:t>
            </a:r>
            <a:r>
              <a:rPr sz="3600" spc="-3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Roboto Lt"/>
                <a:cs typeface="Roboto Lt"/>
              </a:rPr>
              <a:t>Project</a:t>
            </a:r>
            <a:endParaRPr sz="3600" dirty="0">
              <a:latin typeface="Roboto Lt"/>
              <a:cs typeface="Roboto L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06442" y="2879979"/>
            <a:ext cx="5491480" cy="548640"/>
          </a:xfrm>
          <a:prstGeom prst="rect">
            <a:avLst/>
          </a:prstGeom>
          <a:solidFill>
            <a:srgbClr val="0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145"/>
              </a:lnSpc>
            </a:pPr>
            <a:r>
              <a:rPr sz="3600" spc="-10" dirty="0">
                <a:solidFill>
                  <a:srgbClr val="FFFFFF"/>
                </a:solidFill>
                <a:latin typeface="Roboto Lt"/>
                <a:cs typeface="Roboto Lt"/>
              </a:rPr>
              <a:t>Management</a:t>
            </a:r>
            <a:r>
              <a:rPr sz="3600" spc="-15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3600" dirty="0">
                <a:solidFill>
                  <a:srgbClr val="FFFFFF"/>
                </a:solidFill>
                <a:latin typeface="Roboto Lt"/>
                <a:cs typeface="Roboto Lt"/>
              </a:rPr>
              <a:t>and</a:t>
            </a:r>
            <a:r>
              <a:rPr sz="3600" spc="-12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Roboto Lt"/>
                <a:cs typeface="Roboto Lt"/>
              </a:rPr>
              <a:t>Tracking</a:t>
            </a:r>
            <a:endParaRPr sz="3600" dirty="0">
              <a:latin typeface="Roboto Lt"/>
              <a:cs typeface="Roboto L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50975" y="4742763"/>
            <a:ext cx="14560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E1E6E9"/>
                </a:solidFill>
                <a:uFill>
                  <a:solidFill>
                    <a:srgbClr val="E1E6E9"/>
                  </a:solidFill>
                </a:uFill>
                <a:latin typeface="Times New Roman"/>
                <a:cs typeface="Times New Roman"/>
              </a:rPr>
              <a:t>Presented</a:t>
            </a:r>
            <a:r>
              <a:rPr sz="2000" u="heavy" spc="-35" dirty="0">
                <a:solidFill>
                  <a:srgbClr val="E1E6E9"/>
                </a:solidFill>
                <a:uFill>
                  <a:solidFill>
                    <a:srgbClr val="E1E6E9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spc="-25" dirty="0">
                <a:solidFill>
                  <a:srgbClr val="E1E6E9"/>
                </a:solidFill>
                <a:uFill>
                  <a:solidFill>
                    <a:srgbClr val="E1E6E9"/>
                  </a:solidFill>
                </a:uFill>
                <a:latin typeface="Times New Roman"/>
                <a:cs typeface="Times New Roman"/>
              </a:rPr>
              <a:t>By-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50975" y="5278373"/>
            <a:ext cx="2589530" cy="140462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 marR="5080">
              <a:lnSpc>
                <a:spcPct val="74400"/>
              </a:lnSpc>
              <a:spcBef>
                <a:spcPts val="955"/>
              </a:spcBef>
            </a:pPr>
            <a:r>
              <a:rPr sz="2800" dirty="0">
                <a:solidFill>
                  <a:srgbClr val="E1E6E9"/>
                </a:solidFill>
                <a:latin typeface="Cambria"/>
                <a:cs typeface="Cambria"/>
              </a:rPr>
              <a:t>Pranoti</a:t>
            </a:r>
            <a:r>
              <a:rPr sz="2800" spc="170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800" spc="100" dirty="0">
                <a:solidFill>
                  <a:srgbClr val="E1E6E9"/>
                </a:solidFill>
                <a:latin typeface="Cambria"/>
                <a:cs typeface="Cambria"/>
              </a:rPr>
              <a:t>Namdas </a:t>
            </a:r>
            <a:r>
              <a:rPr sz="2800" spc="85" dirty="0">
                <a:solidFill>
                  <a:srgbClr val="E1E6E9"/>
                </a:solidFill>
                <a:latin typeface="Cambria"/>
                <a:cs typeface="Cambria"/>
              </a:rPr>
              <a:t>Aditya</a:t>
            </a:r>
            <a:r>
              <a:rPr sz="2800" spc="114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800" spc="55" dirty="0">
                <a:solidFill>
                  <a:srgbClr val="E1E6E9"/>
                </a:solidFill>
                <a:latin typeface="Cambria"/>
                <a:cs typeface="Cambria"/>
              </a:rPr>
              <a:t>Nirmal </a:t>
            </a:r>
            <a:r>
              <a:rPr sz="2800" spc="140" dirty="0">
                <a:solidFill>
                  <a:srgbClr val="E1E6E9"/>
                </a:solidFill>
                <a:latin typeface="Cambria"/>
                <a:cs typeface="Cambria"/>
              </a:rPr>
              <a:t>Omkar</a:t>
            </a:r>
            <a:r>
              <a:rPr sz="2800" spc="95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800" spc="-10" dirty="0">
                <a:solidFill>
                  <a:srgbClr val="E1E6E9"/>
                </a:solidFill>
                <a:latin typeface="Cambria"/>
                <a:cs typeface="Cambria"/>
              </a:rPr>
              <a:t>Patil </a:t>
            </a:r>
            <a:r>
              <a:rPr sz="2800" dirty="0">
                <a:solidFill>
                  <a:srgbClr val="E1E6E9"/>
                </a:solidFill>
                <a:latin typeface="Cambria"/>
                <a:cs typeface="Cambria"/>
              </a:rPr>
              <a:t>Yash</a:t>
            </a:r>
            <a:r>
              <a:rPr sz="2800" spc="155" dirty="0">
                <a:solidFill>
                  <a:srgbClr val="E1E6E9"/>
                </a:solidFill>
                <a:latin typeface="Cambria"/>
                <a:cs typeface="Cambria"/>
              </a:rPr>
              <a:t> </a:t>
            </a:r>
            <a:r>
              <a:rPr sz="2800" spc="-10" dirty="0">
                <a:solidFill>
                  <a:srgbClr val="E1E6E9"/>
                </a:solidFill>
                <a:latin typeface="Cambria"/>
                <a:cs typeface="Cambria"/>
              </a:rPr>
              <a:t>Patil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48425" y="5278373"/>
            <a:ext cx="1311910" cy="140462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 marR="5080" indent="55880" algn="just">
              <a:lnSpc>
                <a:spcPct val="74400"/>
              </a:lnSpc>
              <a:spcBef>
                <a:spcPts val="955"/>
              </a:spcBef>
            </a:pPr>
            <a:r>
              <a:rPr sz="2800" spc="-10" dirty="0">
                <a:solidFill>
                  <a:srgbClr val="E1E6E9"/>
                </a:solidFill>
                <a:latin typeface="Cambria"/>
                <a:cs typeface="Cambria"/>
              </a:rPr>
              <a:t>C42241 C42243 C42249 C42250</a:t>
            </a:r>
            <a:endParaRPr sz="2800" dirty="0">
              <a:latin typeface="Cambria"/>
              <a:cs typeface="Cambr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140695" y="6062471"/>
            <a:ext cx="2653030" cy="872490"/>
            <a:chOff x="10140695" y="6062471"/>
            <a:chExt cx="2653030" cy="87249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40695" y="6062471"/>
              <a:ext cx="1584198" cy="56768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40695" y="6367271"/>
              <a:ext cx="1407413" cy="56768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209019" y="6367271"/>
              <a:ext cx="1584198" cy="567689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0288651" y="6124702"/>
            <a:ext cx="23380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40" dirty="0">
                <a:solidFill>
                  <a:srgbClr val="FFFFFF"/>
                </a:solidFill>
                <a:latin typeface="Cambria"/>
                <a:cs typeface="Cambria"/>
              </a:rPr>
              <a:t>Guided</a:t>
            </a:r>
            <a:r>
              <a:rPr sz="2000" spc="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Cambria"/>
                <a:cs typeface="Cambria"/>
              </a:rPr>
              <a:t>by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00" spc="50" dirty="0">
                <a:solidFill>
                  <a:srgbClr val="FFFFFF"/>
                </a:solidFill>
                <a:latin typeface="Cambria"/>
                <a:cs typeface="Cambria"/>
              </a:rPr>
              <a:t>Prof.</a:t>
            </a:r>
            <a:r>
              <a:rPr sz="2000" spc="-2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dirty="0">
                <a:solidFill>
                  <a:srgbClr val="FFFFFF"/>
                </a:solidFill>
                <a:latin typeface="Cambria"/>
                <a:cs typeface="Cambria"/>
              </a:rPr>
              <a:t>V.</a:t>
            </a:r>
            <a:r>
              <a:rPr sz="2000" spc="-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95" dirty="0">
                <a:solidFill>
                  <a:srgbClr val="FFFFFF"/>
                </a:solidFill>
                <a:latin typeface="Cambria"/>
                <a:cs typeface="Cambria"/>
              </a:rPr>
              <a:t>S.</a:t>
            </a:r>
            <a:r>
              <a:rPr sz="2000" spc="-9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mbria"/>
                <a:cs typeface="Cambria"/>
              </a:rPr>
              <a:t>Paithankar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19800" y="7266838"/>
            <a:ext cx="44958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spc="114" dirty="0">
                <a:solidFill>
                  <a:srgbClr val="FFFFFF"/>
                </a:solidFill>
                <a:latin typeface="Cambria"/>
                <a:cs typeface="Cambria"/>
              </a:rPr>
              <a:t>   A</a:t>
            </a:r>
            <a:r>
              <a:rPr lang="en-IN" sz="2400" spc="60" dirty="0">
                <a:solidFill>
                  <a:srgbClr val="FFFFFF"/>
                </a:solidFill>
                <a:latin typeface="Cambria"/>
                <a:cs typeface="Cambria"/>
              </a:rPr>
              <a:t>. Y. 2024 - 25</a:t>
            </a:r>
            <a:endParaRPr sz="24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-1"/>
            <a:ext cx="5486400" cy="82295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3722" y="435660"/>
            <a:ext cx="568388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600"/>
              </a:lnSpc>
              <a:spcBef>
                <a:spcPts val="100"/>
              </a:spcBef>
            </a:pPr>
            <a:r>
              <a:rPr sz="3550" dirty="0"/>
              <a:t>The</a:t>
            </a:r>
            <a:r>
              <a:rPr sz="3550" spc="-40" dirty="0"/>
              <a:t> </a:t>
            </a:r>
            <a:r>
              <a:rPr sz="3550" spc="-20" dirty="0"/>
              <a:t>Manager's</a:t>
            </a:r>
            <a:r>
              <a:rPr sz="3550" spc="-75" dirty="0"/>
              <a:t> </a:t>
            </a:r>
            <a:r>
              <a:rPr sz="3550" dirty="0"/>
              <a:t>Role:</a:t>
            </a:r>
            <a:r>
              <a:rPr sz="3550" spc="-40" dirty="0"/>
              <a:t> </a:t>
            </a:r>
            <a:r>
              <a:rPr sz="3550" spc="-10" dirty="0"/>
              <a:t>Project </a:t>
            </a:r>
            <a:r>
              <a:rPr sz="3550" dirty="0"/>
              <a:t>Assignment</a:t>
            </a:r>
            <a:r>
              <a:rPr sz="3550" spc="-105" dirty="0"/>
              <a:t> </a:t>
            </a:r>
            <a:r>
              <a:rPr sz="3550" dirty="0"/>
              <a:t>and</a:t>
            </a:r>
            <a:r>
              <a:rPr sz="3550" spc="-75" dirty="0"/>
              <a:t> </a:t>
            </a:r>
            <a:r>
              <a:rPr sz="3550" spc="-10" dirty="0"/>
              <a:t>Oversight</a:t>
            </a:r>
            <a:endParaRPr sz="355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6384" y="1910207"/>
            <a:ext cx="909040" cy="581825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805432" y="2067560"/>
            <a:ext cx="6711315" cy="534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solidFill>
                  <a:srgbClr val="CFD0D7"/>
                </a:solidFill>
                <a:latin typeface="Roboto Lt"/>
                <a:cs typeface="Roboto Lt"/>
              </a:rPr>
              <a:t>Project</a:t>
            </a:r>
            <a:r>
              <a:rPr sz="1750" spc="-65" dirty="0">
                <a:solidFill>
                  <a:srgbClr val="CFD0D7"/>
                </a:solidFill>
                <a:latin typeface="Roboto Lt"/>
                <a:cs typeface="Roboto Lt"/>
              </a:rPr>
              <a:t> </a:t>
            </a:r>
            <a:r>
              <a:rPr sz="1750" spc="-10" dirty="0">
                <a:solidFill>
                  <a:srgbClr val="CFD0D7"/>
                </a:solidFill>
                <a:latin typeface="Roboto Lt"/>
                <a:cs typeface="Roboto Lt"/>
              </a:rPr>
              <a:t>Approval</a:t>
            </a:r>
            <a:endParaRPr sz="1750">
              <a:latin typeface="Roboto Lt"/>
              <a:cs typeface="Roboto Lt"/>
            </a:endParaRPr>
          </a:p>
          <a:p>
            <a:pPr marL="12700" marR="5080">
              <a:lnSpc>
                <a:spcPct val="136400"/>
              </a:lnSpc>
              <a:spcBef>
                <a:spcPts val="805"/>
              </a:spcBef>
            </a:pPr>
            <a:r>
              <a:rPr sz="1400" dirty="0">
                <a:solidFill>
                  <a:srgbClr val="CFD0D7"/>
                </a:solidFill>
                <a:latin typeface="Roboto"/>
                <a:cs typeface="Roboto"/>
              </a:rPr>
              <a:t>The</a:t>
            </a:r>
            <a:r>
              <a:rPr sz="1400" spc="-4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7"/>
                </a:solidFill>
                <a:latin typeface="Roboto"/>
                <a:cs typeface="Roboto"/>
              </a:rPr>
              <a:t>manager</a:t>
            </a:r>
            <a:r>
              <a:rPr sz="1400" spc="-4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7"/>
                </a:solidFill>
                <a:latin typeface="Roboto"/>
                <a:cs typeface="Roboto"/>
              </a:rPr>
              <a:t>receives</a:t>
            </a:r>
            <a:r>
              <a:rPr sz="1400" spc="-6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7"/>
                </a:solidFill>
                <a:latin typeface="Roboto"/>
                <a:cs typeface="Roboto"/>
              </a:rPr>
              <a:t>project</a:t>
            </a:r>
            <a:r>
              <a:rPr sz="1400" spc="-3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7"/>
                </a:solidFill>
                <a:latin typeface="Roboto"/>
                <a:cs typeface="Roboto"/>
              </a:rPr>
              <a:t>proposals</a:t>
            </a:r>
            <a:r>
              <a:rPr sz="1400" spc="-6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CFD0D7"/>
                </a:solidFill>
                <a:latin typeface="Roboto"/>
                <a:cs typeface="Roboto"/>
              </a:rPr>
              <a:t>and</a:t>
            </a:r>
            <a:r>
              <a:rPr sz="1400" spc="-4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CFD0D7"/>
                </a:solidFill>
                <a:latin typeface="Roboto"/>
                <a:cs typeface="Roboto"/>
              </a:rPr>
              <a:t>evaluates</a:t>
            </a:r>
            <a:r>
              <a:rPr sz="1400" spc="-6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7"/>
                </a:solidFill>
                <a:latin typeface="Roboto"/>
                <a:cs typeface="Roboto"/>
              </a:rPr>
              <a:t>their</a:t>
            </a:r>
            <a:r>
              <a:rPr sz="1400" spc="-2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7"/>
                </a:solidFill>
                <a:latin typeface="Roboto"/>
                <a:cs typeface="Roboto"/>
              </a:rPr>
              <a:t>feasibility</a:t>
            </a:r>
            <a:r>
              <a:rPr sz="1400" spc="-4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CFD0D7"/>
                </a:solidFill>
                <a:latin typeface="Roboto"/>
                <a:cs typeface="Roboto"/>
              </a:rPr>
              <a:t>and</a:t>
            </a:r>
            <a:r>
              <a:rPr sz="1400" spc="-5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7"/>
                </a:solidFill>
                <a:latin typeface="Roboto"/>
                <a:cs typeface="Roboto"/>
              </a:rPr>
              <a:t>alignment with</a:t>
            </a:r>
            <a:r>
              <a:rPr sz="1400" spc="-4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7"/>
                </a:solidFill>
                <a:latin typeface="Roboto"/>
                <a:cs typeface="Roboto"/>
              </a:rPr>
              <a:t>company</a:t>
            </a:r>
            <a:r>
              <a:rPr sz="1400" spc="-7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7"/>
                </a:solidFill>
                <a:latin typeface="Roboto"/>
                <a:cs typeface="Roboto"/>
              </a:rPr>
              <a:t>goals.</a:t>
            </a:r>
            <a:endParaRPr sz="14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4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605"/>
              </a:spcBef>
            </a:pPr>
            <a:endParaRPr sz="14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750" dirty="0">
                <a:solidFill>
                  <a:srgbClr val="CFD0D7"/>
                </a:solidFill>
                <a:latin typeface="Roboto Lt"/>
                <a:cs typeface="Roboto Lt"/>
              </a:rPr>
              <a:t>Project</a:t>
            </a:r>
            <a:r>
              <a:rPr sz="1750" spc="-65" dirty="0">
                <a:solidFill>
                  <a:srgbClr val="CFD0D7"/>
                </a:solidFill>
                <a:latin typeface="Roboto Lt"/>
                <a:cs typeface="Roboto Lt"/>
              </a:rPr>
              <a:t> </a:t>
            </a:r>
            <a:r>
              <a:rPr sz="1750" spc="-10" dirty="0">
                <a:solidFill>
                  <a:srgbClr val="CFD0D7"/>
                </a:solidFill>
                <a:latin typeface="Roboto Lt"/>
                <a:cs typeface="Roboto Lt"/>
              </a:rPr>
              <a:t>Assignment</a:t>
            </a:r>
            <a:endParaRPr sz="1750">
              <a:latin typeface="Roboto Lt"/>
              <a:cs typeface="Roboto Lt"/>
            </a:endParaRPr>
          </a:p>
          <a:p>
            <a:pPr marL="12700" marR="765175">
              <a:lnSpc>
                <a:spcPct val="136400"/>
              </a:lnSpc>
              <a:spcBef>
                <a:spcPts val="810"/>
              </a:spcBef>
            </a:pPr>
            <a:r>
              <a:rPr sz="1400" dirty="0">
                <a:solidFill>
                  <a:srgbClr val="CFD0D7"/>
                </a:solidFill>
                <a:latin typeface="Roboto"/>
                <a:cs typeface="Roboto"/>
              </a:rPr>
              <a:t>Once</a:t>
            </a:r>
            <a:r>
              <a:rPr sz="1400" spc="-5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CFD0D7"/>
                </a:solidFill>
                <a:latin typeface="Roboto"/>
                <a:cs typeface="Roboto"/>
              </a:rPr>
              <a:t>a</a:t>
            </a:r>
            <a:r>
              <a:rPr sz="1400" spc="-3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7"/>
                </a:solidFill>
                <a:latin typeface="Roboto"/>
                <a:cs typeface="Roboto"/>
              </a:rPr>
              <a:t>project</a:t>
            </a:r>
            <a:r>
              <a:rPr sz="1400" spc="-5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CFD0D7"/>
                </a:solidFill>
                <a:latin typeface="Roboto"/>
                <a:cs typeface="Roboto"/>
              </a:rPr>
              <a:t>is</a:t>
            </a:r>
            <a:r>
              <a:rPr sz="1400" spc="-3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7"/>
                </a:solidFill>
                <a:latin typeface="Roboto"/>
                <a:cs typeface="Roboto"/>
              </a:rPr>
              <a:t>approved,</a:t>
            </a:r>
            <a:r>
              <a:rPr sz="1400" spc="-7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CFD0D7"/>
                </a:solidFill>
                <a:latin typeface="Roboto"/>
                <a:cs typeface="Roboto"/>
              </a:rPr>
              <a:t>the</a:t>
            </a:r>
            <a:r>
              <a:rPr sz="1400" spc="-3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7"/>
                </a:solidFill>
                <a:latin typeface="Roboto"/>
                <a:cs typeface="Roboto"/>
              </a:rPr>
              <a:t>manager</a:t>
            </a:r>
            <a:r>
              <a:rPr sz="1400" spc="-6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7"/>
                </a:solidFill>
                <a:latin typeface="Roboto"/>
                <a:cs typeface="Roboto"/>
              </a:rPr>
              <a:t>assigns</a:t>
            </a:r>
            <a:r>
              <a:rPr sz="1400" spc="-4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CFD0D7"/>
                </a:solidFill>
                <a:latin typeface="Roboto"/>
                <a:cs typeface="Roboto"/>
              </a:rPr>
              <a:t>it</a:t>
            </a:r>
            <a:r>
              <a:rPr sz="1400" spc="-3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CFD0D7"/>
                </a:solidFill>
                <a:latin typeface="Roboto"/>
                <a:cs typeface="Roboto"/>
              </a:rPr>
              <a:t>to</a:t>
            </a:r>
            <a:r>
              <a:rPr sz="1400" spc="-4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CFD0D7"/>
                </a:solidFill>
                <a:latin typeface="Roboto"/>
                <a:cs typeface="Roboto"/>
              </a:rPr>
              <a:t>the</a:t>
            </a:r>
            <a:r>
              <a:rPr sz="1400" spc="-3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7"/>
                </a:solidFill>
                <a:latin typeface="Roboto"/>
                <a:cs typeface="Roboto"/>
              </a:rPr>
              <a:t>appropriate</a:t>
            </a:r>
            <a:r>
              <a:rPr sz="1400" spc="-7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7"/>
                </a:solidFill>
                <a:latin typeface="Roboto"/>
                <a:cs typeface="Roboto"/>
              </a:rPr>
              <a:t>team, </a:t>
            </a:r>
            <a:r>
              <a:rPr sz="1400" spc="-20" dirty="0">
                <a:solidFill>
                  <a:srgbClr val="CFD0D7"/>
                </a:solidFill>
                <a:latin typeface="Roboto"/>
                <a:cs typeface="Roboto"/>
              </a:rPr>
              <a:t>considering</a:t>
            </a:r>
            <a:r>
              <a:rPr sz="1400" spc="-4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7"/>
                </a:solidFill>
                <a:latin typeface="Roboto"/>
                <a:cs typeface="Roboto"/>
              </a:rPr>
              <a:t>their</a:t>
            </a:r>
            <a:r>
              <a:rPr sz="1400" spc="-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7"/>
                </a:solidFill>
                <a:latin typeface="Roboto"/>
                <a:cs typeface="Roboto"/>
              </a:rPr>
              <a:t>expertise</a:t>
            </a:r>
            <a:r>
              <a:rPr sz="1400" spc="-3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CFD0D7"/>
                </a:solidFill>
                <a:latin typeface="Roboto"/>
                <a:cs typeface="Roboto"/>
              </a:rPr>
              <a:t>and</a:t>
            </a:r>
            <a:r>
              <a:rPr sz="1400" spc="-3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7"/>
                </a:solidFill>
                <a:latin typeface="Roboto"/>
                <a:cs typeface="Roboto"/>
              </a:rPr>
              <a:t>availability.</a:t>
            </a:r>
            <a:endParaRPr sz="14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4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sz="14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750" dirty="0">
                <a:solidFill>
                  <a:srgbClr val="CFD0D7"/>
                </a:solidFill>
                <a:latin typeface="Roboto Lt"/>
                <a:cs typeface="Roboto Lt"/>
              </a:rPr>
              <a:t>Project</a:t>
            </a:r>
            <a:r>
              <a:rPr sz="1750" spc="-65" dirty="0">
                <a:solidFill>
                  <a:srgbClr val="CFD0D7"/>
                </a:solidFill>
                <a:latin typeface="Roboto Lt"/>
                <a:cs typeface="Roboto Lt"/>
              </a:rPr>
              <a:t> </a:t>
            </a:r>
            <a:r>
              <a:rPr sz="1750" spc="-10" dirty="0">
                <a:solidFill>
                  <a:srgbClr val="CFD0D7"/>
                </a:solidFill>
                <a:latin typeface="Roboto Lt"/>
                <a:cs typeface="Roboto Lt"/>
              </a:rPr>
              <a:t>Description</a:t>
            </a:r>
            <a:endParaRPr sz="1750">
              <a:latin typeface="Roboto Lt"/>
              <a:cs typeface="Roboto Lt"/>
            </a:endParaRPr>
          </a:p>
          <a:p>
            <a:pPr marL="12700" marR="679450">
              <a:lnSpc>
                <a:spcPct val="136400"/>
              </a:lnSpc>
              <a:spcBef>
                <a:spcPts val="810"/>
              </a:spcBef>
            </a:pPr>
            <a:r>
              <a:rPr sz="1400" dirty="0">
                <a:solidFill>
                  <a:srgbClr val="CFD0D7"/>
                </a:solidFill>
                <a:latin typeface="Roboto"/>
                <a:cs typeface="Roboto"/>
              </a:rPr>
              <a:t>The</a:t>
            </a:r>
            <a:r>
              <a:rPr sz="1400" spc="-3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7"/>
                </a:solidFill>
                <a:latin typeface="Roboto"/>
                <a:cs typeface="Roboto"/>
              </a:rPr>
              <a:t>manager</a:t>
            </a:r>
            <a:r>
              <a:rPr sz="1400" spc="-3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7"/>
                </a:solidFill>
                <a:latin typeface="Roboto"/>
                <a:cs typeface="Roboto"/>
              </a:rPr>
              <a:t>provides</a:t>
            </a:r>
            <a:r>
              <a:rPr sz="1400" spc="-5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CFD0D7"/>
                </a:solidFill>
                <a:latin typeface="Roboto"/>
                <a:cs typeface="Roboto"/>
              </a:rPr>
              <a:t>a</a:t>
            </a:r>
            <a:r>
              <a:rPr sz="1400" spc="-3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7"/>
                </a:solidFill>
                <a:latin typeface="Roboto"/>
                <a:cs typeface="Roboto"/>
              </a:rPr>
              <a:t>detailed</a:t>
            </a:r>
            <a:r>
              <a:rPr sz="1400" spc="-4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7"/>
                </a:solidFill>
                <a:latin typeface="Roboto"/>
                <a:cs typeface="Roboto"/>
              </a:rPr>
              <a:t>project</a:t>
            </a:r>
            <a:r>
              <a:rPr sz="1400" spc="-2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CFD0D7"/>
                </a:solidFill>
                <a:latin typeface="Roboto"/>
                <a:cs typeface="Roboto"/>
              </a:rPr>
              <a:t>description</a:t>
            </a:r>
            <a:r>
              <a:rPr sz="1400" spc="-3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CFD0D7"/>
                </a:solidFill>
                <a:latin typeface="Roboto"/>
                <a:cs typeface="Roboto"/>
              </a:rPr>
              <a:t>outlining</a:t>
            </a:r>
            <a:r>
              <a:rPr sz="1400" spc="-3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CFD0D7"/>
                </a:solidFill>
                <a:latin typeface="Roboto"/>
                <a:cs typeface="Roboto"/>
              </a:rPr>
              <a:t>the</a:t>
            </a:r>
            <a:r>
              <a:rPr sz="1400" spc="-2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7"/>
                </a:solidFill>
                <a:latin typeface="Roboto"/>
                <a:cs typeface="Roboto"/>
              </a:rPr>
              <a:t>objectives, deliverables,</a:t>
            </a:r>
            <a:r>
              <a:rPr sz="1400" spc="-7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CFD0D7"/>
                </a:solidFill>
                <a:latin typeface="Roboto"/>
                <a:cs typeface="Roboto"/>
              </a:rPr>
              <a:t>and</a:t>
            </a:r>
            <a:r>
              <a:rPr sz="1400" spc="-6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CFD0D7"/>
                </a:solidFill>
                <a:latin typeface="Roboto"/>
                <a:cs typeface="Roboto"/>
              </a:rPr>
              <a:t>expected</a:t>
            </a:r>
            <a:r>
              <a:rPr sz="1400" spc="-7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7"/>
                </a:solidFill>
                <a:latin typeface="Roboto"/>
                <a:cs typeface="Roboto"/>
              </a:rPr>
              <a:t>outcomes.</a:t>
            </a:r>
            <a:endParaRPr sz="14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4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605"/>
              </a:spcBef>
            </a:pPr>
            <a:endParaRPr sz="14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1750" dirty="0">
                <a:solidFill>
                  <a:srgbClr val="CFD0D7"/>
                </a:solidFill>
                <a:latin typeface="Roboto Lt"/>
                <a:cs typeface="Roboto Lt"/>
              </a:rPr>
              <a:t>Project</a:t>
            </a:r>
            <a:r>
              <a:rPr sz="1750" spc="-65" dirty="0">
                <a:solidFill>
                  <a:srgbClr val="CFD0D7"/>
                </a:solidFill>
                <a:latin typeface="Roboto Lt"/>
                <a:cs typeface="Roboto Lt"/>
              </a:rPr>
              <a:t> </a:t>
            </a:r>
            <a:r>
              <a:rPr sz="1750" spc="-10" dirty="0">
                <a:solidFill>
                  <a:srgbClr val="CFD0D7"/>
                </a:solidFill>
                <a:latin typeface="Roboto Lt"/>
                <a:cs typeface="Roboto Lt"/>
              </a:rPr>
              <a:t>Deadline</a:t>
            </a:r>
            <a:endParaRPr sz="1750">
              <a:latin typeface="Roboto Lt"/>
              <a:cs typeface="Roboto Lt"/>
            </a:endParaRPr>
          </a:p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sz="1400" dirty="0">
                <a:solidFill>
                  <a:srgbClr val="CFD0D7"/>
                </a:solidFill>
                <a:latin typeface="Roboto"/>
                <a:cs typeface="Roboto"/>
              </a:rPr>
              <a:t>The</a:t>
            </a:r>
            <a:r>
              <a:rPr sz="1400" spc="-4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7"/>
                </a:solidFill>
                <a:latin typeface="Roboto"/>
                <a:cs typeface="Roboto"/>
              </a:rPr>
              <a:t>manager</a:t>
            </a:r>
            <a:r>
              <a:rPr sz="1400" spc="-4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7"/>
                </a:solidFill>
                <a:latin typeface="Roboto"/>
                <a:cs typeface="Roboto"/>
              </a:rPr>
              <a:t>sets</a:t>
            </a:r>
            <a:r>
              <a:rPr sz="1400" spc="-5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CFD0D7"/>
                </a:solidFill>
                <a:latin typeface="Roboto"/>
                <a:cs typeface="Roboto"/>
              </a:rPr>
              <a:t>a</a:t>
            </a:r>
            <a:r>
              <a:rPr sz="1400" spc="-4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CFD0D7"/>
                </a:solidFill>
                <a:latin typeface="Roboto"/>
                <a:cs typeface="Roboto"/>
              </a:rPr>
              <a:t>clear</a:t>
            </a:r>
            <a:r>
              <a:rPr sz="1400" spc="-3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7"/>
                </a:solidFill>
                <a:latin typeface="Roboto"/>
                <a:cs typeface="Roboto"/>
              </a:rPr>
              <a:t>deadline</a:t>
            </a:r>
            <a:r>
              <a:rPr sz="1400" spc="-7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CFD0D7"/>
                </a:solidFill>
                <a:latin typeface="Roboto"/>
                <a:cs typeface="Roboto"/>
              </a:rPr>
              <a:t>for</a:t>
            </a:r>
            <a:r>
              <a:rPr sz="1400" spc="-4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7"/>
                </a:solidFill>
                <a:latin typeface="Roboto"/>
                <a:cs typeface="Roboto"/>
              </a:rPr>
              <a:t>project</a:t>
            </a:r>
            <a:r>
              <a:rPr sz="1400" spc="-3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7"/>
                </a:solidFill>
                <a:latin typeface="Roboto"/>
                <a:cs typeface="Roboto"/>
              </a:rPr>
              <a:t>completion,</a:t>
            </a:r>
            <a:r>
              <a:rPr sz="1400" spc="-5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7"/>
                </a:solidFill>
                <a:latin typeface="Roboto"/>
                <a:cs typeface="Roboto"/>
              </a:rPr>
              <a:t>taking</a:t>
            </a:r>
            <a:r>
              <a:rPr sz="1400" spc="-3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CFD0D7"/>
                </a:solidFill>
                <a:latin typeface="Roboto"/>
                <a:cs typeface="Roboto"/>
              </a:rPr>
              <a:t>into</a:t>
            </a:r>
            <a:r>
              <a:rPr sz="1400" spc="-4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7"/>
                </a:solidFill>
                <a:latin typeface="Roboto"/>
                <a:cs typeface="Roboto"/>
              </a:rPr>
              <a:t>account</a:t>
            </a:r>
            <a:r>
              <a:rPr sz="1400" spc="-3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400" spc="-25" dirty="0">
                <a:solidFill>
                  <a:srgbClr val="CFD0D7"/>
                </a:solidFill>
                <a:latin typeface="Roboto"/>
                <a:cs typeface="Roboto"/>
              </a:rPr>
              <a:t>the</a:t>
            </a:r>
            <a:endParaRPr sz="14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1400" spc="-20" dirty="0">
                <a:solidFill>
                  <a:srgbClr val="CFD0D7"/>
                </a:solidFill>
                <a:latin typeface="Roboto"/>
                <a:cs typeface="Roboto"/>
              </a:rPr>
              <a:t>complexity</a:t>
            </a:r>
            <a:r>
              <a:rPr sz="1400" spc="-4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CFD0D7"/>
                </a:solidFill>
                <a:latin typeface="Roboto"/>
                <a:cs typeface="Roboto"/>
              </a:rPr>
              <a:t>and</a:t>
            </a:r>
            <a:r>
              <a:rPr sz="1400" spc="-4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CFD0D7"/>
                </a:solidFill>
                <a:latin typeface="Roboto"/>
                <a:cs typeface="Roboto"/>
              </a:rPr>
              <a:t>scope</a:t>
            </a:r>
            <a:r>
              <a:rPr sz="1400" spc="-2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CFD0D7"/>
                </a:solidFill>
                <a:latin typeface="Roboto"/>
                <a:cs typeface="Roboto"/>
              </a:rPr>
              <a:t>of</a:t>
            </a:r>
            <a:r>
              <a:rPr sz="1400" spc="-4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CFD0D7"/>
                </a:solidFill>
                <a:latin typeface="Roboto"/>
                <a:cs typeface="Roboto"/>
              </a:rPr>
              <a:t>the</a:t>
            </a:r>
            <a:r>
              <a:rPr sz="1400" spc="-2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7"/>
                </a:solidFill>
                <a:latin typeface="Roboto"/>
                <a:cs typeface="Roboto"/>
              </a:rPr>
              <a:t>project.</a:t>
            </a:r>
            <a:endParaRPr sz="1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4199" rIns="0" bIns="0" rtlCol="0">
            <a:spAutoFit/>
          </a:bodyPr>
          <a:lstStyle/>
          <a:p>
            <a:pPr marL="347345">
              <a:lnSpc>
                <a:spcPct val="100000"/>
              </a:lnSpc>
              <a:spcBef>
                <a:spcPts val="100"/>
              </a:spcBef>
            </a:pPr>
            <a:r>
              <a:rPr sz="4200" dirty="0"/>
              <a:t>Team</a:t>
            </a:r>
            <a:r>
              <a:rPr sz="4200" spc="-80" dirty="0"/>
              <a:t> </a:t>
            </a:r>
            <a:r>
              <a:rPr sz="4200" spc="-25" dirty="0"/>
              <a:t>Lead's</a:t>
            </a:r>
            <a:r>
              <a:rPr sz="4200" spc="-75" dirty="0"/>
              <a:t> </a:t>
            </a:r>
            <a:r>
              <a:rPr sz="4200" dirty="0"/>
              <a:t>Role:</a:t>
            </a:r>
            <a:r>
              <a:rPr sz="4200" spc="-60" dirty="0"/>
              <a:t> </a:t>
            </a:r>
            <a:r>
              <a:rPr sz="4200" dirty="0"/>
              <a:t>Task</a:t>
            </a:r>
            <a:r>
              <a:rPr sz="4200" spc="-80" dirty="0"/>
              <a:t> </a:t>
            </a:r>
            <a:r>
              <a:rPr sz="4200" dirty="0"/>
              <a:t>Breakdown</a:t>
            </a:r>
            <a:r>
              <a:rPr sz="4200" spc="-70" dirty="0"/>
              <a:t> </a:t>
            </a:r>
            <a:r>
              <a:rPr sz="4200" dirty="0"/>
              <a:t>and</a:t>
            </a:r>
            <a:r>
              <a:rPr sz="4200" spc="-90" dirty="0"/>
              <a:t> </a:t>
            </a:r>
            <a:r>
              <a:rPr sz="4200" spc="-10" dirty="0"/>
              <a:t>Assignment</a:t>
            </a:r>
            <a:endParaRPr sz="4200" dirty="0"/>
          </a:p>
        </p:txBody>
      </p:sp>
      <p:grpSp>
        <p:nvGrpSpPr>
          <p:cNvPr id="3" name="object 3"/>
          <p:cNvGrpSpPr/>
          <p:nvPr/>
        </p:nvGrpSpPr>
        <p:grpSpPr>
          <a:xfrm>
            <a:off x="734136" y="1735328"/>
            <a:ext cx="2188845" cy="1149985"/>
            <a:chOff x="749376" y="2020315"/>
            <a:chExt cx="2188845" cy="1576705"/>
          </a:xfrm>
        </p:grpSpPr>
        <p:sp>
          <p:nvSpPr>
            <p:cNvPr id="4" name="object 4"/>
            <p:cNvSpPr/>
            <p:nvPr/>
          </p:nvSpPr>
          <p:spPr>
            <a:xfrm>
              <a:off x="749376" y="2020316"/>
              <a:ext cx="2188845" cy="1576704"/>
            </a:xfrm>
            <a:custGeom>
              <a:avLst/>
              <a:gdLst/>
              <a:ahLst/>
              <a:cxnLst/>
              <a:rect l="l" t="t" r="r" b="b"/>
              <a:pathLst>
                <a:path w="2188845" h="1576704">
                  <a:moveTo>
                    <a:pt x="2098598" y="0"/>
                  </a:moveTo>
                  <a:lnTo>
                    <a:pt x="89941" y="0"/>
                  </a:lnTo>
                  <a:lnTo>
                    <a:pt x="54933" y="7086"/>
                  </a:lnTo>
                  <a:lnTo>
                    <a:pt x="26344" y="26400"/>
                  </a:lnTo>
                  <a:lnTo>
                    <a:pt x="7068" y="55024"/>
                  </a:lnTo>
                  <a:lnTo>
                    <a:pt x="0" y="90043"/>
                  </a:lnTo>
                  <a:lnTo>
                    <a:pt x="0" y="1486662"/>
                  </a:lnTo>
                  <a:lnTo>
                    <a:pt x="7068" y="1521660"/>
                  </a:lnTo>
                  <a:lnTo>
                    <a:pt x="26344" y="1550241"/>
                  </a:lnTo>
                  <a:lnTo>
                    <a:pt x="54933" y="1569511"/>
                  </a:lnTo>
                  <a:lnTo>
                    <a:pt x="89941" y="1576578"/>
                  </a:lnTo>
                  <a:lnTo>
                    <a:pt x="2098598" y="1576578"/>
                  </a:lnTo>
                  <a:lnTo>
                    <a:pt x="2133597" y="1569511"/>
                  </a:lnTo>
                  <a:lnTo>
                    <a:pt x="2162178" y="1550241"/>
                  </a:lnTo>
                  <a:lnTo>
                    <a:pt x="2181448" y="1521660"/>
                  </a:lnTo>
                  <a:lnTo>
                    <a:pt x="2188514" y="1486662"/>
                  </a:lnTo>
                  <a:lnTo>
                    <a:pt x="2188514" y="90043"/>
                  </a:lnTo>
                  <a:lnTo>
                    <a:pt x="2181448" y="55024"/>
                  </a:lnTo>
                  <a:lnTo>
                    <a:pt x="2162178" y="26400"/>
                  </a:lnTo>
                  <a:lnTo>
                    <a:pt x="2133597" y="7086"/>
                  </a:lnTo>
                  <a:lnTo>
                    <a:pt x="2098598" y="0"/>
                  </a:lnTo>
                  <a:close/>
                </a:path>
              </a:pathLst>
            </a:custGeom>
            <a:solidFill>
              <a:srgbClr val="1724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9376" y="2020315"/>
              <a:ext cx="2188845" cy="1576705"/>
            </a:xfrm>
            <a:custGeom>
              <a:avLst/>
              <a:gdLst/>
              <a:ahLst/>
              <a:cxnLst/>
              <a:rect l="l" t="t" r="r" b="b"/>
              <a:pathLst>
                <a:path w="2188845" h="1576704">
                  <a:moveTo>
                    <a:pt x="0" y="90043"/>
                  </a:moveTo>
                  <a:lnTo>
                    <a:pt x="7068" y="55024"/>
                  </a:lnTo>
                  <a:lnTo>
                    <a:pt x="26344" y="26400"/>
                  </a:lnTo>
                  <a:lnTo>
                    <a:pt x="54933" y="7086"/>
                  </a:lnTo>
                  <a:lnTo>
                    <a:pt x="89941" y="0"/>
                  </a:lnTo>
                  <a:lnTo>
                    <a:pt x="2098598" y="0"/>
                  </a:lnTo>
                  <a:lnTo>
                    <a:pt x="2133597" y="7086"/>
                  </a:lnTo>
                  <a:lnTo>
                    <a:pt x="2162178" y="26400"/>
                  </a:lnTo>
                  <a:lnTo>
                    <a:pt x="2181448" y="55024"/>
                  </a:lnTo>
                  <a:lnTo>
                    <a:pt x="2188514" y="90043"/>
                  </a:lnTo>
                  <a:lnTo>
                    <a:pt x="2188514" y="1486662"/>
                  </a:lnTo>
                  <a:lnTo>
                    <a:pt x="2181448" y="1521660"/>
                  </a:lnTo>
                  <a:lnTo>
                    <a:pt x="2162178" y="1550241"/>
                  </a:lnTo>
                  <a:lnTo>
                    <a:pt x="2133597" y="1569511"/>
                  </a:lnTo>
                  <a:lnTo>
                    <a:pt x="2098598" y="1576578"/>
                  </a:lnTo>
                  <a:lnTo>
                    <a:pt x="89941" y="1576578"/>
                  </a:lnTo>
                  <a:lnTo>
                    <a:pt x="54933" y="1569511"/>
                  </a:lnTo>
                  <a:lnTo>
                    <a:pt x="26344" y="1550241"/>
                  </a:lnTo>
                  <a:lnTo>
                    <a:pt x="7068" y="1521660"/>
                  </a:lnTo>
                  <a:lnTo>
                    <a:pt x="0" y="1486662"/>
                  </a:lnTo>
                  <a:lnTo>
                    <a:pt x="0" y="90043"/>
                  </a:lnTo>
                  <a:close/>
                </a:path>
              </a:pathLst>
            </a:custGeom>
            <a:ln w="7620">
              <a:solidFill>
                <a:srgbClr val="303D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47584" y="2135847"/>
            <a:ext cx="17716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0" dirty="0">
                <a:solidFill>
                  <a:srgbClr val="CFD0D7"/>
                </a:solidFill>
                <a:latin typeface="Roboto Lt"/>
                <a:cs typeface="Roboto Lt"/>
              </a:rPr>
              <a:t>1</a:t>
            </a:r>
            <a:endParaRPr sz="2100" dirty="0">
              <a:latin typeface="Roboto Lt"/>
              <a:cs typeface="Roboto L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44697" y="1744249"/>
            <a:ext cx="10119360" cy="1149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chemeClr val="bg1"/>
                </a:solidFill>
                <a:latin typeface="Roboto Lt"/>
                <a:cs typeface="Roboto Lt"/>
              </a:rPr>
              <a:t>Task</a:t>
            </a:r>
            <a:r>
              <a:rPr b="1" spc="-25" dirty="0">
                <a:solidFill>
                  <a:schemeClr val="bg1"/>
                </a:solidFill>
                <a:latin typeface="Roboto Lt"/>
                <a:cs typeface="Roboto Lt"/>
              </a:rPr>
              <a:t> </a:t>
            </a:r>
            <a:r>
              <a:rPr b="1" spc="-10" dirty="0">
                <a:solidFill>
                  <a:schemeClr val="bg1"/>
                </a:solidFill>
                <a:latin typeface="Roboto Lt"/>
                <a:cs typeface="Roboto Lt"/>
              </a:rPr>
              <a:t>Breakdown</a:t>
            </a:r>
            <a:endParaRPr b="1" dirty="0">
              <a:solidFill>
                <a:schemeClr val="bg1"/>
              </a:solidFill>
              <a:latin typeface="Roboto Lt"/>
              <a:cs typeface="Roboto Lt"/>
            </a:endParaRPr>
          </a:p>
          <a:p>
            <a:pPr marL="12700" marR="5080">
              <a:lnSpc>
                <a:spcPct val="136400"/>
              </a:lnSpc>
              <a:spcBef>
                <a:spcPts val="930"/>
              </a:spcBef>
            </a:pPr>
            <a:r>
              <a:rPr dirty="0">
                <a:solidFill>
                  <a:schemeClr val="bg1"/>
                </a:solidFill>
                <a:latin typeface="Roboto"/>
                <a:cs typeface="Roboto"/>
              </a:rPr>
              <a:t>The</a:t>
            </a:r>
            <a:r>
              <a:rPr spc="-4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dirty="0">
                <a:solidFill>
                  <a:schemeClr val="bg1"/>
                </a:solidFill>
                <a:latin typeface="Roboto"/>
                <a:cs typeface="Roboto"/>
              </a:rPr>
              <a:t>team</a:t>
            </a:r>
            <a:r>
              <a:rPr spc="-5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dirty="0">
                <a:solidFill>
                  <a:schemeClr val="bg1"/>
                </a:solidFill>
                <a:latin typeface="Roboto"/>
                <a:cs typeface="Roboto"/>
              </a:rPr>
              <a:t>lead</a:t>
            </a:r>
            <a:r>
              <a:rPr spc="-7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pc="-20" dirty="0">
                <a:solidFill>
                  <a:schemeClr val="bg1"/>
                </a:solidFill>
                <a:latin typeface="Roboto"/>
                <a:cs typeface="Roboto"/>
              </a:rPr>
              <a:t>analyzes</a:t>
            </a:r>
            <a:r>
              <a:rPr spc="-6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dirty="0">
                <a:solidFill>
                  <a:schemeClr val="bg1"/>
                </a:solidFill>
                <a:latin typeface="Roboto"/>
                <a:cs typeface="Roboto"/>
              </a:rPr>
              <a:t>the</a:t>
            </a:r>
            <a:r>
              <a:rPr spc="-5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dirty="0">
                <a:solidFill>
                  <a:schemeClr val="bg1"/>
                </a:solidFill>
                <a:latin typeface="Roboto"/>
                <a:cs typeface="Roboto"/>
              </a:rPr>
              <a:t>project</a:t>
            </a:r>
            <a:r>
              <a:rPr spc="-4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pc="-10" dirty="0">
                <a:solidFill>
                  <a:schemeClr val="bg1"/>
                </a:solidFill>
                <a:latin typeface="Roboto"/>
                <a:cs typeface="Roboto"/>
              </a:rPr>
              <a:t>description</a:t>
            </a:r>
            <a:r>
              <a:rPr spc="-8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dirty="0">
                <a:solidFill>
                  <a:schemeClr val="bg1"/>
                </a:solidFill>
                <a:latin typeface="Roboto"/>
                <a:cs typeface="Roboto"/>
              </a:rPr>
              <a:t>and</a:t>
            </a:r>
            <a:r>
              <a:rPr spc="-4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dirty="0">
                <a:solidFill>
                  <a:schemeClr val="bg1"/>
                </a:solidFill>
                <a:latin typeface="Roboto"/>
                <a:cs typeface="Roboto"/>
              </a:rPr>
              <a:t>breaks</a:t>
            </a:r>
            <a:r>
              <a:rPr spc="-4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dirty="0">
                <a:solidFill>
                  <a:schemeClr val="bg1"/>
                </a:solidFill>
                <a:latin typeface="Roboto"/>
                <a:cs typeface="Roboto"/>
              </a:rPr>
              <a:t>it</a:t>
            </a:r>
            <a:r>
              <a:rPr spc="-5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dirty="0">
                <a:solidFill>
                  <a:schemeClr val="bg1"/>
                </a:solidFill>
                <a:latin typeface="Roboto"/>
                <a:cs typeface="Roboto"/>
              </a:rPr>
              <a:t>down</a:t>
            </a:r>
            <a:r>
              <a:rPr spc="-6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dirty="0">
                <a:solidFill>
                  <a:schemeClr val="bg1"/>
                </a:solidFill>
                <a:latin typeface="Roboto"/>
                <a:cs typeface="Roboto"/>
              </a:rPr>
              <a:t>into</a:t>
            </a:r>
            <a:r>
              <a:rPr spc="-6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dirty="0">
                <a:solidFill>
                  <a:schemeClr val="bg1"/>
                </a:solidFill>
                <a:latin typeface="Roboto"/>
                <a:cs typeface="Roboto"/>
              </a:rPr>
              <a:t>smaller,</a:t>
            </a:r>
            <a:r>
              <a:rPr spc="-7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pc="-10" dirty="0">
                <a:solidFill>
                  <a:schemeClr val="bg1"/>
                </a:solidFill>
                <a:latin typeface="Roboto"/>
                <a:cs typeface="Roboto"/>
              </a:rPr>
              <a:t>manageable</a:t>
            </a:r>
            <a:r>
              <a:rPr spc="-4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pc="-10" dirty="0">
                <a:solidFill>
                  <a:schemeClr val="bg1"/>
                </a:solidFill>
                <a:latin typeface="Roboto"/>
                <a:cs typeface="Roboto"/>
              </a:rPr>
              <a:t>tasks,</a:t>
            </a:r>
            <a:r>
              <a:rPr spc="-6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dirty="0">
                <a:solidFill>
                  <a:schemeClr val="bg1"/>
                </a:solidFill>
                <a:latin typeface="Roboto"/>
                <a:cs typeface="Roboto"/>
              </a:rPr>
              <a:t>each</a:t>
            </a:r>
            <a:r>
              <a:rPr spc="-4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pc="-20" dirty="0">
                <a:solidFill>
                  <a:schemeClr val="bg1"/>
                </a:solidFill>
                <a:latin typeface="Roboto"/>
                <a:cs typeface="Roboto"/>
              </a:rPr>
              <a:t>with </a:t>
            </a:r>
            <a:r>
              <a:rPr dirty="0">
                <a:solidFill>
                  <a:schemeClr val="bg1"/>
                </a:solidFill>
                <a:latin typeface="Roboto"/>
                <a:cs typeface="Roboto"/>
              </a:rPr>
              <a:t>specific</a:t>
            </a:r>
            <a:r>
              <a:rPr spc="-6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pc="-10" dirty="0">
                <a:solidFill>
                  <a:schemeClr val="bg1"/>
                </a:solidFill>
                <a:latin typeface="Roboto"/>
                <a:cs typeface="Roboto"/>
              </a:rPr>
              <a:t>objectives</a:t>
            </a:r>
            <a:r>
              <a:rPr spc="-7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dirty="0">
                <a:solidFill>
                  <a:schemeClr val="bg1"/>
                </a:solidFill>
                <a:latin typeface="Roboto"/>
                <a:cs typeface="Roboto"/>
              </a:rPr>
              <a:t>and</a:t>
            </a:r>
            <a:r>
              <a:rPr spc="-5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pc="-10" dirty="0">
                <a:solidFill>
                  <a:schemeClr val="bg1"/>
                </a:solidFill>
                <a:latin typeface="Roboto"/>
                <a:cs typeface="Roboto"/>
              </a:rPr>
              <a:t>deliverables.</a:t>
            </a:r>
            <a:endParaRPr dirty="0">
              <a:solidFill>
                <a:schemeClr val="bg1"/>
              </a:solidFill>
              <a:latin typeface="Roboto"/>
              <a:cs typeface="Robot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59937" y="2883947"/>
            <a:ext cx="10729595" cy="15240"/>
          </a:xfrm>
          <a:custGeom>
            <a:avLst/>
            <a:gdLst/>
            <a:ahLst/>
            <a:cxnLst/>
            <a:rect l="l" t="t" r="r" b="b"/>
            <a:pathLst>
              <a:path w="10729594" h="15239">
                <a:moveTo>
                  <a:pt x="10725658" y="0"/>
                </a:moveTo>
                <a:lnTo>
                  <a:pt x="3302" y="0"/>
                </a:lnTo>
                <a:lnTo>
                  <a:pt x="0" y="3429"/>
                </a:lnTo>
                <a:lnTo>
                  <a:pt x="0" y="7620"/>
                </a:lnTo>
                <a:lnTo>
                  <a:pt x="0" y="11811"/>
                </a:lnTo>
                <a:lnTo>
                  <a:pt x="3302" y="15240"/>
                </a:lnTo>
                <a:lnTo>
                  <a:pt x="10725658" y="15240"/>
                </a:lnTo>
                <a:lnTo>
                  <a:pt x="10729087" y="11811"/>
                </a:lnTo>
                <a:lnTo>
                  <a:pt x="10729087" y="3429"/>
                </a:lnTo>
                <a:lnTo>
                  <a:pt x="10725658" y="0"/>
                </a:lnTo>
                <a:close/>
              </a:path>
            </a:pathLst>
          </a:custGeom>
          <a:solidFill>
            <a:srgbClr val="303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730326" y="3060828"/>
            <a:ext cx="4385310" cy="1149985"/>
            <a:chOff x="745566" y="3700145"/>
            <a:chExt cx="4385310" cy="1584325"/>
          </a:xfrm>
        </p:grpSpPr>
        <p:sp>
          <p:nvSpPr>
            <p:cNvPr id="10" name="object 10"/>
            <p:cNvSpPr/>
            <p:nvPr/>
          </p:nvSpPr>
          <p:spPr>
            <a:xfrm>
              <a:off x="749376" y="3703955"/>
              <a:ext cx="4377690" cy="1576705"/>
            </a:xfrm>
            <a:custGeom>
              <a:avLst/>
              <a:gdLst/>
              <a:ahLst/>
              <a:cxnLst/>
              <a:rect l="l" t="t" r="r" b="b"/>
              <a:pathLst>
                <a:path w="4377690" h="1576704">
                  <a:moveTo>
                    <a:pt x="4287189" y="0"/>
                  </a:moveTo>
                  <a:lnTo>
                    <a:pt x="89941" y="0"/>
                  </a:lnTo>
                  <a:lnTo>
                    <a:pt x="54933" y="7066"/>
                  </a:lnTo>
                  <a:lnTo>
                    <a:pt x="26344" y="26336"/>
                  </a:lnTo>
                  <a:lnTo>
                    <a:pt x="7068" y="54917"/>
                  </a:lnTo>
                  <a:lnTo>
                    <a:pt x="0" y="89916"/>
                  </a:lnTo>
                  <a:lnTo>
                    <a:pt x="0" y="1486535"/>
                  </a:lnTo>
                  <a:lnTo>
                    <a:pt x="7068" y="1521533"/>
                  </a:lnTo>
                  <a:lnTo>
                    <a:pt x="26344" y="1550114"/>
                  </a:lnTo>
                  <a:lnTo>
                    <a:pt x="54933" y="1569384"/>
                  </a:lnTo>
                  <a:lnTo>
                    <a:pt x="89941" y="1576451"/>
                  </a:lnTo>
                  <a:lnTo>
                    <a:pt x="4287189" y="1576451"/>
                  </a:lnTo>
                  <a:lnTo>
                    <a:pt x="4322188" y="1569384"/>
                  </a:lnTo>
                  <a:lnTo>
                    <a:pt x="4350769" y="1550114"/>
                  </a:lnTo>
                  <a:lnTo>
                    <a:pt x="4370039" y="1521533"/>
                  </a:lnTo>
                  <a:lnTo>
                    <a:pt x="4377105" y="1486535"/>
                  </a:lnTo>
                  <a:lnTo>
                    <a:pt x="4377105" y="89916"/>
                  </a:lnTo>
                  <a:lnTo>
                    <a:pt x="4370039" y="54917"/>
                  </a:lnTo>
                  <a:lnTo>
                    <a:pt x="4350769" y="26336"/>
                  </a:lnTo>
                  <a:lnTo>
                    <a:pt x="4322188" y="7066"/>
                  </a:lnTo>
                  <a:lnTo>
                    <a:pt x="4287189" y="0"/>
                  </a:lnTo>
                  <a:close/>
                </a:path>
              </a:pathLst>
            </a:custGeom>
            <a:solidFill>
              <a:srgbClr val="17246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749376" y="3703955"/>
              <a:ext cx="4377690" cy="1576705"/>
            </a:xfrm>
            <a:custGeom>
              <a:avLst/>
              <a:gdLst/>
              <a:ahLst/>
              <a:cxnLst/>
              <a:rect l="l" t="t" r="r" b="b"/>
              <a:pathLst>
                <a:path w="4377690" h="1576704">
                  <a:moveTo>
                    <a:pt x="0" y="89916"/>
                  </a:moveTo>
                  <a:lnTo>
                    <a:pt x="7068" y="54917"/>
                  </a:lnTo>
                  <a:lnTo>
                    <a:pt x="26344" y="26336"/>
                  </a:lnTo>
                  <a:lnTo>
                    <a:pt x="54933" y="7066"/>
                  </a:lnTo>
                  <a:lnTo>
                    <a:pt x="89941" y="0"/>
                  </a:lnTo>
                  <a:lnTo>
                    <a:pt x="4287189" y="0"/>
                  </a:lnTo>
                  <a:lnTo>
                    <a:pt x="4322188" y="7066"/>
                  </a:lnTo>
                  <a:lnTo>
                    <a:pt x="4350769" y="26336"/>
                  </a:lnTo>
                  <a:lnTo>
                    <a:pt x="4370039" y="54917"/>
                  </a:lnTo>
                  <a:lnTo>
                    <a:pt x="4377105" y="89916"/>
                  </a:lnTo>
                  <a:lnTo>
                    <a:pt x="4377105" y="1486535"/>
                  </a:lnTo>
                  <a:lnTo>
                    <a:pt x="4370039" y="1521533"/>
                  </a:lnTo>
                  <a:lnTo>
                    <a:pt x="4350769" y="1550114"/>
                  </a:lnTo>
                  <a:lnTo>
                    <a:pt x="4322188" y="1569384"/>
                  </a:lnTo>
                  <a:lnTo>
                    <a:pt x="4287189" y="1576451"/>
                  </a:lnTo>
                  <a:lnTo>
                    <a:pt x="89941" y="1576451"/>
                  </a:lnTo>
                  <a:lnTo>
                    <a:pt x="54933" y="1569384"/>
                  </a:lnTo>
                  <a:lnTo>
                    <a:pt x="26344" y="1550114"/>
                  </a:lnTo>
                  <a:lnTo>
                    <a:pt x="7068" y="1521533"/>
                  </a:lnTo>
                  <a:lnTo>
                    <a:pt x="0" y="1486535"/>
                  </a:lnTo>
                  <a:lnTo>
                    <a:pt x="0" y="89916"/>
                  </a:lnTo>
                  <a:close/>
                </a:path>
              </a:pathLst>
            </a:custGeom>
            <a:ln w="7620">
              <a:solidFill>
                <a:srgbClr val="303D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43608" y="3451161"/>
            <a:ext cx="17716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0" dirty="0">
                <a:solidFill>
                  <a:srgbClr val="CFD0D7"/>
                </a:solidFill>
                <a:latin typeface="Roboto Lt"/>
                <a:cs typeface="Roboto Lt"/>
              </a:rPr>
              <a:t>2</a:t>
            </a:r>
            <a:endParaRPr sz="2100" dirty="0">
              <a:latin typeface="Roboto Lt"/>
              <a:cs typeface="Roboto L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58954" y="3117530"/>
            <a:ext cx="8289925" cy="1149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chemeClr val="bg1"/>
                </a:solidFill>
                <a:latin typeface="Roboto Lt"/>
                <a:cs typeface="Roboto Lt"/>
              </a:rPr>
              <a:t>Task</a:t>
            </a:r>
            <a:r>
              <a:rPr b="1" spc="-20" dirty="0">
                <a:solidFill>
                  <a:schemeClr val="bg1"/>
                </a:solidFill>
                <a:latin typeface="Roboto Lt"/>
                <a:cs typeface="Roboto Lt"/>
              </a:rPr>
              <a:t> </a:t>
            </a:r>
            <a:r>
              <a:rPr b="1" spc="-10" dirty="0">
                <a:solidFill>
                  <a:schemeClr val="bg1"/>
                </a:solidFill>
                <a:latin typeface="Roboto Lt"/>
                <a:cs typeface="Roboto Lt"/>
              </a:rPr>
              <a:t>Assignment</a:t>
            </a:r>
            <a:endParaRPr b="1" dirty="0">
              <a:solidFill>
                <a:schemeClr val="bg1"/>
              </a:solidFill>
              <a:latin typeface="Roboto Lt"/>
              <a:cs typeface="Roboto Lt"/>
            </a:endParaRPr>
          </a:p>
          <a:p>
            <a:pPr marL="12700" marR="5080">
              <a:lnSpc>
                <a:spcPct val="136500"/>
              </a:lnSpc>
              <a:spcBef>
                <a:spcPts val="925"/>
              </a:spcBef>
            </a:pPr>
            <a:r>
              <a:rPr dirty="0">
                <a:solidFill>
                  <a:schemeClr val="bg1"/>
                </a:solidFill>
                <a:latin typeface="Roboto"/>
                <a:cs typeface="Roboto"/>
              </a:rPr>
              <a:t>The</a:t>
            </a:r>
            <a:r>
              <a:rPr spc="-2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dirty="0">
                <a:solidFill>
                  <a:schemeClr val="bg1"/>
                </a:solidFill>
                <a:latin typeface="Roboto"/>
                <a:cs typeface="Roboto"/>
              </a:rPr>
              <a:t>team</a:t>
            </a:r>
            <a:r>
              <a:rPr spc="-4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dirty="0">
                <a:solidFill>
                  <a:schemeClr val="bg1"/>
                </a:solidFill>
                <a:latin typeface="Roboto"/>
                <a:cs typeface="Roboto"/>
              </a:rPr>
              <a:t>lead</a:t>
            </a:r>
            <a:r>
              <a:rPr spc="-6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pc="-10" dirty="0">
                <a:solidFill>
                  <a:schemeClr val="bg1"/>
                </a:solidFill>
                <a:latin typeface="Roboto"/>
                <a:cs typeface="Roboto"/>
              </a:rPr>
              <a:t>carefully</a:t>
            </a:r>
            <a:r>
              <a:rPr spc="-4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pc="-20" dirty="0">
                <a:solidFill>
                  <a:schemeClr val="bg1"/>
                </a:solidFill>
                <a:latin typeface="Roboto"/>
                <a:cs typeface="Roboto"/>
              </a:rPr>
              <a:t>assigns</a:t>
            </a:r>
            <a:r>
              <a:rPr spc="-5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dirty="0">
                <a:solidFill>
                  <a:schemeClr val="bg1"/>
                </a:solidFill>
                <a:latin typeface="Roboto"/>
                <a:cs typeface="Roboto"/>
              </a:rPr>
              <a:t>these</a:t>
            </a:r>
            <a:r>
              <a:rPr spc="-2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pc="-10" dirty="0">
                <a:solidFill>
                  <a:schemeClr val="bg1"/>
                </a:solidFill>
                <a:latin typeface="Roboto"/>
                <a:cs typeface="Roboto"/>
              </a:rPr>
              <a:t>tasks</a:t>
            </a:r>
            <a:r>
              <a:rPr spc="-5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dirty="0">
                <a:solidFill>
                  <a:schemeClr val="bg1"/>
                </a:solidFill>
                <a:latin typeface="Roboto"/>
                <a:cs typeface="Roboto"/>
              </a:rPr>
              <a:t>to</a:t>
            </a:r>
            <a:r>
              <a:rPr spc="-3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pc="-20" dirty="0">
                <a:solidFill>
                  <a:schemeClr val="bg1"/>
                </a:solidFill>
                <a:latin typeface="Roboto"/>
                <a:cs typeface="Roboto"/>
              </a:rPr>
              <a:t>individual</a:t>
            </a:r>
            <a:r>
              <a:rPr spc="-7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pc="-10" dirty="0">
                <a:solidFill>
                  <a:schemeClr val="bg1"/>
                </a:solidFill>
                <a:latin typeface="Roboto"/>
                <a:cs typeface="Roboto"/>
              </a:rPr>
              <a:t>employees</a:t>
            </a:r>
            <a:r>
              <a:rPr spc="-6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dirty="0">
                <a:solidFill>
                  <a:schemeClr val="bg1"/>
                </a:solidFill>
                <a:latin typeface="Roboto"/>
                <a:cs typeface="Roboto"/>
              </a:rPr>
              <a:t>based</a:t>
            </a:r>
            <a:r>
              <a:rPr spc="-4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dirty="0">
                <a:solidFill>
                  <a:schemeClr val="bg1"/>
                </a:solidFill>
                <a:latin typeface="Roboto"/>
                <a:cs typeface="Roboto"/>
              </a:rPr>
              <a:t>on</a:t>
            </a:r>
            <a:r>
              <a:rPr spc="-3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dirty="0">
                <a:solidFill>
                  <a:schemeClr val="bg1"/>
                </a:solidFill>
                <a:latin typeface="Roboto"/>
                <a:cs typeface="Roboto"/>
              </a:rPr>
              <a:t>their</a:t>
            </a:r>
            <a:r>
              <a:rPr spc="-4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pc="-10" dirty="0">
                <a:solidFill>
                  <a:schemeClr val="bg1"/>
                </a:solidFill>
                <a:latin typeface="Roboto"/>
                <a:cs typeface="Roboto"/>
              </a:rPr>
              <a:t>skills, experience,</a:t>
            </a:r>
            <a:r>
              <a:rPr spc="-4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dirty="0">
                <a:solidFill>
                  <a:schemeClr val="bg1"/>
                </a:solidFill>
                <a:latin typeface="Roboto"/>
                <a:cs typeface="Roboto"/>
              </a:rPr>
              <a:t>and</a:t>
            </a:r>
            <a:r>
              <a:rPr spc="-2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pc="-10" dirty="0">
                <a:solidFill>
                  <a:schemeClr val="bg1"/>
                </a:solidFill>
                <a:latin typeface="Roboto"/>
                <a:cs typeface="Roboto"/>
              </a:rPr>
              <a:t>availability.</a:t>
            </a:r>
            <a:endParaRPr dirty="0">
              <a:solidFill>
                <a:schemeClr val="bg1"/>
              </a:solidFill>
              <a:latin typeface="Roboto"/>
              <a:cs typeface="Roboto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248782" y="4286565"/>
            <a:ext cx="8540750" cy="15240"/>
          </a:xfrm>
          <a:custGeom>
            <a:avLst/>
            <a:gdLst/>
            <a:ahLst/>
            <a:cxnLst/>
            <a:rect l="l" t="t" r="r" b="b"/>
            <a:pathLst>
              <a:path w="8540750" h="15239">
                <a:moveTo>
                  <a:pt x="8537067" y="0"/>
                </a:moveTo>
                <a:lnTo>
                  <a:pt x="3429" y="0"/>
                </a:lnTo>
                <a:lnTo>
                  <a:pt x="0" y="3428"/>
                </a:lnTo>
                <a:lnTo>
                  <a:pt x="0" y="7619"/>
                </a:lnTo>
                <a:lnTo>
                  <a:pt x="0" y="11810"/>
                </a:lnTo>
                <a:lnTo>
                  <a:pt x="3429" y="15239"/>
                </a:lnTo>
                <a:lnTo>
                  <a:pt x="8537067" y="15239"/>
                </a:lnTo>
                <a:lnTo>
                  <a:pt x="8540496" y="11810"/>
                </a:lnTo>
                <a:lnTo>
                  <a:pt x="8540496" y="3428"/>
                </a:lnTo>
                <a:lnTo>
                  <a:pt x="8537067" y="0"/>
                </a:lnTo>
                <a:close/>
              </a:path>
            </a:pathLst>
          </a:custGeom>
          <a:solidFill>
            <a:srgbClr val="303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734136" y="4407788"/>
            <a:ext cx="5751195" cy="1492885"/>
            <a:chOff x="745566" y="5383657"/>
            <a:chExt cx="6573520" cy="1927225"/>
          </a:xfrm>
        </p:grpSpPr>
        <p:sp>
          <p:nvSpPr>
            <p:cNvPr id="16" name="object 16"/>
            <p:cNvSpPr/>
            <p:nvPr/>
          </p:nvSpPr>
          <p:spPr>
            <a:xfrm>
              <a:off x="749376" y="5387467"/>
              <a:ext cx="6565900" cy="1919605"/>
            </a:xfrm>
            <a:custGeom>
              <a:avLst/>
              <a:gdLst/>
              <a:ahLst/>
              <a:cxnLst/>
              <a:rect l="l" t="t" r="r" b="b"/>
              <a:pathLst>
                <a:path w="6565900" h="1919604">
                  <a:moveTo>
                    <a:pt x="6475907" y="0"/>
                  </a:moveTo>
                  <a:lnTo>
                    <a:pt x="89941" y="0"/>
                  </a:lnTo>
                  <a:lnTo>
                    <a:pt x="54933" y="7066"/>
                  </a:lnTo>
                  <a:lnTo>
                    <a:pt x="26344" y="26336"/>
                  </a:lnTo>
                  <a:lnTo>
                    <a:pt x="7068" y="54917"/>
                  </a:lnTo>
                  <a:lnTo>
                    <a:pt x="0" y="89915"/>
                  </a:lnTo>
                  <a:lnTo>
                    <a:pt x="0" y="1829219"/>
                  </a:lnTo>
                  <a:lnTo>
                    <a:pt x="7068" y="1864226"/>
                  </a:lnTo>
                  <a:lnTo>
                    <a:pt x="26344" y="1892815"/>
                  </a:lnTo>
                  <a:lnTo>
                    <a:pt x="54933" y="1912091"/>
                  </a:lnTo>
                  <a:lnTo>
                    <a:pt x="89941" y="1919160"/>
                  </a:lnTo>
                  <a:lnTo>
                    <a:pt x="6475907" y="1919160"/>
                  </a:lnTo>
                  <a:lnTo>
                    <a:pt x="6510906" y="1912091"/>
                  </a:lnTo>
                  <a:lnTo>
                    <a:pt x="6539487" y="1892815"/>
                  </a:lnTo>
                  <a:lnTo>
                    <a:pt x="6558757" y="1864226"/>
                  </a:lnTo>
                  <a:lnTo>
                    <a:pt x="6565823" y="1829219"/>
                  </a:lnTo>
                  <a:lnTo>
                    <a:pt x="6565823" y="89915"/>
                  </a:lnTo>
                  <a:lnTo>
                    <a:pt x="6558757" y="54917"/>
                  </a:lnTo>
                  <a:lnTo>
                    <a:pt x="6539487" y="26336"/>
                  </a:lnTo>
                  <a:lnTo>
                    <a:pt x="6510906" y="7066"/>
                  </a:lnTo>
                  <a:lnTo>
                    <a:pt x="6475907" y="0"/>
                  </a:lnTo>
                  <a:close/>
                </a:path>
              </a:pathLst>
            </a:custGeom>
            <a:solidFill>
              <a:srgbClr val="1724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49376" y="5387467"/>
              <a:ext cx="6565900" cy="1919605"/>
            </a:xfrm>
            <a:custGeom>
              <a:avLst/>
              <a:gdLst/>
              <a:ahLst/>
              <a:cxnLst/>
              <a:rect l="l" t="t" r="r" b="b"/>
              <a:pathLst>
                <a:path w="6565900" h="1919604">
                  <a:moveTo>
                    <a:pt x="0" y="89915"/>
                  </a:moveTo>
                  <a:lnTo>
                    <a:pt x="7068" y="54917"/>
                  </a:lnTo>
                  <a:lnTo>
                    <a:pt x="26344" y="26336"/>
                  </a:lnTo>
                  <a:lnTo>
                    <a:pt x="54933" y="7066"/>
                  </a:lnTo>
                  <a:lnTo>
                    <a:pt x="89941" y="0"/>
                  </a:lnTo>
                  <a:lnTo>
                    <a:pt x="6475907" y="0"/>
                  </a:lnTo>
                  <a:lnTo>
                    <a:pt x="6510906" y="7066"/>
                  </a:lnTo>
                  <a:lnTo>
                    <a:pt x="6539487" y="26336"/>
                  </a:lnTo>
                  <a:lnTo>
                    <a:pt x="6558757" y="54917"/>
                  </a:lnTo>
                  <a:lnTo>
                    <a:pt x="6565823" y="89915"/>
                  </a:lnTo>
                  <a:lnTo>
                    <a:pt x="6565823" y="1829219"/>
                  </a:lnTo>
                  <a:lnTo>
                    <a:pt x="6558757" y="1864226"/>
                  </a:lnTo>
                  <a:lnTo>
                    <a:pt x="6539487" y="1892815"/>
                  </a:lnTo>
                  <a:lnTo>
                    <a:pt x="6510906" y="1912091"/>
                  </a:lnTo>
                  <a:lnTo>
                    <a:pt x="6475907" y="1919160"/>
                  </a:lnTo>
                  <a:lnTo>
                    <a:pt x="89941" y="1919160"/>
                  </a:lnTo>
                  <a:lnTo>
                    <a:pt x="54933" y="1912091"/>
                  </a:lnTo>
                  <a:lnTo>
                    <a:pt x="26344" y="1892815"/>
                  </a:lnTo>
                  <a:lnTo>
                    <a:pt x="7068" y="1864226"/>
                  </a:lnTo>
                  <a:lnTo>
                    <a:pt x="0" y="1829219"/>
                  </a:lnTo>
                  <a:lnTo>
                    <a:pt x="0" y="89915"/>
                  </a:lnTo>
                  <a:close/>
                </a:path>
              </a:pathLst>
            </a:custGeom>
            <a:ln w="7620">
              <a:solidFill>
                <a:srgbClr val="303D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43608" y="4981510"/>
            <a:ext cx="17716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100" spc="-50" dirty="0">
                <a:solidFill>
                  <a:srgbClr val="CFD0D7"/>
                </a:solidFill>
                <a:latin typeface="Roboto Lt"/>
                <a:cs typeface="Roboto Lt"/>
              </a:rPr>
              <a:t>3</a:t>
            </a:r>
            <a:endParaRPr lang="en-IN" sz="2100" dirty="0">
              <a:latin typeface="Roboto Lt"/>
              <a:cs typeface="Roboto L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680488" y="4485858"/>
            <a:ext cx="7082374" cy="14989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chemeClr val="bg1"/>
                </a:solidFill>
                <a:latin typeface="Roboto Lt"/>
                <a:cs typeface="Roboto Lt"/>
              </a:rPr>
              <a:t>Task</a:t>
            </a:r>
            <a:r>
              <a:rPr b="1" spc="-55" dirty="0">
                <a:solidFill>
                  <a:schemeClr val="bg1"/>
                </a:solidFill>
                <a:latin typeface="Roboto Lt"/>
                <a:cs typeface="Roboto Lt"/>
              </a:rPr>
              <a:t> </a:t>
            </a:r>
            <a:r>
              <a:rPr b="1" spc="-10" dirty="0">
                <a:solidFill>
                  <a:schemeClr val="bg1"/>
                </a:solidFill>
                <a:latin typeface="Roboto Lt"/>
                <a:cs typeface="Roboto Lt"/>
              </a:rPr>
              <a:t>Description</a:t>
            </a:r>
            <a:r>
              <a:rPr b="1" spc="-45" dirty="0">
                <a:solidFill>
                  <a:schemeClr val="bg1"/>
                </a:solidFill>
                <a:latin typeface="Roboto Lt"/>
                <a:cs typeface="Roboto Lt"/>
              </a:rPr>
              <a:t> </a:t>
            </a:r>
            <a:r>
              <a:rPr b="1" dirty="0">
                <a:solidFill>
                  <a:schemeClr val="bg1"/>
                </a:solidFill>
                <a:latin typeface="Roboto Lt"/>
                <a:cs typeface="Roboto Lt"/>
              </a:rPr>
              <a:t>and</a:t>
            </a:r>
            <a:r>
              <a:rPr b="1" spc="-30" dirty="0">
                <a:solidFill>
                  <a:schemeClr val="bg1"/>
                </a:solidFill>
                <a:latin typeface="Roboto Lt"/>
                <a:cs typeface="Roboto Lt"/>
              </a:rPr>
              <a:t> </a:t>
            </a:r>
            <a:r>
              <a:rPr b="1" spc="-10" dirty="0">
                <a:solidFill>
                  <a:schemeClr val="bg1"/>
                </a:solidFill>
                <a:latin typeface="Roboto Lt"/>
                <a:cs typeface="Roboto Lt"/>
              </a:rPr>
              <a:t>Deadline</a:t>
            </a:r>
            <a:endParaRPr b="1" dirty="0">
              <a:solidFill>
                <a:schemeClr val="bg1"/>
              </a:solidFill>
              <a:latin typeface="Roboto Lt"/>
              <a:cs typeface="Roboto Lt"/>
            </a:endParaRPr>
          </a:p>
          <a:p>
            <a:pPr marL="12700" marR="5080">
              <a:lnSpc>
                <a:spcPct val="136400"/>
              </a:lnSpc>
              <a:spcBef>
                <a:spcPts val="930"/>
              </a:spcBef>
            </a:pPr>
            <a:r>
              <a:rPr dirty="0">
                <a:solidFill>
                  <a:schemeClr val="bg1"/>
                </a:solidFill>
                <a:latin typeface="Roboto"/>
                <a:cs typeface="Roboto"/>
              </a:rPr>
              <a:t>For</a:t>
            </a:r>
            <a:r>
              <a:rPr spc="-4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dirty="0">
                <a:solidFill>
                  <a:schemeClr val="bg1"/>
                </a:solidFill>
                <a:latin typeface="Roboto"/>
                <a:cs typeface="Roboto"/>
              </a:rPr>
              <a:t>each</a:t>
            </a:r>
            <a:r>
              <a:rPr spc="-3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dirty="0">
                <a:solidFill>
                  <a:schemeClr val="bg1"/>
                </a:solidFill>
                <a:latin typeface="Roboto"/>
                <a:cs typeface="Roboto"/>
              </a:rPr>
              <a:t>task,</a:t>
            </a:r>
            <a:r>
              <a:rPr spc="-5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dirty="0">
                <a:solidFill>
                  <a:schemeClr val="bg1"/>
                </a:solidFill>
                <a:latin typeface="Roboto"/>
                <a:cs typeface="Roboto"/>
              </a:rPr>
              <a:t>the</a:t>
            </a:r>
            <a:r>
              <a:rPr spc="-3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dirty="0">
                <a:solidFill>
                  <a:schemeClr val="bg1"/>
                </a:solidFill>
                <a:latin typeface="Roboto"/>
                <a:cs typeface="Roboto"/>
              </a:rPr>
              <a:t>team</a:t>
            </a:r>
            <a:r>
              <a:rPr spc="-3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dirty="0">
                <a:solidFill>
                  <a:schemeClr val="bg1"/>
                </a:solidFill>
                <a:latin typeface="Roboto"/>
                <a:cs typeface="Roboto"/>
              </a:rPr>
              <a:t>lead</a:t>
            </a:r>
            <a:r>
              <a:rPr spc="-5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pc="-10" dirty="0">
                <a:solidFill>
                  <a:schemeClr val="bg1"/>
                </a:solidFill>
                <a:latin typeface="Roboto"/>
                <a:cs typeface="Roboto"/>
              </a:rPr>
              <a:t>provides</a:t>
            </a:r>
            <a:r>
              <a:rPr spc="-6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dirty="0">
                <a:solidFill>
                  <a:schemeClr val="bg1"/>
                </a:solidFill>
                <a:latin typeface="Roboto"/>
                <a:cs typeface="Roboto"/>
              </a:rPr>
              <a:t>a</a:t>
            </a:r>
            <a:r>
              <a:rPr spc="-2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dirty="0">
                <a:solidFill>
                  <a:schemeClr val="bg1"/>
                </a:solidFill>
                <a:latin typeface="Roboto"/>
                <a:cs typeface="Roboto"/>
              </a:rPr>
              <a:t>clear</a:t>
            </a:r>
            <a:r>
              <a:rPr spc="-4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pc="-10" dirty="0">
                <a:solidFill>
                  <a:schemeClr val="bg1"/>
                </a:solidFill>
                <a:latin typeface="Roboto"/>
                <a:cs typeface="Roboto"/>
              </a:rPr>
              <a:t>description, </a:t>
            </a:r>
            <a:r>
              <a:rPr spc="-20" dirty="0">
                <a:solidFill>
                  <a:schemeClr val="bg1"/>
                </a:solidFill>
                <a:latin typeface="Roboto"/>
                <a:cs typeface="Roboto"/>
              </a:rPr>
              <a:t>outlining</a:t>
            </a:r>
            <a:r>
              <a:rPr spc="-7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dirty="0">
                <a:solidFill>
                  <a:schemeClr val="bg1"/>
                </a:solidFill>
                <a:latin typeface="Roboto"/>
                <a:cs typeface="Roboto"/>
              </a:rPr>
              <a:t>the</a:t>
            </a:r>
            <a:r>
              <a:rPr spc="-3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dirty="0">
                <a:solidFill>
                  <a:schemeClr val="bg1"/>
                </a:solidFill>
                <a:latin typeface="Roboto"/>
                <a:cs typeface="Roboto"/>
              </a:rPr>
              <a:t>steps</a:t>
            </a:r>
            <a:r>
              <a:rPr spc="-4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pc="-10" dirty="0">
                <a:solidFill>
                  <a:schemeClr val="bg1"/>
                </a:solidFill>
                <a:latin typeface="Roboto"/>
                <a:cs typeface="Roboto"/>
              </a:rPr>
              <a:t>involved,</a:t>
            </a:r>
            <a:r>
              <a:rPr spc="-6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dirty="0">
                <a:solidFill>
                  <a:schemeClr val="bg1"/>
                </a:solidFill>
                <a:latin typeface="Roboto"/>
                <a:cs typeface="Roboto"/>
              </a:rPr>
              <a:t>required</a:t>
            </a:r>
            <a:r>
              <a:rPr spc="-4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pc="-10" dirty="0">
                <a:solidFill>
                  <a:schemeClr val="bg1"/>
                </a:solidFill>
                <a:latin typeface="Roboto"/>
                <a:cs typeface="Roboto"/>
              </a:rPr>
              <a:t>resources,</a:t>
            </a:r>
            <a:r>
              <a:rPr spc="-5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dirty="0">
                <a:solidFill>
                  <a:schemeClr val="bg1"/>
                </a:solidFill>
                <a:latin typeface="Roboto"/>
                <a:cs typeface="Roboto"/>
              </a:rPr>
              <a:t>and</a:t>
            </a:r>
            <a:r>
              <a:rPr spc="-3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pc="-10" dirty="0">
                <a:solidFill>
                  <a:schemeClr val="bg1"/>
                </a:solidFill>
                <a:latin typeface="Roboto"/>
                <a:cs typeface="Roboto"/>
              </a:rPr>
              <a:t>expected deliverables,</a:t>
            </a:r>
            <a:r>
              <a:rPr spc="-55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dirty="0">
                <a:solidFill>
                  <a:schemeClr val="bg1"/>
                </a:solidFill>
                <a:latin typeface="Roboto"/>
                <a:cs typeface="Roboto"/>
              </a:rPr>
              <a:t>as</a:t>
            </a:r>
            <a:r>
              <a:rPr spc="-3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dirty="0">
                <a:solidFill>
                  <a:schemeClr val="bg1"/>
                </a:solidFill>
                <a:latin typeface="Roboto"/>
                <a:cs typeface="Roboto"/>
              </a:rPr>
              <a:t>well</a:t>
            </a:r>
            <a:r>
              <a:rPr spc="-4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dirty="0">
                <a:solidFill>
                  <a:schemeClr val="bg1"/>
                </a:solidFill>
                <a:latin typeface="Roboto"/>
                <a:cs typeface="Roboto"/>
              </a:rPr>
              <a:t>as</a:t>
            </a:r>
            <a:r>
              <a:rPr spc="-3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dirty="0">
                <a:solidFill>
                  <a:schemeClr val="bg1"/>
                </a:solidFill>
                <a:latin typeface="Roboto"/>
                <a:cs typeface="Roboto"/>
              </a:rPr>
              <a:t>a</a:t>
            </a:r>
            <a:r>
              <a:rPr spc="-10" dirty="0">
                <a:solidFill>
                  <a:schemeClr val="bg1"/>
                </a:solidFill>
                <a:latin typeface="Roboto"/>
                <a:cs typeface="Roboto"/>
              </a:rPr>
              <a:t> deadline</a:t>
            </a:r>
            <a:r>
              <a:rPr spc="-5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dirty="0">
                <a:solidFill>
                  <a:schemeClr val="bg1"/>
                </a:solidFill>
                <a:latin typeface="Roboto"/>
                <a:cs typeface="Roboto"/>
              </a:rPr>
              <a:t>for</a:t>
            </a:r>
            <a:r>
              <a:rPr spc="-30" dirty="0">
                <a:solidFill>
                  <a:schemeClr val="bg1"/>
                </a:solidFill>
                <a:latin typeface="Roboto"/>
                <a:cs typeface="Roboto"/>
              </a:rPr>
              <a:t> </a:t>
            </a:r>
            <a:r>
              <a:rPr spc="-10" dirty="0">
                <a:solidFill>
                  <a:schemeClr val="bg1"/>
                </a:solidFill>
                <a:latin typeface="Roboto"/>
                <a:cs typeface="Roboto"/>
              </a:rPr>
              <a:t>completion.</a:t>
            </a:r>
            <a:endParaRPr dirty="0">
              <a:solidFill>
                <a:schemeClr val="bg1"/>
              </a:solidFill>
              <a:latin typeface="Roboto"/>
              <a:cs typeface="Roboto"/>
            </a:endParaRPr>
          </a:p>
        </p:txBody>
      </p:sp>
      <p:grpSp>
        <p:nvGrpSpPr>
          <p:cNvPr id="20" name="object 15">
            <a:extLst>
              <a:ext uri="{FF2B5EF4-FFF2-40B4-BE49-F238E27FC236}">
                <a16:creationId xmlns:a16="http://schemas.microsoft.com/office/drawing/2014/main" id="{7D384057-671C-216D-8C6B-C2A7EFA8B643}"/>
              </a:ext>
            </a:extLst>
          </p:cNvPr>
          <p:cNvGrpSpPr/>
          <p:nvPr/>
        </p:nvGrpSpPr>
        <p:grpSpPr>
          <a:xfrm>
            <a:off x="760730" y="6111843"/>
            <a:ext cx="6573520" cy="1754325"/>
            <a:chOff x="745566" y="5383657"/>
            <a:chExt cx="6573520" cy="1927225"/>
          </a:xfrm>
        </p:grpSpPr>
        <p:sp>
          <p:nvSpPr>
            <p:cNvPr id="21" name="object 16">
              <a:extLst>
                <a:ext uri="{FF2B5EF4-FFF2-40B4-BE49-F238E27FC236}">
                  <a16:creationId xmlns:a16="http://schemas.microsoft.com/office/drawing/2014/main" id="{07E8A60A-0826-74C5-2F2C-BC93AF08827D}"/>
                </a:ext>
              </a:extLst>
            </p:cNvPr>
            <p:cNvSpPr/>
            <p:nvPr/>
          </p:nvSpPr>
          <p:spPr>
            <a:xfrm>
              <a:off x="749376" y="5387467"/>
              <a:ext cx="6565900" cy="1919605"/>
            </a:xfrm>
            <a:custGeom>
              <a:avLst/>
              <a:gdLst/>
              <a:ahLst/>
              <a:cxnLst/>
              <a:rect l="l" t="t" r="r" b="b"/>
              <a:pathLst>
                <a:path w="6565900" h="1919604">
                  <a:moveTo>
                    <a:pt x="6475907" y="0"/>
                  </a:moveTo>
                  <a:lnTo>
                    <a:pt x="89941" y="0"/>
                  </a:lnTo>
                  <a:lnTo>
                    <a:pt x="54933" y="7066"/>
                  </a:lnTo>
                  <a:lnTo>
                    <a:pt x="26344" y="26336"/>
                  </a:lnTo>
                  <a:lnTo>
                    <a:pt x="7068" y="54917"/>
                  </a:lnTo>
                  <a:lnTo>
                    <a:pt x="0" y="89915"/>
                  </a:lnTo>
                  <a:lnTo>
                    <a:pt x="0" y="1829219"/>
                  </a:lnTo>
                  <a:lnTo>
                    <a:pt x="7068" y="1864226"/>
                  </a:lnTo>
                  <a:lnTo>
                    <a:pt x="26344" y="1892815"/>
                  </a:lnTo>
                  <a:lnTo>
                    <a:pt x="54933" y="1912091"/>
                  </a:lnTo>
                  <a:lnTo>
                    <a:pt x="89941" y="1919160"/>
                  </a:lnTo>
                  <a:lnTo>
                    <a:pt x="6475907" y="1919160"/>
                  </a:lnTo>
                  <a:lnTo>
                    <a:pt x="6510906" y="1912091"/>
                  </a:lnTo>
                  <a:lnTo>
                    <a:pt x="6539487" y="1892815"/>
                  </a:lnTo>
                  <a:lnTo>
                    <a:pt x="6558757" y="1864226"/>
                  </a:lnTo>
                  <a:lnTo>
                    <a:pt x="6565823" y="1829219"/>
                  </a:lnTo>
                  <a:lnTo>
                    <a:pt x="6565823" y="89915"/>
                  </a:lnTo>
                  <a:lnTo>
                    <a:pt x="6558757" y="54917"/>
                  </a:lnTo>
                  <a:lnTo>
                    <a:pt x="6539487" y="26336"/>
                  </a:lnTo>
                  <a:lnTo>
                    <a:pt x="6510906" y="7066"/>
                  </a:lnTo>
                  <a:lnTo>
                    <a:pt x="6475907" y="0"/>
                  </a:lnTo>
                  <a:close/>
                </a:path>
              </a:pathLst>
            </a:custGeom>
            <a:solidFill>
              <a:srgbClr val="1724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7">
              <a:extLst>
                <a:ext uri="{FF2B5EF4-FFF2-40B4-BE49-F238E27FC236}">
                  <a16:creationId xmlns:a16="http://schemas.microsoft.com/office/drawing/2014/main" id="{39B0560C-1D42-AEDF-E346-4CCA55CF5764}"/>
                </a:ext>
              </a:extLst>
            </p:cNvPr>
            <p:cNvSpPr/>
            <p:nvPr/>
          </p:nvSpPr>
          <p:spPr>
            <a:xfrm>
              <a:off x="749376" y="5387467"/>
              <a:ext cx="6565900" cy="1919605"/>
            </a:xfrm>
            <a:custGeom>
              <a:avLst/>
              <a:gdLst/>
              <a:ahLst/>
              <a:cxnLst/>
              <a:rect l="l" t="t" r="r" b="b"/>
              <a:pathLst>
                <a:path w="6565900" h="1919604">
                  <a:moveTo>
                    <a:pt x="0" y="89915"/>
                  </a:moveTo>
                  <a:lnTo>
                    <a:pt x="7068" y="54917"/>
                  </a:lnTo>
                  <a:lnTo>
                    <a:pt x="26344" y="26336"/>
                  </a:lnTo>
                  <a:lnTo>
                    <a:pt x="54933" y="7066"/>
                  </a:lnTo>
                  <a:lnTo>
                    <a:pt x="89941" y="0"/>
                  </a:lnTo>
                  <a:lnTo>
                    <a:pt x="6475907" y="0"/>
                  </a:lnTo>
                  <a:lnTo>
                    <a:pt x="6510906" y="7066"/>
                  </a:lnTo>
                  <a:lnTo>
                    <a:pt x="6539487" y="26336"/>
                  </a:lnTo>
                  <a:lnTo>
                    <a:pt x="6558757" y="54917"/>
                  </a:lnTo>
                  <a:lnTo>
                    <a:pt x="6565823" y="89915"/>
                  </a:lnTo>
                  <a:lnTo>
                    <a:pt x="6565823" y="1829219"/>
                  </a:lnTo>
                  <a:lnTo>
                    <a:pt x="6558757" y="1864226"/>
                  </a:lnTo>
                  <a:lnTo>
                    <a:pt x="6539487" y="1892815"/>
                  </a:lnTo>
                  <a:lnTo>
                    <a:pt x="6510906" y="1912091"/>
                  </a:lnTo>
                  <a:lnTo>
                    <a:pt x="6475907" y="1919160"/>
                  </a:lnTo>
                  <a:lnTo>
                    <a:pt x="89941" y="1919160"/>
                  </a:lnTo>
                  <a:lnTo>
                    <a:pt x="54933" y="1912091"/>
                  </a:lnTo>
                  <a:lnTo>
                    <a:pt x="26344" y="1892815"/>
                  </a:lnTo>
                  <a:lnTo>
                    <a:pt x="7068" y="1864226"/>
                  </a:lnTo>
                  <a:lnTo>
                    <a:pt x="0" y="1829219"/>
                  </a:lnTo>
                  <a:lnTo>
                    <a:pt x="0" y="89915"/>
                  </a:lnTo>
                  <a:close/>
                </a:path>
              </a:pathLst>
            </a:custGeom>
            <a:ln w="7620">
              <a:solidFill>
                <a:srgbClr val="303D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14">
            <a:extLst>
              <a:ext uri="{FF2B5EF4-FFF2-40B4-BE49-F238E27FC236}">
                <a16:creationId xmlns:a16="http://schemas.microsoft.com/office/drawing/2014/main" id="{99F56D69-C241-2288-F874-CBE58C130943}"/>
              </a:ext>
            </a:extLst>
          </p:cNvPr>
          <p:cNvSpPr/>
          <p:nvPr/>
        </p:nvSpPr>
        <p:spPr>
          <a:xfrm>
            <a:off x="5260212" y="5991661"/>
            <a:ext cx="8540750" cy="15240"/>
          </a:xfrm>
          <a:custGeom>
            <a:avLst/>
            <a:gdLst/>
            <a:ahLst/>
            <a:cxnLst/>
            <a:rect l="l" t="t" r="r" b="b"/>
            <a:pathLst>
              <a:path w="8540750" h="15239">
                <a:moveTo>
                  <a:pt x="8537067" y="0"/>
                </a:moveTo>
                <a:lnTo>
                  <a:pt x="3429" y="0"/>
                </a:lnTo>
                <a:lnTo>
                  <a:pt x="0" y="3428"/>
                </a:lnTo>
                <a:lnTo>
                  <a:pt x="0" y="7619"/>
                </a:lnTo>
                <a:lnTo>
                  <a:pt x="0" y="11810"/>
                </a:lnTo>
                <a:lnTo>
                  <a:pt x="3429" y="15239"/>
                </a:lnTo>
                <a:lnTo>
                  <a:pt x="8537067" y="15239"/>
                </a:lnTo>
                <a:lnTo>
                  <a:pt x="8540496" y="11810"/>
                </a:lnTo>
                <a:lnTo>
                  <a:pt x="8540496" y="3428"/>
                </a:lnTo>
                <a:lnTo>
                  <a:pt x="8537067" y="0"/>
                </a:lnTo>
                <a:close/>
              </a:path>
            </a:pathLst>
          </a:custGeom>
          <a:solidFill>
            <a:srgbClr val="303D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22BF8E-1BBB-DF02-8349-E70D9D0DFD47}"/>
              </a:ext>
            </a:extLst>
          </p:cNvPr>
          <p:cNvSpPr txBox="1"/>
          <p:nvPr/>
        </p:nvSpPr>
        <p:spPr>
          <a:xfrm>
            <a:off x="7593330" y="6114784"/>
            <a:ext cx="68084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Ticket Raised (If Task Incomplete or Incorrect)</a:t>
            </a:r>
          </a:p>
          <a:p>
            <a:pPr algn="just"/>
            <a:b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If the submitted task is found to be incomplete or incorrect, the team lead raises a ticket highlighting the issues. This ticket is assigned back to the employee with necessary comments, allowing for rework, clarity, and accountability in task correction.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28A902-0B36-14EB-663B-F6D14CCAF2BA}"/>
              </a:ext>
            </a:extLst>
          </p:cNvPr>
          <p:cNvSpPr txBox="1"/>
          <p:nvPr/>
        </p:nvSpPr>
        <p:spPr>
          <a:xfrm>
            <a:off x="1043608" y="6629400"/>
            <a:ext cx="177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-1"/>
            <a:ext cx="5486400" cy="82295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5797" y="455802"/>
            <a:ext cx="6436360" cy="111887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5"/>
              </a:spcBef>
            </a:pPr>
            <a:r>
              <a:rPr sz="3500" dirty="0"/>
              <a:t>Employee</a:t>
            </a:r>
            <a:r>
              <a:rPr sz="3500" spc="-20" dirty="0"/>
              <a:t> Responsibilities:</a:t>
            </a:r>
            <a:r>
              <a:rPr sz="3500" spc="-30" dirty="0"/>
              <a:t> </a:t>
            </a:r>
            <a:r>
              <a:rPr sz="3500" spc="-20" dirty="0"/>
              <a:t>Task </a:t>
            </a:r>
            <a:r>
              <a:rPr sz="3500" dirty="0"/>
              <a:t>Completion</a:t>
            </a:r>
            <a:r>
              <a:rPr sz="3500" spc="-140" dirty="0"/>
              <a:t> </a:t>
            </a:r>
            <a:r>
              <a:rPr sz="3500" dirty="0"/>
              <a:t>and</a:t>
            </a:r>
            <a:r>
              <a:rPr sz="3500" spc="-130" dirty="0"/>
              <a:t> </a:t>
            </a:r>
            <a:r>
              <a:rPr sz="3500" spc="-10" dirty="0"/>
              <a:t>Reporting</a:t>
            </a:r>
            <a:endParaRPr sz="35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8408" y="1885518"/>
            <a:ext cx="448868" cy="44886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15797" y="2489454"/>
            <a:ext cx="7677784" cy="97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solidFill>
                  <a:srgbClr val="CFD0D7"/>
                </a:solidFill>
                <a:latin typeface="Roboto Lt"/>
                <a:cs typeface="Roboto Lt"/>
              </a:rPr>
              <a:t>Task</a:t>
            </a:r>
            <a:r>
              <a:rPr sz="1750" spc="-30" dirty="0">
                <a:solidFill>
                  <a:srgbClr val="CFD0D7"/>
                </a:solidFill>
                <a:latin typeface="Roboto Lt"/>
                <a:cs typeface="Roboto Lt"/>
              </a:rPr>
              <a:t> </a:t>
            </a:r>
            <a:r>
              <a:rPr sz="1750" spc="-10" dirty="0">
                <a:solidFill>
                  <a:srgbClr val="CFD0D7"/>
                </a:solidFill>
                <a:latin typeface="Roboto Lt"/>
                <a:cs typeface="Roboto Lt"/>
              </a:rPr>
              <a:t>Completion</a:t>
            </a:r>
            <a:endParaRPr sz="1750">
              <a:latin typeface="Roboto Lt"/>
              <a:cs typeface="Roboto Lt"/>
            </a:endParaRPr>
          </a:p>
          <a:p>
            <a:pPr marL="12700" marR="5080">
              <a:lnSpc>
                <a:spcPct val="136400"/>
              </a:lnSpc>
              <a:spcBef>
                <a:spcPts val="770"/>
              </a:spcBef>
            </a:pPr>
            <a:r>
              <a:rPr sz="1400" spc="-10" dirty="0">
                <a:solidFill>
                  <a:srgbClr val="CFD0D7"/>
                </a:solidFill>
                <a:latin typeface="Roboto"/>
                <a:cs typeface="Roboto"/>
              </a:rPr>
              <a:t>Employees</a:t>
            </a:r>
            <a:r>
              <a:rPr sz="1400" spc="-7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CFD0D7"/>
                </a:solidFill>
                <a:latin typeface="Roboto"/>
                <a:cs typeface="Roboto"/>
              </a:rPr>
              <a:t>diligently</a:t>
            </a:r>
            <a:r>
              <a:rPr sz="1400" spc="-4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7"/>
                </a:solidFill>
                <a:latin typeface="Roboto"/>
                <a:cs typeface="Roboto"/>
              </a:rPr>
              <a:t>complete</a:t>
            </a:r>
            <a:r>
              <a:rPr sz="1400" spc="-5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7"/>
                </a:solidFill>
                <a:latin typeface="Roboto"/>
                <a:cs typeface="Roboto"/>
              </a:rPr>
              <a:t>assigned</a:t>
            </a:r>
            <a:r>
              <a:rPr sz="1400" spc="-5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CFD0D7"/>
                </a:solidFill>
                <a:latin typeface="Roboto"/>
                <a:cs typeface="Roboto"/>
              </a:rPr>
              <a:t>tasks</a:t>
            </a:r>
            <a:r>
              <a:rPr sz="1400" spc="-2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CFD0D7"/>
                </a:solidFill>
                <a:latin typeface="Roboto"/>
                <a:cs typeface="Roboto"/>
              </a:rPr>
              <a:t>to</a:t>
            </a:r>
            <a:r>
              <a:rPr sz="1400" spc="-4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CFD0D7"/>
                </a:solidFill>
                <a:latin typeface="Roboto"/>
                <a:cs typeface="Roboto"/>
              </a:rPr>
              <a:t>the</a:t>
            </a:r>
            <a:r>
              <a:rPr sz="1400" spc="-3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CFD0D7"/>
                </a:solidFill>
                <a:latin typeface="Roboto"/>
                <a:cs typeface="Roboto"/>
              </a:rPr>
              <a:t>best</a:t>
            </a:r>
            <a:r>
              <a:rPr sz="1400" spc="-4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CFD0D7"/>
                </a:solidFill>
                <a:latin typeface="Roboto"/>
                <a:cs typeface="Roboto"/>
              </a:rPr>
              <a:t>of</a:t>
            </a:r>
            <a:r>
              <a:rPr sz="1400" spc="-4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7"/>
                </a:solidFill>
                <a:latin typeface="Roboto"/>
                <a:cs typeface="Roboto"/>
              </a:rPr>
              <a:t>their</a:t>
            </a:r>
            <a:r>
              <a:rPr sz="1400" spc="-2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7"/>
                </a:solidFill>
                <a:latin typeface="Roboto"/>
                <a:cs typeface="Roboto"/>
              </a:rPr>
              <a:t>abilities,</a:t>
            </a:r>
            <a:r>
              <a:rPr sz="1400" spc="-3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CFD0D7"/>
                </a:solidFill>
                <a:latin typeface="Roboto"/>
                <a:cs typeface="Roboto"/>
              </a:rPr>
              <a:t>ensuring</a:t>
            </a:r>
            <a:r>
              <a:rPr sz="1400" spc="-5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7"/>
                </a:solidFill>
                <a:latin typeface="Roboto"/>
                <a:cs typeface="Roboto"/>
              </a:rPr>
              <a:t>accuracy</a:t>
            </a:r>
            <a:r>
              <a:rPr sz="1400" spc="-4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400" spc="-25" dirty="0">
                <a:solidFill>
                  <a:srgbClr val="CFD0D7"/>
                </a:solidFill>
                <a:latin typeface="Roboto"/>
                <a:cs typeface="Roboto"/>
              </a:rPr>
              <a:t>and </a:t>
            </a:r>
            <a:r>
              <a:rPr sz="1400" spc="-10" dirty="0">
                <a:solidFill>
                  <a:srgbClr val="CFD0D7"/>
                </a:solidFill>
                <a:latin typeface="Roboto"/>
                <a:cs typeface="Roboto"/>
              </a:rPr>
              <a:t>quality.</a:t>
            </a:r>
            <a:endParaRPr sz="1400">
              <a:latin typeface="Roboto"/>
              <a:cs typeface="Roboto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8408" y="4015054"/>
            <a:ext cx="448868" cy="44886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15797" y="4619066"/>
            <a:ext cx="7315834" cy="9728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dirty="0">
                <a:solidFill>
                  <a:srgbClr val="CFD0D7"/>
                </a:solidFill>
                <a:latin typeface="Roboto Lt"/>
                <a:cs typeface="Roboto Lt"/>
              </a:rPr>
              <a:t>Progress</a:t>
            </a:r>
            <a:r>
              <a:rPr sz="1750" spc="-70" dirty="0">
                <a:solidFill>
                  <a:srgbClr val="CFD0D7"/>
                </a:solidFill>
                <a:latin typeface="Roboto Lt"/>
                <a:cs typeface="Roboto Lt"/>
              </a:rPr>
              <a:t> </a:t>
            </a:r>
            <a:r>
              <a:rPr sz="1750" spc="-10" dirty="0">
                <a:solidFill>
                  <a:srgbClr val="CFD0D7"/>
                </a:solidFill>
                <a:latin typeface="Roboto Lt"/>
                <a:cs typeface="Roboto Lt"/>
              </a:rPr>
              <a:t>Updates</a:t>
            </a:r>
            <a:endParaRPr sz="1750">
              <a:latin typeface="Roboto Lt"/>
              <a:cs typeface="Roboto Lt"/>
            </a:endParaRPr>
          </a:p>
          <a:p>
            <a:pPr marL="12700" marR="5080">
              <a:lnSpc>
                <a:spcPct val="136400"/>
              </a:lnSpc>
              <a:spcBef>
                <a:spcPts val="765"/>
              </a:spcBef>
            </a:pPr>
            <a:r>
              <a:rPr sz="1400" spc="-10" dirty="0">
                <a:solidFill>
                  <a:srgbClr val="CFD0D7"/>
                </a:solidFill>
                <a:latin typeface="Roboto"/>
                <a:cs typeface="Roboto"/>
              </a:rPr>
              <a:t>Employees</a:t>
            </a:r>
            <a:r>
              <a:rPr sz="1400" spc="-6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CFD0D7"/>
                </a:solidFill>
                <a:latin typeface="Roboto"/>
                <a:cs typeface="Roboto"/>
              </a:rPr>
              <a:t>regularly</a:t>
            </a:r>
            <a:r>
              <a:rPr sz="1400" spc="-6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7"/>
                </a:solidFill>
                <a:latin typeface="Roboto"/>
                <a:cs typeface="Roboto"/>
              </a:rPr>
              <a:t>update</a:t>
            </a:r>
            <a:r>
              <a:rPr sz="1400" spc="-6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CFD0D7"/>
                </a:solidFill>
                <a:latin typeface="Roboto"/>
                <a:cs typeface="Roboto"/>
              </a:rPr>
              <a:t>the</a:t>
            </a:r>
            <a:r>
              <a:rPr sz="1400" spc="-2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CFD0D7"/>
                </a:solidFill>
                <a:latin typeface="Roboto"/>
                <a:cs typeface="Roboto"/>
              </a:rPr>
              <a:t>team</a:t>
            </a:r>
            <a:r>
              <a:rPr sz="1400" spc="-4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CFD0D7"/>
                </a:solidFill>
                <a:latin typeface="Roboto"/>
                <a:cs typeface="Roboto"/>
              </a:rPr>
              <a:t>lead</a:t>
            </a:r>
            <a:r>
              <a:rPr sz="1400" spc="-4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CFD0D7"/>
                </a:solidFill>
                <a:latin typeface="Roboto"/>
                <a:cs typeface="Roboto"/>
              </a:rPr>
              <a:t>on</a:t>
            </a:r>
            <a:r>
              <a:rPr sz="1400" spc="-4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7"/>
                </a:solidFill>
                <a:latin typeface="Roboto"/>
                <a:cs typeface="Roboto"/>
              </a:rPr>
              <a:t>their</a:t>
            </a:r>
            <a:r>
              <a:rPr sz="1400" spc="-2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7"/>
                </a:solidFill>
                <a:latin typeface="Roboto"/>
                <a:cs typeface="Roboto"/>
              </a:rPr>
              <a:t>progress,</a:t>
            </a:r>
            <a:r>
              <a:rPr sz="1400" spc="-5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400" spc="-25" dirty="0">
                <a:solidFill>
                  <a:srgbClr val="CFD0D7"/>
                </a:solidFill>
                <a:latin typeface="Roboto"/>
                <a:cs typeface="Roboto"/>
              </a:rPr>
              <a:t>highlighting</a:t>
            </a:r>
            <a:r>
              <a:rPr sz="1400" spc="-1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CFD0D7"/>
                </a:solidFill>
                <a:latin typeface="Roboto"/>
                <a:cs typeface="Roboto"/>
              </a:rPr>
              <a:t>any</a:t>
            </a:r>
            <a:r>
              <a:rPr sz="1400" spc="-5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7"/>
                </a:solidFill>
                <a:latin typeface="Roboto"/>
                <a:cs typeface="Roboto"/>
              </a:rPr>
              <a:t>challenges</a:t>
            </a:r>
            <a:r>
              <a:rPr sz="1400" spc="-3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CFD0D7"/>
                </a:solidFill>
                <a:latin typeface="Roboto"/>
                <a:cs typeface="Roboto"/>
              </a:rPr>
              <a:t>they encounter</a:t>
            </a:r>
            <a:r>
              <a:rPr sz="1400" spc="-6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CFD0D7"/>
                </a:solidFill>
                <a:latin typeface="Roboto"/>
                <a:cs typeface="Roboto"/>
              </a:rPr>
              <a:t>and</a:t>
            </a:r>
            <a:r>
              <a:rPr sz="1400" spc="-5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7"/>
                </a:solidFill>
                <a:latin typeface="Roboto"/>
                <a:cs typeface="Roboto"/>
              </a:rPr>
              <a:t>seeking</a:t>
            </a:r>
            <a:r>
              <a:rPr sz="1400" spc="-5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7"/>
                </a:solidFill>
                <a:latin typeface="Roboto"/>
                <a:cs typeface="Roboto"/>
              </a:rPr>
              <a:t>clarification</a:t>
            </a:r>
            <a:r>
              <a:rPr sz="1400" spc="-3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7"/>
                </a:solidFill>
                <a:latin typeface="Roboto"/>
                <a:cs typeface="Roboto"/>
              </a:rPr>
              <a:t>when</a:t>
            </a:r>
            <a:r>
              <a:rPr sz="1400" spc="-5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7"/>
                </a:solidFill>
                <a:latin typeface="Roboto"/>
                <a:cs typeface="Roboto"/>
              </a:rPr>
              <a:t>needed.</a:t>
            </a:r>
            <a:endParaRPr sz="1400">
              <a:latin typeface="Roboto"/>
              <a:cs typeface="Roboto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28408" y="6144590"/>
            <a:ext cx="448868" cy="44886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15797" y="6748983"/>
            <a:ext cx="7816215" cy="9728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dirty="0">
                <a:solidFill>
                  <a:srgbClr val="CFD0D7"/>
                </a:solidFill>
                <a:latin typeface="Roboto Lt"/>
                <a:cs typeface="Roboto Lt"/>
              </a:rPr>
              <a:t>Feedback</a:t>
            </a:r>
            <a:r>
              <a:rPr sz="1750" spc="-35" dirty="0">
                <a:solidFill>
                  <a:srgbClr val="CFD0D7"/>
                </a:solidFill>
                <a:latin typeface="Roboto Lt"/>
                <a:cs typeface="Roboto Lt"/>
              </a:rPr>
              <a:t> </a:t>
            </a:r>
            <a:r>
              <a:rPr sz="1750" dirty="0">
                <a:solidFill>
                  <a:srgbClr val="CFD0D7"/>
                </a:solidFill>
                <a:latin typeface="Roboto Lt"/>
                <a:cs typeface="Roboto Lt"/>
              </a:rPr>
              <a:t>and</a:t>
            </a:r>
            <a:r>
              <a:rPr sz="1750" spc="-45" dirty="0">
                <a:solidFill>
                  <a:srgbClr val="CFD0D7"/>
                </a:solidFill>
                <a:latin typeface="Roboto Lt"/>
                <a:cs typeface="Roboto Lt"/>
              </a:rPr>
              <a:t> </a:t>
            </a:r>
            <a:r>
              <a:rPr sz="1750" spc="-10" dirty="0">
                <a:solidFill>
                  <a:srgbClr val="CFD0D7"/>
                </a:solidFill>
                <a:latin typeface="Roboto Lt"/>
                <a:cs typeface="Roboto Lt"/>
              </a:rPr>
              <a:t>Collaboration</a:t>
            </a:r>
            <a:endParaRPr sz="1750">
              <a:latin typeface="Roboto Lt"/>
              <a:cs typeface="Roboto Lt"/>
            </a:endParaRPr>
          </a:p>
          <a:p>
            <a:pPr marL="12700" marR="5080">
              <a:lnSpc>
                <a:spcPct val="136400"/>
              </a:lnSpc>
              <a:spcBef>
                <a:spcPts val="765"/>
              </a:spcBef>
            </a:pPr>
            <a:r>
              <a:rPr sz="1400" spc="-10" dirty="0">
                <a:solidFill>
                  <a:srgbClr val="CFD0D7"/>
                </a:solidFill>
                <a:latin typeface="Roboto"/>
                <a:cs typeface="Roboto"/>
              </a:rPr>
              <a:t>Employees</a:t>
            </a:r>
            <a:r>
              <a:rPr sz="1400" spc="-6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CFD0D7"/>
                </a:solidFill>
                <a:latin typeface="Roboto"/>
                <a:cs typeface="Roboto"/>
              </a:rPr>
              <a:t>actively</a:t>
            </a:r>
            <a:r>
              <a:rPr sz="1400" spc="-3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7"/>
                </a:solidFill>
                <a:latin typeface="Roboto"/>
                <a:cs typeface="Roboto"/>
              </a:rPr>
              <a:t>participate</a:t>
            </a:r>
            <a:r>
              <a:rPr sz="1400" spc="-4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CFD0D7"/>
                </a:solidFill>
                <a:latin typeface="Roboto"/>
                <a:cs typeface="Roboto"/>
              </a:rPr>
              <a:t>in</a:t>
            </a:r>
            <a:r>
              <a:rPr sz="1400" spc="-2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CFD0D7"/>
                </a:solidFill>
                <a:latin typeface="Roboto"/>
                <a:cs typeface="Roboto"/>
              </a:rPr>
              <a:t>team</a:t>
            </a:r>
            <a:r>
              <a:rPr sz="1400" spc="-3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CFD0D7"/>
                </a:solidFill>
                <a:latin typeface="Roboto"/>
                <a:cs typeface="Roboto"/>
              </a:rPr>
              <a:t>discussions,</a:t>
            </a:r>
            <a:r>
              <a:rPr sz="1400" spc="-1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7"/>
                </a:solidFill>
                <a:latin typeface="Roboto"/>
                <a:cs typeface="Roboto"/>
              </a:rPr>
              <a:t>provide</a:t>
            </a:r>
            <a:r>
              <a:rPr sz="1400" spc="-6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CFD0D7"/>
                </a:solidFill>
                <a:latin typeface="Roboto"/>
                <a:cs typeface="Roboto"/>
              </a:rPr>
              <a:t>constructive</a:t>
            </a:r>
            <a:r>
              <a:rPr sz="1400" spc="-3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CFD0D7"/>
                </a:solidFill>
                <a:latin typeface="Roboto"/>
                <a:cs typeface="Roboto"/>
              </a:rPr>
              <a:t>feedback,</a:t>
            </a:r>
            <a:r>
              <a:rPr sz="1400" spc="-5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CFD0D7"/>
                </a:solidFill>
                <a:latin typeface="Roboto"/>
                <a:cs typeface="Roboto"/>
              </a:rPr>
              <a:t>and</a:t>
            </a:r>
            <a:r>
              <a:rPr sz="1400" spc="-3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7"/>
                </a:solidFill>
                <a:latin typeface="Roboto"/>
                <a:cs typeface="Roboto"/>
              </a:rPr>
              <a:t>collaborate with</a:t>
            </a:r>
            <a:r>
              <a:rPr sz="1400" spc="-3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7"/>
                </a:solidFill>
                <a:latin typeface="Roboto"/>
                <a:cs typeface="Roboto"/>
              </a:rPr>
              <a:t>colleagues</a:t>
            </a:r>
            <a:r>
              <a:rPr sz="1400" spc="-5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400" dirty="0">
                <a:solidFill>
                  <a:srgbClr val="CFD0D7"/>
                </a:solidFill>
                <a:latin typeface="Roboto"/>
                <a:cs typeface="Roboto"/>
              </a:rPr>
              <a:t>to</a:t>
            </a:r>
            <a:r>
              <a:rPr sz="1400" spc="-3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7"/>
                </a:solidFill>
                <a:latin typeface="Roboto"/>
                <a:cs typeface="Roboto"/>
              </a:rPr>
              <a:t>ensure</a:t>
            </a:r>
            <a:r>
              <a:rPr sz="1400" spc="-5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7"/>
                </a:solidFill>
                <a:latin typeface="Roboto"/>
                <a:cs typeface="Roboto"/>
              </a:rPr>
              <a:t>project</a:t>
            </a:r>
            <a:r>
              <a:rPr sz="1400" spc="-3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CFD0D7"/>
                </a:solidFill>
                <a:latin typeface="Roboto"/>
                <a:cs typeface="Roboto"/>
              </a:rPr>
              <a:t>success.</a:t>
            </a:r>
            <a:endParaRPr sz="1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78422" y="519877"/>
            <a:ext cx="7123430" cy="1294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400"/>
              </a:lnSpc>
              <a:spcBef>
                <a:spcPts val="100"/>
              </a:spcBef>
            </a:pPr>
            <a:r>
              <a:rPr spc="-110" dirty="0"/>
              <a:t>Real-</a:t>
            </a:r>
            <a:r>
              <a:rPr dirty="0"/>
              <a:t>Time</a:t>
            </a:r>
            <a:r>
              <a:rPr spc="15" dirty="0"/>
              <a:t> </a:t>
            </a:r>
            <a:r>
              <a:rPr dirty="0"/>
              <a:t>Tracking:</a:t>
            </a:r>
            <a:r>
              <a:rPr spc="55" dirty="0"/>
              <a:t> </a:t>
            </a:r>
            <a:r>
              <a:rPr spc="-10" dirty="0"/>
              <a:t>Monitoring </a:t>
            </a:r>
            <a:r>
              <a:rPr dirty="0"/>
              <a:t>Project</a:t>
            </a:r>
            <a:r>
              <a:rPr spc="-70" dirty="0"/>
              <a:t> </a:t>
            </a:r>
            <a:r>
              <a:rPr dirty="0"/>
              <a:t>Progress</a:t>
            </a:r>
            <a:r>
              <a:rPr spc="-45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spc="-10" dirty="0"/>
              <a:t>Status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262370" y="2149094"/>
            <a:ext cx="1137920" cy="5490845"/>
            <a:chOff x="6262370" y="2149094"/>
            <a:chExt cx="1137920" cy="5490845"/>
          </a:xfrm>
        </p:grpSpPr>
        <p:sp>
          <p:nvSpPr>
            <p:cNvPr id="5" name="object 5"/>
            <p:cNvSpPr/>
            <p:nvPr/>
          </p:nvSpPr>
          <p:spPr>
            <a:xfrm>
              <a:off x="6481064" y="2149093"/>
              <a:ext cx="919480" cy="5490845"/>
            </a:xfrm>
            <a:custGeom>
              <a:avLst/>
              <a:gdLst/>
              <a:ahLst/>
              <a:cxnLst/>
              <a:rect l="l" t="t" r="r" b="b"/>
              <a:pathLst>
                <a:path w="919479" h="5490845">
                  <a:moveTo>
                    <a:pt x="22860" y="5080"/>
                  </a:moveTo>
                  <a:lnTo>
                    <a:pt x="17780" y="0"/>
                  </a:lnTo>
                  <a:lnTo>
                    <a:pt x="5080" y="0"/>
                  </a:lnTo>
                  <a:lnTo>
                    <a:pt x="0" y="5080"/>
                  </a:lnTo>
                  <a:lnTo>
                    <a:pt x="0" y="11430"/>
                  </a:lnTo>
                  <a:lnTo>
                    <a:pt x="0" y="5485676"/>
                  </a:lnTo>
                  <a:lnTo>
                    <a:pt x="5080" y="5490794"/>
                  </a:lnTo>
                  <a:lnTo>
                    <a:pt x="17780" y="5490794"/>
                  </a:lnTo>
                  <a:lnTo>
                    <a:pt x="22860" y="5485676"/>
                  </a:lnTo>
                  <a:lnTo>
                    <a:pt x="22860" y="5080"/>
                  </a:lnTo>
                  <a:close/>
                </a:path>
                <a:path w="919479" h="5490845">
                  <a:moveTo>
                    <a:pt x="919099" y="446405"/>
                  </a:moveTo>
                  <a:lnTo>
                    <a:pt x="914019" y="441198"/>
                  </a:lnTo>
                  <a:lnTo>
                    <a:pt x="219964" y="441198"/>
                  </a:lnTo>
                  <a:lnTo>
                    <a:pt x="214884" y="446405"/>
                  </a:lnTo>
                  <a:lnTo>
                    <a:pt x="214884" y="452628"/>
                  </a:lnTo>
                  <a:lnTo>
                    <a:pt x="214884" y="458978"/>
                  </a:lnTo>
                  <a:lnTo>
                    <a:pt x="219964" y="464058"/>
                  </a:lnTo>
                  <a:lnTo>
                    <a:pt x="914019" y="464058"/>
                  </a:lnTo>
                  <a:lnTo>
                    <a:pt x="919099" y="458978"/>
                  </a:lnTo>
                  <a:lnTo>
                    <a:pt x="919099" y="446405"/>
                  </a:lnTo>
                  <a:close/>
                </a:path>
              </a:pathLst>
            </a:custGeom>
            <a:solidFill>
              <a:srgbClr val="303D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66180" y="2375408"/>
              <a:ext cx="452755" cy="452755"/>
            </a:xfrm>
            <a:custGeom>
              <a:avLst/>
              <a:gdLst/>
              <a:ahLst/>
              <a:cxnLst/>
              <a:rect l="l" t="t" r="r" b="b"/>
              <a:pathLst>
                <a:path w="452754" h="452755">
                  <a:moveTo>
                    <a:pt x="368173" y="0"/>
                  </a:moveTo>
                  <a:lnTo>
                    <a:pt x="84455" y="0"/>
                  </a:lnTo>
                  <a:lnTo>
                    <a:pt x="51595" y="6643"/>
                  </a:lnTo>
                  <a:lnTo>
                    <a:pt x="24749" y="24764"/>
                  </a:lnTo>
                  <a:lnTo>
                    <a:pt x="6641" y="51649"/>
                  </a:lnTo>
                  <a:lnTo>
                    <a:pt x="0" y="84581"/>
                  </a:lnTo>
                  <a:lnTo>
                    <a:pt x="0" y="368172"/>
                  </a:lnTo>
                  <a:lnTo>
                    <a:pt x="6641" y="401032"/>
                  </a:lnTo>
                  <a:lnTo>
                    <a:pt x="24749" y="427878"/>
                  </a:lnTo>
                  <a:lnTo>
                    <a:pt x="51595" y="445986"/>
                  </a:lnTo>
                  <a:lnTo>
                    <a:pt x="84455" y="452627"/>
                  </a:lnTo>
                  <a:lnTo>
                    <a:pt x="368173" y="452627"/>
                  </a:lnTo>
                  <a:lnTo>
                    <a:pt x="401032" y="445986"/>
                  </a:lnTo>
                  <a:lnTo>
                    <a:pt x="427878" y="427878"/>
                  </a:lnTo>
                  <a:lnTo>
                    <a:pt x="445986" y="401032"/>
                  </a:lnTo>
                  <a:lnTo>
                    <a:pt x="452627" y="368172"/>
                  </a:lnTo>
                  <a:lnTo>
                    <a:pt x="452627" y="84581"/>
                  </a:lnTo>
                  <a:lnTo>
                    <a:pt x="445986" y="51649"/>
                  </a:lnTo>
                  <a:lnTo>
                    <a:pt x="427878" y="24764"/>
                  </a:lnTo>
                  <a:lnTo>
                    <a:pt x="401032" y="6643"/>
                  </a:lnTo>
                  <a:lnTo>
                    <a:pt x="368173" y="0"/>
                  </a:lnTo>
                  <a:close/>
                </a:path>
              </a:pathLst>
            </a:custGeom>
            <a:solidFill>
              <a:srgbClr val="1724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66180" y="2375408"/>
              <a:ext cx="452755" cy="452755"/>
            </a:xfrm>
            <a:custGeom>
              <a:avLst/>
              <a:gdLst/>
              <a:ahLst/>
              <a:cxnLst/>
              <a:rect l="l" t="t" r="r" b="b"/>
              <a:pathLst>
                <a:path w="452754" h="452755">
                  <a:moveTo>
                    <a:pt x="0" y="84581"/>
                  </a:moveTo>
                  <a:lnTo>
                    <a:pt x="6641" y="51649"/>
                  </a:lnTo>
                  <a:lnTo>
                    <a:pt x="24749" y="24764"/>
                  </a:lnTo>
                  <a:lnTo>
                    <a:pt x="51595" y="6643"/>
                  </a:lnTo>
                  <a:lnTo>
                    <a:pt x="84455" y="0"/>
                  </a:lnTo>
                  <a:lnTo>
                    <a:pt x="368173" y="0"/>
                  </a:lnTo>
                  <a:lnTo>
                    <a:pt x="401032" y="6643"/>
                  </a:lnTo>
                  <a:lnTo>
                    <a:pt x="427878" y="24764"/>
                  </a:lnTo>
                  <a:lnTo>
                    <a:pt x="445986" y="51649"/>
                  </a:lnTo>
                  <a:lnTo>
                    <a:pt x="452627" y="84581"/>
                  </a:lnTo>
                  <a:lnTo>
                    <a:pt x="452627" y="368172"/>
                  </a:lnTo>
                  <a:lnTo>
                    <a:pt x="445986" y="401032"/>
                  </a:lnTo>
                  <a:lnTo>
                    <a:pt x="427878" y="427878"/>
                  </a:lnTo>
                  <a:lnTo>
                    <a:pt x="401032" y="445986"/>
                  </a:lnTo>
                  <a:lnTo>
                    <a:pt x="368173" y="452627"/>
                  </a:lnTo>
                  <a:lnTo>
                    <a:pt x="84455" y="452627"/>
                  </a:lnTo>
                  <a:lnTo>
                    <a:pt x="51595" y="445986"/>
                  </a:lnTo>
                  <a:lnTo>
                    <a:pt x="24749" y="427878"/>
                  </a:lnTo>
                  <a:lnTo>
                    <a:pt x="6641" y="401032"/>
                  </a:lnTo>
                  <a:lnTo>
                    <a:pt x="0" y="368172"/>
                  </a:lnTo>
                  <a:lnTo>
                    <a:pt x="0" y="84581"/>
                  </a:lnTo>
                  <a:close/>
                </a:path>
              </a:pathLst>
            </a:custGeom>
            <a:ln w="7620">
              <a:solidFill>
                <a:srgbClr val="303D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395973" y="2368423"/>
            <a:ext cx="195580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spc="-50" dirty="0">
                <a:solidFill>
                  <a:srgbClr val="CFD0D7"/>
                </a:solidFill>
                <a:latin typeface="Roboto Lt"/>
                <a:cs typeface="Roboto Lt"/>
              </a:rPr>
              <a:t>1</a:t>
            </a:r>
            <a:endParaRPr sz="2350">
              <a:latin typeface="Roboto Lt"/>
              <a:cs typeface="Roboto L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87233" y="2327528"/>
            <a:ext cx="5939790" cy="1067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dirty="0">
                <a:solidFill>
                  <a:srgbClr val="CFD0D7"/>
                </a:solidFill>
                <a:latin typeface="Roboto Lt"/>
                <a:cs typeface="Roboto Lt"/>
              </a:rPr>
              <a:t>Task</a:t>
            </a:r>
            <a:r>
              <a:rPr sz="1950" spc="-30" dirty="0">
                <a:solidFill>
                  <a:srgbClr val="CFD0D7"/>
                </a:solidFill>
                <a:latin typeface="Roboto Lt"/>
                <a:cs typeface="Roboto Lt"/>
              </a:rPr>
              <a:t> </a:t>
            </a:r>
            <a:r>
              <a:rPr sz="1950" dirty="0">
                <a:solidFill>
                  <a:srgbClr val="CFD0D7"/>
                </a:solidFill>
                <a:latin typeface="Roboto Lt"/>
                <a:cs typeface="Roboto Lt"/>
              </a:rPr>
              <a:t>Completion</a:t>
            </a:r>
            <a:r>
              <a:rPr sz="1950" spc="-10" dirty="0">
                <a:solidFill>
                  <a:srgbClr val="CFD0D7"/>
                </a:solidFill>
                <a:latin typeface="Roboto Lt"/>
                <a:cs typeface="Roboto Lt"/>
              </a:rPr>
              <a:t> Status</a:t>
            </a:r>
            <a:endParaRPr sz="1950">
              <a:latin typeface="Roboto Lt"/>
              <a:cs typeface="Roboto Lt"/>
            </a:endParaRPr>
          </a:p>
          <a:p>
            <a:pPr marL="12700" marR="5080">
              <a:lnSpc>
                <a:spcPct val="134800"/>
              </a:lnSpc>
              <a:spcBef>
                <a:spcPts val="840"/>
              </a:spcBef>
            </a:pPr>
            <a:r>
              <a:rPr sz="1550" dirty="0">
                <a:solidFill>
                  <a:srgbClr val="CFD0D7"/>
                </a:solidFill>
                <a:latin typeface="Roboto"/>
                <a:cs typeface="Roboto"/>
              </a:rPr>
              <a:t>The</a:t>
            </a:r>
            <a:r>
              <a:rPr sz="1550" spc="-6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spc="-10" dirty="0">
                <a:solidFill>
                  <a:srgbClr val="CFD0D7"/>
                </a:solidFill>
                <a:latin typeface="Roboto"/>
                <a:cs typeface="Roboto"/>
              </a:rPr>
              <a:t>application</a:t>
            </a:r>
            <a:r>
              <a:rPr sz="1550" spc="-3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spc="-10" dirty="0">
                <a:solidFill>
                  <a:srgbClr val="CFD0D7"/>
                </a:solidFill>
                <a:latin typeface="Roboto"/>
                <a:cs typeface="Roboto"/>
              </a:rPr>
              <a:t>tracks</a:t>
            </a:r>
            <a:r>
              <a:rPr sz="1550" spc="-5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CFD0D7"/>
                </a:solidFill>
                <a:latin typeface="Roboto"/>
                <a:cs typeface="Roboto"/>
              </a:rPr>
              <a:t>the</a:t>
            </a:r>
            <a:r>
              <a:rPr sz="1550" spc="-4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CFD0D7"/>
                </a:solidFill>
                <a:latin typeface="Roboto"/>
                <a:cs typeface="Roboto"/>
              </a:rPr>
              <a:t>completion</a:t>
            </a:r>
            <a:r>
              <a:rPr sz="1550" spc="-3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spc="-10" dirty="0">
                <a:solidFill>
                  <a:srgbClr val="CFD0D7"/>
                </a:solidFill>
                <a:latin typeface="Roboto"/>
                <a:cs typeface="Roboto"/>
              </a:rPr>
              <a:t>status</a:t>
            </a:r>
            <a:r>
              <a:rPr sz="1550" spc="-4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CFD0D7"/>
                </a:solidFill>
                <a:latin typeface="Roboto"/>
                <a:cs typeface="Roboto"/>
              </a:rPr>
              <a:t>of</a:t>
            </a:r>
            <a:r>
              <a:rPr sz="1550" spc="-6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CFD0D7"/>
                </a:solidFill>
                <a:latin typeface="Roboto"/>
                <a:cs typeface="Roboto"/>
              </a:rPr>
              <a:t>each</a:t>
            </a:r>
            <a:r>
              <a:rPr sz="1550" spc="-6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CFD0D7"/>
                </a:solidFill>
                <a:latin typeface="Roboto"/>
                <a:cs typeface="Roboto"/>
              </a:rPr>
              <a:t>task,</a:t>
            </a:r>
            <a:r>
              <a:rPr sz="1550" spc="-5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spc="-10" dirty="0">
                <a:solidFill>
                  <a:srgbClr val="CFD0D7"/>
                </a:solidFill>
                <a:latin typeface="Roboto"/>
                <a:cs typeface="Roboto"/>
              </a:rPr>
              <a:t>providing </a:t>
            </a:r>
            <a:r>
              <a:rPr sz="1550" spc="-70" dirty="0">
                <a:solidFill>
                  <a:srgbClr val="CFD0D7"/>
                </a:solidFill>
                <a:latin typeface="Roboto"/>
                <a:cs typeface="Roboto"/>
              </a:rPr>
              <a:t>real-</a:t>
            </a:r>
            <a:r>
              <a:rPr sz="1550" dirty="0">
                <a:solidFill>
                  <a:srgbClr val="CFD0D7"/>
                </a:solidFill>
                <a:latin typeface="Roboto"/>
                <a:cs typeface="Roboto"/>
              </a:rPr>
              <a:t>time</a:t>
            </a:r>
            <a:r>
              <a:rPr sz="1550" spc="-4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CFD0D7"/>
                </a:solidFill>
                <a:latin typeface="Roboto"/>
                <a:cs typeface="Roboto"/>
              </a:rPr>
              <a:t>updates</a:t>
            </a:r>
            <a:r>
              <a:rPr sz="1550" spc="-3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CFD0D7"/>
                </a:solidFill>
                <a:latin typeface="Roboto"/>
                <a:cs typeface="Roboto"/>
              </a:rPr>
              <a:t>to</a:t>
            </a:r>
            <a:r>
              <a:rPr sz="1550" spc="-4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CFD0D7"/>
                </a:solidFill>
                <a:latin typeface="Roboto"/>
                <a:cs typeface="Roboto"/>
              </a:rPr>
              <a:t>the</a:t>
            </a:r>
            <a:r>
              <a:rPr sz="1550" spc="-4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CFD0D7"/>
                </a:solidFill>
                <a:latin typeface="Roboto"/>
                <a:cs typeface="Roboto"/>
              </a:rPr>
              <a:t>team</a:t>
            </a:r>
            <a:r>
              <a:rPr sz="1550" spc="-3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CFD0D7"/>
                </a:solidFill>
                <a:latin typeface="Roboto"/>
                <a:cs typeface="Roboto"/>
              </a:rPr>
              <a:t>lead</a:t>
            </a:r>
            <a:r>
              <a:rPr sz="1550" spc="-5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CFD0D7"/>
                </a:solidFill>
                <a:latin typeface="Roboto"/>
                <a:cs typeface="Roboto"/>
              </a:rPr>
              <a:t>and</a:t>
            </a:r>
            <a:r>
              <a:rPr sz="1550" spc="-5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spc="-10" dirty="0">
                <a:solidFill>
                  <a:srgbClr val="CFD0D7"/>
                </a:solidFill>
                <a:latin typeface="Roboto"/>
                <a:cs typeface="Roboto"/>
              </a:rPr>
              <a:t>manager.</a:t>
            </a:r>
            <a:endParaRPr sz="1550">
              <a:latin typeface="Roboto"/>
              <a:cs typeface="Robo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262370" y="4054347"/>
            <a:ext cx="1137920" cy="460375"/>
            <a:chOff x="6262370" y="4054347"/>
            <a:chExt cx="1137920" cy="460375"/>
          </a:xfrm>
        </p:grpSpPr>
        <p:sp>
          <p:nvSpPr>
            <p:cNvPr id="11" name="object 11"/>
            <p:cNvSpPr/>
            <p:nvPr/>
          </p:nvSpPr>
          <p:spPr>
            <a:xfrm>
              <a:off x="6695948" y="4273041"/>
              <a:ext cx="704215" cy="22860"/>
            </a:xfrm>
            <a:custGeom>
              <a:avLst/>
              <a:gdLst/>
              <a:ahLst/>
              <a:cxnLst/>
              <a:rect l="l" t="t" r="r" b="b"/>
              <a:pathLst>
                <a:path w="704215" h="22860">
                  <a:moveTo>
                    <a:pt x="699134" y="0"/>
                  </a:moveTo>
                  <a:lnTo>
                    <a:pt x="5079" y="0"/>
                  </a:lnTo>
                  <a:lnTo>
                    <a:pt x="0" y="5080"/>
                  </a:lnTo>
                  <a:lnTo>
                    <a:pt x="0" y="11430"/>
                  </a:lnTo>
                  <a:lnTo>
                    <a:pt x="0" y="17780"/>
                  </a:lnTo>
                  <a:lnTo>
                    <a:pt x="5079" y="22860"/>
                  </a:lnTo>
                  <a:lnTo>
                    <a:pt x="699134" y="22860"/>
                  </a:lnTo>
                  <a:lnTo>
                    <a:pt x="704215" y="17780"/>
                  </a:lnTo>
                  <a:lnTo>
                    <a:pt x="704215" y="5080"/>
                  </a:lnTo>
                  <a:lnTo>
                    <a:pt x="699134" y="0"/>
                  </a:lnTo>
                  <a:close/>
                </a:path>
              </a:pathLst>
            </a:custGeom>
            <a:solidFill>
              <a:srgbClr val="303D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66180" y="4058157"/>
              <a:ext cx="452755" cy="452755"/>
            </a:xfrm>
            <a:custGeom>
              <a:avLst/>
              <a:gdLst/>
              <a:ahLst/>
              <a:cxnLst/>
              <a:rect l="l" t="t" r="r" b="b"/>
              <a:pathLst>
                <a:path w="452754" h="452754">
                  <a:moveTo>
                    <a:pt x="368173" y="0"/>
                  </a:moveTo>
                  <a:lnTo>
                    <a:pt x="84455" y="0"/>
                  </a:lnTo>
                  <a:lnTo>
                    <a:pt x="51595" y="6641"/>
                  </a:lnTo>
                  <a:lnTo>
                    <a:pt x="24749" y="24749"/>
                  </a:lnTo>
                  <a:lnTo>
                    <a:pt x="6641" y="51595"/>
                  </a:lnTo>
                  <a:lnTo>
                    <a:pt x="0" y="84454"/>
                  </a:lnTo>
                  <a:lnTo>
                    <a:pt x="0" y="368172"/>
                  </a:lnTo>
                  <a:lnTo>
                    <a:pt x="6641" y="401032"/>
                  </a:lnTo>
                  <a:lnTo>
                    <a:pt x="24749" y="427878"/>
                  </a:lnTo>
                  <a:lnTo>
                    <a:pt x="51595" y="445986"/>
                  </a:lnTo>
                  <a:lnTo>
                    <a:pt x="84455" y="452627"/>
                  </a:lnTo>
                  <a:lnTo>
                    <a:pt x="368173" y="452627"/>
                  </a:lnTo>
                  <a:lnTo>
                    <a:pt x="401032" y="445986"/>
                  </a:lnTo>
                  <a:lnTo>
                    <a:pt x="427878" y="427878"/>
                  </a:lnTo>
                  <a:lnTo>
                    <a:pt x="445986" y="401032"/>
                  </a:lnTo>
                  <a:lnTo>
                    <a:pt x="452627" y="368172"/>
                  </a:lnTo>
                  <a:lnTo>
                    <a:pt x="452627" y="84454"/>
                  </a:lnTo>
                  <a:lnTo>
                    <a:pt x="445986" y="51595"/>
                  </a:lnTo>
                  <a:lnTo>
                    <a:pt x="427878" y="24749"/>
                  </a:lnTo>
                  <a:lnTo>
                    <a:pt x="401032" y="6641"/>
                  </a:lnTo>
                  <a:lnTo>
                    <a:pt x="368173" y="0"/>
                  </a:lnTo>
                  <a:close/>
                </a:path>
              </a:pathLst>
            </a:custGeom>
            <a:solidFill>
              <a:srgbClr val="1724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266180" y="4058157"/>
              <a:ext cx="452755" cy="452755"/>
            </a:xfrm>
            <a:custGeom>
              <a:avLst/>
              <a:gdLst/>
              <a:ahLst/>
              <a:cxnLst/>
              <a:rect l="l" t="t" r="r" b="b"/>
              <a:pathLst>
                <a:path w="452754" h="452754">
                  <a:moveTo>
                    <a:pt x="0" y="84454"/>
                  </a:moveTo>
                  <a:lnTo>
                    <a:pt x="6641" y="51595"/>
                  </a:lnTo>
                  <a:lnTo>
                    <a:pt x="24749" y="24749"/>
                  </a:lnTo>
                  <a:lnTo>
                    <a:pt x="51595" y="6641"/>
                  </a:lnTo>
                  <a:lnTo>
                    <a:pt x="84455" y="0"/>
                  </a:lnTo>
                  <a:lnTo>
                    <a:pt x="368173" y="0"/>
                  </a:lnTo>
                  <a:lnTo>
                    <a:pt x="401032" y="6641"/>
                  </a:lnTo>
                  <a:lnTo>
                    <a:pt x="427878" y="24749"/>
                  </a:lnTo>
                  <a:lnTo>
                    <a:pt x="445986" y="51595"/>
                  </a:lnTo>
                  <a:lnTo>
                    <a:pt x="452627" y="84454"/>
                  </a:lnTo>
                  <a:lnTo>
                    <a:pt x="452627" y="368172"/>
                  </a:lnTo>
                  <a:lnTo>
                    <a:pt x="445986" y="401032"/>
                  </a:lnTo>
                  <a:lnTo>
                    <a:pt x="427878" y="427878"/>
                  </a:lnTo>
                  <a:lnTo>
                    <a:pt x="401032" y="445986"/>
                  </a:lnTo>
                  <a:lnTo>
                    <a:pt x="368173" y="452627"/>
                  </a:lnTo>
                  <a:lnTo>
                    <a:pt x="84455" y="452627"/>
                  </a:lnTo>
                  <a:lnTo>
                    <a:pt x="51595" y="445986"/>
                  </a:lnTo>
                  <a:lnTo>
                    <a:pt x="24749" y="427878"/>
                  </a:lnTo>
                  <a:lnTo>
                    <a:pt x="6641" y="401032"/>
                  </a:lnTo>
                  <a:lnTo>
                    <a:pt x="0" y="368172"/>
                  </a:lnTo>
                  <a:lnTo>
                    <a:pt x="0" y="84454"/>
                  </a:lnTo>
                  <a:close/>
                </a:path>
              </a:pathLst>
            </a:custGeom>
            <a:ln w="7620">
              <a:solidFill>
                <a:srgbClr val="303D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395973" y="4051554"/>
            <a:ext cx="195580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spc="-50" dirty="0">
                <a:solidFill>
                  <a:srgbClr val="CFD0D7"/>
                </a:solidFill>
                <a:latin typeface="Roboto Lt"/>
                <a:cs typeface="Roboto Lt"/>
              </a:rPr>
              <a:t>2</a:t>
            </a:r>
            <a:endParaRPr sz="2350">
              <a:latin typeface="Roboto Lt"/>
              <a:cs typeface="Roboto L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87233" y="4010405"/>
            <a:ext cx="6346825" cy="1384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dirty="0">
                <a:solidFill>
                  <a:srgbClr val="CFD0D7"/>
                </a:solidFill>
                <a:latin typeface="Roboto Lt"/>
                <a:cs typeface="Roboto Lt"/>
              </a:rPr>
              <a:t>Progress</a:t>
            </a:r>
            <a:r>
              <a:rPr sz="1950" spc="-30" dirty="0">
                <a:solidFill>
                  <a:srgbClr val="CFD0D7"/>
                </a:solidFill>
                <a:latin typeface="Roboto Lt"/>
                <a:cs typeface="Roboto Lt"/>
              </a:rPr>
              <a:t> </a:t>
            </a:r>
            <a:r>
              <a:rPr sz="1950" spc="-10" dirty="0">
                <a:solidFill>
                  <a:srgbClr val="CFD0D7"/>
                </a:solidFill>
                <a:latin typeface="Roboto Lt"/>
                <a:cs typeface="Roboto Lt"/>
              </a:rPr>
              <a:t>Visualization</a:t>
            </a:r>
            <a:endParaRPr sz="1950" dirty="0">
              <a:latin typeface="Roboto Lt"/>
              <a:cs typeface="Roboto Lt"/>
            </a:endParaRPr>
          </a:p>
          <a:p>
            <a:pPr marL="12700" marR="5080">
              <a:lnSpc>
                <a:spcPct val="134600"/>
              </a:lnSpc>
              <a:spcBef>
                <a:spcPts val="845"/>
              </a:spcBef>
            </a:pPr>
            <a:r>
              <a:rPr sz="1550" dirty="0">
                <a:solidFill>
                  <a:srgbClr val="CFD0D7"/>
                </a:solidFill>
                <a:latin typeface="Roboto"/>
                <a:cs typeface="Roboto"/>
              </a:rPr>
              <a:t>The</a:t>
            </a:r>
            <a:r>
              <a:rPr sz="1550" spc="-5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spc="-10" dirty="0">
                <a:solidFill>
                  <a:srgbClr val="CFD0D7"/>
                </a:solidFill>
                <a:latin typeface="Roboto"/>
                <a:cs typeface="Roboto"/>
              </a:rPr>
              <a:t>application</a:t>
            </a:r>
            <a:r>
              <a:rPr sz="1550" spc="-2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spc="-10" dirty="0">
                <a:solidFill>
                  <a:srgbClr val="CFD0D7"/>
                </a:solidFill>
                <a:latin typeface="Roboto"/>
                <a:cs typeface="Roboto"/>
              </a:rPr>
              <a:t>provides</a:t>
            </a:r>
            <a:r>
              <a:rPr sz="1550" spc="-3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CFD0D7"/>
                </a:solidFill>
                <a:latin typeface="Roboto"/>
                <a:cs typeface="Roboto"/>
              </a:rPr>
              <a:t>a</a:t>
            </a:r>
            <a:r>
              <a:rPr sz="1550" spc="-5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spc="-10" dirty="0">
                <a:solidFill>
                  <a:srgbClr val="CFD0D7"/>
                </a:solidFill>
                <a:latin typeface="Roboto"/>
                <a:cs typeface="Roboto"/>
              </a:rPr>
              <a:t>visual</a:t>
            </a:r>
            <a:r>
              <a:rPr sz="1550" spc="-6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spc="-10" dirty="0">
                <a:solidFill>
                  <a:srgbClr val="CFD0D7"/>
                </a:solidFill>
                <a:latin typeface="Roboto"/>
                <a:cs typeface="Roboto"/>
              </a:rPr>
              <a:t>representation</a:t>
            </a:r>
            <a:r>
              <a:rPr sz="1550" spc="-2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CFD0D7"/>
                </a:solidFill>
                <a:latin typeface="Roboto"/>
                <a:cs typeface="Roboto"/>
              </a:rPr>
              <a:t>of</a:t>
            </a:r>
            <a:r>
              <a:rPr sz="1550" spc="-5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CFD0D7"/>
                </a:solidFill>
                <a:latin typeface="Roboto"/>
                <a:cs typeface="Roboto"/>
              </a:rPr>
              <a:t>project</a:t>
            </a:r>
            <a:r>
              <a:rPr sz="1550" spc="-3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spc="-10" dirty="0">
                <a:solidFill>
                  <a:srgbClr val="CFD0D7"/>
                </a:solidFill>
                <a:latin typeface="Roboto"/>
                <a:cs typeface="Roboto"/>
              </a:rPr>
              <a:t>progress, including</a:t>
            </a:r>
            <a:r>
              <a:rPr sz="1550" spc="-4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spc="-10" dirty="0">
                <a:solidFill>
                  <a:srgbClr val="CFD0D7"/>
                </a:solidFill>
                <a:latin typeface="Roboto"/>
                <a:cs typeface="Roboto"/>
              </a:rPr>
              <a:t>charts,</a:t>
            </a:r>
            <a:r>
              <a:rPr sz="1550" spc="-4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spc="-10" dirty="0">
                <a:solidFill>
                  <a:srgbClr val="CFD0D7"/>
                </a:solidFill>
                <a:latin typeface="Roboto"/>
                <a:cs typeface="Roboto"/>
              </a:rPr>
              <a:t>graphs,</a:t>
            </a:r>
            <a:r>
              <a:rPr sz="1550" spc="-3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CFD0D7"/>
                </a:solidFill>
                <a:latin typeface="Roboto"/>
                <a:cs typeface="Roboto"/>
              </a:rPr>
              <a:t>and</a:t>
            </a:r>
            <a:r>
              <a:rPr sz="1550" spc="-4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spc="-10" dirty="0">
                <a:solidFill>
                  <a:srgbClr val="CFD0D7"/>
                </a:solidFill>
                <a:latin typeface="Roboto"/>
                <a:cs typeface="Roboto"/>
              </a:rPr>
              <a:t>timelines,</a:t>
            </a:r>
            <a:r>
              <a:rPr sz="1550" spc="-1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CFD0D7"/>
                </a:solidFill>
                <a:latin typeface="Roboto"/>
                <a:cs typeface="Roboto"/>
              </a:rPr>
              <a:t>to</a:t>
            </a:r>
            <a:r>
              <a:rPr sz="1550" spc="-3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CFD0D7"/>
                </a:solidFill>
                <a:latin typeface="Roboto"/>
                <a:cs typeface="Roboto"/>
              </a:rPr>
              <a:t>provide</a:t>
            </a:r>
            <a:r>
              <a:rPr sz="1550" spc="-3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CFD0D7"/>
                </a:solidFill>
                <a:latin typeface="Roboto"/>
                <a:cs typeface="Roboto"/>
              </a:rPr>
              <a:t>a</a:t>
            </a:r>
            <a:r>
              <a:rPr sz="1550" spc="-3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CFD0D7"/>
                </a:solidFill>
                <a:latin typeface="Roboto"/>
                <a:cs typeface="Roboto"/>
              </a:rPr>
              <a:t>clear</a:t>
            </a:r>
            <a:r>
              <a:rPr sz="1550" spc="-4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spc="-10" dirty="0">
                <a:solidFill>
                  <a:srgbClr val="CFD0D7"/>
                </a:solidFill>
                <a:latin typeface="Roboto"/>
                <a:cs typeface="Roboto"/>
              </a:rPr>
              <a:t>overview</a:t>
            </a:r>
            <a:r>
              <a:rPr sz="1550" spc="-1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CFD0D7"/>
                </a:solidFill>
                <a:latin typeface="Roboto"/>
                <a:cs typeface="Roboto"/>
              </a:rPr>
              <a:t>of</a:t>
            </a:r>
            <a:r>
              <a:rPr sz="1550" spc="-4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spc="-25" dirty="0">
                <a:solidFill>
                  <a:srgbClr val="CFD0D7"/>
                </a:solidFill>
                <a:latin typeface="Roboto"/>
                <a:cs typeface="Roboto"/>
              </a:rPr>
              <a:t>the </a:t>
            </a:r>
            <a:r>
              <a:rPr sz="1550" dirty="0">
                <a:solidFill>
                  <a:srgbClr val="CFD0D7"/>
                </a:solidFill>
                <a:latin typeface="Roboto"/>
                <a:cs typeface="Roboto"/>
              </a:rPr>
              <a:t>project</a:t>
            </a:r>
            <a:r>
              <a:rPr sz="1550" spc="-8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spc="-10" dirty="0">
                <a:solidFill>
                  <a:srgbClr val="CFD0D7"/>
                </a:solidFill>
                <a:latin typeface="Roboto"/>
                <a:cs typeface="Roboto"/>
              </a:rPr>
              <a:t>status.</a:t>
            </a:r>
            <a:endParaRPr sz="1550" dirty="0">
              <a:latin typeface="Roboto"/>
              <a:cs typeface="Robo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262370" y="6058915"/>
            <a:ext cx="1137920" cy="460375"/>
            <a:chOff x="6262370" y="6058915"/>
            <a:chExt cx="1137920" cy="460375"/>
          </a:xfrm>
        </p:grpSpPr>
        <p:sp>
          <p:nvSpPr>
            <p:cNvPr id="17" name="object 17"/>
            <p:cNvSpPr/>
            <p:nvPr/>
          </p:nvSpPr>
          <p:spPr>
            <a:xfrm>
              <a:off x="6695948" y="6277736"/>
              <a:ext cx="704215" cy="22860"/>
            </a:xfrm>
            <a:custGeom>
              <a:avLst/>
              <a:gdLst/>
              <a:ahLst/>
              <a:cxnLst/>
              <a:rect l="l" t="t" r="r" b="b"/>
              <a:pathLst>
                <a:path w="704215" h="22860">
                  <a:moveTo>
                    <a:pt x="699134" y="0"/>
                  </a:moveTo>
                  <a:lnTo>
                    <a:pt x="5079" y="0"/>
                  </a:lnTo>
                  <a:lnTo>
                    <a:pt x="0" y="5080"/>
                  </a:lnTo>
                  <a:lnTo>
                    <a:pt x="0" y="11430"/>
                  </a:lnTo>
                  <a:lnTo>
                    <a:pt x="0" y="17652"/>
                  </a:lnTo>
                  <a:lnTo>
                    <a:pt x="5079" y="22860"/>
                  </a:lnTo>
                  <a:lnTo>
                    <a:pt x="699134" y="22860"/>
                  </a:lnTo>
                  <a:lnTo>
                    <a:pt x="704215" y="17652"/>
                  </a:lnTo>
                  <a:lnTo>
                    <a:pt x="704215" y="5080"/>
                  </a:lnTo>
                  <a:lnTo>
                    <a:pt x="699134" y="0"/>
                  </a:lnTo>
                  <a:close/>
                </a:path>
              </a:pathLst>
            </a:custGeom>
            <a:solidFill>
              <a:srgbClr val="303D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266180" y="6062725"/>
              <a:ext cx="452755" cy="452755"/>
            </a:xfrm>
            <a:custGeom>
              <a:avLst/>
              <a:gdLst/>
              <a:ahLst/>
              <a:cxnLst/>
              <a:rect l="l" t="t" r="r" b="b"/>
              <a:pathLst>
                <a:path w="452754" h="452754">
                  <a:moveTo>
                    <a:pt x="368173" y="0"/>
                  </a:moveTo>
                  <a:lnTo>
                    <a:pt x="84455" y="0"/>
                  </a:lnTo>
                  <a:lnTo>
                    <a:pt x="51595" y="6643"/>
                  </a:lnTo>
                  <a:lnTo>
                    <a:pt x="24749" y="24765"/>
                  </a:lnTo>
                  <a:lnTo>
                    <a:pt x="6641" y="51649"/>
                  </a:lnTo>
                  <a:lnTo>
                    <a:pt x="0" y="84581"/>
                  </a:lnTo>
                  <a:lnTo>
                    <a:pt x="0" y="368173"/>
                  </a:lnTo>
                  <a:lnTo>
                    <a:pt x="6641" y="401105"/>
                  </a:lnTo>
                  <a:lnTo>
                    <a:pt x="24749" y="427990"/>
                  </a:lnTo>
                  <a:lnTo>
                    <a:pt x="51595" y="446111"/>
                  </a:lnTo>
                  <a:lnTo>
                    <a:pt x="84455" y="452755"/>
                  </a:lnTo>
                  <a:lnTo>
                    <a:pt x="368173" y="452755"/>
                  </a:lnTo>
                  <a:lnTo>
                    <a:pt x="401032" y="446111"/>
                  </a:lnTo>
                  <a:lnTo>
                    <a:pt x="427878" y="427990"/>
                  </a:lnTo>
                  <a:lnTo>
                    <a:pt x="445986" y="401105"/>
                  </a:lnTo>
                  <a:lnTo>
                    <a:pt x="452627" y="368173"/>
                  </a:lnTo>
                  <a:lnTo>
                    <a:pt x="452627" y="84581"/>
                  </a:lnTo>
                  <a:lnTo>
                    <a:pt x="445986" y="51649"/>
                  </a:lnTo>
                  <a:lnTo>
                    <a:pt x="427878" y="24764"/>
                  </a:lnTo>
                  <a:lnTo>
                    <a:pt x="401032" y="6643"/>
                  </a:lnTo>
                  <a:lnTo>
                    <a:pt x="368173" y="0"/>
                  </a:lnTo>
                  <a:close/>
                </a:path>
              </a:pathLst>
            </a:custGeom>
            <a:solidFill>
              <a:srgbClr val="1724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266180" y="6062725"/>
              <a:ext cx="452755" cy="452755"/>
            </a:xfrm>
            <a:custGeom>
              <a:avLst/>
              <a:gdLst/>
              <a:ahLst/>
              <a:cxnLst/>
              <a:rect l="l" t="t" r="r" b="b"/>
              <a:pathLst>
                <a:path w="452754" h="452754">
                  <a:moveTo>
                    <a:pt x="0" y="84581"/>
                  </a:moveTo>
                  <a:lnTo>
                    <a:pt x="6641" y="51649"/>
                  </a:lnTo>
                  <a:lnTo>
                    <a:pt x="24749" y="24765"/>
                  </a:lnTo>
                  <a:lnTo>
                    <a:pt x="51595" y="6643"/>
                  </a:lnTo>
                  <a:lnTo>
                    <a:pt x="84455" y="0"/>
                  </a:lnTo>
                  <a:lnTo>
                    <a:pt x="368173" y="0"/>
                  </a:lnTo>
                  <a:lnTo>
                    <a:pt x="401032" y="6643"/>
                  </a:lnTo>
                  <a:lnTo>
                    <a:pt x="427878" y="24764"/>
                  </a:lnTo>
                  <a:lnTo>
                    <a:pt x="445986" y="51649"/>
                  </a:lnTo>
                  <a:lnTo>
                    <a:pt x="452627" y="84581"/>
                  </a:lnTo>
                  <a:lnTo>
                    <a:pt x="452627" y="368173"/>
                  </a:lnTo>
                  <a:lnTo>
                    <a:pt x="445986" y="401105"/>
                  </a:lnTo>
                  <a:lnTo>
                    <a:pt x="427878" y="427990"/>
                  </a:lnTo>
                  <a:lnTo>
                    <a:pt x="401032" y="446111"/>
                  </a:lnTo>
                  <a:lnTo>
                    <a:pt x="368173" y="452755"/>
                  </a:lnTo>
                  <a:lnTo>
                    <a:pt x="84455" y="452755"/>
                  </a:lnTo>
                  <a:lnTo>
                    <a:pt x="51595" y="446111"/>
                  </a:lnTo>
                  <a:lnTo>
                    <a:pt x="24749" y="427990"/>
                  </a:lnTo>
                  <a:lnTo>
                    <a:pt x="6641" y="401105"/>
                  </a:lnTo>
                  <a:lnTo>
                    <a:pt x="0" y="368173"/>
                  </a:lnTo>
                  <a:lnTo>
                    <a:pt x="0" y="84581"/>
                  </a:lnTo>
                  <a:close/>
                </a:path>
              </a:pathLst>
            </a:custGeom>
            <a:ln w="7620">
              <a:solidFill>
                <a:srgbClr val="303D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395973" y="6056503"/>
            <a:ext cx="195580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spc="-50" dirty="0">
                <a:solidFill>
                  <a:srgbClr val="CFD0D7"/>
                </a:solidFill>
                <a:latin typeface="Roboto Lt"/>
                <a:cs typeface="Roboto Lt"/>
              </a:rPr>
              <a:t>3</a:t>
            </a:r>
            <a:endParaRPr sz="2350">
              <a:latin typeface="Roboto Lt"/>
              <a:cs typeface="Roboto L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587233" y="6015050"/>
            <a:ext cx="5983605" cy="1384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dirty="0">
                <a:solidFill>
                  <a:srgbClr val="CFD0D7"/>
                </a:solidFill>
                <a:latin typeface="Roboto Lt"/>
                <a:cs typeface="Roboto Lt"/>
              </a:rPr>
              <a:t>Communication</a:t>
            </a:r>
            <a:r>
              <a:rPr sz="1950" spc="-110" dirty="0">
                <a:solidFill>
                  <a:srgbClr val="CFD0D7"/>
                </a:solidFill>
                <a:latin typeface="Roboto Lt"/>
                <a:cs typeface="Roboto Lt"/>
              </a:rPr>
              <a:t> </a:t>
            </a:r>
            <a:r>
              <a:rPr sz="1950" spc="-10" dirty="0">
                <a:solidFill>
                  <a:srgbClr val="CFD0D7"/>
                </a:solidFill>
                <a:latin typeface="Roboto Lt"/>
                <a:cs typeface="Roboto Lt"/>
              </a:rPr>
              <a:t>Channels</a:t>
            </a:r>
            <a:endParaRPr sz="1950">
              <a:latin typeface="Roboto Lt"/>
              <a:cs typeface="Roboto Lt"/>
            </a:endParaRPr>
          </a:p>
          <a:p>
            <a:pPr marL="12700" marR="5080">
              <a:lnSpc>
                <a:spcPct val="134600"/>
              </a:lnSpc>
              <a:spcBef>
                <a:spcPts val="844"/>
              </a:spcBef>
            </a:pPr>
            <a:r>
              <a:rPr sz="1550" dirty="0">
                <a:solidFill>
                  <a:srgbClr val="CFD0D7"/>
                </a:solidFill>
                <a:latin typeface="Roboto"/>
                <a:cs typeface="Roboto"/>
              </a:rPr>
              <a:t>The</a:t>
            </a:r>
            <a:r>
              <a:rPr sz="1550" spc="-5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spc="-10" dirty="0">
                <a:solidFill>
                  <a:srgbClr val="CFD0D7"/>
                </a:solidFill>
                <a:latin typeface="Roboto"/>
                <a:cs typeface="Roboto"/>
              </a:rPr>
              <a:t>application</a:t>
            </a:r>
            <a:r>
              <a:rPr sz="1550" spc="-2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spc="-10" dirty="0">
                <a:solidFill>
                  <a:srgbClr val="CFD0D7"/>
                </a:solidFill>
                <a:latin typeface="Roboto"/>
                <a:cs typeface="Roboto"/>
              </a:rPr>
              <a:t>facilitates</a:t>
            </a:r>
            <a:r>
              <a:rPr sz="1550" spc="-2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spc="-10" dirty="0">
                <a:solidFill>
                  <a:srgbClr val="CFD0D7"/>
                </a:solidFill>
                <a:latin typeface="Roboto"/>
                <a:cs typeface="Roboto"/>
              </a:rPr>
              <a:t>communication</a:t>
            </a:r>
            <a:r>
              <a:rPr sz="1550" spc="-4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spc="-10" dirty="0">
                <a:solidFill>
                  <a:srgbClr val="CFD0D7"/>
                </a:solidFill>
                <a:latin typeface="Roboto"/>
                <a:cs typeface="Roboto"/>
              </a:rPr>
              <a:t>within</a:t>
            </a:r>
            <a:r>
              <a:rPr sz="1550" spc="-4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CFD0D7"/>
                </a:solidFill>
                <a:latin typeface="Roboto"/>
                <a:cs typeface="Roboto"/>
              </a:rPr>
              <a:t>the</a:t>
            </a:r>
            <a:r>
              <a:rPr sz="1550" spc="-4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CFD0D7"/>
                </a:solidFill>
                <a:latin typeface="Roboto"/>
                <a:cs typeface="Roboto"/>
              </a:rPr>
              <a:t>team</a:t>
            </a:r>
            <a:r>
              <a:rPr sz="1550" spc="-2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spc="-10" dirty="0">
                <a:solidFill>
                  <a:srgbClr val="CFD0D7"/>
                </a:solidFill>
                <a:latin typeface="Roboto"/>
                <a:cs typeface="Roboto"/>
              </a:rPr>
              <a:t>through integrated</a:t>
            </a:r>
            <a:r>
              <a:rPr sz="1550" spc="-2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spc="-10" dirty="0">
                <a:solidFill>
                  <a:srgbClr val="CFD0D7"/>
                </a:solidFill>
                <a:latin typeface="Roboto"/>
                <a:cs typeface="Roboto"/>
              </a:rPr>
              <a:t>chat,</a:t>
            </a:r>
            <a:r>
              <a:rPr sz="1550" spc="-7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CFD0D7"/>
                </a:solidFill>
                <a:latin typeface="Roboto"/>
                <a:cs typeface="Roboto"/>
              </a:rPr>
              <a:t>message</a:t>
            </a:r>
            <a:r>
              <a:rPr sz="1550" spc="-4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CFD0D7"/>
                </a:solidFill>
                <a:latin typeface="Roboto"/>
                <a:cs typeface="Roboto"/>
              </a:rPr>
              <a:t>boards,</a:t>
            </a:r>
            <a:r>
              <a:rPr sz="1550" spc="-5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CFD0D7"/>
                </a:solidFill>
                <a:latin typeface="Roboto"/>
                <a:cs typeface="Roboto"/>
              </a:rPr>
              <a:t>and</a:t>
            </a:r>
            <a:r>
              <a:rPr sz="1550" spc="-6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spc="-10" dirty="0">
                <a:solidFill>
                  <a:srgbClr val="CFD0D7"/>
                </a:solidFill>
                <a:latin typeface="Roboto"/>
                <a:cs typeface="Roboto"/>
              </a:rPr>
              <a:t>notification</a:t>
            </a:r>
            <a:r>
              <a:rPr sz="1550" spc="-6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spc="-10" dirty="0">
                <a:solidFill>
                  <a:srgbClr val="CFD0D7"/>
                </a:solidFill>
                <a:latin typeface="Roboto"/>
                <a:cs typeface="Roboto"/>
              </a:rPr>
              <a:t>systems,</a:t>
            </a:r>
            <a:r>
              <a:rPr sz="1550" spc="-4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spc="-10" dirty="0">
                <a:solidFill>
                  <a:srgbClr val="CFD0D7"/>
                </a:solidFill>
                <a:latin typeface="Roboto"/>
                <a:cs typeface="Roboto"/>
              </a:rPr>
              <a:t>ensuring everyone</a:t>
            </a:r>
            <a:r>
              <a:rPr sz="1550" spc="-3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CFD0D7"/>
                </a:solidFill>
                <a:latin typeface="Roboto"/>
                <a:cs typeface="Roboto"/>
              </a:rPr>
              <a:t>is</a:t>
            </a:r>
            <a:r>
              <a:rPr sz="1550" spc="-5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CFD0D7"/>
                </a:solidFill>
                <a:latin typeface="Roboto"/>
                <a:cs typeface="Roboto"/>
              </a:rPr>
              <a:t>informed</a:t>
            </a:r>
            <a:r>
              <a:rPr sz="1550" spc="-4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CFD0D7"/>
                </a:solidFill>
                <a:latin typeface="Roboto"/>
                <a:cs typeface="Roboto"/>
              </a:rPr>
              <a:t>and</a:t>
            </a:r>
            <a:r>
              <a:rPr sz="1550" spc="-5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spc="-10" dirty="0">
                <a:solidFill>
                  <a:srgbClr val="CFD0D7"/>
                </a:solidFill>
                <a:latin typeface="Roboto"/>
                <a:cs typeface="Roboto"/>
              </a:rPr>
              <a:t>aligned.</a:t>
            </a:r>
            <a:endParaRPr sz="1550">
              <a:latin typeface="Roboto"/>
              <a:cs typeface="Roboto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3DCFAB2-EAE7-D8FE-780A-496FDF0A3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442595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System</a:t>
            </a:r>
            <a:r>
              <a:rPr sz="4800" spc="-185" dirty="0"/>
              <a:t> </a:t>
            </a:r>
            <a:r>
              <a:rPr sz="4800" spc="-10" dirty="0"/>
              <a:t>Architecture</a:t>
            </a:r>
            <a:endParaRPr sz="48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A1405F-9571-E9F9-90DF-7FE6E31DB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95400"/>
            <a:ext cx="13563600" cy="6477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4285-FF34-4822-FB1B-5DCC86EAB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523" y="310134"/>
            <a:ext cx="12831444" cy="607859"/>
          </a:xfrm>
        </p:spPr>
        <p:txBody>
          <a:bodyPr/>
          <a:lstStyle/>
          <a:p>
            <a:r>
              <a:rPr lang="en-IN" dirty="0"/>
              <a:t>UML Diagram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0F46DA-7719-456A-F5B3-60E4579033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23" y="1143000"/>
            <a:ext cx="14076477" cy="691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200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0835" y="691200"/>
            <a:ext cx="6881495" cy="1294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400"/>
              </a:lnSpc>
              <a:spcBef>
                <a:spcPts val="100"/>
              </a:spcBef>
            </a:pPr>
            <a:r>
              <a:rPr dirty="0"/>
              <a:t>Benefits</a:t>
            </a:r>
            <a:r>
              <a:rPr spc="-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spc="-80" dirty="0"/>
              <a:t>Cross-</a:t>
            </a:r>
            <a:r>
              <a:rPr spc="-10" dirty="0"/>
              <a:t>Platform Application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189217" y="2321941"/>
            <a:ext cx="3772535" cy="2478405"/>
            <a:chOff x="6189217" y="2321941"/>
            <a:chExt cx="3772535" cy="2478405"/>
          </a:xfrm>
        </p:grpSpPr>
        <p:sp>
          <p:nvSpPr>
            <p:cNvPr id="4" name="object 4"/>
            <p:cNvSpPr/>
            <p:nvPr/>
          </p:nvSpPr>
          <p:spPr>
            <a:xfrm>
              <a:off x="6193027" y="2325751"/>
              <a:ext cx="3764915" cy="2470785"/>
            </a:xfrm>
            <a:custGeom>
              <a:avLst/>
              <a:gdLst/>
              <a:ahLst/>
              <a:cxnLst/>
              <a:rect l="l" t="t" r="r" b="b"/>
              <a:pathLst>
                <a:path w="3764915" h="2470785">
                  <a:moveTo>
                    <a:pt x="3679698" y="0"/>
                  </a:moveTo>
                  <a:lnTo>
                    <a:pt x="84836" y="0"/>
                  </a:lnTo>
                  <a:lnTo>
                    <a:pt x="51810" y="6665"/>
                  </a:lnTo>
                  <a:lnTo>
                    <a:pt x="24844" y="24844"/>
                  </a:lnTo>
                  <a:lnTo>
                    <a:pt x="6665" y="51810"/>
                  </a:lnTo>
                  <a:lnTo>
                    <a:pt x="0" y="84836"/>
                  </a:lnTo>
                  <a:lnTo>
                    <a:pt x="0" y="2385695"/>
                  </a:lnTo>
                  <a:lnTo>
                    <a:pt x="6665" y="2418720"/>
                  </a:lnTo>
                  <a:lnTo>
                    <a:pt x="24844" y="2445686"/>
                  </a:lnTo>
                  <a:lnTo>
                    <a:pt x="51810" y="2463865"/>
                  </a:lnTo>
                  <a:lnTo>
                    <a:pt x="84836" y="2470531"/>
                  </a:lnTo>
                  <a:lnTo>
                    <a:pt x="3679698" y="2470531"/>
                  </a:lnTo>
                  <a:lnTo>
                    <a:pt x="3712723" y="2463865"/>
                  </a:lnTo>
                  <a:lnTo>
                    <a:pt x="3739689" y="2445686"/>
                  </a:lnTo>
                  <a:lnTo>
                    <a:pt x="3757868" y="2418720"/>
                  </a:lnTo>
                  <a:lnTo>
                    <a:pt x="3764533" y="2385695"/>
                  </a:lnTo>
                  <a:lnTo>
                    <a:pt x="3764533" y="84836"/>
                  </a:lnTo>
                  <a:lnTo>
                    <a:pt x="3757868" y="51810"/>
                  </a:lnTo>
                  <a:lnTo>
                    <a:pt x="3739689" y="24844"/>
                  </a:lnTo>
                  <a:lnTo>
                    <a:pt x="3712723" y="6665"/>
                  </a:lnTo>
                  <a:lnTo>
                    <a:pt x="3679698" y="0"/>
                  </a:lnTo>
                  <a:close/>
                </a:path>
              </a:pathLst>
            </a:custGeom>
            <a:solidFill>
              <a:srgbClr val="1724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93027" y="2325751"/>
              <a:ext cx="3764915" cy="2470785"/>
            </a:xfrm>
            <a:custGeom>
              <a:avLst/>
              <a:gdLst/>
              <a:ahLst/>
              <a:cxnLst/>
              <a:rect l="l" t="t" r="r" b="b"/>
              <a:pathLst>
                <a:path w="3764915" h="2470785">
                  <a:moveTo>
                    <a:pt x="0" y="84836"/>
                  </a:moveTo>
                  <a:lnTo>
                    <a:pt x="6665" y="51810"/>
                  </a:lnTo>
                  <a:lnTo>
                    <a:pt x="24844" y="24844"/>
                  </a:lnTo>
                  <a:lnTo>
                    <a:pt x="51810" y="6665"/>
                  </a:lnTo>
                  <a:lnTo>
                    <a:pt x="84836" y="0"/>
                  </a:lnTo>
                  <a:lnTo>
                    <a:pt x="3679698" y="0"/>
                  </a:lnTo>
                  <a:lnTo>
                    <a:pt x="3712723" y="6665"/>
                  </a:lnTo>
                  <a:lnTo>
                    <a:pt x="3739689" y="24844"/>
                  </a:lnTo>
                  <a:lnTo>
                    <a:pt x="3757868" y="51810"/>
                  </a:lnTo>
                  <a:lnTo>
                    <a:pt x="3764533" y="84836"/>
                  </a:lnTo>
                  <a:lnTo>
                    <a:pt x="3764533" y="2385695"/>
                  </a:lnTo>
                  <a:lnTo>
                    <a:pt x="3757868" y="2418720"/>
                  </a:lnTo>
                  <a:lnTo>
                    <a:pt x="3739689" y="2445686"/>
                  </a:lnTo>
                  <a:lnTo>
                    <a:pt x="3712723" y="2463865"/>
                  </a:lnTo>
                  <a:lnTo>
                    <a:pt x="3679698" y="2470531"/>
                  </a:lnTo>
                  <a:lnTo>
                    <a:pt x="84836" y="2470531"/>
                  </a:lnTo>
                  <a:lnTo>
                    <a:pt x="51810" y="2463865"/>
                  </a:lnTo>
                  <a:lnTo>
                    <a:pt x="24844" y="2445686"/>
                  </a:lnTo>
                  <a:lnTo>
                    <a:pt x="6665" y="2418720"/>
                  </a:lnTo>
                  <a:lnTo>
                    <a:pt x="0" y="2385695"/>
                  </a:lnTo>
                  <a:lnTo>
                    <a:pt x="0" y="84836"/>
                  </a:lnTo>
                  <a:close/>
                </a:path>
              </a:pathLst>
            </a:custGeom>
            <a:ln w="7620">
              <a:solidFill>
                <a:srgbClr val="303D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390259" y="2512314"/>
            <a:ext cx="3126740" cy="2021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dirty="0">
                <a:solidFill>
                  <a:srgbClr val="CFD0D7"/>
                </a:solidFill>
                <a:latin typeface="Roboto Lt"/>
                <a:cs typeface="Roboto Lt"/>
              </a:rPr>
              <a:t>Improved</a:t>
            </a:r>
            <a:r>
              <a:rPr sz="1950" spc="-65" dirty="0">
                <a:solidFill>
                  <a:srgbClr val="CFD0D7"/>
                </a:solidFill>
                <a:latin typeface="Roboto Lt"/>
                <a:cs typeface="Roboto Lt"/>
              </a:rPr>
              <a:t> </a:t>
            </a:r>
            <a:r>
              <a:rPr sz="1950" spc="-10" dirty="0">
                <a:solidFill>
                  <a:srgbClr val="CFD0D7"/>
                </a:solidFill>
                <a:latin typeface="Roboto Lt"/>
                <a:cs typeface="Roboto Lt"/>
              </a:rPr>
              <a:t>Communication</a:t>
            </a:r>
            <a:endParaRPr sz="1950">
              <a:latin typeface="Roboto Lt"/>
              <a:cs typeface="Roboto Lt"/>
            </a:endParaRPr>
          </a:p>
          <a:p>
            <a:pPr marL="12700" marR="5080">
              <a:lnSpc>
                <a:spcPct val="134500"/>
              </a:lnSpc>
              <a:spcBef>
                <a:spcPts val="855"/>
              </a:spcBef>
            </a:pPr>
            <a:r>
              <a:rPr sz="1550" dirty="0">
                <a:solidFill>
                  <a:srgbClr val="CFD0D7"/>
                </a:solidFill>
                <a:latin typeface="Roboto"/>
                <a:cs typeface="Roboto"/>
              </a:rPr>
              <a:t>The</a:t>
            </a:r>
            <a:r>
              <a:rPr sz="1550" spc="-5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spc="-10" dirty="0">
                <a:solidFill>
                  <a:srgbClr val="CFD0D7"/>
                </a:solidFill>
                <a:latin typeface="Roboto"/>
                <a:cs typeface="Roboto"/>
              </a:rPr>
              <a:t>application</a:t>
            </a:r>
            <a:r>
              <a:rPr sz="1550" spc="-3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CFD0D7"/>
                </a:solidFill>
                <a:latin typeface="Roboto"/>
                <a:cs typeface="Roboto"/>
              </a:rPr>
              <a:t>promotes</a:t>
            </a:r>
            <a:r>
              <a:rPr sz="1550" spc="-4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CFD0D7"/>
                </a:solidFill>
                <a:latin typeface="Roboto"/>
                <a:cs typeface="Roboto"/>
              </a:rPr>
              <a:t>clear</a:t>
            </a:r>
            <a:r>
              <a:rPr sz="1550" spc="-5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spc="-25" dirty="0">
                <a:solidFill>
                  <a:srgbClr val="CFD0D7"/>
                </a:solidFill>
                <a:latin typeface="Roboto"/>
                <a:cs typeface="Roboto"/>
              </a:rPr>
              <a:t>and </a:t>
            </a:r>
            <a:r>
              <a:rPr sz="1550" dirty="0">
                <a:solidFill>
                  <a:srgbClr val="CFD0D7"/>
                </a:solidFill>
                <a:latin typeface="Roboto"/>
                <a:cs typeface="Roboto"/>
              </a:rPr>
              <a:t>timely</a:t>
            </a:r>
            <a:r>
              <a:rPr sz="1550" spc="-4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spc="-10" dirty="0">
                <a:solidFill>
                  <a:srgbClr val="CFD0D7"/>
                </a:solidFill>
                <a:latin typeface="Roboto"/>
                <a:cs typeface="Roboto"/>
              </a:rPr>
              <a:t>communication,</a:t>
            </a:r>
            <a:r>
              <a:rPr sz="1550" spc="-6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spc="-10" dirty="0">
                <a:solidFill>
                  <a:srgbClr val="CFD0D7"/>
                </a:solidFill>
                <a:latin typeface="Roboto"/>
                <a:cs typeface="Roboto"/>
              </a:rPr>
              <a:t>reducing </a:t>
            </a:r>
            <a:r>
              <a:rPr sz="1550" spc="-20" dirty="0">
                <a:solidFill>
                  <a:srgbClr val="CFD0D7"/>
                </a:solidFill>
                <a:latin typeface="Roboto"/>
                <a:cs typeface="Roboto"/>
              </a:rPr>
              <a:t>misunderstandings</a:t>
            </a:r>
            <a:r>
              <a:rPr sz="1550" spc="-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CFD0D7"/>
                </a:solidFill>
                <a:latin typeface="Roboto"/>
                <a:cs typeface="Roboto"/>
              </a:rPr>
              <a:t>and</a:t>
            </a:r>
            <a:r>
              <a:rPr sz="1550" spc="-1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spc="-10" dirty="0">
                <a:solidFill>
                  <a:srgbClr val="CFD0D7"/>
                </a:solidFill>
                <a:latin typeface="Roboto"/>
                <a:cs typeface="Roboto"/>
              </a:rPr>
              <a:t>improving collaboration</a:t>
            </a:r>
            <a:r>
              <a:rPr sz="1550" spc="-6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CFD0D7"/>
                </a:solidFill>
                <a:latin typeface="Roboto"/>
                <a:cs typeface="Roboto"/>
              </a:rPr>
              <a:t>between</a:t>
            </a:r>
            <a:r>
              <a:rPr sz="1550" spc="-2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spc="-20" dirty="0">
                <a:solidFill>
                  <a:srgbClr val="CFD0D7"/>
                </a:solidFill>
                <a:latin typeface="Roboto"/>
                <a:cs typeface="Roboto"/>
              </a:rPr>
              <a:t>team </a:t>
            </a:r>
            <a:r>
              <a:rPr sz="1550" spc="-10" dirty="0">
                <a:solidFill>
                  <a:srgbClr val="CFD0D7"/>
                </a:solidFill>
                <a:latin typeface="Roboto"/>
                <a:cs typeface="Roboto"/>
              </a:rPr>
              <a:t>members.</a:t>
            </a:r>
            <a:endParaRPr sz="1550">
              <a:latin typeface="Roboto"/>
              <a:cs typeface="Robo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155555" y="2321941"/>
            <a:ext cx="3772535" cy="2478405"/>
            <a:chOff x="10155555" y="2321941"/>
            <a:chExt cx="3772535" cy="2478405"/>
          </a:xfrm>
        </p:grpSpPr>
        <p:sp>
          <p:nvSpPr>
            <p:cNvPr id="8" name="object 8"/>
            <p:cNvSpPr/>
            <p:nvPr/>
          </p:nvSpPr>
          <p:spPr>
            <a:xfrm>
              <a:off x="10159365" y="2325751"/>
              <a:ext cx="3764915" cy="2470785"/>
            </a:xfrm>
            <a:custGeom>
              <a:avLst/>
              <a:gdLst/>
              <a:ahLst/>
              <a:cxnLst/>
              <a:rect l="l" t="t" r="r" b="b"/>
              <a:pathLst>
                <a:path w="3764915" h="2470785">
                  <a:moveTo>
                    <a:pt x="3679698" y="0"/>
                  </a:moveTo>
                  <a:lnTo>
                    <a:pt x="84835" y="0"/>
                  </a:lnTo>
                  <a:lnTo>
                    <a:pt x="51810" y="6665"/>
                  </a:lnTo>
                  <a:lnTo>
                    <a:pt x="24844" y="24844"/>
                  </a:lnTo>
                  <a:lnTo>
                    <a:pt x="6665" y="51810"/>
                  </a:lnTo>
                  <a:lnTo>
                    <a:pt x="0" y="84836"/>
                  </a:lnTo>
                  <a:lnTo>
                    <a:pt x="0" y="2385695"/>
                  </a:lnTo>
                  <a:lnTo>
                    <a:pt x="6665" y="2418720"/>
                  </a:lnTo>
                  <a:lnTo>
                    <a:pt x="24844" y="2445686"/>
                  </a:lnTo>
                  <a:lnTo>
                    <a:pt x="51810" y="2463865"/>
                  </a:lnTo>
                  <a:lnTo>
                    <a:pt x="84835" y="2470531"/>
                  </a:lnTo>
                  <a:lnTo>
                    <a:pt x="3679698" y="2470531"/>
                  </a:lnTo>
                  <a:lnTo>
                    <a:pt x="3712723" y="2463865"/>
                  </a:lnTo>
                  <a:lnTo>
                    <a:pt x="3739689" y="2445686"/>
                  </a:lnTo>
                  <a:lnTo>
                    <a:pt x="3757868" y="2418720"/>
                  </a:lnTo>
                  <a:lnTo>
                    <a:pt x="3764533" y="2385695"/>
                  </a:lnTo>
                  <a:lnTo>
                    <a:pt x="3764533" y="84836"/>
                  </a:lnTo>
                  <a:lnTo>
                    <a:pt x="3757868" y="51810"/>
                  </a:lnTo>
                  <a:lnTo>
                    <a:pt x="3739689" y="24844"/>
                  </a:lnTo>
                  <a:lnTo>
                    <a:pt x="3712723" y="6665"/>
                  </a:lnTo>
                  <a:lnTo>
                    <a:pt x="3679698" y="0"/>
                  </a:lnTo>
                  <a:close/>
                </a:path>
              </a:pathLst>
            </a:custGeom>
            <a:solidFill>
              <a:srgbClr val="1724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159365" y="2325751"/>
              <a:ext cx="3764915" cy="2470785"/>
            </a:xfrm>
            <a:custGeom>
              <a:avLst/>
              <a:gdLst/>
              <a:ahLst/>
              <a:cxnLst/>
              <a:rect l="l" t="t" r="r" b="b"/>
              <a:pathLst>
                <a:path w="3764915" h="2470785">
                  <a:moveTo>
                    <a:pt x="0" y="84836"/>
                  </a:moveTo>
                  <a:lnTo>
                    <a:pt x="6665" y="51810"/>
                  </a:lnTo>
                  <a:lnTo>
                    <a:pt x="24844" y="24844"/>
                  </a:lnTo>
                  <a:lnTo>
                    <a:pt x="51810" y="6665"/>
                  </a:lnTo>
                  <a:lnTo>
                    <a:pt x="84835" y="0"/>
                  </a:lnTo>
                  <a:lnTo>
                    <a:pt x="3679698" y="0"/>
                  </a:lnTo>
                  <a:lnTo>
                    <a:pt x="3712723" y="6665"/>
                  </a:lnTo>
                  <a:lnTo>
                    <a:pt x="3739689" y="24844"/>
                  </a:lnTo>
                  <a:lnTo>
                    <a:pt x="3757868" y="51810"/>
                  </a:lnTo>
                  <a:lnTo>
                    <a:pt x="3764533" y="84836"/>
                  </a:lnTo>
                  <a:lnTo>
                    <a:pt x="3764533" y="2385695"/>
                  </a:lnTo>
                  <a:lnTo>
                    <a:pt x="3757868" y="2418720"/>
                  </a:lnTo>
                  <a:lnTo>
                    <a:pt x="3739689" y="2445686"/>
                  </a:lnTo>
                  <a:lnTo>
                    <a:pt x="3712723" y="2463865"/>
                  </a:lnTo>
                  <a:lnTo>
                    <a:pt x="3679698" y="2470531"/>
                  </a:lnTo>
                  <a:lnTo>
                    <a:pt x="84835" y="2470531"/>
                  </a:lnTo>
                  <a:lnTo>
                    <a:pt x="51810" y="2463865"/>
                  </a:lnTo>
                  <a:lnTo>
                    <a:pt x="24844" y="2445686"/>
                  </a:lnTo>
                  <a:lnTo>
                    <a:pt x="6665" y="2418720"/>
                  </a:lnTo>
                  <a:lnTo>
                    <a:pt x="0" y="2385695"/>
                  </a:lnTo>
                  <a:lnTo>
                    <a:pt x="0" y="84836"/>
                  </a:lnTo>
                  <a:close/>
                </a:path>
              </a:pathLst>
            </a:custGeom>
            <a:ln w="7620">
              <a:solidFill>
                <a:srgbClr val="303D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357231" y="2512314"/>
            <a:ext cx="3156585" cy="1703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dirty="0">
                <a:solidFill>
                  <a:srgbClr val="CFD0D7"/>
                </a:solidFill>
                <a:latin typeface="Roboto Lt"/>
                <a:cs typeface="Roboto Lt"/>
              </a:rPr>
              <a:t>Increased</a:t>
            </a:r>
            <a:r>
              <a:rPr sz="1950" spc="-75" dirty="0">
                <a:solidFill>
                  <a:srgbClr val="CFD0D7"/>
                </a:solidFill>
                <a:latin typeface="Roboto Lt"/>
                <a:cs typeface="Roboto Lt"/>
              </a:rPr>
              <a:t> </a:t>
            </a:r>
            <a:r>
              <a:rPr sz="1950" spc="-10" dirty="0">
                <a:solidFill>
                  <a:srgbClr val="CFD0D7"/>
                </a:solidFill>
                <a:latin typeface="Roboto Lt"/>
                <a:cs typeface="Roboto Lt"/>
              </a:rPr>
              <a:t>Efficiency</a:t>
            </a:r>
            <a:endParaRPr sz="1950">
              <a:latin typeface="Roboto Lt"/>
              <a:cs typeface="Roboto Lt"/>
            </a:endParaRPr>
          </a:p>
          <a:p>
            <a:pPr marL="12700" marR="5080">
              <a:lnSpc>
                <a:spcPct val="134400"/>
              </a:lnSpc>
              <a:spcBef>
                <a:spcPts val="860"/>
              </a:spcBef>
            </a:pPr>
            <a:r>
              <a:rPr sz="1550" dirty="0">
                <a:solidFill>
                  <a:srgbClr val="CFD0D7"/>
                </a:solidFill>
                <a:latin typeface="Roboto"/>
                <a:cs typeface="Roboto"/>
              </a:rPr>
              <a:t>The</a:t>
            </a:r>
            <a:r>
              <a:rPr sz="1550" spc="-6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spc="-10" dirty="0">
                <a:solidFill>
                  <a:srgbClr val="CFD0D7"/>
                </a:solidFill>
                <a:latin typeface="Roboto"/>
                <a:cs typeface="Roboto"/>
              </a:rPr>
              <a:t>application</a:t>
            </a:r>
            <a:r>
              <a:rPr sz="1550" spc="-3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spc="-10" dirty="0">
                <a:solidFill>
                  <a:srgbClr val="CFD0D7"/>
                </a:solidFill>
                <a:latin typeface="Roboto"/>
                <a:cs typeface="Roboto"/>
              </a:rPr>
              <a:t>streamlines workflows</a:t>
            </a:r>
            <a:r>
              <a:rPr sz="1550" spc="-4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CFD0D7"/>
                </a:solidFill>
                <a:latin typeface="Roboto"/>
                <a:cs typeface="Roboto"/>
              </a:rPr>
              <a:t>and</a:t>
            </a:r>
            <a:r>
              <a:rPr sz="1550" spc="-5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CFD0D7"/>
                </a:solidFill>
                <a:latin typeface="Roboto"/>
                <a:cs typeface="Roboto"/>
              </a:rPr>
              <a:t>task</a:t>
            </a:r>
            <a:r>
              <a:rPr sz="1550" spc="-4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spc="-10" dirty="0">
                <a:solidFill>
                  <a:srgbClr val="CFD0D7"/>
                </a:solidFill>
                <a:latin typeface="Roboto"/>
                <a:cs typeface="Roboto"/>
              </a:rPr>
              <a:t>management, eliminating</a:t>
            </a:r>
            <a:r>
              <a:rPr sz="1550" spc="-2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spc="-20" dirty="0">
                <a:solidFill>
                  <a:srgbClr val="CFD0D7"/>
                </a:solidFill>
                <a:latin typeface="Roboto"/>
                <a:cs typeface="Roboto"/>
              </a:rPr>
              <a:t>unnecessary</a:t>
            </a:r>
            <a:r>
              <a:rPr sz="1550" spc="-5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CFD0D7"/>
                </a:solidFill>
                <a:latin typeface="Roboto"/>
                <a:cs typeface="Roboto"/>
              </a:rPr>
              <a:t>steps</a:t>
            </a:r>
            <a:r>
              <a:rPr sz="1550" spc="-3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spc="-25" dirty="0">
                <a:solidFill>
                  <a:srgbClr val="CFD0D7"/>
                </a:solidFill>
                <a:latin typeface="Roboto"/>
                <a:cs typeface="Roboto"/>
              </a:rPr>
              <a:t>and </a:t>
            </a:r>
            <a:r>
              <a:rPr sz="1550" spc="-10" dirty="0">
                <a:solidFill>
                  <a:srgbClr val="CFD0D7"/>
                </a:solidFill>
                <a:latin typeface="Roboto"/>
                <a:cs typeface="Roboto"/>
              </a:rPr>
              <a:t>saving</a:t>
            </a:r>
            <a:r>
              <a:rPr sz="1550" spc="-7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spc="-10" dirty="0">
                <a:solidFill>
                  <a:srgbClr val="CFD0D7"/>
                </a:solidFill>
                <a:latin typeface="Roboto"/>
                <a:cs typeface="Roboto"/>
              </a:rPr>
              <a:t>valuable</a:t>
            </a:r>
            <a:r>
              <a:rPr sz="1550" spc="-5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CFD0D7"/>
                </a:solidFill>
                <a:latin typeface="Roboto"/>
                <a:cs typeface="Roboto"/>
              </a:rPr>
              <a:t>time</a:t>
            </a:r>
            <a:r>
              <a:rPr sz="1550" spc="-5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CFD0D7"/>
                </a:solidFill>
                <a:latin typeface="Roboto"/>
                <a:cs typeface="Roboto"/>
              </a:rPr>
              <a:t>and</a:t>
            </a:r>
            <a:r>
              <a:rPr sz="1550" spc="-7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spc="-10" dirty="0">
                <a:solidFill>
                  <a:srgbClr val="CFD0D7"/>
                </a:solidFill>
                <a:latin typeface="Roboto"/>
                <a:cs typeface="Roboto"/>
              </a:rPr>
              <a:t>resources.</a:t>
            </a:r>
            <a:endParaRPr sz="1550">
              <a:latin typeface="Roboto"/>
              <a:cs typeface="Robo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189217" y="4994275"/>
            <a:ext cx="3772535" cy="2478405"/>
            <a:chOff x="6189217" y="4994275"/>
            <a:chExt cx="3772535" cy="2478405"/>
          </a:xfrm>
        </p:grpSpPr>
        <p:sp>
          <p:nvSpPr>
            <p:cNvPr id="12" name="object 12"/>
            <p:cNvSpPr/>
            <p:nvPr/>
          </p:nvSpPr>
          <p:spPr>
            <a:xfrm>
              <a:off x="6193027" y="4998085"/>
              <a:ext cx="3764915" cy="2470785"/>
            </a:xfrm>
            <a:custGeom>
              <a:avLst/>
              <a:gdLst/>
              <a:ahLst/>
              <a:cxnLst/>
              <a:rect l="l" t="t" r="r" b="b"/>
              <a:pathLst>
                <a:path w="3764915" h="2470784">
                  <a:moveTo>
                    <a:pt x="3679698" y="0"/>
                  </a:moveTo>
                  <a:lnTo>
                    <a:pt x="84836" y="0"/>
                  </a:lnTo>
                  <a:lnTo>
                    <a:pt x="51810" y="6665"/>
                  </a:lnTo>
                  <a:lnTo>
                    <a:pt x="24844" y="24844"/>
                  </a:lnTo>
                  <a:lnTo>
                    <a:pt x="6665" y="51810"/>
                  </a:lnTo>
                  <a:lnTo>
                    <a:pt x="0" y="84835"/>
                  </a:lnTo>
                  <a:lnTo>
                    <a:pt x="0" y="2385771"/>
                  </a:lnTo>
                  <a:lnTo>
                    <a:pt x="6665" y="2418782"/>
                  </a:lnTo>
                  <a:lnTo>
                    <a:pt x="24844" y="2445740"/>
                  </a:lnTo>
                  <a:lnTo>
                    <a:pt x="51810" y="2463916"/>
                  </a:lnTo>
                  <a:lnTo>
                    <a:pt x="84836" y="2470581"/>
                  </a:lnTo>
                  <a:lnTo>
                    <a:pt x="3679698" y="2470581"/>
                  </a:lnTo>
                  <a:lnTo>
                    <a:pt x="3712723" y="2463916"/>
                  </a:lnTo>
                  <a:lnTo>
                    <a:pt x="3739689" y="2445740"/>
                  </a:lnTo>
                  <a:lnTo>
                    <a:pt x="3757868" y="2418782"/>
                  </a:lnTo>
                  <a:lnTo>
                    <a:pt x="3764533" y="2385771"/>
                  </a:lnTo>
                  <a:lnTo>
                    <a:pt x="3764533" y="84835"/>
                  </a:lnTo>
                  <a:lnTo>
                    <a:pt x="3757868" y="51810"/>
                  </a:lnTo>
                  <a:lnTo>
                    <a:pt x="3739689" y="24844"/>
                  </a:lnTo>
                  <a:lnTo>
                    <a:pt x="3712723" y="6665"/>
                  </a:lnTo>
                  <a:lnTo>
                    <a:pt x="3679698" y="0"/>
                  </a:lnTo>
                  <a:close/>
                </a:path>
              </a:pathLst>
            </a:custGeom>
            <a:solidFill>
              <a:srgbClr val="1724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93027" y="4998085"/>
              <a:ext cx="3764915" cy="2470785"/>
            </a:xfrm>
            <a:custGeom>
              <a:avLst/>
              <a:gdLst/>
              <a:ahLst/>
              <a:cxnLst/>
              <a:rect l="l" t="t" r="r" b="b"/>
              <a:pathLst>
                <a:path w="3764915" h="2470784">
                  <a:moveTo>
                    <a:pt x="0" y="84835"/>
                  </a:moveTo>
                  <a:lnTo>
                    <a:pt x="6665" y="51810"/>
                  </a:lnTo>
                  <a:lnTo>
                    <a:pt x="24844" y="24844"/>
                  </a:lnTo>
                  <a:lnTo>
                    <a:pt x="51810" y="6665"/>
                  </a:lnTo>
                  <a:lnTo>
                    <a:pt x="84836" y="0"/>
                  </a:lnTo>
                  <a:lnTo>
                    <a:pt x="3679698" y="0"/>
                  </a:lnTo>
                  <a:lnTo>
                    <a:pt x="3712723" y="6665"/>
                  </a:lnTo>
                  <a:lnTo>
                    <a:pt x="3739689" y="24844"/>
                  </a:lnTo>
                  <a:lnTo>
                    <a:pt x="3757868" y="51810"/>
                  </a:lnTo>
                  <a:lnTo>
                    <a:pt x="3764533" y="84835"/>
                  </a:lnTo>
                  <a:lnTo>
                    <a:pt x="3764533" y="2385771"/>
                  </a:lnTo>
                  <a:lnTo>
                    <a:pt x="3757868" y="2418782"/>
                  </a:lnTo>
                  <a:lnTo>
                    <a:pt x="3739689" y="2445740"/>
                  </a:lnTo>
                  <a:lnTo>
                    <a:pt x="3712723" y="2463916"/>
                  </a:lnTo>
                  <a:lnTo>
                    <a:pt x="3679698" y="2470581"/>
                  </a:lnTo>
                  <a:lnTo>
                    <a:pt x="84836" y="2470581"/>
                  </a:lnTo>
                  <a:lnTo>
                    <a:pt x="51810" y="2463916"/>
                  </a:lnTo>
                  <a:lnTo>
                    <a:pt x="24844" y="2445740"/>
                  </a:lnTo>
                  <a:lnTo>
                    <a:pt x="6665" y="2418782"/>
                  </a:lnTo>
                  <a:lnTo>
                    <a:pt x="0" y="2385771"/>
                  </a:lnTo>
                  <a:lnTo>
                    <a:pt x="0" y="84835"/>
                  </a:lnTo>
                  <a:close/>
                </a:path>
              </a:pathLst>
            </a:custGeom>
            <a:ln w="7620">
              <a:solidFill>
                <a:srgbClr val="303D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390259" y="5185409"/>
            <a:ext cx="3129915" cy="1702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dirty="0">
                <a:solidFill>
                  <a:srgbClr val="CFD0D7"/>
                </a:solidFill>
                <a:latin typeface="Roboto Lt"/>
                <a:cs typeface="Roboto Lt"/>
              </a:rPr>
              <a:t>Enhanced</a:t>
            </a:r>
            <a:r>
              <a:rPr sz="1950" spc="-45" dirty="0">
                <a:solidFill>
                  <a:srgbClr val="CFD0D7"/>
                </a:solidFill>
                <a:latin typeface="Roboto Lt"/>
                <a:cs typeface="Roboto Lt"/>
              </a:rPr>
              <a:t> </a:t>
            </a:r>
            <a:r>
              <a:rPr sz="1950" spc="-10" dirty="0">
                <a:solidFill>
                  <a:srgbClr val="CFD0D7"/>
                </a:solidFill>
                <a:latin typeface="Roboto Lt"/>
                <a:cs typeface="Roboto Lt"/>
              </a:rPr>
              <a:t>Collaboration</a:t>
            </a:r>
            <a:endParaRPr sz="1950">
              <a:latin typeface="Roboto Lt"/>
              <a:cs typeface="Roboto Lt"/>
            </a:endParaRPr>
          </a:p>
          <a:p>
            <a:pPr marL="12700" marR="5080">
              <a:lnSpc>
                <a:spcPct val="134500"/>
              </a:lnSpc>
              <a:spcBef>
                <a:spcPts val="855"/>
              </a:spcBef>
            </a:pPr>
            <a:r>
              <a:rPr sz="1550" dirty="0">
                <a:solidFill>
                  <a:srgbClr val="CFD0D7"/>
                </a:solidFill>
                <a:latin typeface="Roboto"/>
                <a:cs typeface="Roboto"/>
              </a:rPr>
              <a:t>The</a:t>
            </a:r>
            <a:r>
              <a:rPr sz="1550" spc="-4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spc="-10" dirty="0">
                <a:solidFill>
                  <a:srgbClr val="CFD0D7"/>
                </a:solidFill>
                <a:latin typeface="Roboto"/>
                <a:cs typeface="Roboto"/>
              </a:rPr>
              <a:t>application</a:t>
            </a:r>
            <a:r>
              <a:rPr sz="1550" spc="-2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CFD0D7"/>
                </a:solidFill>
                <a:latin typeface="Roboto"/>
                <a:cs typeface="Roboto"/>
              </a:rPr>
              <a:t>fosters</a:t>
            </a:r>
            <a:r>
              <a:rPr sz="1550" spc="-4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spc="-50" dirty="0">
                <a:solidFill>
                  <a:srgbClr val="CFD0D7"/>
                </a:solidFill>
                <a:latin typeface="Roboto"/>
                <a:cs typeface="Roboto"/>
              </a:rPr>
              <a:t>a </a:t>
            </a:r>
            <a:r>
              <a:rPr sz="1550" spc="-10" dirty="0">
                <a:solidFill>
                  <a:srgbClr val="CFD0D7"/>
                </a:solidFill>
                <a:latin typeface="Roboto"/>
                <a:cs typeface="Roboto"/>
              </a:rPr>
              <a:t>collaborative</a:t>
            </a:r>
            <a:r>
              <a:rPr sz="1550" spc="-3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spc="-10" dirty="0">
                <a:solidFill>
                  <a:srgbClr val="CFD0D7"/>
                </a:solidFill>
                <a:latin typeface="Roboto"/>
                <a:cs typeface="Roboto"/>
              </a:rPr>
              <a:t>environment,</a:t>
            </a:r>
            <a:r>
              <a:rPr sz="1550" spc="-3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spc="-10" dirty="0">
                <a:solidFill>
                  <a:srgbClr val="CFD0D7"/>
                </a:solidFill>
                <a:latin typeface="Roboto"/>
                <a:cs typeface="Roboto"/>
              </a:rPr>
              <a:t>enabling </a:t>
            </a:r>
            <a:r>
              <a:rPr sz="1550" dirty="0">
                <a:solidFill>
                  <a:srgbClr val="CFD0D7"/>
                </a:solidFill>
                <a:latin typeface="Roboto"/>
                <a:cs typeface="Roboto"/>
              </a:rPr>
              <a:t>team</a:t>
            </a:r>
            <a:r>
              <a:rPr sz="1550" spc="-3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CFD0D7"/>
                </a:solidFill>
                <a:latin typeface="Roboto"/>
                <a:cs typeface="Roboto"/>
              </a:rPr>
              <a:t>members to</a:t>
            </a:r>
            <a:r>
              <a:rPr sz="1550" spc="-3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CFD0D7"/>
                </a:solidFill>
                <a:latin typeface="Roboto"/>
                <a:cs typeface="Roboto"/>
              </a:rPr>
              <a:t>share</a:t>
            </a:r>
            <a:r>
              <a:rPr sz="1550" spc="-4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spc="-10" dirty="0">
                <a:solidFill>
                  <a:srgbClr val="CFD0D7"/>
                </a:solidFill>
                <a:latin typeface="Roboto"/>
                <a:cs typeface="Roboto"/>
              </a:rPr>
              <a:t>ideas, </a:t>
            </a:r>
            <a:r>
              <a:rPr sz="1550" dirty="0">
                <a:solidFill>
                  <a:srgbClr val="CFD0D7"/>
                </a:solidFill>
                <a:latin typeface="Roboto"/>
                <a:cs typeface="Roboto"/>
              </a:rPr>
              <a:t>feedback,</a:t>
            </a:r>
            <a:r>
              <a:rPr sz="1550" spc="-3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CFD0D7"/>
                </a:solidFill>
                <a:latin typeface="Roboto"/>
                <a:cs typeface="Roboto"/>
              </a:rPr>
              <a:t>and</a:t>
            </a:r>
            <a:r>
              <a:rPr sz="1550" spc="-6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spc="-10" dirty="0">
                <a:solidFill>
                  <a:srgbClr val="CFD0D7"/>
                </a:solidFill>
                <a:latin typeface="Roboto"/>
                <a:cs typeface="Roboto"/>
              </a:rPr>
              <a:t>updates</a:t>
            </a:r>
            <a:r>
              <a:rPr sz="1550" spc="-3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spc="-10" dirty="0">
                <a:solidFill>
                  <a:srgbClr val="CFD0D7"/>
                </a:solidFill>
                <a:latin typeface="Roboto"/>
                <a:cs typeface="Roboto"/>
              </a:rPr>
              <a:t>effortlessly.</a:t>
            </a:r>
            <a:endParaRPr sz="1550">
              <a:latin typeface="Roboto"/>
              <a:cs typeface="Robo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0155555" y="4994275"/>
            <a:ext cx="3772535" cy="2478405"/>
            <a:chOff x="10155555" y="4994275"/>
            <a:chExt cx="3772535" cy="2478405"/>
          </a:xfrm>
        </p:grpSpPr>
        <p:sp>
          <p:nvSpPr>
            <p:cNvPr id="16" name="object 16"/>
            <p:cNvSpPr/>
            <p:nvPr/>
          </p:nvSpPr>
          <p:spPr>
            <a:xfrm>
              <a:off x="10159365" y="4998085"/>
              <a:ext cx="3764915" cy="2470785"/>
            </a:xfrm>
            <a:custGeom>
              <a:avLst/>
              <a:gdLst/>
              <a:ahLst/>
              <a:cxnLst/>
              <a:rect l="l" t="t" r="r" b="b"/>
              <a:pathLst>
                <a:path w="3764915" h="2470784">
                  <a:moveTo>
                    <a:pt x="3679698" y="0"/>
                  </a:moveTo>
                  <a:lnTo>
                    <a:pt x="84835" y="0"/>
                  </a:lnTo>
                  <a:lnTo>
                    <a:pt x="51810" y="6665"/>
                  </a:lnTo>
                  <a:lnTo>
                    <a:pt x="24844" y="24844"/>
                  </a:lnTo>
                  <a:lnTo>
                    <a:pt x="6665" y="51810"/>
                  </a:lnTo>
                  <a:lnTo>
                    <a:pt x="0" y="84835"/>
                  </a:lnTo>
                  <a:lnTo>
                    <a:pt x="0" y="2385771"/>
                  </a:lnTo>
                  <a:lnTo>
                    <a:pt x="6665" y="2418782"/>
                  </a:lnTo>
                  <a:lnTo>
                    <a:pt x="24844" y="2445740"/>
                  </a:lnTo>
                  <a:lnTo>
                    <a:pt x="51810" y="2463916"/>
                  </a:lnTo>
                  <a:lnTo>
                    <a:pt x="84835" y="2470581"/>
                  </a:lnTo>
                  <a:lnTo>
                    <a:pt x="3679698" y="2470581"/>
                  </a:lnTo>
                  <a:lnTo>
                    <a:pt x="3712723" y="2463916"/>
                  </a:lnTo>
                  <a:lnTo>
                    <a:pt x="3739689" y="2445740"/>
                  </a:lnTo>
                  <a:lnTo>
                    <a:pt x="3757868" y="2418782"/>
                  </a:lnTo>
                  <a:lnTo>
                    <a:pt x="3764533" y="2385771"/>
                  </a:lnTo>
                  <a:lnTo>
                    <a:pt x="3764533" y="84835"/>
                  </a:lnTo>
                  <a:lnTo>
                    <a:pt x="3757868" y="51810"/>
                  </a:lnTo>
                  <a:lnTo>
                    <a:pt x="3739689" y="24844"/>
                  </a:lnTo>
                  <a:lnTo>
                    <a:pt x="3712723" y="6665"/>
                  </a:lnTo>
                  <a:lnTo>
                    <a:pt x="3679698" y="0"/>
                  </a:lnTo>
                  <a:close/>
                </a:path>
              </a:pathLst>
            </a:custGeom>
            <a:solidFill>
              <a:srgbClr val="1724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159365" y="4998085"/>
              <a:ext cx="3764915" cy="2470785"/>
            </a:xfrm>
            <a:custGeom>
              <a:avLst/>
              <a:gdLst/>
              <a:ahLst/>
              <a:cxnLst/>
              <a:rect l="l" t="t" r="r" b="b"/>
              <a:pathLst>
                <a:path w="3764915" h="2470784">
                  <a:moveTo>
                    <a:pt x="0" y="84835"/>
                  </a:moveTo>
                  <a:lnTo>
                    <a:pt x="6665" y="51810"/>
                  </a:lnTo>
                  <a:lnTo>
                    <a:pt x="24844" y="24844"/>
                  </a:lnTo>
                  <a:lnTo>
                    <a:pt x="51810" y="6665"/>
                  </a:lnTo>
                  <a:lnTo>
                    <a:pt x="84835" y="0"/>
                  </a:lnTo>
                  <a:lnTo>
                    <a:pt x="3679698" y="0"/>
                  </a:lnTo>
                  <a:lnTo>
                    <a:pt x="3712723" y="6665"/>
                  </a:lnTo>
                  <a:lnTo>
                    <a:pt x="3739689" y="24844"/>
                  </a:lnTo>
                  <a:lnTo>
                    <a:pt x="3757868" y="51810"/>
                  </a:lnTo>
                  <a:lnTo>
                    <a:pt x="3764533" y="84835"/>
                  </a:lnTo>
                  <a:lnTo>
                    <a:pt x="3764533" y="2385771"/>
                  </a:lnTo>
                  <a:lnTo>
                    <a:pt x="3757868" y="2418782"/>
                  </a:lnTo>
                  <a:lnTo>
                    <a:pt x="3739689" y="2445740"/>
                  </a:lnTo>
                  <a:lnTo>
                    <a:pt x="3712723" y="2463916"/>
                  </a:lnTo>
                  <a:lnTo>
                    <a:pt x="3679698" y="2470581"/>
                  </a:lnTo>
                  <a:lnTo>
                    <a:pt x="84835" y="2470581"/>
                  </a:lnTo>
                  <a:lnTo>
                    <a:pt x="51810" y="2463916"/>
                  </a:lnTo>
                  <a:lnTo>
                    <a:pt x="24844" y="2445740"/>
                  </a:lnTo>
                  <a:lnTo>
                    <a:pt x="6665" y="2418782"/>
                  </a:lnTo>
                  <a:lnTo>
                    <a:pt x="0" y="2385771"/>
                  </a:lnTo>
                  <a:lnTo>
                    <a:pt x="0" y="84835"/>
                  </a:lnTo>
                  <a:close/>
                </a:path>
              </a:pathLst>
            </a:custGeom>
            <a:ln w="7620">
              <a:solidFill>
                <a:srgbClr val="303D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357231" y="5185409"/>
            <a:ext cx="3326129" cy="2021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dirty="0">
                <a:solidFill>
                  <a:srgbClr val="CFD0D7"/>
                </a:solidFill>
                <a:latin typeface="Roboto Lt"/>
                <a:cs typeface="Roboto Lt"/>
              </a:rPr>
              <a:t>Improved</a:t>
            </a:r>
            <a:r>
              <a:rPr sz="1950" spc="-45" dirty="0">
                <a:solidFill>
                  <a:srgbClr val="CFD0D7"/>
                </a:solidFill>
                <a:latin typeface="Roboto Lt"/>
                <a:cs typeface="Roboto Lt"/>
              </a:rPr>
              <a:t> </a:t>
            </a:r>
            <a:r>
              <a:rPr sz="1950" dirty="0">
                <a:solidFill>
                  <a:srgbClr val="CFD0D7"/>
                </a:solidFill>
                <a:latin typeface="Roboto Lt"/>
                <a:cs typeface="Roboto Lt"/>
              </a:rPr>
              <a:t>Project</a:t>
            </a:r>
            <a:r>
              <a:rPr sz="1950" spc="-35" dirty="0">
                <a:solidFill>
                  <a:srgbClr val="CFD0D7"/>
                </a:solidFill>
                <a:latin typeface="Roboto Lt"/>
                <a:cs typeface="Roboto Lt"/>
              </a:rPr>
              <a:t> </a:t>
            </a:r>
            <a:r>
              <a:rPr sz="1950" spc="-10" dirty="0">
                <a:solidFill>
                  <a:srgbClr val="CFD0D7"/>
                </a:solidFill>
                <a:latin typeface="Roboto Lt"/>
                <a:cs typeface="Roboto Lt"/>
              </a:rPr>
              <a:t>Visibility</a:t>
            </a:r>
            <a:endParaRPr sz="1950">
              <a:latin typeface="Roboto Lt"/>
              <a:cs typeface="Roboto Lt"/>
            </a:endParaRPr>
          </a:p>
          <a:p>
            <a:pPr marL="12700" marR="5080">
              <a:lnSpc>
                <a:spcPct val="134600"/>
              </a:lnSpc>
              <a:spcBef>
                <a:spcPts val="850"/>
              </a:spcBef>
            </a:pPr>
            <a:r>
              <a:rPr sz="1550" dirty="0">
                <a:solidFill>
                  <a:srgbClr val="CFD0D7"/>
                </a:solidFill>
                <a:latin typeface="Roboto"/>
                <a:cs typeface="Roboto"/>
              </a:rPr>
              <a:t>The</a:t>
            </a:r>
            <a:r>
              <a:rPr sz="1550" spc="-4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spc="-10" dirty="0">
                <a:solidFill>
                  <a:srgbClr val="CFD0D7"/>
                </a:solidFill>
                <a:latin typeface="Roboto"/>
                <a:cs typeface="Roboto"/>
              </a:rPr>
              <a:t>application</a:t>
            </a:r>
            <a:r>
              <a:rPr sz="1550" spc="-1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spc="-10" dirty="0">
                <a:solidFill>
                  <a:srgbClr val="CFD0D7"/>
                </a:solidFill>
                <a:latin typeface="Roboto"/>
                <a:cs typeface="Roboto"/>
              </a:rPr>
              <a:t>provides</a:t>
            </a:r>
            <a:r>
              <a:rPr sz="1550" spc="-2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spc="-70" dirty="0">
                <a:solidFill>
                  <a:srgbClr val="CFD0D7"/>
                </a:solidFill>
                <a:latin typeface="Roboto"/>
                <a:cs typeface="Roboto"/>
              </a:rPr>
              <a:t>real-</a:t>
            </a:r>
            <a:r>
              <a:rPr sz="1550" spc="-20" dirty="0">
                <a:solidFill>
                  <a:srgbClr val="CFD0D7"/>
                </a:solidFill>
                <a:latin typeface="Roboto"/>
                <a:cs typeface="Roboto"/>
              </a:rPr>
              <a:t>time </a:t>
            </a:r>
            <a:r>
              <a:rPr sz="1550" dirty="0">
                <a:solidFill>
                  <a:srgbClr val="CFD0D7"/>
                </a:solidFill>
                <a:latin typeface="Roboto"/>
                <a:cs typeface="Roboto"/>
              </a:rPr>
              <a:t>project</a:t>
            </a:r>
            <a:r>
              <a:rPr sz="1550" spc="-7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CFD0D7"/>
                </a:solidFill>
                <a:latin typeface="Roboto"/>
                <a:cs typeface="Roboto"/>
              </a:rPr>
              <a:t>progress</a:t>
            </a:r>
            <a:r>
              <a:rPr sz="1550" spc="-6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CFD0D7"/>
                </a:solidFill>
                <a:latin typeface="Roboto"/>
                <a:cs typeface="Roboto"/>
              </a:rPr>
              <a:t>and</a:t>
            </a:r>
            <a:r>
              <a:rPr sz="1550" spc="-8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spc="-10" dirty="0">
                <a:solidFill>
                  <a:srgbClr val="CFD0D7"/>
                </a:solidFill>
                <a:latin typeface="Roboto"/>
                <a:cs typeface="Roboto"/>
              </a:rPr>
              <a:t>status</a:t>
            </a:r>
            <a:r>
              <a:rPr sz="1550" spc="-7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spc="-10" dirty="0">
                <a:solidFill>
                  <a:srgbClr val="CFD0D7"/>
                </a:solidFill>
                <a:latin typeface="Roboto"/>
                <a:cs typeface="Roboto"/>
              </a:rPr>
              <a:t>updates, giving</a:t>
            </a:r>
            <a:r>
              <a:rPr sz="1550" spc="-3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spc="-10" dirty="0">
                <a:solidFill>
                  <a:srgbClr val="CFD0D7"/>
                </a:solidFill>
                <a:latin typeface="Roboto"/>
                <a:cs typeface="Roboto"/>
              </a:rPr>
              <a:t>everyone</a:t>
            </a:r>
            <a:r>
              <a:rPr sz="1550" spc="-3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CFD0D7"/>
                </a:solidFill>
                <a:latin typeface="Roboto"/>
                <a:cs typeface="Roboto"/>
              </a:rPr>
              <a:t>a</a:t>
            </a:r>
            <a:r>
              <a:rPr sz="1550" spc="-6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CFD0D7"/>
                </a:solidFill>
                <a:latin typeface="Roboto"/>
                <a:cs typeface="Roboto"/>
              </a:rPr>
              <a:t>clear</a:t>
            </a:r>
            <a:r>
              <a:rPr sz="1550" spc="-5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spc="-10" dirty="0">
                <a:solidFill>
                  <a:srgbClr val="CFD0D7"/>
                </a:solidFill>
                <a:latin typeface="Roboto"/>
                <a:cs typeface="Roboto"/>
              </a:rPr>
              <a:t>understanding </a:t>
            </a:r>
            <a:r>
              <a:rPr sz="1550" dirty="0">
                <a:solidFill>
                  <a:srgbClr val="CFD0D7"/>
                </a:solidFill>
                <a:latin typeface="Roboto"/>
                <a:cs typeface="Roboto"/>
              </a:rPr>
              <a:t>of</a:t>
            </a:r>
            <a:r>
              <a:rPr sz="1550" spc="-5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CFD0D7"/>
                </a:solidFill>
                <a:latin typeface="Roboto"/>
                <a:cs typeface="Roboto"/>
              </a:rPr>
              <a:t>the</a:t>
            </a:r>
            <a:r>
              <a:rPr sz="1550" spc="-2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spc="-10" dirty="0">
                <a:solidFill>
                  <a:srgbClr val="CFD0D7"/>
                </a:solidFill>
                <a:latin typeface="Roboto"/>
                <a:cs typeface="Roboto"/>
              </a:rPr>
              <a:t>project's</a:t>
            </a:r>
            <a:r>
              <a:rPr sz="1550" spc="-2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spc="-10" dirty="0">
                <a:solidFill>
                  <a:srgbClr val="CFD0D7"/>
                </a:solidFill>
                <a:latin typeface="Roboto"/>
                <a:cs typeface="Roboto"/>
              </a:rPr>
              <a:t>health</a:t>
            </a:r>
            <a:r>
              <a:rPr sz="1550" spc="-3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CFD0D7"/>
                </a:solidFill>
                <a:latin typeface="Roboto"/>
                <a:cs typeface="Roboto"/>
              </a:rPr>
              <a:t>and</a:t>
            </a:r>
            <a:r>
              <a:rPr sz="1550" spc="-4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spc="-25" dirty="0">
                <a:solidFill>
                  <a:srgbClr val="CFD0D7"/>
                </a:solidFill>
                <a:latin typeface="Roboto"/>
                <a:cs typeface="Roboto"/>
              </a:rPr>
              <a:t>any </a:t>
            </a:r>
            <a:r>
              <a:rPr sz="1550" spc="-10" dirty="0">
                <a:solidFill>
                  <a:srgbClr val="CFD0D7"/>
                </a:solidFill>
                <a:latin typeface="Roboto"/>
                <a:cs typeface="Roboto"/>
              </a:rPr>
              <a:t>potential</a:t>
            </a:r>
            <a:r>
              <a:rPr sz="1550" spc="-3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spc="-10" dirty="0">
                <a:solidFill>
                  <a:srgbClr val="CFD0D7"/>
                </a:solidFill>
                <a:latin typeface="Roboto"/>
                <a:cs typeface="Roboto"/>
              </a:rPr>
              <a:t>roadblocks.</a:t>
            </a:r>
            <a:endParaRPr sz="15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282519" y="956244"/>
            <a:ext cx="7231380" cy="643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50" dirty="0"/>
              <a:t>Key</a:t>
            </a:r>
            <a:r>
              <a:rPr sz="4050" spc="-65" dirty="0"/>
              <a:t> </a:t>
            </a:r>
            <a:r>
              <a:rPr sz="4050" dirty="0"/>
              <a:t>Features</a:t>
            </a:r>
            <a:r>
              <a:rPr sz="4050" spc="-65" dirty="0"/>
              <a:t> </a:t>
            </a:r>
            <a:r>
              <a:rPr sz="4050" dirty="0"/>
              <a:t>of</a:t>
            </a:r>
            <a:r>
              <a:rPr sz="4050" spc="-60" dirty="0"/>
              <a:t> </a:t>
            </a:r>
            <a:r>
              <a:rPr sz="4050" dirty="0"/>
              <a:t>the</a:t>
            </a:r>
            <a:r>
              <a:rPr sz="4050" spc="-65" dirty="0"/>
              <a:t> </a:t>
            </a:r>
            <a:r>
              <a:rPr sz="4050" spc="-10" dirty="0"/>
              <a:t>Application</a:t>
            </a:r>
            <a:endParaRPr sz="4050" dirty="0"/>
          </a:p>
        </p:txBody>
      </p:sp>
      <p:grpSp>
        <p:nvGrpSpPr>
          <p:cNvPr id="4" name="object 4"/>
          <p:cNvGrpSpPr/>
          <p:nvPr/>
        </p:nvGrpSpPr>
        <p:grpSpPr>
          <a:xfrm>
            <a:off x="7180440" y="2220214"/>
            <a:ext cx="471170" cy="471170"/>
            <a:chOff x="6203060" y="2227707"/>
            <a:chExt cx="471170" cy="471170"/>
          </a:xfrm>
        </p:grpSpPr>
        <p:sp>
          <p:nvSpPr>
            <p:cNvPr id="5" name="object 5"/>
            <p:cNvSpPr/>
            <p:nvPr/>
          </p:nvSpPr>
          <p:spPr>
            <a:xfrm>
              <a:off x="6206870" y="2231517"/>
              <a:ext cx="463550" cy="463550"/>
            </a:xfrm>
            <a:custGeom>
              <a:avLst/>
              <a:gdLst/>
              <a:ahLst/>
              <a:cxnLst/>
              <a:rect l="l" t="t" r="r" b="b"/>
              <a:pathLst>
                <a:path w="463550" h="463550">
                  <a:moveTo>
                    <a:pt x="376681" y="0"/>
                  </a:moveTo>
                  <a:lnTo>
                    <a:pt x="86487" y="0"/>
                  </a:lnTo>
                  <a:lnTo>
                    <a:pt x="52828" y="6778"/>
                  </a:lnTo>
                  <a:lnTo>
                    <a:pt x="25336" y="25273"/>
                  </a:lnTo>
                  <a:lnTo>
                    <a:pt x="6798" y="52720"/>
                  </a:lnTo>
                  <a:lnTo>
                    <a:pt x="0" y="86360"/>
                  </a:lnTo>
                  <a:lnTo>
                    <a:pt x="0" y="376682"/>
                  </a:lnTo>
                  <a:lnTo>
                    <a:pt x="6798" y="410321"/>
                  </a:lnTo>
                  <a:lnTo>
                    <a:pt x="25336" y="437769"/>
                  </a:lnTo>
                  <a:lnTo>
                    <a:pt x="52828" y="456263"/>
                  </a:lnTo>
                  <a:lnTo>
                    <a:pt x="86487" y="463042"/>
                  </a:lnTo>
                  <a:lnTo>
                    <a:pt x="376681" y="463042"/>
                  </a:lnTo>
                  <a:lnTo>
                    <a:pt x="410340" y="456263"/>
                  </a:lnTo>
                  <a:lnTo>
                    <a:pt x="437832" y="437769"/>
                  </a:lnTo>
                  <a:lnTo>
                    <a:pt x="456370" y="410321"/>
                  </a:lnTo>
                  <a:lnTo>
                    <a:pt x="463169" y="376682"/>
                  </a:lnTo>
                  <a:lnTo>
                    <a:pt x="463169" y="86360"/>
                  </a:lnTo>
                  <a:lnTo>
                    <a:pt x="456370" y="52720"/>
                  </a:lnTo>
                  <a:lnTo>
                    <a:pt x="437832" y="25273"/>
                  </a:lnTo>
                  <a:lnTo>
                    <a:pt x="410340" y="6778"/>
                  </a:lnTo>
                  <a:lnTo>
                    <a:pt x="376681" y="0"/>
                  </a:lnTo>
                  <a:close/>
                </a:path>
              </a:pathLst>
            </a:custGeom>
            <a:solidFill>
              <a:srgbClr val="1724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06870" y="2231517"/>
              <a:ext cx="463550" cy="463550"/>
            </a:xfrm>
            <a:custGeom>
              <a:avLst/>
              <a:gdLst/>
              <a:ahLst/>
              <a:cxnLst/>
              <a:rect l="l" t="t" r="r" b="b"/>
              <a:pathLst>
                <a:path w="463550" h="463550">
                  <a:moveTo>
                    <a:pt x="0" y="86360"/>
                  </a:moveTo>
                  <a:lnTo>
                    <a:pt x="6798" y="52720"/>
                  </a:lnTo>
                  <a:lnTo>
                    <a:pt x="25336" y="25273"/>
                  </a:lnTo>
                  <a:lnTo>
                    <a:pt x="52828" y="6778"/>
                  </a:lnTo>
                  <a:lnTo>
                    <a:pt x="86487" y="0"/>
                  </a:lnTo>
                  <a:lnTo>
                    <a:pt x="376681" y="0"/>
                  </a:lnTo>
                  <a:lnTo>
                    <a:pt x="410340" y="6778"/>
                  </a:lnTo>
                  <a:lnTo>
                    <a:pt x="437832" y="25273"/>
                  </a:lnTo>
                  <a:lnTo>
                    <a:pt x="456370" y="52720"/>
                  </a:lnTo>
                  <a:lnTo>
                    <a:pt x="463169" y="86360"/>
                  </a:lnTo>
                  <a:lnTo>
                    <a:pt x="463169" y="376682"/>
                  </a:lnTo>
                  <a:lnTo>
                    <a:pt x="456370" y="410321"/>
                  </a:lnTo>
                  <a:lnTo>
                    <a:pt x="437832" y="437769"/>
                  </a:lnTo>
                  <a:lnTo>
                    <a:pt x="410340" y="456263"/>
                  </a:lnTo>
                  <a:lnTo>
                    <a:pt x="376681" y="463042"/>
                  </a:lnTo>
                  <a:lnTo>
                    <a:pt x="86487" y="463042"/>
                  </a:lnTo>
                  <a:lnTo>
                    <a:pt x="52828" y="456263"/>
                  </a:lnTo>
                  <a:lnTo>
                    <a:pt x="25336" y="437769"/>
                  </a:lnTo>
                  <a:lnTo>
                    <a:pt x="6798" y="410321"/>
                  </a:lnTo>
                  <a:lnTo>
                    <a:pt x="0" y="376682"/>
                  </a:lnTo>
                  <a:lnTo>
                    <a:pt x="0" y="86360"/>
                  </a:lnTo>
                  <a:close/>
                </a:path>
              </a:pathLst>
            </a:custGeom>
            <a:ln w="7620">
              <a:solidFill>
                <a:srgbClr val="303D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321737" y="2256409"/>
            <a:ext cx="198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solidFill>
                  <a:srgbClr val="CFD0D7"/>
                </a:solidFill>
                <a:latin typeface="Roboto Lt"/>
                <a:cs typeface="Roboto Lt"/>
              </a:rPr>
              <a:t>1</a:t>
            </a:r>
            <a:endParaRPr sz="2400" dirty="0">
              <a:latin typeface="Roboto Lt"/>
              <a:cs typeface="Roboto L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965787" y="2118962"/>
            <a:ext cx="2767330" cy="2096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CFD0D7"/>
                </a:solidFill>
                <a:latin typeface="Roboto Lt"/>
                <a:cs typeface="Roboto Lt"/>
              </a:rPr>
              <a:t>Task</a:t>
            </a:r>
            <a:r>
              <a:rPr sz="2000" spc="-35" dirty="0">
                <a:solidFill>
                  <a:srgbClr val="CFD0D7"/>
                </a:solidFill>
                <a:latin typeface="Roboto Lt"/>
                <a:cs typeface="Roboto Lt"/>
              </a:rPr>
              <a:t> </a:t>
            </a:r>
            <a:r>
              <a:rPr sz="2000" spc="-10" dirty="0">
                <a:solidFill>
                  <a:srgbClr val="CFD0D7"/>
                </a:solidFill>
                <a:latin typeface="Roboto Lt"/>
                <a:cs typeface="Roboto Lt"/>
              </a:rPr>
              <a:t>Management</a:t>
            </a:r>
            <a:endParaRPr sz="2000" dirty="0">
              <a:latin typeface="Roboto Lt"/>
              <a:cs typeface="Roboto Lt"/>
            </a:endParaRPr>
          </a:p>
          <a:p>
            <a:pPr marL="12700" marR="5080">
              <a:lnSpc>
                <a:spcPct val="135400"/>
              </a:lnSpc>
              <a:spcBef>
                <a:spcPts val="905"/>
              </a:spcBef>
            </a:pPr>
            <a:r>
              <a:rPr sz="1600" dirty="0">
                <a:solidFill>
                  <a:srgbClr val="CFD0D7"/>
                </a:solidFill>
                <a:latin typeface="Roboto"/>
                <a:cs typeface="Roboto"/>
              </a:rPr>
              <a:t>The</a:t>
            </a:r>
            <a:r>
              <a:rPr sz="1600" spc="-8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CFD0D7"/>
                </a:solidFill>
                <a:latin typeface="Roboto"/>
                <a:cs typeface="Roboto"/>
              </a:rPr>
              <a:t>application</a:t>
            </a:r>
            <a:r>
              <a:rPr sz="1600" spc="-6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CFD0D7"/>
                </a:solidFill>
                <a:latin typeface="Roboto"/>
                <a:cs typeface="Roboto"/>
              </a:rPr>
              <a:t>allows</a:t>
            </a:r>
            <a:r>
              <a:rPr sz="1600" spc="-6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CFD0D7"/>
                </a:solidFill>
                <a:latin typeface="Roboto"/>
                <a:cs typeface="Roboto"/>
              </a:rPr>
              <a:t>for </a:t>
            </a:r>
            <a:r>
              <a:rPr sz="1600" dirty="0">
                <a:solidFill>
                  <a:srgbClr val="CFD0D7"/>
                </a:solidFill>
                <a:latin typeface="Roboto"/>
                <a:cs typeface="Roboto"/>
              </a:rPr>
              <a:t>detailed</a:t>
            </a:r>
            <a:r>
              <a:rPr sz="1600" spc="-7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CFD0D7"/>
                </a:solidFill>
                <a:latin typeface="Roboto"/>
                <a:cs typeface="Roboto"/>
              </a:rPr>
              <a:t>task</a:t>
            </a:r>
            <a:r>
              <a:rPr sz="1600" spc="-7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CFD0D7"/>
                </a:solidFill>
                <a:latin typeface="Roboto"/>
                <a:cs typeface="Roboto"/>
              </a:rPr>
              <a:t>creation, assignment,</a:t>
            </a:r>
            <a:r>
              <a:rPr sz="1600" spc="-7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CFD0D7"/>
                </a:solidFill>
                <a:latin typeface="Roboto"/>
                <a:cs typeface="Roboto"/>
              </a:rPr>
              <a:t>and</a:t>
            </a:r>
            <a:r>
              <a:rPr sz="1600" spc="-7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CFD0D7"/>
                </a:solidFill>
                <a:latin typeface="Roboto"/>
                <a:cs typeface="Roboto"/>
              </a:rPr>
              <a:t>tracking,</a:t>
            </a:r>
            <a:r>
              <a:rPr sz="1600" spc="-6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CFD0D7"/>
                </a:solidFill>
                <a:latin typeface="Roboto"/>
                <a:cs typeface="Roboto"/>
              </a:rPr>
              <a:t>with </a:t>
            </a:r>
            <a:r>
              <a:rPr sz="1600" dirty="0">
                <a:solidFill>
                  <a:srgbClr val="CFD0D7"/>
                </a:solidFill>
                <a:latin typeface="Roboto"/>
                <a:cs typeface="Roboto"/>
              </a:rPr>
              <a:t>clear</a:t>
            </a:r>
            <a:r>
              <a:rPr sz="1600" spc="-7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CFD0D7"/>
                </a:solidFill>
                <a:latin typeface="Roboto"/>
                <a:cs typeface="Roboto"/>
              </a:rPr>
              <a:t>deadlines</a:t>
            </a:r>
            <a:r>
              <a:rPr sz="1600" spc="-5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CFD0D7"/>
                </a:solidFill>
                <a:latin typeface="Roboto"/>
                <a:cs typeface="Roboto"/>
              </a:rPr>
              <a:t>and</a:t>
            </a:r>
            <a:r>
              <a:rPr sz="1600" spc="-5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CFD0D7"/>
                </a:solidFill>
                <a:latin typeface="Roboto"/>
                <a:cs typeface="Roboto"/>
              </a:rPr>
              <a:t>progress updates.</a:t>
            </a:r>
            <a:endParaRPr sz="1600" dirty="0">
              <a:latin typeface="Roboto"/>
              <a:cs typeface="Robo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736230" y="2216404"/>
            <a:ext cx="471170" cy="471170"/>
            <a:chOff x="10157586" y="2227707"/>
            <a:chExt cx="471170" cy="471170"/>
          </a:xfrm>
        </p:grpSpPr>
        <p:sp>
          <p:nvSpPr>
            <p:cNvPr id="10" name="object 10"/>
            <p:cNvSpPr/>
            <p:nvPr/>
          </p:nvSpPr>
          <p:spPr>
            <a:xfrm>
              <a:off x="10161396" y="2231517"/>
              <a:ext cx="463550" cy="463550"/>
            </a:xfrm>
            <a:custGeom>
              <a:avLst/>
              <a:gdLst/>
              <a:ahLst/>
              <a:cxnLst/>
              <a:rect l="l" t="t" r="r" b="b"/>
              <a:pathLst>
                <a:path w="463550" h="463550">
                  <a:moveTo>
                    <a:pt x="376681" y="0"/>
                  </a:moveTo>
                  <a:lnTo>
                    <a:pt x="86486" y="0"/>
                  </a:lnTo>
                  <a:lnTo>
                    <a:pt x="52828" y="6778"/>
                  </a:lnTo>
                  <a:lnTo>
                    <a:pt x="25336" y="25273"/>
                  </a:lnTo>
                  <a:lnTo>
                    <a:pt x="6798" y="52720"/>
                  </a:lnTo>
                  <a:lnTo>
                    <a:pt x="0" y="86360"/>
                  </a:lnTo>
                  <a:lnTo>
                    <a:pt x="0" y="376682"/>
                  </a:lnTo>
                  <a:lnTo>
                    <a:pt x="6798" y="410321"/>
                  </a:lnTo>
                  <a:lnTo>
                    <a:pt x="25336" y="437769"/>
                  </a:lnTo>
                  <a:lnTo>
                    <a:pt x="52828" y="456263"/>
                  </a:lnTo>
                  <a:lnTo>
                    <a:pt x="86486" y="463042"/>
                  </a:lnTo>
                  <a:lnTo>
                    <a:pt x="376681" y="463042"/>
                  </a:lnTo>
                  <a:lnTo>
                    <a:pt x="410340" y="456263"/>
                  </a:lnTo>
                  <a:lnTo>
                    <a:pt x="437832" y="437769"/>
                  </a:lnTo>
                  <a:lnTo>
                    <a:pt x="456370" y="410321"/>
                  </a:lnTo>
                  <a:lnTo>
                    <a:pt x="463169" y="376682"/>
                  </a:lnTo>
                  <a:lnTo>
                    <a:pt x="463169" y="86360"/>
                  </a:lnTo>
                  <a:lnTo>
                    <a:pt x="456370" y="52720"/>
                  </a:lnTo>
                  <a:lnTo>
                    <a:pt x="437832" y="25273"/>
                  </a:lnTo>
                  <a:lnTo>
                    <a:pt x="410340" y="6778"/>
                  </a:lnTo>
                  <a:lnTo>
                    <a:pt x="376681" y="0"/>
                  </a:lnTo>
                  <a:close/>
                </a:path>
              </a:pathLst>
            </a:custGeom>
            <a:solidFill>
              <a:srgbClr val="1724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161396" y="2231517"/>
              <a:ext cx="463550" cy="463550"/>
            </a:xfrm>
            <a:custGeom>
              <a:avLst/>
              <a:gdLst/>
              <a:ahLst/>
              <a:cxnLst/>
              <a:rect l="l" t="t" r="r" b="b"/>
              <a:pathLst>
                <a:path w="463550" h="463550">
                  <a:moveTo>
                    <a:pt x="0" y="86360"/>
                  </a:moveTo>
                  <a:lnTo>
                    <a:pt x="6798" y="52720"/>
                  </a:lnTo>
                  <a:lnTo>
                    <a:pt x="25336" y="25273"/>
                  </a:lnTo>
                  <a:lnTo>
                    <a:pt x="52828" y="6778"/>
                  </a:lnTo>
                  <a:lnTo>
                    <a:pt x="86486" y="0"/>
                  </a:lnTo>
                  <a:lnTo>
                    <a:pt x="376681" y="0"/>
                  </a:lnTo>
                  <a:lnTo>
                    <a:pt x="410340" y="6778"/>
                  </a:lnTo>
                  <a:lnTo>
                    <a:pt x="437832" y="25273"/>
                  </a:lnTo>
                  <a:lnTo>
                    <a:pt x="456370" y="52720"/>
                  </a:lnTo>
                  <a:lnTo>
                    <a:pt x="463169" y="86360"/>
                  </a:lnTo>
                  <a:lnTo>
                    <a:pt x="463169" y="376682"/>
                  </a:lnTo>
                  <a:lnTo>
                    <a:pt x="456370" y="410321"/>
                  </a:lnTo>
                  <a:lnTo>
                    <a:pt x="437832" y="437769"/>
                  </a:lnTo>
                  <a:lnTo>
                    <a:pt x="410340" y="456263"/>
                  </a:lnTo>
                  <a:lnTo>
                    <a:pt x="376681" y="463042"/>
                  </a:lnTo>
                  <a:lnTo>
                    <a:pt x="86486" y="463042"/>
                  </a:lnTo>
                  <a:lnTo>
                    <a:pt x="52828" y="456263"/>
                  </a:lnTo>
                  <a:lnTo>
                    <a:pt x="25336" y="437769"/>
                  </a:lnTo>
                  <a:lnTo>
                    <a:pt x="6798" y="410321"/>
                  </a:lnTo>
                  <a:lnTo>
                    <a:pt x="0" y="376682"/>
                  </a:lnTo>
                  <a:lnTo>
                    <a:pt x="0" y="86360"/>
                  </a:lnTo>
                  <a:close/>
                </a:path>
              </a:pathLst>
            </a:custGeom>
            <a:ln w="7620">
              <a:solidFill>
                <a:srgbClr val="303D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865515" y="2210053"/>
            <a:ext cx="198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solidFill>
                  <a:srgbClr val="CFD0D7"/>
                </a:solidFill>
                <a:latin typeface="Roboto Lt"/>
                <a:cs typeface="Roboto Lt"/>
              </a:rPr>
              <a:t>2</a:t>
            </a:r>
            <a:endParaRPr sz="2400" dirty="0">
              <a:latin typeface="Roboto Lt"/>
              <a:cs typeface="Roboto L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444540" y="2213673"/>
            <a:ext cx="2853690" cy="2096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CFD0D7"/>
                </a:solidFill>
                <a:latin typeface="Roboto Lt"/>
                <a:cs typeface="Roboto Lt"/>
              </a:rPr>
              <a:t>Project</a:t>
            </a:r>
            <a:r>
              <a:rPr sz="2000" spc="-40" dirty="0">
                <a:solidFill>
                  <a:srgbClr val="CFD0D7"/>
                </a:solidFill>
                <a:latin typeface="Roboto Lt"/>
                <a:cs typeface="Roboto Lt"/>
              </a:rPr>
              <a:t> </a:t>
            </a:r>
            <a:r>
              <a:rPr sz="2000" spc="-10" dirty="0">
                <a:solidFill>
                  <a:srgbClr val="CFD0D7"/>
                </a:solidFill>
                <a:latin typeface="Roboto Lt"/>
                <a:cs typeface="Roboto Lt"/>
              </a:rPr>
              <a:t>Planning</a:t>
            </a:r>
            <a:endParaRPr sz="2000" dirty="0">
              <a:latin typeface="Roboto Lt"/>
              <a:cs typeface="Roboto Lt"/>
            </a:endParaRPr>
          </a:p>
          <a:p>
            <a:pPr marL="12700" marR="5080">
              <a:lnSpc>
                <a:spcPct val="135400"/>
              </a:lnSpc>
              <a:spcBef>
                <a:spcPts val="905"/>
              </a:spcBef>
            </a:pPr>
            <a:r>
              <a:rPr sz="1600" dirty="0">
                <a:solidFill>
                  <a:srgbClr val="CFD0D7"/>
                </a:solidFill>
                <a:latin typeface="Roboto"/>
                <a:cs typeface="Roboto"/>
              </a:rPr>
              <a:t>The</a:t>
            </a:r>
            <a:r>
              <a:rPr sz="1600" spc="-7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CFD0D7"/>
                </a:solidFill>
                <a:latin typeface="Roboto"/>
                <a:cs typeface="Roboto"/>
              </a:rPr>
              <a:t>application</a:t>
            </a:r>
            <a:r>
              <a:rPr sz="1600" spc="-5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CFD0D7"/>
                </a:solidFill>
                <a:latin typeface="Roboto"/>
                <a:cs typeface="Roboto"/>
              </a:rPr>
              <a:t>enables</a:t>
            </a:r>
            <a:r>
              <a:rPr sz="1600" spc="-6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CFD0D7"/>
                </a:solidFill>
                <a:latin typeface="Roboto"/>
                <a:cs typeface="Roboto"/>
              </a:rPr>
              <a:t>project planning,</a:t>
            </a:r>
            <a:r>
              <a:rPr sz="1600" spc="-5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CFD0D7"/>
                </a:solidFill>
                <a:latin typeface="Roboto"/>
                <a:cs typeface="Roboto"/>
              </a:rPr>
              <a:t>including</a:t>
            </a:r>
            <a:r>
              <a:rPr sz="1600" spc="-6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CFD0D7"/>
                </a:solidFill>
                <a:latin typeface="Roboto"/>
                <a:cs typeface="Roboto"/>
              </a:rPr>
              <a:t>setting milestones,</a:t>
            </a:r>
            <a:r>
              <a:rPr sz="1600" spc="-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CFD0D7"/>
                </a:solidFill>
                <a:latin typeface="Roboto"/>
                <a:cs typeface="Roboto"/>
              </a:rPr>
              <a:t>defining dependencies,</a:t>
            </a:r>
            <a:r>
              <a:rPr sz="1600" spc="-7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CFD0D7"/>
                </a:solidFill>
                <a:latin typeface="Roboto"/>
                <a:cs typeface="Roboto"/>
              </a:rPr>
              <a:t>and</a:t>
            </a:r>
            <a:r>
              <a:rPr sz="1600" spc="-5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CFD0D7"/>
                </a:solidFill>
                <a:latin typeface="Roboto"/>
                <a:cs typeface="Roboto"/>
              </a:rPr>
              <a:t>managing resources.</a:t>
            </a:r>
            <a:endParaRPr sz="1600" dirty="0">
              <a:latin typeface="Roboto"/>
              <a:cs typeface="Roboto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122391" y="4765801"/>
            <a:ext cx="471170" cy="471170"/>
            <a:chOff x="6203060" y="4756784"/>
            <a:chExt cx="471170" cy="471170"/>
          </a:xfrm>
        </p:grpSpPr>
        <p:sp>
          <p:nvSpPr>
            <p:cNvPr id="15" name="object 15"/>
            <p:cNvSpPr/>
            <p:nvPr/>
          </p:nvSpPr>
          <p:spPr>
            <a:xfrm>
              <a:off x="6206870" y="4760594"/>
              <a:ext cx="463550" cy="463550"/>
            </a:xfrm>
            <a:custGeom>
              <a:avLst/>
              <a:gdLst/>
              <a:ahLst/>
              <a:cxnLst/>
              <a:rect l="l" t="t" r="r" b="b"/>
              <a:pathLst>
                <a:path w="463550" h="463550">
                  <a:moveTo>
                    <a:pt x="376681" y="0"/>
                  </a:moveTo>
                  <a:lnTo>
                    <a:pt x="86487" y="0"/>
                  </a:lnTo>
                  <a:lnTo>
                    <a:pt x="52828" y="6798"/>
                  </a:lnTo>
                  <a:lnTo>
                    <a:pt x="25336" y="25336"/>
                  </a:lnTo>
                  <a:lnTo>
                    <a:pt x="6798" y="52828"/>
                  </a:lnTo>
                  <a:lnTo>
                    <a:pt x="0" y="86487"/>
                  </a:lnTo>
                  <a:lnTo>
                    <a:pt x="0" y="376681"/>
                  </a:lnTo>
                  <a:lnTo>
                    <a:pt x="6798" y="410340"/>
                  </a:lnTo>
                  <a:lnTo>
                    <a:pt x="25336" y="437832"/>
                  </a:lnTo>
                  <a:lnTo>
                    <a:pt x="52828" y="456370"/>
                  </a:lnTo>
                  <a:lnTo>
                    <a:pt x="86487" y="463168"/>
                  </a:lnTo>
                  <a:lnTo>
                    <a:pt x="376681" y="463168"/>
                  </a:lnTo>
                  <a:lnTo>
                    <a:pt x="410340" y="456370"/>
                  </a:lnTo>
                  <a:lnTo>
                    <a:pt x="437832" y="437832"/>
                  </a:lnTo>
                  <a:lnTo>
                    <a:pt x="456370" y="410340"/>
                  </a:lnTo>
                  <a:lnTo>
                    <a:pt x="463169" y="376681"/>
                  </a:lnTo>
                  <a:lnTo>
                    <a:pt x="463169" y="86487"/>
                  </a:lnTo>
                  <a:lnTo>
                    <a:pt x="456370" y="52828"/>
                  </a:lnTo>
                  <a:lnTo>
                    <a:pt x="437832" y="25336"/>
                  </a:lnTo>
                  <a:lnTo>
                    <a:pt x="410340" y="6798"/>
                  </a:lnTo>
                  <a:lnTo>
                    <a:pt x="376681" y="0"/>
                  </a:lnTo>
                  <a:close/>
                </a:path>
              </a:pathLst>
            </a:custGeom>
            <a:solidFill>
              <a:srgbClr val="1724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206870" y="4760594"/>
              <a:ext cx="463550" cy="463550"/>
            </a:xfrm>
            <a:custGeom>
              <a:avLst/>
              <a:gdLst/>
              <a:ahLst/>
              <a:cxnLst/>
              <a:rect l="l" t="t" r="r" b="b"/>
              <a:pathLst>
                <a:path w="463550" h="463550">
                  <a:moveTo>
                    <a:pt x="0" y="86487"/>
                  </a:moveTo>
                  <a:lnTo>
                    <a:pt x="6798" y="52828"/>
                  </a:lnTo>
                  <a:lnTo>
                    <a:pt x="25336" y="25336"/>
                  </a:lnTo>
                  <a:lnTo>
                    <a:pt x="52828" y="6798"/>
                  </a:lnTo>
                  <a:lnTo>
                    <a:pt x="86487" y="0"/>
                  </a:lnTo>
                  <a:lnTo>
                    <a:pt x="376681" y="0"/>
                  </a:lnTo>
                  <a:lnTo>
                    <a:pt x="410340" y="6798"/>
                  </a:lnTo>
                  <a:lnTo>
                    <a:pt x="437832" y="25336"/>
                  </a:lnTo>
                  <a:lnTo>
                    <a:pt x="456370" y="52828"/>
                  </a:lnTo>
                  <a:lnTo>
                    <a:pt x="463169" y="86487"/>
                  </a:lnTo>
                  <a:lnTo>
                    <a:pt x="463169" y="376681"/>
                  </a:lnTo>
                  <a:lnTo>
                    <a:pt x="456370" y="410340"/>
                  </a:lnTo>
                  <a:lnTo>
                    <a:pt x="437832" y="437832"/>
                  </a:lnTo>
                  <a:lnTo>
                    <a:pt x="410340" y="456370"/>
                  </a:lnTo>
                  <a:lnTo>
                    <a:pt x="376681" y="463168"/>
                  </a:lnTo>
                  <a:lnTo>
                    <a:pt x="86487" y="463168"/>
                  </a:lnTo>
                  <a:lnTo>
                    <a:pt x="52828" y="456370"/>
                  </a:lnTo>
                  <a:lnTo>
                    <a:pt x="25336" y="437832"/>
                  </a:lnTo>
                  <a:lnTo>
                    <a:pt x="6798" y="410340"/>
                  </a:lnTo>
                  <a:lnTo>
                    <a:pt x="0" y="376681"/>
                  </a:lnTo>
                  <a:lnTo>
                    <a:pt x="0" y="86487"/>
                  </a:lnTo>
                  <a:close/>
                </a:path>
              </a:pathLst>
            </a:custGeom>
            <a:ln w="7620">
              <a:solidFill>
                <a:srgbClr val="303D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282519" y="4796281"/>
            <a:ext cx="198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solidFill>
                  <a:srgbClr val="CFD0D7"/>
                </a:solidFill>
                <a:latin typeface="Roboto Lt"/>
                <a:cs typeface="Roboto Lt"/>
              </a:rPr>
              <a:t>3</a:t>
            </a:r>
            <a:endParaRPr sz="2400" dirty="0">
              <a:latin typeface="Roboto Lt"/>
              <a:cs typeface="Roboto L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700777" y="4734560"/>
            <a:ext cx="3050540" cy="1767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CFD0D7"/>
                </a:solidFill>
                <a:latin typeface="Roboto Lt"/>
                <a:cs typeface="Roboto Lt"/>
              </a:rPr>
              <a:t>Collaboration</a:t>
            </a:r>
            <a:r>
              <a:rPr sz="2000" spc="-95" dirty="0">
                <a:solidFill>
                  <a:srgbClr val="CFD0D7"/>
                </a:solidFill>
                <a:latin typeface="Roboto Lt"/>
                <a:cs typeface="Roboto Lt"/>
              </a:rPr>
              <a:t> </a:t>
            </a:r>
            <a:r>
              <a:rPr sz="2000" spc="-20" dirty="0">
                <a:solidFill>
                  <a:srgbClr val="CFD0D7"/>
                </a:solidFill>
                <a:latin typeface="Roboto Lt"/>
                <a:cs typeface="Roboto Lt"/>
              </a:rPr>
              <a:t>Tools</a:t>
            </a:r>
            <a:endParaRPr sz="2000" dirty="0">
              <a:latin typeface="Roboto Lt"/>
              <a:cs typeface="Roboto Lt"/>
            </a:endParaRPr>
          </a:p>
          <a:p>
            <a:pPr marL="12700" marR="5080" algn="just">
              <a:lnSpc>
                <a:spcPct val="135500"/>
              </a:lnSpc>
              <a:spcBef>
                <a:spcPts val="905"/>
              </a:spcBef>
            </a:pPr>
            <a:r>
              <a:rPr sz="1600" dirty="0">
                <a:solidFill>
                  <a:srgbClr val="CFD0D7"/>
                </a:solidFill>
                <a:latin typeface="Roboto"/>
                <a:cs typeface="Roboto"/>
              </a:rPr>
              <a:t>The</a:t>
            </a:r>
            <a:r>
              <a:rPr sz="1600" spc="-7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CFD0D7"/>
                </a:solidFill>
                <a:latin typeface="Roboto"/>
                <a:cs typeface="Roboto"/>
              </a:rPr>
              <a:t>application</a:t>
            </a:r>
            <a:r>
              <a:rPr sz="1600" spc="-4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CFD0D7"/>
                </a:solidFill>
                <a:latin typeface="Roboto"/>
                <a:cs typeface="Roboto"/>
              </a:rPr>
              <a:t>provides</a:t>
            </a:r>
            <a:r>
              <a:rPr sz="1600" spc="-6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CFD0D7"/>
                </a:solidFill>
                <a:latin typeface="Roboto"/>
                <a:cs typeface="Roboto"/>
              </a:rPr>
              <a:t>various collaboration</a:t>
            </a:r>
            <a:r>
              <a:rPr sz="1600" spc="-5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CFD0D7"/>
                </a:solidFill>
                <a:latin typeface="Roboto"/>
                <a:cs typeface="Roboto"/>
              </a:rPr>
              <a:t>tools,</a:t>
            </a:r>
            <a:r>
              <a:rPr sz="1600" spc="-6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CFD0D7"/>
                </a:solidFill>
                <a:latin typeface="Roboto"/>
                <a:cs typeface="Roboto"/>
              </a:rPr>
              <a:t>such</a:t>
            </a:r>
            <a:r>
              <a:rPr sz="1600" spc="-5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CFD0D7"/>
                </a:solidFill>
                <a:latin typeface="Roboto"/>
                <a:cs typeface="Roboto"/>
              </a:rPr>
              <a:t>as</a:t>
            </a:r>
            <a:r>
              <a:rPr sz="1600" spc="-6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CFD0D7"/>
                </a:solidFill>
                <a:latin typeface="Roboto"/>
                <a:cs typeface="Roboto"/>
              </a:rPr>
              <a:t>chat, </a:t>
            </a:r>
            <a:r>
              <a:rPr sz="1600" dirty="0">
                <a:solidFill>
                  <a:srgbClr val="CFD0D7"/>
                </a:solidFill>
                <a:latin typeface="Roboto"/>
                <a:cs typeface="Roboto"/>
              </a:rPr>
              <a:t>message</a:t>
            </a:r>
            <a:r>
              <a:rPr sz="1600" spc="-5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CFD0D7"/>
                </a:solidFill>
                <a:latin typeface="Roboto"/>
                <a:cs typeface="Roboto"/>
              </a:rPr>
              <a:t>boards,</a:t>
            </a:r>
            <a:r>
              <a:rPr sz="1600" spc="-3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CFD0D7"/>
                </a:solidFill>
                <a:latin typeface="Roboto"/>
                <a:cs typeface="Roboto"/>
              </a:rPr>
              <a:t>file</a:t>
            </a:r>
            <a:r>
              <a:rPr sz="1600" spc="-2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600" spc="-20" dirty="0">
                <a:solidFill>
                  <a:srgbClr val="CFD0D7"/>
                </a:solidFill>
                <a:latin typeface="Roboto"/>
                <a:cs typeface="Roboto"/>
              </a:rPr>
              <a:t>sharing, </a:t>
            </a:r>
            <a:r>
              <a:rPr sz="1600" spc="-25" dirty="0">
                <a:solidFill>
                  <a:srgbClr val="CFD0D7"/>
                </a:solidFill>
                <a:latin typeface="Roboto"/>
                <a:cs typeface="Roboto"/>
              </a:rPr>
              <a:t>and </a:t>
            </a:r>
            <a:r>
              <a:rPr sz="1600" spc="-10" dirty="0">
                <a:solidFill>
                  <a:srgbClr val="CFD0D7"/>
                </a:solidFill>
                <a:latin typeface="Roboto"/>
                <a:cs typeface="Roboto"/>
              </a:rPr>
              <a:t>project</a:t>
            </a:r>
            <a:r>
              <a:rPr sz="1600" spc="-5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CFD0D7"/>
                </a:solidFill>
                <a:latin typeface="Roboto"/>
                <a:cs typeface="Roboto"/>
              </a:rPr>
              <a:t>documentation.</a:t>
            </a:r>
            <a:endParaRPr sz="1600" dirty="0">
              <a:latin typeface="Roboto"/>
              <a:cs typeface="Robo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0729308" y="4723256"/>
            <a:ext cx="471170" cy="471170"/>
            <a:chOff x="10157586" y="4756784"/>
            <a:chExt cx="471170" cy="471170"/>
          </a:xfrm>
        </p:grpSpPr>
        <p:sp>
          <p:nvSpPr>
            <p:cNvPr id="20" name="object 20"/>
            <p:cNvSpPr/>
            <p:nvPr/>
          </p:nvSpPr>
          <p:spPr>
            <a:xfrm>
              <a:off x="10161396" y="4760594"/>
              <a:ext cx="463550" cy="463550"/>
            </a:xfrm>
            <a:custGeom>
              <a:avLst/>
              <a:gdLst/>
              <a:ahLst/>
              <a:cxnLst/>
              <a:rect l="l" t="t" r="r" b="b"/>
              <a:pathLst>
                <a:path w="463550" h="463550">
                  <a:moveTo>
                    <a:pt x="376681" y="0"/>
                  </a:moveTo>
                  <a:lnTo>
                    <a:pt x="86486" y="0"/>
                  </a:lnTo>
                  <a:lnTo>
                    <a:pt x="52828" y="6798"/>
                  </a:lnTo>
                  <a:lnTo>
                    <a:pt x="25336" y="25336"/>
                  </a:lnTo>
                  <a:lnTo>
                    <a:pt x="6798" y="52828"/>
                  </a:lnTo>
                  <a:lnTo>
                    <a:pt x="0" y="86487"/>
                  </a:lnTo>
                  <a:lnTo>
                    <a:pt x="0" y="376681"/>
                  </a:lnTo>
                  <a:lnTo>
                    <a:pt x="6798" y="410340"/>
                  </a:lnTo>
                  <a:lnTo>
                    <a:pt x="25336" y="437832"/>
                  </a:lnTo>
                  <a:lnTo>
                    <a:pt x="52828" y="456370"/>
                  </a:lnTo>
                  <a:lnTo>
                    <a:pt x="86486" y="463168"/>
                  </a:lnTo>
                  <a:lnTo>
                    <a:pt x="376681" y="463168"/>
                  </a:lnTo>
                  <a:lnTo>
                    <a:pt x="410340" y="456370"/>
                  </a:lnTo>
                  <a:lnTo>
                    <a:pt x="437832" y="437832"/>
                  </a:lnTo>
                  <a:lnTo>
                    <a:pt x="456370" y="410340"/>
                  </a:lnTo>
                  <a:lnTo>
                    <a:pt x="463169" y="376681"/>
                  </a:lnTo>
                  <a:lnTo>
                    <a:pt x="463169" y="86487"/>
                  </a:lnTo>
                  <a:lnTo>
                    <a:pt x="456370" y="52828"/>
                  </a:lnTo>
                  <a:lnTo>
                    <a:pt x="437832" y="25336"/>
                  </a:lnTo>
                  <a:lnTo>
                    <a:pt x="410340" y="6798"/>
                  </a:lnTo>
                  <a:lnTo>
                    <a:pt x="376681" y="0"/>
                  </a:lnTo>
                  <a:close/>
                </a:path>
              </a:pathLst>
            </a:custGeom>
            <a:solidFill>
              <a:srgbClr val="1724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161396" y="4760594"/>
              <a:ext cx="463550" cy="463550"/>
            </a:xfrm>
            <a:custGeom>
              <a:avLst/>
              <a:gdLst/>
              <a:ahLst/>
              <a:cxnLst/>
              <a:rect l="l" t="t" r="r" b="b"/>
              <a:pathLst>
                <a:path w="463550" h="463550">
                  <a:moveTo>
                    <a:pt x="0" y="86487"/>
                  </a:moveTo>
                  <a:lnTo>
                    <a:pt x="6798" y="52828"/>
                  </a:lnTo>
                  <a:lnTo>
                    <a:pt x="25336" y="25336"/>
                  </a:lnTo>
                  <a:lnTo>
                    <a:pt x="52828" y="6798"/>
                  </a:lnTo>
                  <a:lnTo>
                    <a:pt x="86486" y="0"/>
                  </a:lnTo>
                  <a:lnTo>
                    <a:pt x="376681" y="0"/>
                  </a:lnTo>
                  <a:lnTo>
                    <a:pt x="410340" y="6798"/>
                  </a:lnTo>
                  <a:lnTo>
                    <a:pt x="437832" y="25336"/>
                  </a:lnTo>
                  <a:lnTo>
                    <a:pt x="456370" y="52828"/>
                  </a:lnTo>
                  <a:lnTo>
                    <a:pt x="463169" y="86487"/>
                  </a:lnTo>
                  <a:lnTo>
                    <a:pt x="463169" y="376681"/>
                  </a:lnTo>
                  <a:lnTo>
                    <a:pt x="456370" y="410340"/>
                  </a:lnTo>
                  <a:lnTo>
                    <a:pt x="437832" y="437832"/>
                  </a:lnTo>
                  <a:lnTo>
                    <a:pt x="410340" y="456370"/>
                  </a:lnTo>
                  <a:lnTo>
                    <a:pt x="376681" y="463168"/>
                  </a:lnTo>
                  <a:lnTo>
                    <a:pt x="86486" y="463168"/>
                  </a:lnTo>
                  <a:lnTo>
                    <a:pt x="52828" y="456370"/>
                  </a:lnTo>
                  <a:lnTo>
                    <a:pt x="25336" y="437832"/>
                  </a:lnTo>
                  <a:lnTo>
                    <a:pt x="6798" y="410340"/>
                  </a:lnTo>
                  <a:lnTo>
                    <a:pt x="0" y="376681"/>
                  </a:lnTo>
                  <a:lnTo>
                    <a:pt x="0" y="86487"/>
                  </a:lnTo>
                  <a:close/>
                </a:path>
              </a:pathLst>
            </a:custGeom>
            <a:ln w="7620">
              <a:solidFill>
                <a:srgbClr val="303D8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0858149" y="4728336"/>
            <a:ext cx="198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solidFill>
                  <a:srgbClr val="CFD0D7"/>
                </a:solidFill>
                <a:latin typeface="Roboto Lt"/>
                <a:cs typeface="Roboto Lt"/>
              </a:rPr>
              <a:t>4</a:t>
            </a:r>
            <a:endParaRPr sz="2400" dirty="0">
              <a:latin typeface="Roboto Lt"/>
              <a:cs typeface="Roboto L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436920" y="4723256"/>
            <a:ext cx="3065145" cy="2426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CFD0D7"/>
                </a:solidFill>
                <a:latin typeface="Roboto Lt"/>
                <a:cs typeface="Roboto Lt"/>
              </a:rPr>
              <a:t>Reporting</a:t>
            </a:r>
            <a:r>
              <a:rPr sz="2000" spc="-75" dirty="0">
                <a:solidFill>
                  <a:srgbClr val="CFD0D7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CFD0D7"/>
                </a:solidFill>
                <a:latin typeface="Roboto Lt"/>
                <a:cs typeface="Roboto Lt"/>
              </a:rPr>
              <a:t>and</a:t>
            </a:r>
            <a:r>
              <a:rPr sz="2000" spc="-85" dirty="0">
                <a:solidFill>
                  <a:srgbClr val="CFD0D7"/>
                </a:solidFill>
                <a:latin typeface="Roboto Lt"/>
                <a:cs typeface="Roboto Lt"/>
              </a:rPr>
              <a:t> </a:t>
            </a:r>
            <a:r>
              <a:rPr sz="2000" spc="-10" dirty="0">
                <a:solidFill>
                  <a:srgbClr val="CFD0D7"/>
                </a:solidFill>
                <a:latin typeface="Roboto Lt"/>
                <a:cs typeface="Roboto Lt"/>
              </a:rPr>
              <a:t>Analytics</a:t>
            </a:r>
            <a:endParaRPr sz="2000" dirty="0">
              <a:latin typeface="Roboto Lt"/>
              <a:cs typeface="Roboto Lt"/>
            </a:endParaRPr>
          </a:p>
          <a:p>
            <a:pPr marL="12700" marR="5080">
              <a:lnSpc>
                <a:spcPct val="135400"/>
              </a:lnSpc>
              <a:spcBef>
                <a:spcPts val="905"/>
              </a:spcBef>
            </a:pPr>
            <a:r>
              <a:rPr sz="1600" dirty="0">
                <a:solidFill>
                  <a:srgbClr val="CFD0D7"/>
                </a:solidFill>
                <a:latin typeface="Roboto"/>
                <a:cs typeface="Roboto"/>
              </a:rPr>
              <a:t>The</a:t>
            </a:r>
            <a:r>
              <a:rPr sz="1600" spc="-7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CFD0D7"/>
                </a:solidFill>
                <a:latin typeface="Roboto"/>
                <a:cs typeface="Roboto"/>
              </a:rPr>
              <a:t>application</a:t>
            </a:r>
            <a:r>
              <a:rPr sz="1600" spc="-4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CFD0D7"/>
                </a:solidFill>
                <a:latin typeface="Roboto"/>
                <a:cs typeface="Roboto"/>
              </a:rPr>
              <a:t>generates comprehensive</a:t>
            </a:r>
            <a:r>
              <a:rPr sz="1600" spc="-5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CFD0D7"/>
                </a:solidFill>
                <a:latin typeface="Roboto"/>
                <a:cs typeface="Roboto"/>
              </a:rPr>
              <a:t>reports</a:t>
            </a:r>
            <a:r>
              <a:rPr sz="1600" spc="-7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CFD0D7"/>
                </a:solidFill>
                <a:latin typeface="Roboto"/>
                <a:cs typeface="Roboto"/>
              </a:rPr>
              <a:t>and </a:t>
            </a:r>
            <a:r>
              <a:rPr sz="1600" spc="-20" dirty="0">
                <a:solidFill>
                  <a:srgbClr val="CFD0D7"/>
                </a:solidFill>
                <a:latin typeface="Roboto"/>
                <a:cs typeface="Roboto"/>
              </a:rPr>
              <a:t>analytics</a:t>
            </a:r>
            <a:r>
              <a:rPr sz="1600" spc="-1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CFD0D7"/>
                </a:solidFill>
                <a:latin typeface="Roboto"/>
                <a:cs typeface="Roboto"/>
              </a:rPr>
              <a:t>to</a:t>
            </a:r>
            <a:r>
              <a:rPr sz="1600" spc="-5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CFD0D7"/>
                </a:solidFill>
                <a:latin typeface="Roboto"/>
                <a:cs typeface="Roboto"/>
              </a:rPr>
              <a:t>track</a:t>
            </a:r>
            <a:r>
              <a:rPr sz="1600" spc="-4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CFD0D7"/>
                </a:solidFill>
                <a:latin typeface="Roboto"/>
                <a:cs typeface="Roboto"/>
              </a:rPr>
              <a:t>project progress,</a:t>
            </a:r>
            <a:r>
              <a:rPr sz="1600" spc="-7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CFD0D7"/>
                </a:solidFill>
                <a:latin typeface="Roboto"/>
                <a:cs typeface="Roboto"/>
              </a:rPr>
              <a:t>identify</a:t>
            </a:r>
            <a:r>
              <a:rPr sz="1600" spc="-2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CFD0D7"/>
                </a:solidFill>
                <a:latin typeface="Roboto"/>
                <a:cs typeface="Roboto"/>
              </a:rPr>
              <a:t>areas</a:t>
            </a:r>
            <a:r>
              <a:rPr sz="1600" spc="-3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600" spc="-25" dirty="0">
                <a:solidFill>
                  <a:srgbClr val="CFD0D7"/>
                </a:solidFill>
                <a:latin typeface="Roboto"/>
                <a:cs typeface="Roboto"/>
              </a:rPr>
              <a:t>for </a:t>
            </a:r>
            <a:r>
              <a:rPr sz="1600" spc="-10" dirty="0">
                <a:solidFill>
                  <a:srgbClr val="CFD0D7"/>
                </a:solidFill>
                <a:latin typeface="Roboto"/>
                <a:cs typeface="Roboto"/>
              </a:rPr>
              <a:t>improvement,</a:t>
            </a:r>
            <a:r>
              <a:rPr sz="1600" spc="-6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CFD0D7"/>
                </a:solidFill>
                <a:latin typeface="Roboto"/>
                <a:cs typeface="Roboto"/>
              </a:rPr>
              <a:t>and</a:t>
            </a:r>
            <a:r>
              <a:rPr sz="1600" spc="-5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600" dirty="0">
                <a:solidFill>
                  <a:srgbClr val="CFD0D7"/>
                </a:solidFill>
                <a:latin typeface="Roboto"/>
                <a:cs typeface="Roboto"/>
              </a:rPr>
              <a:t>make</a:t>
            </a:r>
            <a:r>
              <a:rPr sz="1600" spc="-5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600" spc="-10" dirty="0">
                <a:solidFill>
                  <a:srgbClr val="CFD0D7"/>
                </a:solidFill>
                <a:latin typeface="Roboto"/>
                <a:cs typeface="Roboto"/>
              </a:rPr>
              <a:t>informed decisions.</a:t>
            </a:r>
            <a:endParaRPr sz="1600" dirty="0">
              <a:latin typeface="Roboto"/>
              <a:cs typeface="Roboto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18DDD8D-AB2F-53E9-57E7-29F75E67A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732" y="0"/>
            <a:ext cx="3702106" cy="820293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F51D0DC-7D2F-43B8-85A2-1349D546A1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670"/>
            <a:ext cx="3702106" cy="820293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1523" y="354583"/>
            <a:ext cx="23202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/>
              <a:t>Limitations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01523" y="1117853"/>
            <a:ext cx="13574394" cy="6396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88010" indent="-4572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469900" algn="l"/>
              </a:tabLst>
            </a:pPr>
            <a:r>
              <a:rPr sz="2200" spc="-10" dirty="0">
                <a:solidFill>
                  <a:srgbClr val="FFFFFF"/>
                </a:solidFill>
                <a:latin typeface="Roboto Lt"/>
                <a:cs typeface="Roboto Lt"/>
              </a:rPr>
              <a:t>Development</a:t>
            </a:r>
            <a:r>
              <a:rPr sz="2200" spc="-7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Challenges</a:t>
            </a:r>
            <a:r>
              <a:rPr sz="2200" spc="-7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Integration</a:t>
            </a:r>
            <a:r>
              <a:rPr sz="2200" spc="-6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Complexity:</a:t>
            </a:r>
            <a:r>
              <a:rPr sz="2200" spc="-5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Implementing</a:t>
            </a:r>
            <a:r>
              <a:rPr sz="2200" spc="-6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VPN</a:t>
            </a:r>
            <a:r>
              <a:rPr sz="2200" spc="-7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and</a:t>
            </a:r>
            <a:r>
              <a:rPr sz="2200" spc="-7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Web3Auth</a:t>
            </a:r>
            <a:r>
              <a:rPr sz="2200" spc="-5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might</a:t>
            </a:r>
            <a:r>
              <a:rPr sz="2200" spc="-6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Roboto Lt"/>
                <a:cs typeface="Roboto Lt"/>
              </a:rPr>
              <a:t>require advanced</a:t>
            </a:r>
            <a:r>
              <a:rPr sz="2200" spc="-9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backend</a:t>
            </a:r>
            <a:r>
              <a:rPr sz="2200" spc="-7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and</a:t>
            </a:r>
            <a:r>
              <a:rPr sz="2200" spc="-7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security</a:t>
            </a:r>
            <a:r>
              <a:rPr sz="2200" spc="-7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expertise.</a:t>
            </a:r>
            <a:r>
              <a:rPr sz="2200" spc="-6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spc="-45" dirty="0">
                <a:solidFill>
                  <a:srgbClr val="FFFFFF"/>
                </a:solidFill>
                <a:latin typeface="Roboto Lt"/>
                <a:cs typeface="Roboto Lt"/>
              </a:rPr>
              <a:t>Time-</a:t>
            </a:r>
            <a:r>
              <a:rPr sz="2200" spc="-10" dirty="0">
                <a:solidFill>
                  <a:srgbClr val="FFFFFF"/>
                </a:solidFill>
                <a:latin typeface="Roboto Lt"/>
                <a:cs typeface="Roboto Lt"/>
              </a:rPr>
              <a:t>Intensive:</a:t>
            </a:r>
            <a:r>
              <a:rPr sz="2200" spc="-7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Adding</a:t>
            </a:r>
            <a:r>
              <a:rPr sz="2200" spc="-6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robust</a:t>
            </a:r>
            <a:r>
              <a:rPr sz="2200" spc="-7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security</a:t>
            </a:r>
            <a:r>
              <a:rPr sz="2200" spc="-7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features</a:t>
            </a:r>
            <a:r>
              <a:rPr sz="2200" spc="-8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can</a:t>
            </a:r>
            <a:r>
              <a:rPr sz="2200" spc="-7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Roboto Lt"/>
                <a:cs typeface="Roboto Lt"/>
              </a:rPr>
              <a:t>delay development</a:t>
            </a:r>
            <a:r>
              <a:rPr sz="2200" spc="-5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Roboto Lt"/>
                <a:cs typeface="Roboto Lt"/>
              </a:rPr>
              <a:t>timelines.</a:t>
            </a:r>
            <a:endParaRPr sz="2200">
              <a:latin typeface="Roboto Lt"/>
              <a:cs typeface="Roboto Lt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Roboto Lt"/>
              <a:buAutoNum type="arabicPeriod"/>
            </a:pPr>
            <a:endParaRPr sz="2200">
              <a:latin typeface="Roboto Lt"/>
              <a:cs typeface="Roboto Lt"/>
            </a:endParaRPr>
          </a:p>
          <a:p>
            <a:pPr marL="469900" marR="5080" indent="-4572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Performance</a:t>
            </a:r>
            <a:r>
              <a:rPr sz="2200" spc="-7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Issues</a:t>
            </a:r>
            <a:r>
              <a:rPr sz="2200" spc="-4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VPN</a:t>
            </a:r>
            <a:r>
              <a:rPr sz="2200" spc="-6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Roboto Lt"/>
                <a:cs typeface="Roboto Lt"/>
              </a:rPr>
              <a:t>Dependency:</a:t>
            </a:r>
            <a:r>
              <a:rPr sz="2200" spc="-6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Requiring</a:t>
            </a:r>
            <a:r>
              <a:rPr sz="2200" spc="-4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a</a:t>
            </a:r>
            <a:r>
              <a:rPr sz="2200" spc="-6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VPN</a:t>
            </a:r>
            <a:r>
              <a:rPr sz="2200" spc="-5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might</a:t>
            </a:r>
            <a:r>
              <a:rPr sz="2200" spc="-4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slow</a:t>
            </a:r>
            <a:r>
              <a:rPr sz="2200" spc="-4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down</a:t>
            </a:r>
            <a:r>
              <a:rPr sz="2200" spc="-5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app</a:t>
            </a:r>
            <a:r>
              <a:rPr sz="2200" spc="-5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performance</a:t>
            </a:r>
            <a:r>
              <a:rPr sz="2200" spc="-6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or</a:t>
            </a:r>
            <a:r>
              <a:rPr sz="2200" spc="-5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Roboto Lt"/>
                <a:cs typeface="Roboto Lt"/>
              </a:rPr>
              <a:t>create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issues</a:t>
            </a:r>
            <a:r>
              <a:rPr sz="2200" spc="-3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for</a:t>
            </a:r>
            <a:r>
              <a:rPr sz="2200" spc="-4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users</a:t>
            </a:r>
            <a:r>
              <a:rPr sz="2200" spc="-4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in</a:t>
            </a:r>
            <a:r>
              <a:rPr sz="2200" spc="-4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areas</a:t>
            </a:r>
            <a:r>
              <a:rPr sz="2200" spc="-5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with</a:t>
            </a:r>
            <a:r>
              <a:rPr sz="2200" spc="-3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restricted</a:t>
            </a:r>
            <a:r>
              <a:rPr sz="2200" spc="-5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VPN</a:t>
            </a:r>
            <a:r>
              <a:rPr sz="2200" spc="-3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access.</a:t>
            </a:r>
            <a:r>
              <a:rPr sz="2200" spc="-4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Roboto Lt"/>
                <a:cs typeface="Roboto Lt"/>
              </a:rPr>
              <a:t>Resource-</a:t>
            </a:r>
            <a:r>
              <a:rPr sz="2200" spc="-10" dirty="0">
                <a:solidFill>
                  <a:srgbClr val="FFFFFF"/>
                </a:solidFill>
                <a:latin typeface="Roboto Lt"/>
                <a:cs typeface="Roboto Lt"/>
              </a:rPr>
              <a:t>Intensive:</a:t>
            </a:r>
            <a:r>
              <a:rPr sz="2200" spc="-3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Web3Auth</a:t>
            </a:r>
            <a:r>
              <a:rPr sz="2200" spc="-2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and</a:t>
            </a:r>
            <a:r>
              <a:rPr sz="2200" spc="-4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VPN</a:t>
            </a:r>
            <a:r>
              <a:rPr sz="2200" spc="-5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Roboto Lt"/>
                <a:cs typeface="Roboto Lt"/>
              </a:rPr>
              <a:t>integration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could</a:t>
            </a:r>
            <a:r>
              <a:rPr sz="2200" spc="-7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increase</a:t>
            </a:r>
            <a:r>
              <a:rPr sz="2200" spc="-7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the</a:t>
            </a:r>
            <a:r>
              <a:rPr sz="2200" spc="-7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Roboto Lt"/>
                <a:cs typeface="Roboto Lt"/>
              </a:rPr>
              <a:t>app's</a:t>
            </a:r>
            <a:r>
              <a:rPr sz="2200" spc="-7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memory</a:t>
            </a:r>
            <a:r>
              <a:rPr sz="2200" spc="-6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and</a:t>
            </a:r>
            <a:r>
              <a:rPr sz="2200" spc="-7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Roboto Lt"/>
                <a:cs typeface="Roboto Lt"/>
              </a:rPr>
              <a:t>processing</a:t>
            </a:r>
            <a:r>
              <a:rPr sz="2200" spc="-5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Roboto Lt"/>
                <a:cs typeface="Roboto Lt"/>
              </a:rPr>
              <a:t>requirements.</a:t>
            </a:r>
            <a:endParaRPr sz="2200">
              <a:latin typeface="Roboto Lt"/>
              <a:cs typeface="Roboto Lt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Roboto Lt"/>
              <a:buAutoNum type="arabicPeriod"/>
            </a:pPr>
            <a:endParaRPr sz="2200">
              <a:latin typeface="Roboto Lt"/>
              <a:cs typeface="Roboto Lt"/>
            </a:endParaRPr>
          </a:p>
          <a:p>
            <a:pPr marL="469900" marR="112395" indent="-4572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User</a:t>
            </a:r>
            <a:r>
              <a:rPr sz="2200" spc="-5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Roboto Lt"/>
                <a:cs typeface="Roboto Lt"/>
              </a:rPr>
              <a:t>Accessibility</a:t>
            </a:r>
            <a:r>
              <a:rPr sz="2200" spc="-4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Steep</a:t>
            </a:r>
            <a:r>
              <a:rPr sz="2200" spc="-4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Learning</a:t>
            </a:r>
            <a:r>
              <a:rPr sz="2200" spc="-5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Curve:</a:t>
            </a:r>
            <a:r>
              <a:rPr sz="2200" spc="-6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Users</a:t>
            </a:r>
            <a:r>
              <a:rPr sz="2200" spc="-5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Roboto Lt"/>
                <a:cs typeface="Roboto Lt"/>
              </a:rPr>
              <a:t>unfamiliar</a:t>
            </a:r>
            <a:r>
              <a:rPr sz="2200" spc="-5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with</a:t>
            </a:r>
            <a:r>
              <a:rPr sz="2200" spc="-3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VPNs</a:t>
            </a:r>
            <a:r>
              <a:rPr sz="2200" spc="-5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or</a:t>
            </a:r>
            <a:r>
              <a:rPr sz="2200" spc="-4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Web3Auth</a:t>
            </a:r>
            <a:r>
              <a:rPr sz="2200" spc="-3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may</a:t>
            </a:r>
            <a:r>
              <a:rPr sz="2200" spc="-5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find</a:t>
            </a:r>
            <a:r>
              <a:rPr sz="2200" spc="-5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it</a:t>
            </a:r>
            <a:r>
              <a:rPr sz="2200" spc="-5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difficult</a:t>
            </a:r>
            <a:r>
              <a:rPr sz="2200" spc="-5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Roboto Lt"/>
                <a:cs typeface="Roboto Lt"/>
              </a:rPr>
              <a:t>to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set</a:t>
            </a:r>
            <a:r>
              <a:rPr sz="2200" spc="-7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up</a:t>
            </a:r>
            <a:r>
              <a:rPr sz="2200" spc="-7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and</a:t>
            </a:r>
            <a:r>
              <a:rPr sz="2200" spc="-6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use.</a:t>
            </a:r>
            <a:r>
              <a:rPr sz="2200" spc="-6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Roboto Lt"/>
                <a:cs typeface="Roboto Lt"/>
              </a:rPr>
              <a:t>Compatibility:</a:t>
            </a:r>
            <a:r>
              <a:rPr sz="2200" spc="-6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Ensuring</a:t>
            </a:r>
            <a:r>
              <a:rPr sz="2200" spc="-5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smooth</a:t>
            </a:r>
            <a:r>
              <a:rPr sz="2200" spc="-5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Roboto Lt"/>
                <a:cs typeface="Roboto Lt"/>
              </a:rPr>
              <a:t>functionality</a:t>
            </a:r>
            <a:r>
              <a:rPr sz="2200" spc="-7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across</a:t>
            </a:r>
            <a:r>
              <a:rPr sz="2200" spc="-6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Roboto Lt"/>
                <a:cs typeface="Roboto Lt"/>
              </a:rPr>
              <a:t>various</a:t>
            </a:r>
            <a:r>
              <a:rPr sz="2200" spc="-6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devices</a:t>
            </a:r>
            <a:r>
              <a:rPr sz="2200" spc="-8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and</a:t>
            </a:r>
            <a:r>
              <a:rPr sz="2200" spc="-6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platforms</a:t>
            </a:r>
            <a:r>
              <a:rPr sz="2200" spc="-6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spc="-25" dirty="0">
                <a:solidFill>
                  <a:srgbClr val="FFFFFF"/>
                </a:solidFill>
                <a:latin typeface="Roboto Lt"/>
                <a:cs typeface="Roboto Lt"/>
              </a:rPr>
              <a:t>can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be</a:t>
            </a:r>
            <a:r>
              <a:rPr sz="2200" spc="-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Roboto Lt"/>
                <a:cs typeface="Roboto Lt"/>
              </a:rPr>
              <a:t>challenging.</a:t>
            </a:r>
            <a:endParaRPr sz="2200">
              <a:latin typeface="Roboto Lt"/>
              <a:cs typeface="Roboto Lt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Roboto Lt"/>
              <a:buAutoNum type="arabicPeriod"/>
            </a:pPr>
            <a:endParaRPr sz="2200">
              <a:latin typeface="Roboto Lt"/>
              <a:cs typeface="Roboto Lt"/>
            </a:endParaRPr>
          </a:p>
          <a:p>
            <a:pPr marL="469900" marR="111760" indent="-4572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Market</a:t>
            </a:r>
            <a:r>
              <a:rPr sz="2200" spc="-6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Roboto Lt"/>
                <a:cs typeface="Roboto Lt"/>
              </a:rPr>
              <a:t>Adaptation</a:t>
            </a:r>
            <a:r>
              <a:rPr sz="2200" spc="-4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Niche</a:t>
            </a:r>
            <a:r>
              <a:rPr sz="2200" spc="-7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Audience:</a:t>
            </a:r>
            <a:r>
              <a:rPr sz="2200" spc="-7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High</a:t>
            </a:r>
            <a:r>
              <a:rPr sz="2200" spc="-6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security</a:t>
            </a:r>
            <a:r>
              <a:rPr sz="2200" spc="-6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may</a:t>
            </a:r>
            <a:r>
              <a:rPr sz="2200" spc="-6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appeal</a:t>
            </a:r>
            <a:r>
              <a:rPr sz="2200" spc="-6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only</a:t>
            </a:r>
            <a:r>
              <a:rPr sz="2200" spc="-7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to</a:t>
            </a:r>
            <a:r>
              <a:rPr sz="2200" spc="-6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specific</a:t>
            </a:r>
            <a:r>
              <a:rPr sz="2200" spc="-7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Roboto Lt"/>
                <a:cs typeface="Roboto Lt"/>
              </a:rPr>
              <a:t>industries,</a:t>
            </a:r>
            <a:r>
              <a:rPr sz="2200" spc="-5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Roboto Lt"/>
                <a:cs typeface="Roboto Lt"/>
              </a:rPr>
              <a:t>potentially limiting</a:t>
            </a:r>
            <a:r>
              <a:rPr sz="2200" spc="-8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your</a:t>
            </a:r>
            <a:r>
              <a:rPr sz="2200" spc="-7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audience.</a:t>
            </a:r>
            <a:r>
              <a:rPr sz="2200" spc="-9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Competition:</a:t>
            </a:r>
            <a:r>
              <a:rPr sz="2200" spc="-6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Many</a:t>
            </a:r>
            <a:r>
              <a:rPr sz="2200" spc="-8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task</a:t>
            </a:r>
            <a:r>
              <a:rPr sz="2200" spc="-7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Roboto Lt"/>
                <a:cs typeface="Roboto Lt"/>
              </a:rPr>
              <a:t>management</a:t>
            </a:r>
            <a:r>
              <a:rPr sz="2200" spc="-7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apps</a:t>
            </a:r>
            <a:r>
              <a:rPr sz="2200" spc="-7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already</a:t>
            </a:r>
            <a:r>
              <a:rPr sz="2200" spc="-8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dominate</a:t>
            </a:r>
            <a:r>
              <a:rPr sz="2200" spc="-7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the</a:t>
            </a:r>
            <a:r>
              <a:rPr sz="2200" spc="-8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market,</a:t>
            </a:r>
            <a:r>
              <a:rPr sz="2200" spc="-7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Roboto Lt"/>
                <a:cs typeface="Roboto Lt"/>
              </a:rPr>
              <a:t>making differentiation</a:t>
            </a:r>
            <a:r>
              <a:rPr sz="2200" spc="-2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Roboto Lt"/>
                <a:cs typeface="Roboto Lt"/>
              </a:rPr>
              <a:t>harder.</a:t>
            </a:r>
            <a:endParaRPr sz="2200">
              <a:latin typeface="Roboto Lt"/>
              <a:cs typeface="Roboto L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Roboto Lt"/>
              <a:buAutoNum type="arabicPeriod"/>
            </a:pPr>
            <a:endParaRPr sz="2200">
              <a:latin typeface="Roboto Lt"/>
              <a:cs typeface="Roboto Lt"/>
            </a:endParaRPr>
          </a:p>
          <a:p>
            <a:pPr marL="469900" marR="301625" indent="-4572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Cost</a:t>
            </a:r>
            <a:r>
              <a:rPr sz="2200" spc="-5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Constraints</a:t>
            </a:r>
            <a:r>
              <a:rPr sz="2200" spc="-3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Roboto Lt"/>
                <a:cs typeface="Roboto Lt"/>
              </a:rPr>
              <a:t>Infrastructure</a:t>
            </a:r>
            <a:r>
              <a:rPr sz="2200" spc="-6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Costs:</a:t>
            </a:r>
            <a:r>
              <a:rPr sz="2200" spc="-4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Roboto Lt"/>
                <a:cs typeface="Roboto Lt"/>
              </a:rPr>
              <a:t>Running</a:t>
            </a:r>
            <a:r>
              <a:rPr sz="2200" spc="-6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secure</a:t>
            </a:r>
            <a:r>
              <a:rPr sz="2200" spc="-7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servers</a:t>
            </a:r>
            <a:r>
              <a:rPr sz="2200" spc="-6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and</a:t>
            </a:r>
            <a:r>
              <a:rPr sz="2200" spc="-7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Roboto Lt"/>
                <a:cs typeface="Roboto Lt"/>
              </a:rPr>
              <a:t>managing</a:t>
            </a:r>
            <a:r>
              <a:rPr sz="2200" spc="-5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VPN</a:t>
            </a:r>
            <a:r>
              <a:rPr sz="2200" spc="-6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Roboto Lt"/>
                <a:cs typeface="Roboto Lt"/>
              </a:rPr>
              <a:t>infrastructure</a:t>
            </a:r>
            <a:r>
              <a:rPr sz="2200" spc="-6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Roboto Lt"/>
                <a:cs typeface="Roboto Lt"/>
              </a:rPr>
              <a:t>might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increase</a:t>
            </a:r>
            <a:r>
              <a:rPr sz="2200" spc="-6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Roboto Lt"/>
                <a:cs typeface="Roboto Lt"/>
              </a:rPr>
              <a:t>operational</a:t>
            </a:r>
            <a:r>
              <a:rPr sz="2200" spc="-5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expenses.</a:t>
            </a:r>
            <a:r>
              <a:rPr sz="2200" spc="-3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User</a:t>
            </a:r>
            <a:r>
              <a:rPr sz="2200" spc="-6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Costs:</a:t>
            </a:r>
            <a:r>
              <a:rPr sz="2200" spc="-2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If</a:t>
            </a:r>
            <a:r>
              <a:rPr sz="2200" spc="-6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a</a:t>
            </a:r>
            <a:r>
              <a:rPr sz="2200" spc="-5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VPN</a:t>
            </a:r>
            <a:r>
              <a:rPr sz="2200" spc="-5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is</a:t>
            </a:r>
            <a:r>
              <a:rPr sz="2200" spc="-4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required,</a:t>
            </a:r>
            <a:r>
              <a:rPr sz="2200" spc="-6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users</a:t>
            </a:r>
            <a:r>
              <a:rPr sz="2200" spc="-5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might</a:t>
            </a:r>
            <a:r>
              <a:rPr sz="2200" spc="-5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need</a:t>
            </a:r>
            <a:r>
              <a:rPr sz="2200" spc="-6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a</a:t>
            </a:r>
            <a:r>
              <a:rPr sz="2200" spc="-5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paid</a:t>
            </a:r>
            <a:r>
              <a:rPr sz="2200" spc="-6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Roboto Lt"/>
                <a:cs typeface="Roboto Lt"/>
              </a:rPr>
              <a:t>subscription,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which</a:t>
            </a:r>
            <a:r>
              <a:rPr sz="2200" spc="-7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could</a:t>
            </a:r>
            <a:r>
              <a:rPr sz="2200" spc="-6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deter</a:t>
            </a:r>
            <a:r>
              <a:rPr sz="2200" spc="-7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Roboto Lt"/>
                <a:cs typeface="Roboto Lt"/>
              </a:rPr>
              <a:t>adoption.</a:t>
            </a:r>
            <a:endParaRPr sz="2200">
              <a:latin typeface="Roboto Lt"/>
              <a:cs typeface="Roboto L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4105" y="397509"/>
            <a:ext cx="26047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Future</a:t>
            </a:r>
            <a:r>
              <a:rPr sz="3600" spc="-105" dirty="0"/>
              <a:t> </a:t>
            </a:r>
            <a:r>
              <a:rPr sz="3600" spc="-10" dirty="0"/>
              <a:t>Plans</a:t>
            </a:r>
            <a:endParaRPr sz="36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5600" algn="l"/>
              </a:tabLst>
            </a:pPr>
            <a:r>
              <a:rPr dirty="0"/>
              <a:t>Phases</a:t>
            </a:r>
            <a:r>
              <a:rPr spc="-65" dirty="0"/>
              <a:t> </a:t>
            </a:r>
            <a:r>
              <a:rPr dirty="0"/>
              <a:t>of</a:t>
            </a:r>
            <a:r>
              <a:rPr spc="-65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dirty="0"/>
              <a:t>project</a:t>
            </a:r>
            <a:r>
              <a:rPr spc="-45" dirty="0"/>
              <a:t> </a:t>
            </a:r>
            <a:r>
              <a:rPr dirty="0"/>
              <a:t>Create</a:t>
            </a:r>
            <a:r>
              <a:rPr spc="-55" dirty="0"/>
              <a:t> </a:t>
            </a:r>
            <a:r>
              <a:rPr dirty="0"/>
              <a:t>a</a:t>
            </a:r>
            <a:r>
              <a:rPr spc="-40" dirty="0"/>
              <a:t> </a:t>
            </a:r>
            <a:r>
              <a:rPr dirty="0"/>
              <a:t>visual</a:t>
            </a:r>
            <a:r>
              <a:rPr spc="-70" dirty="0"/>
              <a:t> </a:t>
            </a:r>
            <a:r>
              <a:rPr dirty="0"/>
              <a:t>roadmap</a:t>
            </a:r>
            <a:r>
              <a:rPr spc="-60" dirty="0"/>
              <a:t> </a:t>
            </a:r>
            <a:r>
              <a:rPr dirty="0"/>
              <a:t>with</a:t>
            </a:r>
            <a:r>
              <a:rPr spc="-60" dirty="0"/>
              <a:t> </a:t>
            </a:r>
            <a:r>
              <a:rPr dirty="0"/>
              <a:t>milestones</a:t>
            </a:r>
            <a:r>
              <a:rPr spc="-65" dirty="0"/>
              <a:t> </a:t>
            </a:r>
            <a:r>
              <a:rPr dirty="0"/>
              <a:t>to</a:t>
            </a:r>
            <a:r>
              <a:rPr spc="-45" dirty="0"/>
              <a:t> </a:t>
            </a:r>
            <a:r>
              <a:rPr dirty="0"/>
              <a:t>show</a:t>
            </a:r>
            <a:r>
              <a:rPr spc="-65" dirty="0"/>
              <a:t> </a:t>
            </a:r>
            <a:r>
              <a:rPr dirty="0"/>
              <a:t>your</a:t>
            </a:r>
            <a:r>
              <a:rPr spc="-45" dirty="0"/>
              <a:t> </a:t>
            </a:r>
            <a:r>
              <a:rPr spc="-20" dirty="0"/>
              <a:t>app's</a:t>
            </a:r>
            <a:r>
              <a:rPr spc="-60" dirty="0"/>
              <a:t> </a:t>
            </a:r>
            <a:r>
              <a:rPr dirty="0"/>
              <a:t>progress</a:t>
            </a:r>
            <a:r>
              <a:rPr spc="-55" dirty="0"/>
              <a:t> </a:t>
            </a:r>
            <a:r>
              <a:rPr dirty="0"/>
              <a:t>and</a:t>
            </a:r>
            <a:r>
              <a:rPr spc="-50" dirty="0"/>
              <a:t> </a:t>
            </a:r>
            <a:r>
              <a:rPr dirty="0"/>
              <a:t>future</a:t>
            </a:r>
            <a:r>
              <a:rPr spc="-60" dirty="0"/>
              <a:t> </a:t>
            </a:r>
            <a:r>
              <a:rPr spc="-10" dirty="0"/>
              <a:t>plans. </a:t>
            </a:r>
            <a:r>
              <a:rPr dirty="0"/>
              <a:t>Example:</a:t>
            </a:r>
            <a:r>
              <a:rPr spc="-65" dirty="0"/>
              <a:t> </a:t>
            </a:r>
            <a:r>
              <a:rPr dirty="0"/>
              <a:t>Phase</a:t>
            </a:r>
            <a:r>
              <a:rPr spc="-60" dirty="0"/>
              <a:t> </a:t>
            </a:r>
            <a:r>
              <a:rPr dirty="0"/>
              <a:t>1</a:t>
            </a:r>
            <a:r>
              <a:rPr spc="-35" dirty="0"/>
              <a:t> </a:t>
            </a:r>
            <a:r>
              <a:rPr dirty="0"/>
              <a:t>(20%</a:t>
            </a:r>
            <a:r>
              <a:rPr spc="-50" dirty="0"/>
              <a:t> </a:t>
            </a:r>
            <a:r>
              <a:rPr dirty="0"/>
              <a:t>UI):</a:t>
            </a:r>
            <a:r>
              <a:rPr spc="-40" dirty="0"/>
              <a:t> </a:t>
            </a:r>
            <a:r>
              <a:rPr dirty="0"/>
              <a:t>Basic</a:t>
            </a:r>
            <a:r>
              <a:rPr spc="-40" dirty="0"/>
              <a:t> </a:t>
            </a:r>
            <a:r>
              <a:rPr dirty="0"/>
              <a:t>design</a:t>
            </a:r>
            <a:r>
              <a:rPr spc="-40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10" dirty="0"/>
              <a:t>navigation</a:t>
            </a:r>
            <a:r>
              <a:rPr spc="-75" dirty="0"/>
              <a:t> </a:t>
            </a:r>
            <a:r>
              <a:rPr dirty="0"/>
              <a:t>using</a:t>
            </a:r>
            <a:r>
              <a:rPr spc="-55" dirty="0"/>
              <a:t> </a:t>
            </a:r>
            <a:r>
              <a:rPr dirty="0"/>
              <a:t>Flutter.</a:t>
            </a:r>
            <a:r>
              <a:rPr spc="-60" dirty="0"/>
              <a:t> </a:t>
            </a:r>
            <a:r>
              <a:rPr dirty="0"/>
              <a:t>Phase</a:t>
            </a:r>
            <a:r>
              <a:rPr spc="-60" dirty="0"/>
              <a:t> </a:t>
            </a:r>
            <a:r>
              <a:rPr dirty="0"/>
              <a:t>2:</a:t>
            </a:r>
            <a:r>
              <a:rPr spc="-35" dirty="0"/>
              <a:t> </a:t>
            </a:r>
            <a:r>
              <a:rPr dirty="0"/>
              <a:t>Add</a:t>
            </a:r>
            <a:r>
              <a:rPr spc="-55" dirty="0"/>
              <a:t> </a:t>
            </a:r>
            <a:r>
              <a:rPr dirty="0"/>
              <a:t>task</a:t>
            </a:r>
            <a:r>
              <a:rPr spc="-55" dirty="0"/>
              <a:t> </a:t>
            </a:r>
            <a:r>
              <a:rPr dirty="0"/>
              <a:t>management</a:t>
            </a:r>
            <a:r>
              <a:rPr spc="-60" dirty="0"/>
              <a:t> </a:t>
            </a:r>
            <a:r>
              <a:rPr spc="-10" dirty="0"/>
              <a:t>features </a:t>
            </a:r>
            <a:r>
              <a:rPr dirty="0"/>
              <a:t>and</a:t>
            </a:r>
            <a:r>
              <a:rPr spc="-45" dirty="0"/>
              <a:t> </a:t>
            </a:r>
            <a:r>
              <a:rPr dirty="0"/>
              <a:t>basic</a:t>
            </a:r>
            <a:r>
              <a:rPr spc="-55" dirty="0"/>
              <a:t> </a:t>
            </a:r>
            <a:r>
              <a:rPr spc="-10" dirty="0"/>
              <a:t>communication.</a:t>
            </a:r>
            <a:r>
              <a:rPr spc="-65" dirty="0"/>
              <a:t> </a:t>
            </a:r>
            <a:r>
              <a:rPr dirty="0"/>
              <a:t>Phase</a:t>
            </a:r>
            <a:r>
              <a:rPr spc="-50" dirty="0"/>
              <a:t> </a:t>
            </a:r>
            <a:r>
              <a:rPr dirty="0"/>
              <a:t>3:</a:t>
            </a:r>
            <a:r>
              <a:rPr spc="-35" dirty="0"/>
              <a:t> </a:t>
            </a:r>
            <a:r>
              <a:rPr dirty="0"/>
              <a:t>Implement</a:t>
            </a:r>
            <a:r>
              <a:rPr spc="-55" dirty="0"/>
              <a:t> </a:t>
            </a:r>
            <a:r>
              <a:rPr spc="-30" dirty="0"/>
              <a:t>"Run </a:t>
            </a:r>
            <a:r>
              <a:rPr dirty="0"/>
              <a:t>on</a:t>
            </a:r>
            <a:r>
              <a:rPr spc="-40" dirty="0"/>
              <a:t> </a:t>
            </a:r>
            <a:r>
              <a:rPr dirty="0"/>
              <a:t>only</a:t>
            </a:r>
            <a:r>
              <a:rPr spc="-50" dirty="0"/>
              <a:t> </a:t>
            </a:r>
            <a:r>
              <a:rPr spc="-10" dirty="0"/>
              <a:t>VPN"</a:t>
            </a:r>
            <a:r>
              <a:rPr spc="-50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dirty="0"/>
              <a:t>secure</a:t>
            </a:r>
            <a:r>
              <a:rPr spc="-25" dirty="0"/>
              <a:t> </a:t>
            </a:r>
            <a:r>
              <a:rPr dirty="0"/>
              <a:t>access.</a:t>
            </a:r>
            <a:r>
              <a:rPr spc="-40" dirty="0"/>
              <a:t> </a:t>
            </a:r>
            <a:r>
              <a:rPr dirty="0"/>
              <a:t>Phase</a:t>
            </a:r>
            <a:r>
              <a:rPr spc="-55" dirty="0"/>
              <a:t> </a:t>
            </a:r>
            <a:r>
              <a:rPr dirty="0"/>
              <a:t>4:</a:t>
            </a:r>
            <a:r>
              <a:rPr spc="-35" dirty="0"/>
              <a:t> </a:t>
            </a:r>
            <a:r>
              <a:rPr dirty="0"/>
              <a:t>Add</a:t>
            </a:r>
            <a:r>
              <a:rPr spc="-40" dirty="0"/>
              <a:t> </a:t>
            </a:r>
            <a:r>
              <a:rPr spc="-10" dirty="0"/>
              <a:t>Web3Auth </a:t>
            </a:r>
            <a:r>
              <a:rPr dirty="0"/>
              <a:t>for</a:t>
            </a:r>
            <a:r>
              <a:rPr spc="-10" dirty="0"/>
              <a:t> </a:t>
            </a:r>
            <a:r>
              <a:rPr dirty="0"/>
              <a:t>decentralized</a:t>
            </a:r>
            <a:r>
              <a:rPr spc="-5" dirty="0"/>
              <a:t> </a:t>
            </a:r>
            <a:r>
              <a:rPr spc="-10" dirty="0"/>
              <a:t>authentication.</a:t>
            </a: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FFFFFF"/>
              </a:buClr>
              <a:buFont typeface="Roboto Lt"/>
              <a:buAutoNum type="arabicPeriod"/>
            </a:pPr>
            <a:endParaRPr spc="-10" dirty="0"/>
          </a:p>
          <a:p>
            <a:pPr marL="355600" marR="65786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dirty="0"/>
              <a:t>Highlight</a:t>
            </a:r>
            <a:r>
              <a:rPr spc="-45" dirty="0"/>
              <a:t> </a:t>
            </a:r>
            <a:r>
              <a:rPr dirty="0"/>
              <a:t>Planned</a:t>
            </a:r>
            <a:r>
              <a:rPr spc="-50" dirty="0"/>
              <a:t> </a:t>
            </a:r>
            <a:r>
              <a:rPr dirty="0"/>
              <a:t>Features</a:t>
            </a:r>
            <a:r>
              <a:rPr spc="-35" dirty="0"/>
              <a:t> </a:t>
            </a:r>
            <a:r>
              <a:rPr dirty="0"/>
              <a:t>Prepare</a:t>
            </a:r>
            <a:r>
              <a:rPr spc="-30" dirty="0"/>
              <a:t> </a:t>
            </a:r>
            <a:r>
              <a:rPr dirty="0"/>
              <a:t>a</a:t>
            </a:r>
            <a:r>
              <a:rPr spc="-30" dirty="0"/>
              <a:t> </a:t>
            </a:r>
            <a:r>
              <a:rPr dirty="0"/>
              <a:t>simple</a:t>
            </a:r>
            <a:r>
              <a:rPr spc="-35" dirty="0"/>
              <a:t> </a:t>
            </a:r>
            <a:r>
              <a:rPr spc="-20" dirty="0"/>
              <a:t>“Upcoming</a:t>
            </a:r>
            <a:r>
              <a:rPr spc="-40" dirty="0"/>
              <a:t> </a:t>
            </a:r>
            <a:r>
              <a:rPr spc="-10" dirty="0"/>
              <a:t>Features”</a:t>
            </a:r>
            <a:r>
              <a:rPr spc="-45" dirty="0"/>
              <a:t> </a:t>
            </a:r>
            <a:r>
              <a:rPr dirty="0"/>
              <a:t>slide</a:t>
            </a:r>
            <a:r>
              <a:rPr spc="-50" dirty="0"/>
              <a:t> </a:t>
            </a:r>
            <a:r>
              <a:rPr dirty="0"/>
              <a:t>or</a:t>
            </a:r>
            <a:r>
              <a:rPr spc="-30" dirty="0"/>
              <a:t> </a:t>
            </a:r>
            <a:r>
              <a:rPr dirty="0"/>
              <a:t>section:</a:t>
            </a:r>
            <a:r>
              <a:rPr spc="-30" dirty="0"/>
              <a:t> </a:t>
            </a:r>
            <a:r>
              <a:rPr spc="-100" dirty="0"/>
              <a:t>"End-</a:t>
            </a:r>
            <a:r>
              <a:rPr spc="-95" dirty="0"/>
              <a:t>to-</a:t>
            </a:r>
            <a:r>
              <a:rPr dirty="0"/>
              <a:t>end</a:t>
            </a:r>
            <a:r>
              <a:rPr spc="-60" dirty="0"/>
              <a:t> </a:t>
            </a:r>
            <a:r>
              <a:rPr spc="-10" dirty="0"/>
              <a:t>secure communication</a:t>
            </a:r>
            <a:r>
              <a:rPr spc="-75" dirty="0"/>
              <a:t> </a:t>
            </a:r>
            <a:r>
              <a:rPr dirty="0"/>
              <a:t>with</a:t>
            </a:r>
            <a:r>
              <a:rPr spc="-65" dirty="0"/>
              <a:t> </a:t>
            </a:r>
            <a:r>
              <a:rPr dirty="0"/>
              <a:t>VPN.“</a:t>
            </a:r>
            <a:r>
              <a:rPr spc="-50" dirty="0"/>
              <a:t> </a:t>
            </a:r>
            <a:r>
              <a:rPr spc="-10" dirty="0"/>
              <a:t>"Decentralized</a:t>
            </a:r>
            <a:r>
              <a:rPr spc="-55" dirty="0"/>
              <a:t> </a:t>
            </a:r>
            <a:r>
              <a:rPr dirty="0"/>
              <a:t>login</a:t>
            </a:r>
            <a:r>
              <a:rPr spc="-60" dirty="0"/>
              <a:t> </a:t>
            </a:r>
            <a:r>
              <a:rPr dirty="0"/>
              <a:t>using</a:t>
            </a:r>
            <a:r>
              <a:rPr spc="-65" dirty="0"/>
              <a:t> </a:t>
            </a:r>
            <a:r>
              <a:rPr dirty="0"/>
              <a:t>Web3Auth</a:t>
            </a:r>
            <a:r>
              <a:rPr spc="-60" dirty="0"/>
              <a:t> </a:t>
            </a:r>
            <a:r>
              <a:rPr dirty="0"/>
              <a:t>for</a:t>
            </a:r>
            <a:r>
              <a:rPr spc="-55" dirty="0"/>
              <a:t> </a:t>
            </a:r>
            <a:r>
              <a:rPr dirty="0"/>
              <a:t>better</a:t>
            </a:r>
            <a:r>
              <a:rPr spc="-60" dirty="0"/>
              <a:t> </a:t>
            </a:r>
            <a:r>
              <a:rPr dirty="0"/>
              <a:t>data</a:t>
            </a:r>
            <a:r>
              <a:rPr spc="-65" dirty="0"/>
              <a:t> </a:t>
            </a:r>
            <a:r>
              <a:rPr spc="-10" dirty="0"/>
              <a:t>control.“</a:t>
            </a:r>
            <a:r>
              <a:rPr spc="-65" dirty="0"/>
              <a:t> </a:t>
            </a:r>
            <a:r>
              <a:rPr spc="-20" dirty="0"/>
              <a:t>"Enhanced</a:t>
            </a:r>
            <a:r>
              <a:rPr spc="-50" dirty="0"/>
              <a:t> </a:t>
            </a:r>
            <a:r>
              <a:rPr spc="-20" dirty="0"/>
              <a:t>team </a:t>
            </a:r>
            <a:r>
              <a:rPr spc="-10" dirty="0"/>
              <a:t>collaboration</a:t>
            </a:r>
            <a:r>
              <a:rPr spc="-50" dirty="0"/>
              <a:t> </a:t>
            </a:r>
            <a:r>
              <a:rPr dirty="0"/>
              <a:t>features</a:t>
            </a:r>
            <a:r>
              <a:rPr spc="-45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spc="-10" dirty="0"/>
              <a:t>analytics.“</a:t>
            </a:r>
          </a:p>
          <a:p>
            <a:pPr>
              <a:lnSpc>
                <a:spcPct val="100000"/>
              </a:lnSpc>
              <a:buClr>
                <a:srgbClr val="FFFFFF"/>
              </a:buClr>
              <a:buFont typeface="Roboto Lt"/>
              <a:buAutoNum type="arabicPeriod"/>
            </a:pPr>
            <a:endParaRPr spc="-10" dirty="0"/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dirty="0"/>
              <a:t>Mockup</a:t>
            </a:r>
            <a:r>
              <a:rPr spc="-40" dirty="0"/>
              <a:t> </a:t>
            </a:r>
            <a:r>
              <a:rPr dirty="0"/>
              <a:t>Key</a:t>
            </a:r>
            <a:r>
              <a:rPr spc="-55" dirty="0"/>
              <a:t> </a:t>
            </a:r>
            <a:r>
              <a:rPr dirty="0"/>
              <a:t>Features</a:t>
            </a:r>
            <a:r>
              <a:rPr spc="-45" dirty="0"/>
              <a:t> </a:t>
            </a:r>
            <a:r>
              <a:rPr dirty="0"/>
              <a:t>Create</a:t>
            </a:r>
            <a:r>
              <a:rPr spc="-40" dirty="0"/>
              <a:t> </a:t>
            </a:r>
            <a:r>
              <a:rPr dirty="0"/>
              <a:t>mockups</a:t>
            </a:r>
            <a:r>
              <a:rPr spc="-55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dirty="0"/>
              <a:t>how</a:t>
            </a:r>
            <a:r>
              <a:rPr spc="-40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app</a:t>
            </a:r>
            <a:r>
              <a:rPr spc="-40" dirty="0"/>
              <a:t> </a:t>
            </a:r>
            <a:r>
              <a:rPr dirty="0"/>
              <a:t>will</a:t>
            </a:r>
            <a:r>
              <a:rPr spc="-35" dirty="0"/>
              <a:t> </a:t>
            </a:r>
            <a:r>
              <a:rPr dirty="0"/>
              <a:t>look</a:t>
            </a:r>
            <a:r>
              <a:rPr spc="-60" dirty="0"/>
              <a:t> </a:t>
            </a:r>
            <a:r>
              <a:rPr dirty="0"/>
              <a:t>or</a:t>
            </a:r>
            <a:r>
              <a:rPr spc="-40" dirty="0"/>
              <a:t> </a:t>
            </a:r>
            <a:r>
              <a:rPr dirty="0"/>
              <a:t>function</a:t>
            </a:r>
            <a:r>
              <a:rPr spc="-65" dirty="0"/>
              <a:t> </a:t>
            </a:r>
            <a:r>
              <a:rPr dirty="0"/>
              <a:t>with</a:t>
            </a:r>
            <a:r>
              <a:rPr spc="-50" dirty="0"/>
              <a:t> </a:t>
            </a:r>
            <a:r>
              <a:rPr dirty="0"/>
              <a:t>VPN</a:t>
            </a:r>
            <a:r>
              <a:rPr spc="-50" dirty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dirty="0"/>
              <a:t>Web3Auth.Use</a:t>
            </a:r>
            <a:r>
              <a:rPr spc="-60" dirty="0"/>
              <a:t> </a:t>
            </a:r>
            <a:r>
              <a:rPr spc="-10" dirty="0"/>
              <a:t>tools</a:t>
            </a:r>
          </a:p>
          <a:p>
            <a:pPr marL="355600">
              <a:lnSpc>
                <a:spcPct val="100000"/>
              </a:lnSpc>
            </a:pPr>
            <a:r>
              <a:rPr dirty="0"/>
              <a:t>like</a:t>
            </a:r>
            <a:r>
              <a:rPr spc="-30" dirty="0"/>
              <a:t> </a:t>
            </a:r>
            <a:r>
              <a:rPr dirty="0"/>
              <a:t>Figma</a:t>
            </a:r>
            <a:r>
              <a:rPr spc="-40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interactive</a:t>
            </a:r>
            <a:r>
              <a:rPr spc="-35" dirty="0"/>
              <a:t> </a:t>
            </a:r>
            <a:r>
              <a:rPr dirty="0"/>
              <a:t>designs</a:t>
            </a:r>
            <a:r>
              <a:rPr spc="-35" dirty="0"/>
              <a:t> </a:t>
            </a:r>
            <a:r>
              <a:rPr dirty="0"/>
              <a:t>if</a:t>
            </a:r>
            <a:r>
              <a:rPr spc="-35" dirty="0"/>
              <a:t> </a:t>
            </a:r>
            <a:r>
              <a:rPr spc="-10" dirty="0"/>
              <a:t>possible.</a:t>
            </a:r>
          </a:p>
          <a:p>
            <a:pPr>
              <a:lnSpc>
                <a:spcPct val="100000"/>
              </a:lnSpc>
            </a:pPr>
            <a:endParaRPr spc="-10" dirty="0"/>
          </a:p>
          <a:p>
            <a:pPr marL="355600" marR="204470" indent="-342900">
              <a:lnSpc>
                <a:spcPct val="100000"/>
              </a:lnSpc>
              <a:buAutoNum type="arabicPeriod" startAt="4"/>
              <a:tabLst>
                <a:tab pos="355600" algn="l"/>
              </a:tabLst>
            </a:pPr>
            <a:r>
              <a:rPr dirty="0"/>
              <a:t>Version</a:t>
            </a:r>
            <a:r>
              <a:rPr spc="-35" dirty="0"/>
              <a:t> </a:t>
            </a:r>
            <a:r>
              <a:rPr dirty="0"/>
              <a:t>Release</a:t>
            </a:r>
            <a:r>
              <a:rPr spc="-25" dirty="0"/>
              <a:t> </a:t>
            </a:r>
            <a:r>
              <a:rPr dirty="0"/>
              <a:t>Plan</a:t>
            </a:r>
            <a:r>
              <a:rPr spc="-50" dirty="0"/>
              <a:t> </a:t>
            </a:r>
            <a:r>
              <a:rPr dirty="0"/>
              <a:t>Present</a:t>
            </a:r>
            <a:r>
              <a:rPr spc="-35" dirty="0"/>
              <a:t> </a:t>
            </a:r>
            <a:r>
              <a:rPr dirty="0"/>
              <a:t>a</a:t>
            </a:r>
            <a:r>
              <a:rPr spc="-30" dirty="0"/>
              <a:t> </a:t>
            </a:r>
            <a:r>
              <a:rPr spc="-45" dirty="0"/>
              <a:t>version-</a:t>
            </a:r>
            <a:r>
              <a:rPr dirty="0"/>
              <a:t>based</a:t>
            </a:r>
            <a:r>
              <a:rPr spc="-70" dirty="0"/>
              <a:t> </a:t>
            </a:r>
            <a:r>
              <a:rPr dirty="0"/>
              <a:t>plan:</a:t>
            </a:r>
            <a:r>
              <a:rPr spc="-55" dirty="0"/>
              <a:t> </a:t>
            </a:r>
            <a:r>
              <a:rPr dirty="0"/>
              <a:t>Version</a:t>
            </a:r>
            <a:r>
              <a:rPr spc="-50" dirty="0"/>
              <a:t> </a:t>
            </a:r>
            <a:r>
              <a:rPr dirty="0"/>
              <a:t>1.0:</a:t>
            </a:r>
            <a:r>
              <a:rPr spc="-40" dirty="0"/>
              <a:t> </a:t>
            </a:r>
            <a:r>
              <a:rPr dirty="0"/>
              <a:t>UI</a:t>
            </a:r>
            <a:r>
              <a:rPr spc="-35" dirty="0"/>
              <a:t> </a:t>
            </a:r>
            <a:r>
              <a:rPr dirty="0"/>
              <a:t>+</a:t>
            </a:r>
            <a:r>
              <a:rPr spc="-25" dirty="0"/>
              <a:t> </a:t>
            </a:r>
            <a:r>
              <a:rPr dirty="0"/>
              <a:t>basic</a:t>
            </a:r>
            <a:r>
              <a:rPr spc="-55" dirty="0"/>
              <a:t> </a:t>
            </a:r>
            <a:r>
              <a:rPr spc="-10" dirty="0"/>
              <a:t>functionality.</a:t>
            </a:r>
            <a:r>
              <a:rPr spc="-65" dirty="0"/>
              <a:t> </a:t>
            </a:r>
            <a:r>
              <a:rPr dirty="0"/>
              <a:t>Version</a:t>
            </a:r>
            <a:r>
              <a:rPr spc="-50" dirty="0"/>
              <a:t> </a:t>
            </a:r>
            <a:r>
              <a:rPr dirty="0"/>
              <a:t>2.0:</a:t>
            </a:r>
            <a:r>
              <a:rPr spc="-45" dirty="0"/>
              <a:t> </a:t>
            </a:r>
            <a:r>
              <a:rPr spc="-10" dirty="0"/>
              <a:t>Security </a:t>
            </a:r>
            <a:r>
              <a:rPr dirty="0"/>
              <a:t>enhancements</a:t>
            </a:r>
            <a:r>
              <a:rPr spc="-60" dirty="0"/>
              <a:t> </a:t>
            </a:r>
            <a:r>
              <a:rPr dirty="0"/>
              <a:t>with</a:t>
            </a:r>
            <a:r>
              <a:rPr spc="-70" dirty="0"/>
              <a:t> </a:t>
            </a:r>
            <a:r>
              <a:rPr dirty="0"/>
              <a:t>VPN</a:t>
            </a:r>
            <a:r>
              <a:rPr spc="-65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10" dirty="0"/>
              <a:t>Web3Auth.</a:t>
            </a:r>
          </a:p>
          <a:p>
            <a:pPr>
              <a:lnSpc>
                <a:spcPct val="100000"/>
              </a:lnSpc>
              <a:buClr>
                <a:srgbClr val="FFFFFF"/>
              </a:buClr>
              <a:buFont typeface="Roboto Lt"/>
              <a:buAutoNum type="arabicPeriod" startAt="4"/>
            </a:pPr>
            <a:endParaRPr spc="-10" dirty="0"/>
          </a:p>
          <a:p>
            <a:pPr marL="354965" indent="-342265">
              <a:lnSpc>
                <a:spcPct val="100000"/>
              </a:lnSpc>
              <a:buAutoNum type="arabicPeriod" startAt="4"/>
              <a:tabLst>
                <a:tab pos="354965" algn="l"/>
              </a:tabLst>
            </a:pPr>
            <a:r>
              <a:rPr dirty="0"/>
              <a:t>Interactive</a:t>
            </a:r>
            <a:r>
              <a:rPr spc="-60" dirty="0"/>
              <a:t> </a:t>
            </a:r>
            <a:r>
              <a:rPr dirty="0"/>
              <a:t>Demo</a:t>
            </a:r>
            <a:r>
              <a:rPr spc="-40" dirty="0"/>
              <a:t> </a:t>
            </a:r>
            <a:r>
              <a:rPr dirty="0"/>
              <a:t>or</a:t>
            </a:r>
            <a:r>
              <a:rPr spc="-40" dirty="0"/>
              <a:t> </a:t>
            </a:r>
            <a:r>
              <a:rPr dirty="0"/>
              <a:t>Prototype</a:t>
            </a:r>
            <a:r>
              <a:rPr spc="-75" dirty="0"/>
              <a:t> </a:t>
            </a:r>
            <a:r>
              <a:rPr dirty="0"/>
              <a:t>Use</a:t>
            </a:r>
            <a:r>
              <a:rPr spc="-40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dirty="0"/>
              <a:t>20%</a:t>
            </a:r>
            <a:r>
              <a:rPr spc="-35" dirty="0"/>
              <a:t> </a:t>
            </a:r>
            <a:r>
              <a:rPr dirty="0"/>
              <a:t>UI</a:t>
            </a:r>
            <a:r>
              <a:rPr spc="-45" dirty="0"/>
              <a:t> </a:t>
            </a:r>
            <a:r>
              <a:rPr spc="-10" dirty="0"/>
              <a:t>you’ve</a:t>
            </a:r>
            <a:r>
              <a:rPr spc="-50" dirty="0"/>
              <a:t> </a:t>
            </a:r>
            <a:r>
              <a:rPr dirty="0"/>
              <a:t>built</a:t>
            </a:r>
            <a:r>
              <a:rPr spc="-55" dirty="0"/>
              <a:t> </a:t>
            </a:r>
            <a:r>
              <a:rPr dirty="0"/>
              <a:t>to</a:t>
            </a:r>
            <a:r>
              <a:rPr spc="-45" dirty="0"/>
              <a:t> </a:t>
            </a:r>
            <a:r>
              <a:rPr dirty="0"/>
              <a:t>showcase</a:t>
            </a:r>
            <a:r>
              <a:rPr spc="-60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dirty="0"/>
              <a:t>current</a:t>
            </a:r>
            <a:r>
              <a:rPr spc="-20" dirty="0"/>
              <a:t> functionality.</a:t>
            </a:r>
            <a:r>
              <a:rPr spc="-80" dirty="0"/>
              <a:t> </a:t>
            </a:r>
            <a:r>
              <a:rPr spc="-25" dirty="0"/>
              <a:t>Add</a:t>
            </a: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dirty="0"/>
              <a:t>placeholders</a:t>
            </a:r>
            <a:r>
              <a:rPr spc="-70" dirty="0"/>
              <a:t> </a:t>
            </a:r>
            <a:r>
              <a:rPr dirty="0"/>
              <a:t>like</a:t>
            </a:r>
            <a:r>
              <a:rPr spc="-65" dirty="0"/>
              <a:t> </a:t>
            </a:r>
            <a:r>
              <a:rPr dirty="0"/>
              <a:t>"Secure</a:t>
            </a:r>
            <a:r>
              <a:rPr spc="-40" dirty="0"/>
              <a:t> </a:t>
            </a:r>
            <a:r>
              <a:rPr dirty="0"/>
              <a:t>with</a:t>
            </a:r>
            <a:r>
              <a:rPr spc="-70" dirty="0"/>
              <a:t> </a:t>
            </a:r>
            <a:r>
              <a:rPr dirty="0"/>
              <a:t>VPN</a:t>
            </a:r>
            <a:r>
              <a:rPr spc="-100" dirty="0"/>
              <a:t> </a:t>
            </a:r>
            <a:r>
              <a:rPr dirty="0"/>
              <a:t>–</a:t>
            </a:r>
            <a:r>
              <a:rPr spc="-55" dirty="0"/>
              <a:t> </a:t>
            </a:r>
            <a:r>
              <a:rPr dirty="0"/>
              <a:t>Coming</a:t>
            </a:r>
            <a:r>
              <a:rPr spc="-75" dirty="0"/>
              <a:t> </a:t>
            </a:r>
            <a:r>
              <a:rPr spc="-25" dirty="0"/>
              <a:t>Soon"</a:t>
            </a:r>
            <a:r>
              <a:rPr spc="-65" dirty="0"/>
              <a:t> </a:t>
            </a:r>
            <a:r>
              <a:rPr dirty="0"/>
              <a:t>or</a:t>
            </a:r>
            <a:r>
              <a:rPr spc="-55" dirty="0"/>
              <a:t> </a:t>
            </a:r>
            <a:r>
              <a:rPr spc="-10" dirty="0"/>
              <a:t>"Web3Auth</a:t>
            </a:r>
            <a:r>
              <a:rPr spc="-75" dirty="0"/>
              <a:t> </a:t>
            </a:r>
            <a:r>
              <a:rPr dirty="0"/>
              <a:t>Login</a:t>
            </a:r>
            <a:r>
              <a:rPr spc="-70" dirty="0"/>
              <a:t> </a:t>
            </a:r>
            <a:r>
              <a:rPr dirty="0"/>
              <a:t>–</a:t>
            </a:r>
            <a:r>
              <a:rPr spc="-60" dirty="0"/>
              <a:t> </a:t>
            </a:r>
            <a:r>
              <a:rPr dirty="0"/>
              <a:t>In</a:t>
            </a:r>
            <a:r>
              <a:rPr spc="-65" dirty="0"/>
              <a:t> </a:t>
            </a:r>
            <a:r>
              <a:rPr spc="-10" dirty="0"/>
              <a:t>Development."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-1"/>
            <a:ext cx="5486400" cy="82295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3788" y="1487169"/>
            <a:ext cx="7577455" cy="731520"/>
          </a:xfrm>
          <a:prstGeom prst="rect">
            <a:avLst/>
          </a:prstGeom>
          <a:solidFill>
            <a:srgbClr val="0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525"/>
              </a:lnSpc>
            </a:pPr>
            <a:r>
              <a:rPr sz="4800" spc="-95" dirty="0"/>
              <a:t>Cross-</a:t>
            </a:r>
            <a:r>
              <a:rPr sz="4800" dirty="0"/>
              <a:t>Platform</a:t>
            </a:r>
            <a:r>
              <a:rPr sz="4800" spc="-150" dirty="0"/>
              <a:t> </a:t>
            </a:r>
            <a:r>
              <a:rPr sz="4800" spc="-10" dirty="0"/>
              <a:t>Application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793788" y="2218689"/>
            <a:ext cx="4758055" cy="710565"/>
          </a:xfrm>
          <a:prstGeom prst="rect">
            <a:avLst/>
          </a:prstGeom>
          <a:solidFill>
            <a:srgbClr val="0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355"/>
              </a:lnSpc>
            </a:pPr>
            <a:r>
              <a:rPr sz="4800" dirty="0">
                <a:solidFill>
                  <a:srgbClr val="FFFFFF"/>
                </a:solidFill>
                <a:latin typeface="Roboto Lt"/>
                <a:cs typeface="Roboto Lt"/>
              </a:rPr>
              <a:t>for</a:t>
            </a:r>
            <a:r>
              <a:rPr sz="4800" spc="-3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4800" dirty="0">
                <a:solidFill>
                  <a:srgbClr val="FFFFFF"/>
                </a:solidFill>
                <a:latin typeface="Roboto Lt"/>
                <a:cs typeface="Roboto Lt"/>
              </a:rPr>
              <a:t>Major</a:t>
            </a:r>
            <a:r>
              <a:rPr sz="4800" spc="-3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4800" spc="-10" dirty="0">
                <a:solidFill>
                  <a:srgbClr val="FFFFFF"/>
                </a:solidFill>
                <a:latin typeface="Roboto Lt"/>
                <a:cs typeface="Roboto Lt"/>
              </a:rPr>
              <a:t>Project</a:t>
            </a:r>
            <a:endParaRPr sz="4800">
              <a:latin typeface="Roboto Lt"/>
              <a:cs typeface="Roboto L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3788" y="2928873"/>
            <a:ext cx="7312659" cy="711835"/>
          </a:xfrm>
          <a:prstGeom prst="rect">
            <a:avLst/>
          </a:prstGeom>
          <a:solidFill>
            <a:srgbClr val="00808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5370"/>
              </a:lnSpc>
            </a:pPr>
            <a:r>
              <a:rPr sz="4800" dirty="0">
                <a:solidFill>
                  <a:srgbClr val="FFFFFF"/>
                </a:solidFill>
                <a:latin typeface="Roboto Lt"/>
                <a:cs typeface="Roboto Lt"/>
              </a:rPr>
              <a:t>Management</a:t>
            </a:r>
            <a:r>
              <a:rPr sz="4800" spc="-23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4800" dirty="0">
                <a:solidFill>
                  <a:srgbClr val="FFFFFF"/>
                </a:solidFill>
                <a:latin typeface="Roboto Lt"/>
                <a:cs typeface="Roboto Lt"/>
              </a:rPr>
              <a:t>and</a:t>
            </a:r>
            <a:r>
              <a:rPr sz="4800" spc="-25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4800" spc="-10" dirty="0">
                <a:solidFill>
                  <a:srgbClr val="FFFFFF"/>
                </a:solidFill>
                <a:latin typeface="Roboto Lt"/>
                <a:cs typeface="Roboto Lt"/>
              </a:rPr>
              <a:t>Tracking</a:t>
            </a:r>
            <a:endParaRPr sz="4800">
              <a:latin typeface="Roboto Lt"/>
              <a:cs typeface="Roboto 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1304" y="4032490"/>
            <a:ext cx="7469505" cy="149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100"/>
              </a:lnSpc>
              <a:spcBef>
                <a:spcPts val="100"/>
              </a:spcBef>
            </a:pPr>
            <a:r>
              <a:rPr sz="1750" dirty="0">
                <a:solidFill>
                  <a:srgbClr val="CFD0D7"/>
                </a:solidFill>
                <a:latin typeface="Roboto"/>
                <a:cs typeface="Roboto"/>
              </a:rPr>
              <a:t>Welcome!</a:t>
            </a:r>
            <a:r>
              <a:rPr sz="1750" spc="-5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CFD0D7"/>
                </a:solidFill>
                <a:latin typeface="Roboto"/>
                <a:cs typeface="Roboto"/>
              </a:rPr>
              <a:t>Today,</a:t>
            </a:r>
            <a:r>
              <a:rPr sz="1750" spc="-2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CFD0D7"/>
                </a:solidFill>
                <a:latin typeface="Roboto"/>
                <a:cs typeface="Roboto"/>
              </a:rPr>
              <a:t>we're</a:t>
            </a:r>
            <a:r>
              <a:rPr sz="1750" spc="-5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CFD0D7"/>
                </a:solidFill>
                <a:latin typeface="Roboto"/>
                <a:cs typeface="Roboto"/>
              </a:rPr>
              <a:t>exploring</a:t>
            </a:r>
            <a:r>
              <a:rPr sz="1750" spc="-5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CFD0D7"/>
                </a:solidFill>
                <a:latin typeface="Roboto"/>
                <a:cs typeface="Roboto"/>
              </a:rPr>
              <a:t>the</a:t>
            </a:r>
            <a:r>
              <a:rPr sz="1750" spc="-4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CFD0D7"/>
                </a:solidFill>
                <a:latin typeface="Roboto"/>
                <a:cs typeface="Roboto"/>
              </a:rPr>
              <a:t>development</a:t>
            </a:r>
            <a:r>
              <a:rPr sz="1750" spc="-3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CFD0D7"/>
                </a:solidFill>
                <a:latin typeface="Roboto"/>
                <a:cs typeface="Roboto"/>
              </a:rPr>
              <a:t>of</a:t>
            </a:r>
            <a:r>
              <a:rPr sz="1750" spc="-3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CFD0D7"/>
                </a:solidFill>
                <a:latin typeface="Roboto"/>
                <a:cs typeface="Roboto"/>
              </a:rPr>
              <a:t>a</a:t>
            </a:r>
            <a:r>
              <a:rPr sz="1750" spc="-4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CFD0D7"/>
                </a:solidFill>
                <a:latin typeface="Roboto"/>
                <a:cs typeface="Roboto"/>
              </a:rPr>
              <a:t>powerful,</a:t>
            </a:r>
            <a:r>
              <a:rPr sz="1750" spc="-2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CFD0D7"/>
                </a:solidFill>
                <a:latin typeface="Roboto"/>
                <a:cs typeface="Roboto"/>
              </a:rPr>
              <a:t>cross- </a:t>
            </a:r>
            <a:r>
              <a:rPr sz="1750" dirty="0">
                <a:solidFill>
                  <a:srgbClr val="CFD0D7"/>
                </a:solidFill>
                <a:latin typeface="Roboto"/>
                <a:cs typeface="Roboto"/>
              </a:rPr>
              <a:t>platform</a:t>
            </a:r>
            <a:r>
              <a:rPr sz="1750" spc="-4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CFD0D7"/>
                </a:solidFill>
                <a:latin typeface="Roboto"/>
                <a:cs typeface="Roboto"/>
              </a:rPr>
              <a:t>application</a:t>
            </a:r>
            <a:r>
              <a:rPr sz="1750" spc="-6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CFD0D7"/>
                </a:solidFill>
                <a:latin typeface="Roboto"/>
                <a:cs typeface="Roboto"/>
              </a:rPr>
              <a:t>for</a:t>
            </a:r>
            <a:r>
              <a:rPr sz="1750" spc="-5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CFD0D7"/>
                </a:solidFill>
                <a:latin typeface="Roboto"/>
                <a:cs typeface="Roboto"/>
              </a:rPr>
              <a:t>managing</a:t>
            </a:r>
            <a:r>
              <a:rPr sz="1750" spc="-6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CFD0D7"/>
                </a:solidFill>
                <a:latin typeface="Roboto"/>
                <a:cs typeface="Roboto"/>
              </a:rPr>
              <a:t>and</a:t>
            </a:r>
            <a:r>
              <a:rPr sz="1750" spc="-4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CFD0D7"/>
                </a:solidFill>
                <a:latin typeface="Roboto"/>
                <a:cs typeface="Roboto"/>
              </a:rPr>
              <a:t>tracking</a:t>
            </a:r>
            <a:r>
              <a:rPr sz="1750" spc="-4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CFD0D7"/>
                </a:solidFill>
                <a:latin typeface="Roboto"/>
                <a:cs typeface="Roboto"/>
              </a:rPr>
              <a:t>complex</a:t>
            </a:r>
            <a:r>
              <a:rPr sz="1750" spc="-5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CFD0D7"/>
                </a:solidFill>
                <a:latin typeface="Roboto"/>
                <a:cs typeface="Roboto"/>
              </a:rPr>
              <a:t>projects.</a:t>
            </a:r>
            <a:r>
              <a:rPr sz="1750" spc="-5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CFD0D7"/>
                </a:solidFill>
                <a:latin typeface="Roboto"/>
                <a:cs typeface="Roboto"/>
              </a:rPr>
              <a:t>Designed </a:t>
            </a:r>
            <a:r>
              <a:rPr sz="1750" dirty="0">
                <a:solidFill>
                  <a:srgbClr val="CFD0D7"/>
                </a:solidFill>
                <a:latin typeface="Roboto"/>
                <a:cs typeface="Roboto"/>
              </a:rPr>
              <a:t>for</a:t>
            </a:r>
            <a:r>
              <a:rPr sz="1750" spc="-4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CFD0D7"/>
                </a:solidFill>
                <a:latin typeface="Roboto"/>
                <a:cs typeface="Roboto"/>
              </a:rPr>
              <a:t>teams</a:t>
            </a:r>
            <a:r>
              <a:rPr sz="1750" spc="-4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CFD0D7"/>
                </a:solidFill>
                <a:latin typeface="Roboto"/>
                <a:cs typeface="Roboto"/>
              </a:rPr>
              <a:t>of</a:t>
            </a:r>
            <a:r>
              <a:rPr sz="1750" spc="-4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CFD0D7"/>
                </a:solidFill>
                <a:latin typeface="Roboto"/>
                <a:cs typeface="Roboto"/>
              </a:rPr>
              <a:t>all</a:t>
            </a:r>
            <a:r>
              <a:rPr sz="1750" spc="-3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CFD0D7"/>
                </a:solidFill>
                <a:latin typeface="Roboto"/>
                <a:cs typeface="Roboto"/>
              </a:rPr>
              <a:t>sizes,</a:t>
            </a:r>
            <a:r>
              <a:rPr sz="1750" spc="-4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CFD0D7"/>
                </a:solidFill>
                <a:latin typeface="Roboto"/>
                <a:cs typeface="Roboto"/>
              </a:rPr>
              <a:t>this</a:t>
            </a:r>
            <a:r>
              <a:rPr sz="1750" spc="-5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CFD0D7"/>
                </a:solidFill>
                <a:latin typeface="Roboto"/>
                <a:cs typeface="Roboto"/>
              </a:rPr>
              <a:t>application</a:t>
            </a:r>
            <a:r>
              <a:rPr sz="1750" spc="-5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CFD0D7"/>
                </a:solidFill>
                <a:latin typeface="Roboto"/>
                <a:cs typeface="Roboto"/>
              </a:rPr>
              <a:t>streamlines</a:t>
            </a:r>
            <a:r>
              <a:rPr sz="1750" spc="-6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CFD0D7"/>
                </a:solidFill>
                <a:latin typeface="Roboto"/>
                <a:cs typeface="Roboto"/>
              </a:rPr>
              <a:t>workflows,</a:t>
            </a:r>
            <a:r>
              <a:rPr sz="1750" spc="-5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CFD0D7"/>
                </a:solidFill>
                <a:latin typeface="Roboto"/>
                <a:cs typeface="Roboto"/>
              </a:rPr>
              <a:t>promotes collaboration,</a:t>
            </a:r>
            <a:r>
              <a:rPr sz="1750" spc="-7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CFD0D7"/>
                </a:solidFill>
                <a:latin typeface="Roboto"/>
                <a:cs typeface="Roboto"/>
              </a:rPr>
              <a:t>and</a:t>
            </a:r>
            <a:r>
              <a:rPr sz="1750" spc="-7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CFD0D7"/>
                </a:solidFill>
                <a:latin typeface="Roboto"/>
                <a:cs typeface="Roboto"/>
              </a:rPr>
              <a:t>ensures</a:t>
            </a:r>
            <a:r>
              <a:rPr sz="1750" spc="-7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CFD0D7"/>
                </a:solidFill>
                <a:latin typeface="Roboto"/>
                <a:cs typeface="Roboto"/>
              </a:rPr>
              <a:t>successful</a:t>
            </a:r>
            <a:r>
              <a:rPr sz="1750" spc="-6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CFD0D7"/>
                </a:solidFill>
                <a:latin typeface="Roboto"/>
                <a:cs typeface="Roboto"/>
              </a:rPr>
              <a:t>project</a:t>
            </a:r>
            <a:r>
              <a:rPr sz="1750" spc="-6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CFD0D7"/>
                </a:solidFill>
                <a:latin typeface="Roboto"/>
                <a:cs typeface="Roboto"/>
              </a:rPr>
              <a:t>completion.</a:t>
            </a:r>
            <a:endParaRPr sz="17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9912" rIns="0" bIns="0" rtlCol="0">
            <a:spAutoFit/>
          </a:bodyPr>
          <a:lstStyle/>
          <a:p>
            <a:pPr marL="303530">
              <a:lnSpc>
                <a:spcPct val="100000"/>
              </a:lnSpc>
              <a:spcBef>
                <a:spcPts val="100"/>
              </a:spcBef>
            </a:pPr>
            <a:r>
              <a:rPr dirty="0"/>
              <a:t>Conclusion: </a:t>
            </a:r>
            <a:r>
              <a:rPr spc="100" dirty="0"/>
              <a:t>A</a:t>
            </a:r>
            <a:r>
              <a:rPr spc="-10" dirty="0"/>
              <a:t> </a:t>
            </a:r>
            <a:r>
              <a:rPr dirty="0"/>
              <a:t>Powerful</a:t>
            </a:r>
            <a:r>
              <a:rPr spc="20" dirty="0"/>
              <a:t> </a:t>
            </a:r>
            <a:r>
              <a:rPr dirty="0"/>
              <a:t>Tool</a:t>
            </a:r>
            <a:r>
              <a:rPr spc="-15" dirty="0"/>
              <a:t> </a:t>
            </a:r>
            <a:r>
              <a:rPr dirty="0"/>
              <a:t>for</a:t>
            </a:r>
            <a:r>
              <a:rPr spc="-5" dirty="0"/>
              <a:t> </a:t>
            </a:r>
            <a:r>
              <a:rPr dirty="0"/>
              <a:t>Project</a:t>
            </a:r>
            <a:r>
              <a:rPr spc="-15" dirty="0"/>
              <a:t> </a:t>
            </a:r>
            <a:r>
              <a:rPr spc="-10" dirty="0"/>
              <a:t>Success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92398" y="1587753"/>
            <a:ext cx="1635760" cy="148399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926585" y="2364740"/>
            <a:ext cx="16700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spc="-50" dirty="0">
                <a:solidFill>
                  <a:srgbClr val="CFD0D7"/>
                </a:solidFill>
                <a:latin typeface="Roboto Lt"/>
                <a:cs typeface="Roboto Lt"/>
              </a:rPr>
              <a:t>1</a:t>
            </a:r>
            <a:endParaRPr sz="1950">
              <a:latin typeface="Roboto Lt"/>
              <a:cs typeface="Roboto L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17770" y="1766442"/>
            <a:ext cx="248221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dirty="0">
                <a:solidFill>
                  <a:srgbClr val="CFD0D7"/>
                </a:solidFill>
                <a:latin typeface="Roboto Lt"/>
                <a:cs typeface="Roboto Lt"/>
              </a:rPr>
              <a:t>Streamlined</a:t>
            </a:r>
            <a:r>
              <a:rPr sz="1950" spc="-95" dirty="0">
                <a:solidFill>
                  <a:srgbClr val="CFD0D7"/>
                </a:solidFill>
                <a:latin typeface="Roboto Lt"/>
                <a:cs typeface="Roboto Lt"/>
              </a:rPr>
              <a:t> </a:t>
            </a:r>
            <a:r>
              <a:rPr sz="1950" spc="-10" dirty="0">
                <a:solidFill>
                  <a:srgbClr val="CFD0D7"/>
                </a:solidFill>
                <a:latin typeface="Roboto Lt"/>
                <a:cs typeface="Roboto Lt"/>
              </a:rPr>
              <a:t>Workflow</a:t>
            </a:r>
            <a:endParaRPr sz="1950">
              <a:latin typeface="Roboto Lt"/>
              <a:cs typeface="Roboto 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17770" y="2171775"/>
            <a:ext cx="8308340" cy="662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4800"/>
              </a:lnSpc>
              <a:spcBef>
                <a:spcPts val="100"/>
              </a:spcBef>
            </a:pPr>
            <a:r>
              <a:rPr sz="1550" dirty="0">
                <a:solidFill>
                  <a:srgbClr val="CFD0D7"/>
                </a:solidFill>
                <a:latin typeface="Roboto"/>
                <a:cs typeface="Roboto"/>
              </a:rPr>
              <a:t>The</a:t>
            </a:r>
            <a:r>
              <a:rPr sz="1550" spc="-5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spc="-10" dirty="0">
                <a:solidFill>
                  <a:srgbClr val="CFD0D7"/>
                </a:solidFill>
                <a:latin typeface="Roboto"/>
                <a:cs typeface="Roboto"/>
              </a:rPr>
              <a:t>application</a:t>
            </a:r>
            <a:r>
              <a:rPr sz="1550" spc="-2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spc="-10" dirty="0">
                <a:solidFill>
                  <a:srgbClr val="CFD0D7"/>
                </a:solidFill>
                <a:latin typeface="Roboto"/>
                <a:cs typeface="Roboto"/>
              </a:rPr>
              <a:t>simplifies</a:t>
            </a:r>
            <a:r>
              <a:rPr sz="1550" spc="-3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CFD0D7"/>
                </a:solidFill>
                <a:latin typeface="Roboto"/>
                <a:cs typeface="Roboto"/>
              </a:rPr>
              <a:t>project</a:t>
            </a:r>
            <a:r>
              <a:rPr sz="1550" spc="-3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spc="-10" dirty="0">
                <a:solidFill>
                  <a:srgbClr val="CFD0D7"/>
                </a:solidFill>
                <a:latin typeface="Roboto"/>
                <a:cs typeface="Roboto"/>
              </a:rPr>
              <a:t>management,</a:t>
            </a:r>
            <a:r>
              <a:rPr sz="1550" spc="-3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spc="-10" dirty="0">
                <a:solidFill>
                  <a:srgbClr val="CFD0D7"/>
                </a:solidFill>
                <a:latin typeface="Roboto"/>
                <a:cs typeface="Roboto"/>
              </a:rPr>
              <a:t>eliminating</a:t>
            </a:r>
            <a:r>
              <a:rPr sz="1550" spc="-2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spc="-10" dirty="0">
                <a:solidFill>
                  <a:srgbClr val="CFD0D7"/>
                </a:solidFill>
                <a:latin typeface="Roboto"/>
                <a:cs typeface="Roboto"/>
              </a:rPr>
              <a:t>inefficiencies</a:t>
            </a:r>
            <a:r>
              <a:rPr sz="1550" spc="-4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CFD0D7"/>
                </a:solidFill>
                <a:latin typeface="Roboto"/>
                <a:cs typeface="Roboto"/>
              </a:rPr>
              <a:t>and</a:t>
            </a:r>
            <a:r>
              <a:rPr sz="1550" spc="-5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spc="-10" dirty="0">
                <a:solidFill>
                  <a:srgbClr val="CFD0D7"/>
                </a:solidFill>
                <a:latin typeface="Roboto"/>
                <a:cs typeface="Roboto"/>
              </a:rPr>
              <a:t>ensuring</a:t>
            </a:r>
            <a:r>
              <a:rPr sz="1550" spc="-5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spc="-10" dirty="0">
                <a:solidFill>
                  <a:srgbClr val="CFD0D7"/>
                </a:solidFill>
                <a:latin typeface="Roboto"/>
                <a:cs typeface="Roboto"/>
              </a:rPr>
              <a:t>smooth operations.</a:t>
            </a:r>
            <a:endParaRPr sz="1550">
              <a:latin typeface="Roboto"/>
              <a:cs typeface="Robo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374645" y="3087370"/>
            <a:ext cx="11499850" cy="1518920"/>
            <a:chOff x="2374645" y="3087370"/>
            <a:chExt cx="11499850" cy="1518920"/>
          </a:xfrm>
        </p:grpSpPr>
        <p:sp>
          <p:nvSpPr>
            <p:cNvPr id="8" name="object 8"/>
            <p:cNvSpPr/>
            <p:nvPr/>
          </p:nvSpPr>
          <p:spPr>
            <a:xfrm>
              <a:off x="4878577" y="3087370"/>
              <a:ext cx="8996045" cy="11430"/>
            </a:xfrm>
            <a:custGeom>
              <a:avLst/>
              <a:gdLst/>
              <a:ahLst/>
              <a:cxnLst/>
              <a:rect l="l" t="t" r="r" b="b"/>
              <a:pathLst>
                <a:path w="8996044" h="11430">
                  <a:moveTo>
                    <a:pt x="8993251" y="0"/>
                  </a:moveTo>
                  <a:lnTo>
                    <a:pt x="2539" y="0"/>
                  </a:lnTo>
                  <a:lnTo>
                    <a:pt x="0" y="2539"/>
                  </a:lnTo>
                  <a:lnTo>
                    <a:pt x="0" y="5714"/>
                  </a:lnTo>
                  <a:lnTo>
                    <a:pt x="0" y="8889"/>
                  </a:lnTo>
                  <a:lnTo>
                    <a:pt x="2539" y="11429"/>
                  </a:lnTo>
                  <a:lnTo>
                    <a:pt x="8993251" y="11429"/>
                  </a:lnTo>
                  <a:lnTo>
                    <a:pt x="8995791" y="8889"/>
                  </a:lnTo>
                  <a:lnTo>
                    <a:pt x="8995791" y="2539"/>
                  </a:lnTo>
                  <a:lnTo>
                    <a:pt x="8993251" y="0"/>
                  </a:lnTo>
                  <a:close/>
                </a:path>
              </a:pathLst>
            </a:custGeom>
            <a:solidFill>
              <a:srgbClr val="303D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74645" y="3122168"/>
              <a:ext cx="3271647" cy="148399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3926585" y="3706443"/>
            <a:ext cx="167005" cy="324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spc="-50" dirty="0">
                <a:solidFill>
                  <a:srgbClr val="CFD0D7"/>
                </a:solidFill>
                <a:latin typeface="Roboto Lt"/>
                <a:cs typeface="Roboto Lt"/>
              </a:rPr>
              <a:t>2</a:t>
            </a:r>
            <a:endParaRPr sz="1950">
              <a:latin typeface="Roboto Lt"/>
              <a:cs typeface="Roboto L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35522" y="3301110"/>
            <a:ext cx="7686675" cy="1068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dirty="0">
                <a:solidFill>
                  <a:srgbClr val="CFD0D7"/>
                </a:solidFill>
                <a:latin typeface="Roboto Lt"/>
                <a:cs typeface="Roboto Lt"/>
              </a:rPr>
              <a:t>Enhanced</a:t>
            </a:r>
            <a:r>
              <a:rPr sz="1950" spc="-105" dirty="0">
                <a:solidFill>
                  <a:srgbClr val="CFD0D7"/>
                </a:solidFill>
                <a:latin typeface="Roboto Lt"/>
                <a:cs typeface="Roboto Lt"/>
              </a:rPr>
              <a:t> </a:t>
            </a:r>
            <a:r>
              <a:rPr sz="1950" spc="-10" dirty="0">
                <a:solidFill>
                  <a:srgbClr val="CFD0D7"/>
                </a:solidFill>
                <a:latin typeface="Roboto Lt"/>
                <a:cs typeface="Roboto Lt"/>
              </a:rPr>
              <a:t>Communication</a:t>
            </a:r>
            <a:endParaRPr sz="1950">
              <a:latin typeface="Roboto Lt"/>
              <a:cs typeface="Roboto Lt"/>
            </a:endParaRPr>
          </a:p>
          <a:p>
            <a:pPr marL="12700" marR="5080">
              <a:lnSpc>
                <a:spcPct val="134800"/>
              </a:lnSpc>
              <a:spcBef>
                <a:spcPts val="844"/>
              </a:spcBef>
            </a:pPr>
            <a:r>
              <a:rPr sz="1550" dirty="0">
                <a:solidFill>
                  <a:srgbClr val="CFD0D7"/>
                </a:solidFill>
                <a:latin typeface="Roboto"/>
                <a:cs typeface="Roboto"/>
              </a:rPr>
              <a:t>The</a:t>
            </a:r>
            <a:r>
              <a:rPr sz="1550" spc="-6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spc="-10" dirty="0">
                <a:solidFill>
                  <a:srgbClr val="CFD0D7"/>
                </a:solidFill>
                <a:latin typeface="Roboto"/>
                <a:cs typeface="Roboto"/>
              </a:rPr>
              <a:t>application</a:t>
            </a:r>
            <a:r>
              <a:rPr sz="1550" spc="-3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CFD0D7"/>
                </a:solidFill>
                <a:latin typeface="Roboto"/>
                <a:cs typeface="Roboto"/>
              </a:rPr>
              <a:t>fosters</a:t>
            </a:r>
            <a:r>
              <a:rPr sz="1550" spc="-5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CFD0D7"/>
                </a:solidFill>
                <a:latin typeface="Roboto"/>
                <a:cs typeface="Roboto"/>
              </a:rPr>
              <a:t>clear</a:t>
            </a:r>
            <a:r>
              <a:rPr sz="1550" spc="-5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CFD0D7"/>
                </a:solidFill>
                <a:latin typeface="Roboto"/>
                <a:cs typeface="Roboto"/>
              </a:rPr>
              <a:t>and</a:t>
            </a:r>
            <a:r>
              <a:rPr sz="1550" spc="-6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CFD0D7"/>
                </a:solidFill>
                <a:latin typeface="Roboto"/>
                <a:cs typeface="Roboto"/>
              </a:rPr>
              <a:t>effective</a:t>
            </a:r>
            <a:r>
              <a:rPr sz="1550" spc="-4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spc="-10" dirty="0">
                <a:solidFill>
                  <a:srgbClr val="CFD0D7"/>
                </a:solidFill>
                <a:latin typeface="Roboto"/>
                <a:cs typeface="Roboto"/>
              </a:rPr>
              <a:t>communication,</a:t>
            </a:r>
            <a:r>
              <a:rPr sz="1550" spc="-5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CFD0D7"/>
                </a:solidFill>
                <a:latin typeface="Roboto"/>
                <a:cs typeface="Roboto"/>
              </a:rPr>
              <a:t>promoting</a:t>
            </a:r>
            <a:r>
              <a:rPr sz="1550" spc="-4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spc="-10" dirty="0">
                <a:solidFill>
                  <a:srgbClr val="CFD0D7"/>
                </a:solidFill>
                <a:latin typeface="Roboto"/>
                <a:cs typeface="Roboto"/>
              </a:rPr>
              <a:t>collaboration</a:t>
            </a:r>
            <a:r>
              <a:rPr sz="1550" spc="-4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spc="-25" dirty="0">
                <a:solidFill>
                  <a:srgbClr val="CFD0D7"/>
                </a:solidFill>
                <a:latin typeface="Roboto"/>
                <a:cs typeface="Roboto"/>
              </a:rPr>
              <a:t>and </a:t>
            </a:r>
            <a:r>
              <a:rPr sz="1550" spc="-10" dirty="0">
                <a:solidFill>
                  <a:srgbClr val="CFD0D7"/>
                </a:solidFill>
                <a:latin typeface="Roboto"/>
                <a:cs typeface="Roboto"/>
              </a:rPr>
              <a:t>reducing</a:t>
            </a:r>
            <a:r>
              <a:rPr sz="1550" spc="-4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spc="-10" dirty="0">
                <a:solidFill>
                  <a:srgbClr val="CFD0D7"/>
                </a:solidFill>
                <a:latin typeface="Roboto"/>
                <a:cs typeface="Roboto"/>
              </a:rPr>
              <a:t>misunderstandings.</a:t>
            </a:r>
            <a:endParaRPr sz="1550">
              <a:latin typeface="Roboto"/>
              <a:cs typeface="Robo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556638" y="4621784"/>
            <a:ext cx="12317730" cy="1518920"/>
            <a:chOff x="1556638" y="4621784"/>
            <a:chExt cx="12317730" cy="1518920"/>
          </a:xfrm>
        </p:grpSpPr>
        <p:sp>
          <p:nvSpPr>
            <p:cNvPr id="13" name="object 13"/>
            <p:cNvSpPr/>
            <p:nvPr/>
          </p:nvSpPr>
          <p:spPr>
            <a:xfrm>
              <a:off x="5696585" y="4621784"/>
              <a:ext cx="8178165" cy="11430"/>
            </a:xfrm>
            <a:custGeom>
              <a:avLst/>
              <a:gdLst/>
              <a:ahLst/>
              <a:cxnLst/>
              <a:rect l="l" t="t" r="r" b="b"/>
              <a:pathLst>
                <a:path w="8178165" h="11429">
                  <a:moveTo>
                    <a:pt x="8175244" y="0"/>
                  </a:moveTo>
                  <a:lnTo>
                    <a:pt x="2539" y="0"/>
                  </a:lnTo>
                  <a:lnTo>
                    <a:pt x="0" y="2539"/>
                  </a:lnTo>
                  <a:lnTo>
                    <a:pt x="0" y="5714"/>
                  </a:lnTo>
                  <a:lnTo>
                    <a:pt x="0" y="8889"/>
                  </a:lnTo>
                  <a:lnTo>
                    <a:pt x="2539" y="11429"/>
                  </a:lnTo>
                  <a:lnTo>
                    <a:pt x="8175244" y="11429"/>
                  </a:lnTo>
                  <a:lnTo>
                    <a:pt x="8177784" y="8889"/>
                  </a:lnTo>
                  <a:lnTo>
                    <a:pt x="8177784" y="2539"/>
                  </a:lnTo>
                  <a:lnTo>
                    <a:pt x="8175244" y="0"/>
                  </a:lnTo>
                  <a:close/>
                </a:path>
              </a:pathLst>
            </a:custGeom>
            <a:solidFill>
              <a:srgbClr val="303D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6638" y="4656582"/>
              <a:ext cx="4907534" cy="1483995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926585" y="5241112"/>
            <a:ext cx="167005" cy="324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spc="-50" dirty="0">
                <a:solidFill>
                  <a:srgbClr val="CFD0D7"/>
                </a:solidFill>
                <a:latin typeface="Roboto Lt"/>
                <a:cs typeface="Roboto Lt"/>
              </a:rPr>
              <a:t>3</a:t>
            </a:r>
            <a:endParaRPr sz="1950">
              <a:latin typeface="Roboto Lt"/>
              <a:cs typeface="Roboto L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53530" y="4835778"/>
            <a:ext cx="6216650" cy="1068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dirty="0">
                <a:solidFill>
                  <a:srgbClr val="CFD0D7"/>
                </a:solidFill>
                <a:latin typeface="Roboto Lt"/>
                <a:cs typeface="Roboto Lt"/>
              </a:rPr>
              <a:t>Improved</a:t>
            </a:r>
            <a:r>
              <a:rPr sz="1950" spc="-70" dirty="0">
                <a:solidFill>
                  <a:srgbClr val="CFD0D7"/>
                </a:solidFill>
                <a:latin typeface="Roboto Lt"/>
                <a:cs typeface="Roboto Lt"/>
              </a:rPr>
              <a:t> </a:t>
            </a:r>
            <a:r>
              <a:rPr sz="1950" spc="-10" dirty="0">
                <a:solidFill>
                  <a:srgbClr val="CFD0D7"/>
                </a:solidFill>
                <a:latin typeface="Roboto Lt"/>
                <a:cs typeface="Roboto Lt"/>
              </a:rPr>
              <a:t>Productivity</a:t>
            </a:r>
            <a:endParaRPr sz="1950">
              <a:latin typeface="Roboto Lt"/>
              <a:cs typeface="Roboto Lt"/>
            </a:endParaRPr>
          </a:p>
          <a:p>
            <a:pPr marL="12700" marR="5080">
              <a:lnSpc>
                <a:spcPct val="134800"/>
              </a:lnSpc>
              <a:spcBef>
                <a:spcPts val="844"/>
              </a:spcBef>
            </a:pPr>
            <a:r>
              <a:rPr sz="1550" dirty="0">
                <a:solidFill>
                  <a:srgbClr val="CFD0D7"/>
                </a:solidFill>
                <a:latin typeface="Roboto"/>
                <a:cs typeface="Roboto"/>
              </a:rPr>
              <a:t>The</a:t>
            </a:r>
            <a:r>
              <a:rPr sz="1550" spc="-4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spc="-10" dirty="0">
                <a:solidFill>
                  <a:srgbClr val="CFD0D7"/>
                </a:solidFill>
                <a:latin typeface="Roboto"/>
                <a:cs typeface="Roboto"/>
              </a:rPr>
              <a:t>application</a:t>
            </a:r>
            <a:r>
              <a:rPr sz="1550" spc="-1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CFD0D7"/>
                </a:solidFill>
                <a:latin typeface="Roboto"/>
                <a:cs typeface="Roboto"/>
              </a:rPr>
              <a:t>empowers</a:t>
            </a:r>
            <a:r>
              <a:rPr sz="1550" spc="-2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CFD0D7"/>
                </a:solidFill>
                <a:latin typeface="Roboto"/>
                <a:cs typeface="Roboto"/>
              </a:rPr>
              <a:t>team</a:t>
            </a:r>
            <a:r>
              <a:rPr sz="1550" spc="-2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CFD0D7"/>
                </a:solidFill>
                <a:latin typeface="Roboto"/>
                <a:cs typeface="Roboto"/>
              </a:rPr>
              <a:t>members</a:t>
            </a:r>
            <a:r>
              <a:rPr sz="1550" spc="-1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CFD0D7"/>
                </a:solidFill>
                <a:latin typeface="Roboto"/>
                <a:cs typeface="Roboto"/>
              </a:rPr>
              <a:t>to</a:t>
            </a:r>
            <a:r>
              <a:rPr sz="1550" spc="-3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CFD0D7"/>
                </a:solidFill>
                <a:latin typeface="Roboto"/>
                <a:cs typeface="Roboto"/>
              </a:rPr>
              <a:t>work</a:t>
            </a:r>
            <a:r>
              <a:rPr sz="1550" spc="-3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CFD0D7"/>
                </a:solidFill>
                <a:latin typeface="Roboto"/>
                <a:cs typeface="Roboto"/>
              </a:rPr>
              <a:t>more</a:t>
            </a:r>
            <a:r>
              <a:rPr sz="1550" spc="-4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spc="-10" dirty="0">
                <a:solidFill>
                  <a:srgbClr val="CFD0D7"/>
                </a:solidFill>
                <a:latin typeface="Roboto"/>
                <a:cs typeface="Roboto"/>
              </a:rPr>
              <a:t>efficiently</a:t>
            </a:r>
            <a:r>
              <a:rPr sz="1550" spc="-2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spc="-25" dirty="0">
                <a:solidFill>
                  <a:srgbClr val="CFD0D7"/>
                </a:solidFill>
                <a:latin typeface="Roboto"/>
                <a:cs typeface="Roboto"/>
              </a:rPr>
              <a:t>and </a:t>
            </a:r>
            <a:r>
              <a:rPr sz="1550" spc="-10" dirty="0">
                <a:solidFill>
                  <a:srgbClr val="CFD0D7"/>
                </a:solidFill>
                <a:latin typeface="Roboto"/>
                <a:cs typeface="Roboto"/>
              </a:rPr>
              <a:t>effectively,</a:t>
            </a:r>
            <a:r>
              <a:rPr sz="1550" spc="-3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spc="-10" dirty="0">
                <a:solidFill>
                  <a:srgbClr val="CFD0D7"/>
                </a:solidFill>
                <a:latin typeface="Roboto"/>
                <a:cs typeface="Roboto"/>
              </a:rPr>
              <a:t>achieving</a:t>
            </a:r>
            <a:r>
              <a:rPr sz="1550" spc="-5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CFD0D7"/>
                </a:solidFill>
                <a:latin typeface="Roboto"/>
                <a:cs typeface="Roboto"/>
              </a:rPr>
              <a:t>project</a:t>
            </a:r>
            <a:r>
              <a:rPr sz="1550" spc="-5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CFD0D7"/>
                </a:solidFill>
                <a:latin typeface="Roboto"/>
                <a:cs typeface="Roboto"/>
              </a:rPr>
              <a:t>goals</a:t>
            </a:r>
            <a:r>
              <a:rPr sz="1550" spc="-5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spc="-10" dirty="0">
                <a:solidFill>
                  <a:srgbClr val="CFD0D7"/>
                </a:solidFill>
                <a:latin typeface="Roboto"/>
                <a:cs typeface="Roboto"/>
              </a:rPr>
              <a:t>within</a:t>
            </a:r>
            <a:r>
              <a:rPr sz="1550" spc="-6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spc="-10" dirty="0">
                <a:solidFill>
                  <a:srgbClr val="CFD0D7"/>
                </a:solidFill>
                <a:latin typeface="Roboto"/>
                <a:cs typeface="Roboto"/>
              </a:rPr>
              <a:t>deadlines.</a:t>
            </a:r>
            <a:endParaRPr sz="1550">
              <a:latin typeface="Roboto"/>
              <a:cs typeface="Robo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38670" y="6156071"/>
            <a:ext cx="13136244" cy="1518920"/>
            <a:chOff x="738670" y="6156071"/>
            <a:chExt cx="13136244" cy="1518920"/>
          </a:xfrm>
        </p:grpSpPr>
        <p:sp>
          <p:nvSpPr>
            <p:cNvPr id="18" name="object 18"/>
            <p:cNvSpPr/>
            <p:nvPr/>
          </p:nvSpPr>
          <p:spPr>
            <a:xfrm>
              <a:off x="6514464" y="6156071"/>
              <a:ext cx="7360284" cy="11430"/>
            </a:xfrm>
            <a:custGeom>
              <a:avLst/>
              <a:gdLst/>
              <a:ahLst/>
              <a:cxnLst/>
              <a:rect l="l" t="t" r="r" b="b"/>
              <a:pathLst>
                <a:path w="7360284" h="11429">
                  <a:moveTo>
                    <a:pt x="7357363" y="0"/>
                  </a:moveTo>
                  <a:lnTo>
                    <a:pt x="2539" y="0"/>
                  </a:lnTo>
                  <a:lnTo>
                    <a:pt x="0" y="2666"/>
                  </a:lnTo>
                  <a:lnTo>
                    <a:pt x="0" y="5714"/>
                  </a:lnTo>
                  <a:lnTo>
                    <a:pt x="0" y="8889"/>
                  </a:lnTo>
                  <a:lnTo>
                    <a:pt x="2539" y="11429"/>
                  </a:lnTo>
                  <a:lnTo>
                    <a:pt x="7357363" y="11429"/>
                  </a:lnTo>
                  <a:lnTo>
                    <a:pt x="7359904" y="8889"/>
                  </a:lnTo>
                  <a:lnTo>
                    <a:pt x="7359904" y="2666"/>
                  </a:lnTo>
                  <a:lnTo>
                    <a:pt x="7357363" y="0"/>
                  </a:lnTo>
                  <a:close/>
                </a:path>
              </a:pathLst>
            </a:custGeom>
            <a:solidFill>
              <a:srgbClr val="303D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8670" y="6190894"/>
              <a:ext cx="6543294" cy="1483995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3926585" y="6776110"/>
            <a:ext cx="16700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spc="-50" dirty="0">
                <a:solidFill>
                  <a:srgbClr val="CFD0D7"/>
                </a:solidFill>
                <a:latin typeface="Roboto Lt"/>
                <a:cs typeface="Roboto Lt"/>
              </a:rPr>
              <a:t>4</a:t>
            </a:r>
            <a:endParaRPr sz="1950">
              <a:latin typeface="Roboto Lt"/>
              <a:cs typeface="Roboto L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471664" y="6370446"/>
            <a:ext cx="6259830" cy="1068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dirty="0">
                <a:solidFill>
                  <a:srgbClr val="CFD0D7"/>
                </a:solidFill>
                <a:latin typeface="Roboto Lt"/>
                <a:cs typeface="Roboto Lt"/>
              </a:rPr>
              <a:t>Greater</a:t>
            </a:r>
            <a:r>
              <a:rPr sz="1950" spc="-20" dirty="0">
                <a:solidFill>
                  <a:srgbClr val="CFD0D7"/>
                </a:solidFill>
                <a:latin typeface="Roboto Lt"/>
                <a:cs typeface="Roboto Lt"/>
              </a:rPr>
              <a:t> </a:t>
            </a:r>
            <a:r>
              <a:rPr sz="1950" dirty="0">
                <a:solidFill>
                  <a:srgbClr val="CFD0D7"/>
                </a:solidFill>
                <a:latin typeface="Roboto Lt"/>
                <a:cs typeface="Roboto Lt"/>
              </a:rPr>
              <a:t>Project</a:t>
            </a:r>
            <a:r>
              <a:rPr sz="1950" spc="-15" dirty="0">
                <a:solidFill>
                  <a:srgbClr val="CFD0D7"/>
                </a:solidFill>
                <a:latin typeface="Roboto Lt"/>
                <a:cs typeface="Roboto Lt"/>
              </a:rPr>
              <a:t> </a:t>
            </a:r>
            <a:r>
              <a:rPr sz="1950" spc="-10" dirty="0">
                <a:solidFill>
                  <a:srgbClr val="CFD0D7"/>
                </a:solidFill>
                <a:latin typeface="Roboto Lt"/>
                <a:cs typeface="Roboto Lt"/>
              </a:rPr>
              <a:t>Success</a:t>
            </a:r>
            <a:endParaRPr sz="1950">
              <a:latin typeface="Roboto Lt"/>
              <a:cs typeface="Roboto Lt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1550" dirty="0">
                <a:solidFill>
                  <a:srgbClr val="CFD0D7"/>
                </a:solidFill>
                <a:latin typeface="Roboto"/>
                <a:cs typeface="Roboto"/>
              </a:rPr>
              <a:t>By</a:t>
            </a:r>
            <a:r>
              <a:rPr sz="1550" spc="-5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spc="-10" dirty="0">
                <a:solidFill>
                  <a:srgbClr val="CFD0D7"/>
                </a:solidFill>
                <a:latin typeface="Roboto"/>
                <a:cs typeface="Roboto"/>
              </a:rPr>
              <a:t>combining</a:t>
            </a:r>
            <a:r>
              <a:rPr sz="1550" spc="-5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CFD0D7"/>
                </a:solidFill>
                <a:latin typeface="Roboto"/>
                <a:cs typeface="Roboto"/>
              </a:rPr>
              <a:t>these</a:t>
            </a:r>
            <a:r>
              <a:rPr sz="1550" spc="-4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CFD0D7"/>
                </a:solidFill>
                <a:latin typeface="Roboto"/>
                <a:cs typeface="Roboto"/>
              </a:rPr>
              <a:t>benefits,</a:t>
            </a:r>
            <a:r>
              <a:rPr sz="1550" spc="-3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CFD0D7"/>
                </a:solidFill>
                <a:latin typeface="Roboto"/>
                <a:cs typeface="Roboto"/>
              </a:rPr>
              <a:t>the</a:t>
            </a:r>
            <a:r>
              <a:rPr sz="1550" spc="-5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spc="-10" dirty="0">
                <a:solidFill>
                  <a:srgbClr val="CFD0D7"/>
                </a:solidFill>
                <a:latin typeface="Roboto"/>
                <a:cs typeface="Roboto"/>
              </a:rPr>
              <a:t>application</a:t>
            </a:r>
            <a:r>
              <a:rPr sz="1550" spc="-3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spc="-10" dirty="0">
                <a:solidFill>
                  <a:srgbClr val="CFD0D7"/>
                </a:solidFill>
                <a:latin typeface="Roboto"/>
                <a:cs typeface="Roboto"/>
              </a:rPr>
              <a:t>contributes</a:t>
            </a:r>
            <a:r>
              <a:rPr sz="1550" spc="-3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spc="-20" dirty="0">
                <a:solidFill>
                  <a:srgbClr val="CFD0D7"/>
                </a:solidFill>
                <a:latin typeface="Roboto"/>
                <a:cs typeface="Roboto"/>
              </a:rPr>
              <a:t>significantly</a:t>
            </a:r>
            <a:r>
              <a:rPr sz="1550" spc="-4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spc="-25" dirty="0">
                <a:solidFill>
                  <a:srgbClr val="CFD0D7"/>
                </a:solidFill>
                <a:latin typeface="Roboto"/>
                <a:cs typeface="Roboto"/>
              </a:rPr>
              <a:t>to</a:t>
            </a:r>
            <a:endParaRPr sz="155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550" spc="-10" dirty="0">
                <a:solidFill>
                  <a:srgbClr val="CFD0D7"/>
                </a:solidFill>
                <a:latin typeface="Roboto"/>
                <a:cs typeface="Roboto"/>
              </a:rPr>
              <a:t>increased</a:t>
            </a:r>
            <a:r>
              <a:rPr sz="1550" spc="-4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dirty="0">
                <a:solidFill>
                  <a:srgbClr val="CFD0D7"/>
                </a:solidFill>
                <a:latin typeface="Roboto"/>
                <a:cs typeface="Roboto"/>
              </a:rPr>
              <a:t>project</a:t>
            </a:r>
            <a:r>
              <a:rPr sz="1550" spc="-3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spc="-10" dirty="0">
                <a:solidFill>
                  <a:srgbClr val="CFD0D7"/>
                </a:solidFill>
                <a:latin typeface="Roboto"/>
                <a:cs typeface="Roboto"/>
              </a:rPr>
              <a:t>success</a:t>
            </a:r>
            <a:r>
              <a:rPr sz="1550" spc="-5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550" spc="-10" dirty="0">
                <a:solidFill>
                  <a:srgbClr val="CFD0D7"/>
                </a:solidFill>
                <a:latin typeface="Roboto"/>
                <a:cs typeface="Roboto"/>
              </a:rPr>
              <a:t>rates.</a:t>
            </a:r>
            <a:endParaRPr sz="15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9785" y="608202"/>
            <a:ext cx="18288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/>
              <a:t>References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519785" y="1394586"/>
            <a:ext cx="13545185" cy="5818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lain"/>
              <a:tabLst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P.</a:t>
            </a:r>
            <a:r>
              <a:rPr sz="2000" spc="-4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Roboto Lt"/>
                <a:cs typeface="Roboto Lt"/>
              </a:rPr>
              <a:t>Appandairajan,</a:t>
            </a:r>
            <a:r>
              <a:rPr sz="2000" spc="-6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Z.</a:t>
            </a:r>
            <a:r>
              <a:rPr sz="2000" spc="-4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Ali</a:t>
            </a:r>
            <a:r>
              <a:rPr sz="2000" spc="-4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Khan,</a:t>
            </a:r>
            <a:r>
              <a:rPr sz="2000" spc="-4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and</a:t>
            </a:r>
            <a:r>
              <a:rPr sz="2000" spc="-5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M.</a:t>
            </a:r>
            <a:r>
              <a:rPr sz="2000" spc="-2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Roboto Lt"/>
                <a:cs typeface="Roboto Lt"/>
              </a:rPr>
              <a:t>Madiajagan,</a:t>
            </a:r>
            <a:r>
              <a:rPr sz="2000" spc="-5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“ERP</a:t>
            </a:r>
            <a:r>
              <a:rPr sz="2000" spc="-5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on</a:t>
            </a:r>
            <a:r>
              <a:rPr sz="2000" spc="-3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Cloud:</a:t>
            </a:r>
            <a:r>
              <a:rPr sz="2000" spc="-5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Roboto Lt"/>
                <a:cs typeface="Roboto Lt"/>
              </a:rPr>
              <a:t>Implementation</a:t>
            </a:r>
            <a:r>
              <a:rPr sz="2000" spc="-7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Strategies</a:t>
            </a:r>
            <a:r>
              <a:rPr sz="2000" spc="-4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and</a:t>
            </a:r>
            <a:r>
              <a:rPr sz="2000" spc="-5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Roboto Lt"/>
                <a:cs typeface="Roboto Lt"/>
              </a:rPr>
              <a:t>Challenges,”</a:t>
            </a:r>
            <a:r>
              <a:rPr sz="2000" spc="-5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Roboto Lt"/>
                <a:cs typeface="Roboto Lt"/>
              </a:rPr>
              <a:t>Dept.</a:t>
            </a:r>
            <a:endParaRPr sz="2000">
              <a:latin typeface="Roboto Lt"/>
              <a:cs typeface="Roboto L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of</a:t>
            </a:r>
            <a:r>
              <a:rPr sz="2000" spc="-4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Computer</a:t>
            </a:r>
            <a:r>
              <a:rPr sz="2000" spc="-6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Science,</a:t>
            </a:r>
            <a:r>
              <a:rPr sz="2000" spc="-1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Birla</a:t>
            </a:r>
            <a:r>
              <a:rPr sz="2000" spc="-4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Roboto Lt"/>
                <a:cs typeface="Roboto Lt"/>
              </a:rPr>
              <a:t>Institute</a:t>
            </a:r>
            <a:r>
              <a:rPr sz="2000" spc="-6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of</a:t>
            </a:r>
            <a:r>
              <a:rPr sz="2000" spc="-4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Technology</a:t>
            </a:r>
            <a:r>
              <a:rPr sz="2000" spc="-3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&amp;</a:t>
            </a:r>
            <a:r>
              <a:rPr sz="2000" spc="-3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Science,</a:t>
            </a:r>
            <a:r>
              <a:rPr sz="2000" spc="-3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Pilani,</a:t>
            </a:r>
            <a:r>
              <a:rPr sz="2000" spc="-6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Dubai</a:t>
            </a:r>
            <a:r>
              <a:rPr sz="2000" spc="-5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Campus,</a:t>
            </a:r>
            <a:r>
              <a:rPr sz="2000" spc="-5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Roboto Lt"/>
                <a:cs typeface="Roboto Lt"/>
              </a:rPr>
              <a:t>Dubai,</a:t>
            </a:r>
            <a:r>
              <a:rPr sz="2000" spc="-5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UAE.</a:t>
            </a:r>
            <a:r>
              <a:rPr sz="2000" spc="-5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Roboto Lt"/>
                <a:cs typeface="Roboto Lt"/>
              </a:rPr>
              <a:t>2012.</a:t>
            </a:r>
            <a:endParaRPr sz="2000">
              <a:latin typeface="Roboto Lt"/>
              <a:cs typeface="Roboto Lt"/>
            </a:endParaRPr>
          </a:p>
          <a:p>
            <a:pPr>
              <a:lnSpc>
                <a:spcPct val="100000"/>
              </a:lnSpc>
            </a:pPr>
            <a:endParaRPr sz="2000">
              <a:latin typeface="Roboto Lt"/>
              <a:cs typeface="Roboto Lt"/>
            </a:endParaRPr>
          </a:p>
          <a:p>
            <a:pPr marL="355600" indent="-342900">
              <a:lnSpc>
                <a:spcPct val="100000"/>
              </a:lnSpc>
              <a:buAutoNum type="arabicPlain" startAt="2"/>
              <a:tabLst>
                <a:tab pos="355600" algn="l"/>
              </a:tabLst>
            </a:pPr>
            <a:r>
              <a:rPr sz="2000" spc="-10" dirty="0">
                <a:solidFill>
                  <a:srgbClr val="FFFFFF"/>
                </a:solidFill>
                <a:latin typeface="Roboto Lt"/>
                <a:cs typeface="Roboto Lt"/>
              </a:rPr>
              <a:t>S.Tongsuksai,</a:t>
            </a:r>
            <a:r>
              <a:rPr sz="2000" spc="-6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S.</a:t>
            </a:r>
            <a:r>
              <a:rPr sz="2000" spc="-4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Mathrani,</a:t>
            </a:r>
            <a:r>
              <a:rPr sz="2000" spc="-5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and</a:t>
            </a:r>
            <a:r>
              <a:rPr sz="2000" spc="-4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N.</a:t>
            </a:r>
            <a:r>
              <a:rPr sz="2000" spc="-3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Taskin,</a:t>
            </a:r>
            <a:r>
              <a:rPr sz="2000" spc="-5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“Cloud</a:t>
            </a:r>
            <a:r>
              <a:rPr sz="2000" spc="-4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Enterprise</a:t>
            </a:r>
            <a:r>
              <a:rPr sz="2000" spc="-4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Resource</a:t>
            </a:r>
            <a:r>
              <a:rPr sz="2000" spc="-1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Roboto Lt"/>
                <a:cs typeface="Roboto Lt"/>
              </a:rPr>
              <a:t>Planning</a:t>
            </a:r>
            <a:r>
              <a:rPr sz="2000" spc="-5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Roboto Lt"/>
                <a:cs typeface="Roboto Lt"/>
              </a:rPr>
              <a:t>Implementation:</a:t>
            </a:r>
            <a:r>
              <a:rPr sz="2000" spc="-7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Roboto Lt"/>
                <a:cs typeface="Roboto Lt"/>
              </a:rPr>
              <a:t>A</a:t>
            </a:r>
            <a:r>
              <a:rPr sz="2000" spc="-2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Roboto Lt"/>
                <a:cs typeface="Roboto Lt"/>
              </a:rPr>
              <a:t>Systematic</a:t>
            </a:r>
            <a:endParaRPr sz="2000">
              <a:latin typeface="Roboto Lt"/>
              <a:cs typeface="Roboto Lt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Literature</a:t>
            </a:r>
            <a:r>
              <a:rPr sz="2000" spc="-5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Review</a:t>
            </a:r>
            <a:r>
              <a:rPr sz="2000" spc="-5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of</a:t>
            </a:r>
            <a:r>
              <a:rPr sz="2000" spc="-5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Critical</a:t>
            </a:r>
            <a:r>
              <a:rPr sz="2000" spc="-6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Success</a:t>
            </a:r>
            <a:r>
              <a:rPr sz="2000" spc="-4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Factors,”</a:t>
            </a:r>
            <a:r>
              <a:rPr sz="2000" spc="-7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School</a:t>
            </a:r>
            <a:r>
              <a:rPr sz="2000" spc="-4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of</a:t>
            </a:r>
            <a:r>
              <a:rPr sz="2000" spc="-4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Food</a:t>
            </a:r>
            <a:r>
              <a:rPr sz="2000" spc="-5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and</a:t>
            </a:r>
            <a:r>
              <a:rPr sz="2000" spc="-5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Advanced</a:t>
            </a:r>
            <a:r>
              <a:rPr sz="2000" spc="-7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Technology,</a:t>
            </a:r>
            <a:r>
              <a:rPr sz="2000" spc="-5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Massey</a:t>
            </a:r>
            <a:r>
              <a:rPr sz="2000" spc="-6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Roboto Lt"/>
                <a:cs typeface="Roboto Lt"/>
              </a:rPr>
              <a:t>University,</a:t>
            </a:r>
            <a:r>
              <a:rPr sz="2000" spc="-7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Roboto Lt"/>
                <a:cs typeface="Roboto Lt"/>
              </a:rPr>
              <a:t>Auckland,</a:t>
            </a:r>
            <a:endParaRPr sz="2000">
              <a:latin typeface="Roboto Lt"/>
              <a:cs typeface="Roboto Lt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New</a:t>
            </a:r>
            <a:r>
              <a:rPr sz="2000" spc="-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Zealand.</a:t>
            </a:r>
            <a:r>
              <a:rPr sz="2000" spc="-5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August</a:t>
            </a:r>
            <a:r>
              <a:rPr sz="2000" spc="-4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Roboto Lt"/>
                <a:cs typeface="Roboto Lt"/>
              </a:rPr>
              <a:t>13,2020</a:t>
            </a:r>
            <a:endParaRPr sz="2000">
              <a:latin typeface="Roboto Lt"/>
              <a:cs typeface="Roboto Lt"/>
            </a:endParaRPr>
          </a:p>
          <a:p>
            <a:pPr>
              <a:lnSpc>
                <a:spcPct val="100000"/>
              </a:lnSpc>
            </a:pPr>
            <a:endParaRPr sz="2000">
              <a:latin typeface="Roboto Lt"/>
              <a:cs typeface="Roboto Lt"/>
            </a:endParaRPr>
          </a:p>
          <a:p>
            <a:pPr marL="354965" indent="-342265">
              <a:lnSpc>
                <a:spcPct val="100000"/>
              </a:lnSpc>
              <a:buAutoNum type="arabicPlain" startAt="3"/>
              <a:tabLst>
                <a:tab pos="354965" algn="l"/>
              </a:tabLst>
            </a:pP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T.</a:t>
            </a:r>
            <a:r>
              <a:rPr sz="2000" spc="-2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Roboto Lt"/>
                <a:cs typeface="Roboto Lt"/>
              </a:rPr>
              <a:t>Mladenova,</a:t>
            </a:r>
            <a:r>
              <a:rPr sz="2000" spc="-5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spc="-55" dirty="0">
                <a:solidFill>
                  <a:srgbClr val="FFFFFF"/>
                </a:solidFill>
                <a:latin typeface="Roboto Lt"/>
                <a:cs typeface="Roboto Lt"/>
              </a:rPr>
              <a:t>“Open-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source</a:t>
            </a:r>
            <a:r>
              <a:rPr sz="2000" spc="-5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ERP</a:t>
            </a:r>
            <a:r>
              <a:rPr sz="2000" spc="-2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Roboto Lt"/>
                <a:cs typeface="Roboto Lt"/>
              </a:rPr>
              <a:t>systems:</a:t>
            </a:r>
            <a:r>
              <a:rPr sz="2000" spc="-7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an</a:t>
            </a:r>
            <a:r>
              <a:rPr sz="2000" spc="-3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overview,”</a:t>
            </a:r>
            <a:r>
              <a:rPr sz="2000" spc="-2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Roboto Lt"/>
                <a:cs typeface="Roboto Lt"/>
              </a:rPr>
              <a:t>Department</a:t>
            </a:r>
            <a:r>
              <a:rPr sz="2000" spc="-4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of</a:t>
            </a:r>
            <a:r>
              <a:rPr sz="2000" spc="-4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Computer</a:t>
            </a:r>
            <a:r>
              <a:rPr sz="2000" spc="-3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Roboto Lt"/>
                <a:cs typeface="Roboto Lt"/>
              </a:rPr>
              <a:t>Systems</a:t>
            </a:r>
            <a:r>
              <a:rPr sz="2000" spc="-5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and</a:t>
            </a:r>
            <a:r>
              <a:rPr sz="2000" spc="-4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Roboto Lt"/>
                <a:cs typeface="Roboto Lt"/>
              </a:rPr>
              <a:t>Technologies,</a:t>
            </a:r>
            <a:endParaRPr sz="2000">
              <a:latin typeface="Roboto Lt"/>
              <a:cs typeface="Roboto Lt"/>
            </a:endParaRPr>
          </a:p>
          <a:p>
            <a:pPr marL="12700">
              <a:lnSpc>
                <a:spcPct val="100000"/>
              </a:lnSpc>
            </a:pPr>
            <a:r>
              <a:rPr sz="2000" spc="-20" dirty="0">
                <a:solidFill>
                  <a:srgbClr val="FFFFFF"/>
                </a:solidFill>
                <a:latin typeface="Roboto Lt"/>
                <a:cs typeface="Roboto Lt"/>
              </a:rPr>
              <a:t>University</a:t>
            </a:r>
            <a:r>
              <a:rPr sz="2000" spc="-7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of</a:t>
            </a:r>
            <a:r>
              <a:rPr sz="2000" spc="-4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Ruse,</a:t>
            </a:r>
            <a:r>
              <a:rPr sz="2000" spc="-4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Ruse,</a:t>
            </a:r>
            <a:r>
              <a:rPr sz="2000" spc="-5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Bulgaria.</a:t>
            </a:r>
            <a:r>
              <a:rPr sz="2000" spc="-6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May</a:t>
            </a:r>
            <a:r>
              <a:rPr sz="2000" spc="-4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Roboto Lt"/>
                <a:cs typeface="Roboto Lt"/>
              </a:rPr>
              <a:t>20,2021.</a:t>
            </a:r>
            <a:endParaRPr sz="2000">
              <a:latin typeface="Roboto Lt"/>
              <a:cs typeface="Roboto Lt"/>
            </a:endParaRPr>
          </a:p>
          <a:p>
            <a:pPr>
              <a:lnSpc>
                <a:spcPct val="100000"/>
              </a:lnSpc>
            </a:pPr>
            <a:endParaRPr sz="2000">
              <a:latin typeface="Roboto Lt"/>
              <a:cs typeface="Roboto Lt"/>
            </a:endParaRPr>
          </a:p>
          <a:p>
            <a:pPr marL="12700" marR="167640" indent="342900">
              <a:lnSpc>
                <a:spcPct val="100000"/>
              </a:lnSpc>
              <a:buAutoNum type="arabicPlain" startAt="4"/>
              <a:tabLst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S.</a:t>
            </a:r>
            <a:r>
              <a:rPr sz="2000" spc="-4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Roboto Lt"/>
                <a:cs typeface="Roboto Lt"/>
              </a:rPr>
              <a:t>Tongsuksai,</a:t>
            </a:r>
            <a:r>
              <a:rPr sz="2000" spc="-7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and</a:t>
            </a:r>
            <a:r>
              <a:rPr sz="2000" spc="-5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S.</a:t>
            </a:r>
            <a:r>
              <a:rPr sz="2000" spc="-4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Mathrani,</a:t>
            </a:r>
            <a:r>
              <a:rPr sz="2000" spc="-6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Roboto Lt"/>
                <a:cs typeface="Roboto Lt"/>
              </a:rPr>
              <a:t>“Integrating</a:t>
            </a:r>
            <a:r>
              <a:rPr sz="2000" spc="-8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Cloud</a:t>
            </a:r>
            <a:r>
              <a:rPr sz="2000" spc="-6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ERP</a:t>
            </a:r>
            <a:r>
              <a:rPr sz="2000" spc="-5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Systems</a:t>
            </a:r>
            <a:r>
              <a:rPr sz="2000" spc="-6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with</a:t>
            </a:r>
            <a:r>
              <a:rPr sz="2000" spc="-5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New</a:t>
            </a:r>
            <a:r>
              <a:rPr sz="2000" spc="-3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Technologies</a:t>
            </a:r>
            <a:r>
              <a:rPr sz="2000" spc="-5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Based</a:t>
            </a:r>
            <a:r>
              <a:rPr sz="2000" spc="-5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on</a:t>
            </a:r>
            <a:r>
              <a:rPr sz="2000" spc="-4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Roboto Lt"/>
                <a:cs typeface="Roboto Lt"/>
              </a:rPr>
              <a:t>Industry</a:t>
            </a:r>
            <a:r>
              <a:rPr sz="2000" spc="-6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4.0:</a:t>
            </a:r>
            <a:r>
              <a:rPr sz="2000" spc="-5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A </a:t>
            </a:r>
            <a:r>
              <a:rPr sz="2000" spc="-10" dirty="0">
                <a:solidFill>
                  <a:srgbClr val="FFFFFF"/>
                </a:solidFill>
                <a:latin typeface="Roboto Lt"/>
                <a:cs typeface="Roboto Lt"/>
              </a:rPr>
              <a:t>Systematic</a:t>
            </a:r>
            <a:r>
              <a:rPr sz="2000" spc="-8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Literature</a:t>
            </a:r>
            <a:r>
              <a:rPr sz="2000" spc="-5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Review,”</a:t>
            </a:r>
            <a:r>
              <a:rPr sz="2000" spc="-5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School</a:t>
            </a:r>
            <a:r>
              <a:rPr sz="2000" spc="-5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of</a:t>
            </a:r>
            <a:r>
              <a:rPr sz="2000" spc="-5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Food</a:t>
            </a:r>
            <a:r>
              <a:rPr sz="2000" spc="-7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and</a:t>
            </a:r>
            <a:r>
              <a:rPr sz="2000" spc="-5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Advanced</a:t>
            </a:r>
            <a:r>
              <a:rPr sz="2000" spc="-7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Technology,</a:t>
            </a:r>
            <a:r>
              <a:rPr sz="2000" spc="-5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Massey</a:t>
            </a:r>
            <a:r>
              <a:rPr sz="2000" spc="-6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Roboto Lt"/>
                <a:cs typeface="Roboto Lt"/>
              </a:rPr>
              <a:t>University,</a:t>
            </a:r>
            <a:r>
              <a:rPr sz="2000" spc="-7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Auckland,</a:t>
            </a:r>
            <a:r>
              <a:rPr sz="2000" spc="-7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New</a:t>
            </a:r>
            <a:r>
              <a:rPr sz="2000" spc="-3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Roboto Lt"/>
                <a:cs typeface="Roboto Lt"/>
              </a:rPr>
              <a:t>Zealand.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June</a:t>
            </a:r>
            <a:r>
              <a:rPr sz="2000" spc="-6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Roboto Lt"/>
                <a:cs typeface="Roboto Lt"/>
              </a:rPr>
              <a:t>03,2021.</a:t>
            </a:r>
            <a:endParaRPr sz="2000">
              <a:latin typeface="Roboto Lt"/>
              <a:cs typeface="Roboto Lt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Roboto Lt"/>
              <a:buAutoNum type="arabicPlain" startAt="4"/>
            </a:pPr>
            <a:endParaRPr sz="2000">
              <a:latin typeface="Roboto Lt"/>
              <a:cs typeface="Roboto Lt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AutoNum type="arabicPlain" startAt="4"/>
              <a:tabLst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M.</a:t>
            </a:r>
            <a:r>
              <a:rPr sz="2000" spc="-4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Mokar</a:t>
            </a:r>
            <a:r>
              <a:rPr sz="2000" spc="-4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et</a:t>
            </a:r>
            <a:r>
              <a:rPr sz="2000" spc="-2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al.,</a:t>
            </a:r>
            <a:r>
              <a:rPr sz="2000" spc="-4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Roboto Lt"/>
                <a:cs typeface="Roboto Lt"/>
              </a:rPr>
              <a:t>“Communication</a:t>
            </a:r>
            <a:r>
              <a:rPr sz="2000" spc="-7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Technologies</a:t>
            </a:r>
            <a:r>
              <a:rPr sz="2000" spc="-4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in</a:t>
            </a:r>
            <a:r>
              <a:rPr sz="2000" spc="-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CloudBased</a:t>
            </a:r>
            <a:r>
              <a:rPr sz="2000" spc="-5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ERP,”</a:t>
            </a:r>
            <a:r>
              <a:rPr sz="2000" spc="-4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Roboto Lt"/>
                <a:cs typeface="Roboto Lt"/>
              </a:rPr>
              <a:t>Institute</a:t>
            </a:r>
            <a:r>
              <a:rPr sz="2000" spc="-6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of</a:t>
            </a:r>
            <a:r>
              <a:rPr sz="2000" spc="-2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Roboto Lt"/>
                <a:cs typeface="Roboto Lt"/>
              </a:rPr>
              <a:t>Computing,</a:t>
            </a:r>
            <a:r>
              <a:rPr sz="2000" spc="-6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Roboto Lt"/>
                <a:cs typeface="Roboto Lt"/>
              </a:rPr>
              <a:t>University</a:t>
            </a:r>
            <a:r>
              <a:rPr sz="2000" spc="-5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Roboto Lt"/>
                <a:cs typeface="Roboto Lt"/>
              </a:rPr>
              <a:t>of</a:t>
            </a:r>
            <a:endParaRPr sz="2000">
              <a:latin typeface="Roboto Lt"/>
              <a:cs typeface="Roboto Lt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FFFFFF"/>
                </a:solidFill>
                <a:latin typeface="Roboto Lt"/>
                <a:cs typeface="Roboto Lt"/>
              </a:rPr>
              <a:t>Technology.2021.</a:t>
            </a:r>
            <a:endParaRPr sz="2000">
              <a:latin typeface="Roboto Lt"/>
              <a:cs typeface="Roboto Lt"/>
            </a:endParaRPr>
          </a:p>
          <a:p>
            <a:pPr marL="355600" indent="-342900">
              <a:lnSpc>
                <a:spcPct val="100000"/>
              </a:lnSpc>
              <a:spcBef>
                <a:spcPts val="2400"/>
              </a:spcBef>
              <a:buAutoNum type="arabicPlain" startAt="6"/>
              <a:tabLst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Z.</a:t>
            </a:r>
            <a:r>
              <a:rPr sz="2000" spc="-4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Ali</a:t>
            </a:r>
            <a:r>
              <a:rPr sz="2000" spc="-4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Khan</a:t>
            </a:r>
            <a:r>
              <a:rPr sz="2000" spc="-5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et</a:t>
            </a:r>
            <a:r>
              <a:rPr sz="2000" spc="-3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al.,</a:t>
            </a:r>
            <a:r>
              <a:rPr sz="2000" spc="-4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Roboto Lt"/>
                <a:cs typeface="Roboto Lt"/>
              </a:rPr>
              <a:t>“Challenges</a:t>
            </a:r>
            <a:r>
              <a:rPr sz="2000" spc="-6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in</a:t>
            </a:r>
            <a:r>
              <a:rPr sz="2000" spc="-3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Implementing</a:t>
            </a:r>
            <a:r>
              <a:rPr sz="2000" spc="-4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CloudBased</a:t>
            </a:r>
            <a:r>
              <a:rPr sz="2000" spc="-6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ERP</a:t>
            </a:r>
            <a:r>
              <a:rPr sz="2000" spc="-3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Roboto Lt"/>
                <a:cs typeface="Roboto Lt"/>
              </a:rPr>
              <a:t>Systems,”</a:t>
            </a:r>
            <a:r>
              <a:rPr sz="2000" spc="-5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Journal</a:t>
            </a:r>
            <a:r>
              <a:rPr sz="2000" spc="-4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of</a:t>
            </a:r>
            <a:r>
              <a:rPr sz="2000" spc="-4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Roboto Lt"/>
                <a:cs typeface="Roboto Lt"/>
              </a:rPr>
              <a:t>Information</a:t>
            </a:r>
            <a:r>
              <a:rPr sz="2000" spc="-7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Systems</a:t>
            </a:r>
            <a:r>
              <a:rPr sz="2000" spc="-4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Roboto Lt"/>
                <a:cs typeface="Roboto Lt"/>
              </a:rPr>
              <a:t>and</a:t>
            </a:r>
            <a:endParaRPr sz="2000">
              <a:latin typeface="Roboto Lt"/>
              <a:cs typeface="Roboto Lt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Technology</a:t>
            </a:r>
            <a:r>
              <a:rPr sz="2000" spc="-5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Roboto Lt"/>
                <a:cs typeface="Roboto Lt"/>
              </a:rPr>
              <a:t>2022.</a:t>
            </a:r>
            <a:endParaRPr sz="2000">
              <a:latin typeface="Roboto Lt"/>
              <a:cs typeface="Roboto L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8546" y="1061465"/>
            <a:ext cx="13735050" cy="3379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Font typeface="Roboto Lt"/>
              <a:buAutoNum type="arabicPlain" startAt="7"/>
              <a:tabLst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Mohamed</a:t>
            </a:r>
            <a:r>
              <a:rPr sz="2000" spc="-4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Mokar,</a:t>
            </a:r>
            <a:r>
              <a:rPr sz="2000" spc="-3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Sallam</a:t>
            </a:r>
            <a:r>
              <a:rPr sz="2000" spc="-5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Fageeri,</a:t>
            </a:r>
            <a:r>
              <a:rPr sz="2000" spc="-1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Sai</a:t>
            </a:r>
            <a:r>
              <a:rPr sz="2000" spc="-3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Roboto Lt"/>
                <a:cs typeface="Roboto Lt"/>
              </a:rPr>
              <a:t>Fattoh,</a:t>
            </a:r>
            <a:r>
              <a:rPr sz="2000" spc="-6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Roboto Lt"/>
                <a:cs typeface="Roboto Lt"/>
              </a:rPr>
              <a:t>“Using</a:t>
            </a:r>
            <a:r>
              <a:rPr sz="2000" spc="-4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Firebase</a:t>
            </a:r>
            <a:r>
              <a:rPr sz="2000" spc="-3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Cloud</a:t>
            </a:r>
            <a:r>
              <a:rPr sz="2000" spc="-4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Messaging</a:t>
            </a:r>
            <a:r>
              <a:rPr sz="2000" spc="-4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to</a:t>
            </a:r>
            <a:r>
              <a:rPr sz="2000" spc="-3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Control</a:t>
            </a:r>
            <a:r>
              <a:rPr sz="2000" spc="-5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Mobile</a:t>
            </a:r>
            <a:r>
              <a:rPr sz="2000" spc="-2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Roboto Lt"/>
                <a:cs typeface="Roboto Lt"/>
              </a:rPr>
              <a:t>Applications”,</a:t>
            </a:r>
            <a:r>
              <a:rPr sz="2000" spc="-6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Roboto Lt"/>
                <a:cs typeface="Roboto Lt"/>
              </a:rPr>
              <a:t>2019</a:t>
            </a:r>
            <a:endParaRPr sz="2000">
              <a:latin typeface="Roboto Lt"/>
              <a:cs typeface="Roboto Lt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solidFill>
                  <a:srgbClr val="FFFFFF"/>
                </a:solidFill>
                <a:latin typeface="Roboto Lt"/>
                <a:cs typeface="Roboto Lt"/>
              </a:rPr>
              <a:t>International</a:t>
            </a:r>
            <a:r>
              <a:rPr sz="2000" spc="-6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Conference</a:t>
            </a:r>
            <a:r>
              <a:rPr sz="2000" spc="-2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on</a:t>
            </a:r>
            <a:r>
              <a:rPr sz="2000" spc="-2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Computer,</a:t>
            </a:r>
            <a:r>
              <a:rPr sz="2000" spc="-5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Control,</a:t>
            </a:r>
            <a:r>
              <a:rPr sz="2000" spc="-4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Electrical</a:t>
            </a:r>
            <a:r>
              <a:rPr sz="2000" spc="-2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and</a:t>
            </a:r>
            <a:r>
              <a:rPr sz="2000" spc="-4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Electronics</a:t>
            </a:r>
            <a:r>
              <a:rPr sz="2000" spc="-3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Engineering,</a:t>
            </a:r>
            <a:r>
              <a:rPr sz="2000" spc="-2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May</a:t>
            </a:r>
            <a:r>
              <a:rPr sz="2000" spc="-4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Roboto Lt"/>
                <a:cs typeface="Roboto Lt"/>
              </a:rPr>
              <a:t>05,2020.</a:t>
            </a:r>
            <a:endParaRPr sz="2000">
              <a:latin typeface="Roboto Lt"/>
              <a:cs typeface="Roboto Lt"/>
            </a:endParaRPr>
          </a:p>
          <a:p>
            <a:pPr>
              <a:lnSpc>
                <a:spcPct val="100000"/>
              </a:lnSpc>
            </a:pPr>
            <a:endParaRPr sz="2000">
              <a:latin typeface="Roboto Lt"/>
              <a:cs typeface="Roboto Lt"/>
            </a:endParaRPr>
          </a:p>
          <a:p>
            <a:pPr marL="355600" indent="-342900">
              <a:lnSpc>
                <a:spcPct val="100000"/>
              </a:lnSpc>
              <a:buAutoNum type="arabicPlain" startAt="8"/>
              <a:tabLst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S.</a:t>
            </a:r>
            <a:r>
              <a:rPr sz="2000" spc="-4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Jain</a:t>
            </a:r>
            <a:r>
              <a:rPr sz="2000" spc="-6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and</a:t>
            </a:r>
            <a:r>
              <a:rPr sz="2000" spc="-5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K.</a:t>
            </a:r>
            <a:r>
              <a:rPr sz="2000" spc="-6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Roboto Lt"/>
                <a:cs typeface="Roboto Lt"/>
              </a:rPr>
              <a:t>Chandrasekaran,</a:t>
            </a:r>
            <a:r>
              <a:rPr sz="2000" spc="-7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Roboto Lt"/>
                <a:cs typeface="Roboto Lt"/>
              </a:rPr>
              <a:t>“Industrial</a:t>
            </a:r>
            <a:r>
              <a:rPr sz="2000" spc="-6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Roboto Lt"/>
                <a:cs typeface="Roboto Lt"/>
              </a:rPr>
              <a:t>Automation</a:t>
            </a:r>
            <a:r>
              <a:rPr sz="2000" spc="-8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Using</a:t>
            </a:r>
            <a:r>
              <a:rPr sz="2000" spc="-4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Internet</a:t>
            </a:r>
            <a:r>
              <a:rPr sz="2000" spc="-4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of</a:t>
            </a:r>
            <a:r>
              <a:rPr sz="2000" spc="-4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Roboto Lt"/>
                <a:cs typeface="Roboto Lt"/>
              </a:rPr>
              <a:t>Things,”</a:t>
            </a:r>
            <a:r>
              <a:rPr sz="2000" spc="-6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in</a:t>
            </a:r>
            <a:r>
              <a:rPr sz="2000" spc="-4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Security</a:t>
            </a:r>
            <a:r>
              <a:rPr sz="2000" spc="-4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and</a:t>
            </a:r>
            <a:r>
              <a:rPr sz="2000" spc="-6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Privacy</a:t>
            </a:r>
            <a:r>
              <a:rPr sz="2000" spc="-6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Issues</a:t>
            </a:r>
            <a:r>
              <a:rPr sz="2000" spc="-6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Roboto Lt"/>
                <a:cs typeface="Roboto Lt"/>
              </a:rPr>
              <a:t>in</a:t>
            </a:r>
            <a:endParaRPr sz="2000">
              <a:latin typeface="Roboto Lt"/>
              <a:cs typeface="Roboto Lt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Sensor</a:t>
            </a:r>
            <a:r>
              <a:rPr sz="2000" spc="-2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Networks</a:t>
            </a:r>
            <a:r>
              <a:rPr sz="2000" spc="-3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and</a:t>
            </a:r>
            <a:r>
              <a:rPr sz="2000" spc="-4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IoT,</a:t>
            </a:r>
            <a:r>
              <a:rPr sz="2000" spc="-3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IGI</a:t>
            </a:r>
            <a:r>
              <a:rPr sz="2000" spc="-4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Global,</a:t>
            </a:r>
            <a:r>
              <a:rPr sz="2000" spc="-3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2020,</a:t>
            </a:r>
            <a:r>
              <a:rPr sz="2000" spc="-3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pp.</a:t>
            </a:r>
            <a:r>
              <a:rPr sz="2000" spc="-4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Roboto Lt"/>
                <a:cs typeface="Roboto Lt"/>
              </a:rPr>
              <a:t>28–64.</a:t>
            </a:r>
            <a:endParaRPr sz="2000">
              <a:latin typeface="Roboto Lt"/>
              <a:cs typeface="Roboto L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Roboto Lt"/>
              <a:cs typeface="Roboto Lt"/>
            </a:endParaRPr>
          </a:p>
          <a:p>
            <a:pPr marL="12700" marR="5080" indent="342900">
              <a:lnSpc>
                <a:spcPct val="100000"/>
              </a:lnSpc>
              <a:buAutoNum type="arabicPlain" startAt="9"/>
              <a:tabLst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N.</a:t>
            </a:r>
            <a:r>
              <a:rPr sz="2000" spc="-4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Chatterjee,</a:t>
            </a:r>
            <a:r>
              <a:rPr sz="2000" spc="-4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S.</a:t>
            </a:r>
            <a:r>
              <a:rPr sz="2000" spc="-3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Roboto Lt"/>
                <a:cs typeface="Roboto Lt"/>
              </a:rPr>
              <a:t>Chakraborty,</a:t>
            </a:r>
            <a:r>
              <a:rPr sz="2000" spc="-6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A.</a:t>
            </a:r>
            <a:r>
              <a:rPr sz="2000" spc="-4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Decosta,</a:t>
            </a:r>
            <a:r>
              <a:rPr sz="2000" spc="-4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and</a:t>
            </a:r>
            <a:r>
              <a:rPr sz="2000" spc="-4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A.</a:t>
            </a:r>
            <a:r>
              <a:rPr sz="2000" spc="-4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Nath,</a:t>
            </a:r>
            <a:r>
              <a:rPr sz="2000" spc="-3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Roboto Lt"/>
                <a:cs typeface="Roboto Lt"/>
              </a:rPr>
              <a:t>"Real</a:t>
            </a:r>
            <a:r>
              <a:rPr sz="2000" spc="-2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time</a:t>
            </a:r>
            <a:r>
              <a:rPr sz="2000" spc="-5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Roboto Lt"/>
                <a:cs typeface="Roboto Lt"/>
              </a:rPr>
              <a:t>Communication</a:t>
            </a:r>
            <a:r>
              <a:rPr sz="2000" spc="-6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Application</a:t>
            </a:r>
            <a:r>
              <a:rPr sz="2000" spc="-7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Based</a:t>
            </a:r>
            <a:r>
              <a:rPr sz="2000" spc="-2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on</a:t>
            </a:r>
            <a:r>
              <a:rPr sz="2000" spc="-4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Android</a:t>
            </a:r>
            <a:r>
              <a:rPr sz="2000" spc="-5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Roboto Lt"/>
                <a:cs typeface="Roboto Lt"/>
              </a:rPr>
              <a:t>Using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Google</a:t>
            </a:r>
            <a:r>
              <a:rPr sz="2000" spc="-6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Roboto Lt"/>
                <a:cs typeface="Roboto Lt"/>
              </a:rPr>
              <a:t>Firebase,"</a:t>
            </a:r>
            <a:r>
              <a:rPr sz="2000" spc="-5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Int.</a:t>
            </a:r>
            <a:r>
              <a:rPr sz="2000" spc="-7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J.</a:t>
            </a:r>
            <a:r>
              <a:rPr sz="2000" spc="-5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Adv.</a:t>
            </a:r>
            <a:r>
              <a:rPr sz="2000" spc="-6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Res.</a:t>
            </a:r>
            <a:r>
              <a:rPr sz="2000" spc="-4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Comput.</a:t>
            </a:r>
            <a:r>
              <a:rPr sz="2000" spc="-8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Sci.</a:t>
            </a:r>
            <a:r>
              <a:rPr sz="2000" spc="-5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Manag.</a:t>
            </a:r>
            <a:r>
              <a:rPr sz="2000" spc="-6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Stud,</a:t>
            </a:r>
            <a:r>
              <a:rPr sz="2000" spc="-6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Roboto Lt"/>
                <a:cs typeface="Roboto Lt"/>
              </a:rPr>
              <a:t>2018.</a:t>
            </a:r>
            <a:endParaRPr sz="2000">
              <a:latin typeface="Roboto Lt"/>
              <a:cs typeface="Roboto Lt"/>
            </a:endParaRPr>
          </a:p>
          <a:p>
            <a:pPr marL="500380" indent="-487680">
              <a:lnSpc>
                <a:spcPct val="100000"/>
              </a:lnSpc>
              <a:spcBef>
                <a:spcPts val="2400"/>
              </a:spcBef>
              <a:buAutoNum type="arabicPlain" startAt="9"/>
              <a:tabLst>
                <a:tab pos="500380" algn="l"/>
              </a:tabLst>
            </a:pP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A.</a:t>
            </a:r>
            <a:r>
              <a:rPr sz="2000" spc="-4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Rahmi,</a:t>
            </a:r>
            <a:r>
              <a:rPr sz="2000" spc="-3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I.</a:t>
            </a:r>
            <a:r>
              <a:rPr sz="2000" spc="-4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N.</a:t>
            </a:r>
            <a:r>
              <a:rPr sz="2000" spc="-2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Piarsa,</a:t>
            </a:r>
            <a:r>
              <a:rPr sz="2000" spc="-5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and</a:t>
            </a:r>
            <a:r>
              <a:rPr sz="2000" spc="-5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P.</a:t>
            </a:r>
            <a:r>
              <a:rPr sz="2000" spc="-3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W.</a:t>
            </a:r>
            <a:r>
              <a:rPr sz="2000" spc="-4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Roboto Lt"/>
                <a:cs typeface="Roboto Lt"/>
              </a:rPr>
              <a:t>Buana,</a:t>
            </a:r>
            <a:r>
              <a:rPr sz="2000" spc="-3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Roboto Lt"/>
                <a:cs typeface="Roboto Lt"/>
              </a:rPr>
              <a:t>"FinDoctor</a:t>
            </a:r>
            <a:r>
              <a:rPr sz="2000" spc="-5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Interactive</a:t>
            </a:r>
            <a:r>
              <a:rPr sz="2000" spc="-4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Android</a:t>
            </a:r>
            <a:r>
              <a:rPr sz="2000" spc="-4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Clinic</a:t>
            </a:r>
            <a:r>
              <a:rPr sz="2000" spc="-5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Geographical</a:t>
            </a:r>
            <a:r>
              <a:rPr sz="2000" spc="-4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Roboto Lt"/>
                <a:cs typeface="Roboto Lt"/>
              </a:rPr>
              <a:t>Information</a:t>
            </a:r>
            <a:r>
              <a:rPr sz="2000" spc="-5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Roboto Lt"/>
                <a:cs typeface="Roboto Lt"/>
              </a:rPr>
              <a:t>System</a:t>
            </a:r>
            <a:r>
              <a:rPr sz="2000" spc="-6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Roboto Lt"/>
                <a:cs typeface="Roboto Lt"/>
              </a:rPr>
              <a:t>Using</a:t>
            </a:r>
            <a:endParaRPr sz="2000">
              <a:latin typeface="Roboto Lt"/>
              <a:cs typeface="Roboto Lt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Firebase</a:t>
            </a:r>
            <a:r>
              <a:rPr sz="2000" spc="-5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and</a:t>
            </a:r>
            <a:r>
              <a:rPr sz="2000" spc="-4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Google</a:t>
            </a:r>
            <a:r>
              <a:rPr sz="2000" spc="-4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Maps</a:t>
            </a:r>
            <a:r>
              <a:rPr sz="2000" spc="-5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API,"</a:t>
            </a:r>
            <a:r>
              <a:rPr sz="2000" spc="-4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Roboto Lt"/>
                <a:cs typeface="Roboto Lt"/>
              </a:rPr>
              <a:t>International</a:t>
            </a:r>
            <a:r>
              <a:rPr sz="2000" spc="-7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Journal</a:t>
            </a:r>
            <a:r>
              <a:rPr sz="2000" spc="-3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of</a:t>
            </a:r>
            <a:r>
              <a:rPr sz="2000" spc="-5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New</a:t>
            </a:r>
            <a:r>
              <a:rPr sz="2000" spc="-1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Roboto Lt"/>
                <a:cs typeface="Roboto Lt"/>
              </a:rPr>
              <a:t>Technologyand</a:t>
            </a:r>
            <a:r>
              <a:rPr sz="2000" spc="-3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Research,</a:t>
            </a:r>
            <a:r>
              <a:rPr sz="2000" spc="-3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vol.</a:t>
            </a:r>
            <a:r>
              <a:rPr sz="2000" spc="-5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dirty="0">
                <a:solidFill>
                  <a:srgbClr val="FFFFFF"/>
                </a:solidFill>
                <a:latin typeface="Roboto Lt"/>
                <a:cs typeface="Roboto Lt"/>
              </a:rPr>
              <a:t>3,</a:t>
            </a:r>
            <a:r>
              <a:rPr sz="2000" spc="-4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Roboto Lt"/>
                <a:cs typeface="Roboto Lt"/>
              </a:rPr>
              <a:t>2017.</a:t>
            </a:r>
            <a:endParaRPr sz="2000">
              <a:latin typeface="Roboto Lt"/>
              <a:cs typeface="Roboto L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1329" y="2672588"/>
            <a:ext cx="6763384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spc="60" dirty="0"/>
              <a:t>THANK</a:t>
            </a:r>
            <a:r>
              <a:rPr sz="9600" spc="10" dirty="0"/>
              <a:t> </a:t>
            </a:r>
            <a:r>
              <a:rPr sz="9600" spc="-75" dirty="0"/>
              <a:t>YOU</a:t>
            </a:r>
            <a:endParaRPr sz="9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7476" y="1885568"/>
            <a:ext cx="13344525" cy="5146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20345" indent="9144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era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characterized</a:t>
            </a:r>
            <a:r>
              <a:rPr sz="2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rapid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technological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advancements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dynamic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market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conditions,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effective</a:t>
            </a:r>
            <a:r>
              <a:rPr sz="2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r>
              <a:rPr sz="2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sz="2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emerged</a:t>
            </a:r>
            <a:r>
              <a:rPr sz="2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2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crucial</a:t>
            </a:r>
            <a:r>
              <a:rPr sz="2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determinant</a:t>
            </a:r>
            <a:r>
              <a:rPr sz="2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of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organizational</a:t>
            </a:r>
            <a:r>
              <a:rPr sz="28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success.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Large-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scale</a:t>
            </a:r>
            <a:r>
              <a:rPr sz="2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projects,</a:t>
            </a:r>
            <a:r>
              <a:rPr sz="2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often</a:t>
            </a:r>
            <a:r>
              <a:rPr sz="2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complex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nature</a:t>
            </a:r>
            <a:r>
              <a:rPr sz="2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involving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multiple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teams,</a:t>
            </a:r>
            <a:r>
              <a:rPr sz="28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present</a:t>
            </a:r>
            <a:r>
              <a:rPr sz="2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significant</a:t>
            </a:r>
            <a:r>
              <a:rPr sz="2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challenges</a:t>
            </a:r>
            <a:r>
              <a:rPr sz="28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8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traditional</a:t>
            </a:r>
            <a:r>
              <a:rPr sz="28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sz="2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r>
              <a:rPr sz="28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tools</a:t>
            </a:r>
            <a:r>
              <a:rPr sz="28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struggle</a:t>
            </a:r>
            <a:r>
              <a:rPr sz="28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address.</a:t>
            </a:r>
            <a:r>
              <a:rPr sz="2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2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limitation</a:t>
            </a:r>
            <a:r>
              <a:rPr sz="2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often</a:t>
            </a:r>
            <a:r>
              <a:rPr sz="28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results</a:t>
            </a:r>
            <a:r>
              <a:rPr sz="2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inefficiencies,</a:t>
            </a:r>
            <a:r>
              <a:rPr sz="2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communication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breakdowns,</a:t>
            </a:r>
            <a:r>
              <a:rPr sz="2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missed</a:t>
            </a:r>
            <a:r>
              <a:rPr sz="28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deadlines,</a:t>
            </a:r>
            <a:r>
              <a:rPr sz="28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hindering</a:t>
            </a:r>
            <a:r>
              <a:rPr sz="2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overall</a:t>
            </a:r>
            <a:r>
              <a:rPr sz="280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productivity.</a:t>
            </a:r>
            <a:endParaRPr sz="2800">
              <a:latin typeface="Calibri"/>
              <a:cs typeface="Calibri"/>
            </a:endParaRPr>
          </a:p>
          <a:p>
            <a:pPr marL="12700" marR="5080" indent="914400">
              <a:lnSpc>
                <a:spcPct val="100000"/>
              </a:lnSpc>
              <a:spcBef>
                <a:spcPts val="5"/>
              </a:spcBef>
            </a:pPr>
            <a:r>
              <a:rPr sz="2800" spc="-114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overcome</a:t>
            </a:r>
            <a:r>
              <a:rPr sz="28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these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challenges,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2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propose</a:t>
            </a: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development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Cross-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Platform Application</a:t>
            </a:r>
            <a:r>
              <a:rPr sz="2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8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Major</a:t>
            </a:r>
            <a:r>
              <a:rPr sz="2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sz="2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r>
              <a:rPr sz="2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8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Tracking,</a:t>
            </a:r>
            <a:r>
              <a:rPr sz="28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designed</a:t>
            </a:r>
            <a:r>
              <a:rPr sz="2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2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40" dirty="0">
                <a:solidFill>
                  <a:srgbClr val="FFFFFF"/>
                </a:solidFill>
                <a:latin typeface="Calibri"/>
                <a:cs typeface="Calibri"/>
              </a:rPr>
              <a:t>Flutter.</a:t>
            </a:r>
            <a:r>
              <a:rPr sz="2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This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application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aims</a:t>
            </a:r>
            <a:r>
              <a:rPr sz="2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provide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streamlined</a:t>
            </a:r>
            <a:r>
              <a:rPr sz="2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intuitive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solution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managing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projects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across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various</a:t>
            </a:r>
            <a:r>
              <a:rPr sz="28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devices,</a:t>
            </a:r>
            <a:r>
              <a:rPr sz="2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including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desktops,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tablets,</a:t>
            </a:r>
            <a:r>
              <a:rPr sz="2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8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smartphones.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28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enabling</a:t>
            </a:r>
            <a:r>
              <a:rPr sz="2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real-</a:t>
            </a:r>
            <a:r>
              <a:rPr sz="2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time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updates,</a:t>
            </a:r>
            <a:r>
              <a:rPr sz="28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seamless</a:t>
            </a:r>
            <a:r>
              <a:rPr sz="28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task</a:t>
            </a:r>
            <a:r>
              <a:rPr sz="2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allocation,</a:t>
            </a:r>
            <a:r>
              <a:rPr sz="28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enhanced</a:t>
            </a:r>
            <a:r>
              <a:rPr sz="2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collaboration</a:t>
            </a:r>
            <a:r>
              <a:rPr sz="28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among</a:t>
            </a:r>
            <a:r>
              <a:rPr sz="2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team</a:t>
            </a:r>
            <a:r>
              <a:rPr sz="28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members,</a:t>
            </a:r>
            <a:r>
              <a:rPr sz="2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application</a:t>
            </a:r>
            <a:r>
              <a:rPr sz="2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seeks</a:t>
            </a:r>
            <a:r>
              <a:rPr sz="2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foster</a:t>
            </a:r>
            <a:r>
              <a:rPr sz="2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2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efficient</a:t>
            </a:r>
            <a:r>
              <a:rPr sz="2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responsive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work</a:t>
            </a:r>
            <a:r>
              <a:rPr sz="2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environment.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5762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100"/>
              </a:spcBef>
            </a:pPr>
            <a:r>
              <a:rPr sz="6600" spc="-30" dirty="0"/>
              <a:t>Introduction</a:t>
            </a:r>
            <a:endParaRPr sz="6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522" rIns="0" bIns="0" rtlCol="0">
            <a:spAutoFit/>
          </a:bodyPr>
          <a:lstStyle/>
          <a:p>
            <a:pPr marL="184785">
              <a:lnSpc>
                <a:spcPct val="100000"/>
              </a:lnSpc>
              <a:spcBef>
                <a:spcPts val="100"/>
              </a:spcBef>
            </a:pPr>
            <a:r>
              <a:rPr sz="7200" spc="-30" dirty="0"/>
              <a:t>Motivation</a:t>
            </a:r>
            <a:endParaRPr sz="7200" dirty="0"/>
          </a:p>
        </p:txBody>
      </p:sp>
      <p:sp>
        <p:nvSpPr>
          <p:cNvPr id="3" name="object 3"/>
          <p:cNvSpPr txBox="1"/>
          <p:nvPr/>
        </p:nvSpPr>
        <p:spPr>
          <a:xfrm>
            <a:off x="573735" y="1835023"/>
            <a:ext cx="13476605" cy="6000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9525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1744980" algn="l"/>
                <a:tab pos="3194685" algn="l"/>
                <a:tab pos="4822190" algn="l"/>
                <a:tab pos="6550659" algn="l"/>
                <a:tab pos="7908925" algn="l"/>
                <a:tab pos="9288145" algn="l"/>
                <a:tab pos="9838690" algn="l"/>
                <a:tab pos="11208385" algn="l"/>
                <a:tab pos="11973560" algn="l"/>
                <a:tab pos="12470765" algn="l"/>
              </a:tabLst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Complex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Projects: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Managing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large-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scale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projects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requires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efficient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tool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handle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multiple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teams</a:t>
            </a:r>
            <a:r>
              <a:rPr sz="2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tight</a:t>
            </a:r>
            <a:r>
              <a:rPr sz="2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deadlines.</a:t>
            </a:r>
            <a:endParaRPr sz="2800" dirty="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Limitations</a:t>
            </a: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Existing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Tools:</a:t>
            </a:r>
            <a:r>
              <a:rPr sz="2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Traditional</a:t>
            </a: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solutions</a:t>
            </a:r>
            <a:r>
              <a:rPr sz="2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often</a:t>
            </a:r>
            <a:r>
              <a:rPr sz="2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lack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flexibility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real-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capabilities,</a:t>
            </a:r>
            <a:r>
              <a:rPr sz="2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leading</a:t>
            </a:r>
            <a:r>
              <a:rPr sz="2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inefficiencies.</a:t>
            </a:r>
            <a:endParaRPr sz="2800" dirty="0">
              <a:latin typeface="Calibri"/>
              <a:cs typeface="Calibri"/>
            </a:endParaRPr>
          </a:p>
          <a:p>
            <a:pPr marL="299085" marR="762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Real-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sz="28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Collaboration:</a:t>
            </a:r>
            <a:r>
              <a:rPr sz="2800" spc="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Seamless</a:t>
            </a:r>
            <a:r>
              <a:rPr sz="280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interaction</a:t>
            </a:r>
            <a:r>
              <a:rPr sz="2800" spc="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among</a:t>
            </a:r>
            <a:r>
              <a:rPr sz="2800" spc="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team</a:t>
            </a:r>
            <a:r>
              <a:rPr sz="280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members</a:t>
            </a:r>
            <a:r>
              <a:rPr sz="28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80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critical</a:t>
            </a:r>
            <a:r>
              <a:rPr sz="2800" spc="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800" spc="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project success.</a:t>
            </a:r>
            <a:endParaRPr sz="2800" dirty="0">
              <a:latin typeface="Calibri"/>
              <a:cs typeface="Calibri"/>
            </a:endParaRPr>
          </a:p>
          <a:p>
            <a:pPr marL="299085" marR="1016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633980" algn="l"/>
                <a:tab pos="4688205" algn="l"/>
                <a:tab pos="5695315" algn="l"/>
                <a:tab pos="6626859" algn="l"/>
                <a:tab pos="7760970" algn="l"/>
                <a:tab pos="8269605" algn="l"/>
                <a:tab pos="10388600" algn="l"/>
                <a:tab pos="11303000" algn="l"/>
                <a:tab pos="12414250" algn="l"/>
              </a:tabLst>
            </a:pP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Cross-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Platform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Accessibility: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Users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need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access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tools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across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various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devices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enhance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productivity.</a:t>
            </a:r>
            <a:endParaRPr sz="2800" dirty="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</a:tabLst>
            </a:pP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User-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Friendly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Design: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2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intuitive</a:t>
            </a:r>
            <a:r>
              <a:rPr sz="2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interface</a:t>
            </a:r>
            <a:r>
              <a:rPr sz="2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improve</a:t>
            </a:r>
            <a:r>
              <a:rPr sz="28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sz="2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adoption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satisfaction.</a:t>
            </a:r>
            <a:endParaRPr sz="2800" dirty="0">
              <a:latin typeface="Calibri"/>
              <a:cs typeface="Calibri"/>
            </a:endParaRPr>
          </a:p>
          <a:p>
            <a:pPr marL="299085" marR="69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1769745" algn="l"/>
                <a:tab pos="4404995" algn="l"/>
                <a:tab pos="5837555" algn="l"/>
                <a:tab pos="6520180" algn="l"/>
                <a:tab pos="8004809" algn="l"/>
                <a:tab pos="9326245" algn="l"/>
                <a:tab pos="10559415" algn="l"/>
                <a:tab pos="11586210" algn="l"/>
                <a:tab pos="12893040" algn="l"/>
              </a:tabLst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Informed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Decision-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Making: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Analytics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reporting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features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provide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better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visibility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800" spc="-30" dirty="0">
                <a:solidFill>
                  <a:srgbClr val="FFFFFF"/>
                </a:solidFill>
                <a:latin typeface="Calibri"/>
                <a:cs typeface="Calibri"/>
              </a:rPr>
              <a:t>into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sz="280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progress.</a:t>
            </a:r>
            <a:endParaRPr sz="2800" dirty="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Scalability: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Organizations</a:t>
            </a:r>
            <a:r>
              <a:rPr sz="28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need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solutions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28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grow</a:t>
            </a:r>
            <a:r>
              <a:rPr sz="2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2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them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without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significant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costs.</a:t>
            </a:r>
            <a:endParaRPr sz="2800" dirty="0">
              <a:latin typeface="Calibri"/>
              <a:cs typeface="Calibri"/>
            </a:endParaRPr>
          </a:p>
          <a:p>
            <a:pPr marL="299085" marR="1143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261870" algn="l"/>
                <a:tab pos="3260090" algn="l"/>
                <a:tab pos="4971415" algn="l"/>
                <a:tab pos="6204585" algn="l"/>
                <a:tab pos="8326120" algn="l"/>
                <a:tab pos="9844405" algn="l"/>
                <a:tab pos="11031855" algn="l"/>
                <a:tab pos="13156565" algn="l"/>
              </a:tabLst>
            </a:pP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Competitive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Edge: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Innovative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management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solutions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enable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organizations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respond</a:t>
            </a:r>
            <a:r>
              <a:rPr sz="28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effectively</a:t>
            </a:r>
            <a:r>
              <a:rPr sz="28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market</a:t>
            </a:r>
            <a:r>
              <a:rPr sz="28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demands.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48653" y="726948"/>
          <a:ext cx="13919834" cy="68198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8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57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55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44244">
                <a:tc>
                  <a:txBody>
                    <a:bodyPr/>
                    <a:lstStyle/>
                    <a:p>
                      <a:pPr marL="180975" marR="174625" indent="3302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Sr. No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Title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Methodology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69024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Author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617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ERP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Cloud: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Implementation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Strategies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Challenges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952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This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paper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aims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discuss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about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ERP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implementation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strategies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challenges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Cloud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Environment.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ERP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important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business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used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all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major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enterprises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useful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tool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coordinate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available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resources,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information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activities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to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complete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business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process.</a:t>
                      </a:r>
                      <a:r>
                        <a:rPr sz="1800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Its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importance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enterprise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has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led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increased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demand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ERP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software.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ERP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CLOUD environment,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will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help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Medium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small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enterprise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use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per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their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requirements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will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lead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more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efficient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business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process.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20066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P.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Appandairajan,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Z. 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Ali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Khan,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M.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Madiajagan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19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15938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Cloud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Enterprise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Resource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Planning Implementation: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Systematic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Literature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Review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6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Critical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Success</a:t>
                      </a:r>
                      <a:r>
                        <a:rPr sz="1800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Factors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14541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This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paper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investigate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identify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critical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success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factors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(CSFs)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organizational,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environmental,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technological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individual characteristics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that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impact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implementation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cloud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ERP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systems.</a:t>
                      </a:r>
                      <a:r>
                        <a:rPr sz="1800" spc="-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This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study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provides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new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insights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into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cloud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ERP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adoption,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its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CSFs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and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offers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more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clarity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information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technology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(IT)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practitioners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into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characteristics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that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may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impact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cloud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ERP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implementation.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12192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S.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Tongsuksai,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S.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Mathrani,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N.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Taskin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275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Open-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source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ERP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systems: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overview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21336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This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paper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reviews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current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state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ERP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functionalities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and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technologies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open-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source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(OSS),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suitable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small-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to-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medium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enterprises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(SMEs).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Sixteen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systems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are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reviewed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by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set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criteria,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such</a:t>
                      </a:r>
                      <a:r>
                        <a:rPr sz="1800" spc="-7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sz="1800" spc="-6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programming</a:t>
                      </a:r>
                      <a:r>
                        <a:rPr sz="1800" spc="-6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language,</a:t>
                      </a:r>
                      <a:r>
                        <a:rPr sz="1800" spc="-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database</a:t>
                      </a:r>
                      <a:r>
                        <a:rPr sz="1800" spc="-7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management systems</a:t>
                      </a:r>
                      <a:r>
                        <a:rPr sz="1800" spc="-6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(DBMS),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offered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functionalities.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9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T.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Mladenova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6518" y="91185"/>
            <a:ext cx="31242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Literature</a:t>
            </a:r>
            <a:r>
              <a:rPr sz="3200" spc="-165" dirty="0"/>
              <a:t> </a:t>
            </a:r>
            <a:r>
              <a:rPr sz="3200" spc="-10" dirty="0"/>
              <a:t>Survey</a:t>
            </a:r>
            <a:endParaRPr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48653" y="857250"/>
          <a:ext cx="13866494" cy="69792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8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24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71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44244"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Sr.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124460">
                        <a:lnSpc>
                          <a:spcPct val="100000"/>
                        </a:lnSpc>
                      </a:pPr>
                      <a:r>
                        <a:rPr sz="2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No.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Title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Methodology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62166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Author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73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15303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Integrating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Cloud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ERP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Systems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New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Technologies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Based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on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Industry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4.0: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Systematic Literature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Review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26225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This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paper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presents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comprehensive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literature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review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current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research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on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integration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cloud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ERP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systems</a:t>
                      </a:r>
                      <a:r>
                        <a:rPr sz="1800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new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technologies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Industry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4.0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environment.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This</a:t>
                      </a:r>
                      <a:r>
                        <a:rPr sz="1800" spc="37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uses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Internet-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of-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things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(IoT)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platforms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new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technologies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order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provide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integrated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connectivity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via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Internet.</a:t>
                      </a:r>
                      <a:r>
                        <a:rPr sz="1800" spc="-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purpose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this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strategy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enhance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automation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communication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businesses.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2863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S.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Tongsuksai,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S.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Mathrani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2203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Using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Firebase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Cloud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Messaging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6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Control</a:t>
                      </a:r>
                      <a:r>
                        <a:rPr sz="1800" spc="-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Mobile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Applications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1333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proposed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system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new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framework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controlling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mobile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applications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using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Firebase</a:t>
                      </a:r>
                      <a:r>
                        <a:rPr sz="1800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Cloud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Messaging</a:t>
                      </a:r>
                      <a:r>
                        <a:rPr sz="1800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(FCM),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supported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by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Google.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allows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sending notifications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through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messages</a:t>
                      </a:r>
                      <a:r>
                        <a:rPr sz="1800" spc="-6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that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can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alter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app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behavior.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This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system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manages</a:t>
                      </a:r>
                      <a:r>
                        <a:rPr sz="1800" spc="-7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multiple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Firebase</a:t>
                      </a:r>
                      <a:r>
                        <a:rPr sz="1800" spc="-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applications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simultaneously</a:t>
                      </a:r>
                      <a:r>
                        <a:rPr sz="1800" spc="-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stores</a:t>
                      </a:r>
                      <a:r>
                        <a:rPr sz="1800" spc="-7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data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messages</a:t>
                      </a:r>
                      <a:r>
                        <a:rPr sz="1800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local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database.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operates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REST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client,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sending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JSON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format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data</a:t>
                      </a:r>
                      <a:r>
                        <a:rPr sz="1800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messages,</a:t>
                      </a:r>
                      <a:r>
                        <a:rPr sz="1800" spc="-7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which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can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be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manually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created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sourced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from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external environments.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These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messages</a:t>
                      </a:r>
                      <a:r>
                        <a:rPr sz="1800" spc="-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can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target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specific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applications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user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groups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using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"subscribe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topic"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feature,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enhancing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app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control</a:t>
                      </a:r>
                      <a:r>
                        <a:rPr sz="1800" spc="-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flexibility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461645" algn="just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Mohamed</a:t>
                      </a:r>
                      <a:r>
                        <a:rPr sz="1800" spc="-6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Mokar,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Sallam</a:t>
                      </a:r>
                      <a:r>
                        <a:rPr sz="1800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Fageeri,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Sai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Fattoh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16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11849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Innovative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Project Management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Syste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1143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This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paper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describes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innovative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web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based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Project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Management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System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that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adds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set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established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tools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project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management.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system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is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designed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handle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number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very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large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projects.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based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robust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open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source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systems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frameworks.</a:t>
                      </a:r>
                      <a:r>
                        <a:rPr sz="1800" spc="-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addition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basic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features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such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as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Network</a:t>
                      </a:r>
                      <a:r>
                        <a:rPr sz="1800" spc="-7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Diagram,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Critical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Path</a:t>
                      </a:r>
                      <a:r>
                        <a:rPr sz="1800" spc="-6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Method</a:t>
                      </a:r>
                      <a:r>
                        <a:rPr sz="1800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(CPM),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Program</a:t>
                      </a:r>
                      <a:r>
                        <a:rPr sz="1800" spc="-6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Evaluation</a:t>
                      </a:r>
                      <a:r>
                        <a:rPr sz="1800" spc="-7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Review 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Technique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(PERT),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Work</a:t>
                      </a:r>
                      <a:r>
                        <a:rPr sz="1800" spc="-6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Breakdown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Structure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(WBS),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Gantt</a:t>
                      </a:r>
                      <a:r>
                        <a:rPr sz="1800" spc="-7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Chart</a:t>
                      </a:r>
                      <a:r>
                        <a:rPr sz="1800" spc="-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etc.,</a:t>
                      </a:r>
                      <a:r>
                        <a:rPr sz="1800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system</a:t>
                      </a:r>
                      <a:r>
                        <a:rPr sz="1800" spc="-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integrates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with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Geographical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Information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System</a:t>
                      </a:r>
                      <a:r>
                        <a:rPr sz="1800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(GIS.)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Alam,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S.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(2019)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641833"/>
              </p:ext>
            </p:extLst>
          </p:nvPr>
        </p:nvGraphicFramePr>
        <p:xfrm>
          <a:off x="703656" y="1139697"/>
          <a:ext cx="13348334" cy="67278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275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0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4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706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309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Aspect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My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Project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Existing</a:t>
                      </a:r>
                      <a:r>
                        <a:rPr sz="18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System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(e.g.,</a:t>
                      </a:r>
                      <a:r>
                        <a:rPr sz="1800" b="1" spc="-6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Trello)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Gap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4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663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Cross-platform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Development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Single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codebase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both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Android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iOS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,Windows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,Linux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,Web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Web-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based</a:t>
                      </a:r>
                      <a:r>
                        <a:rPr lang="en-IN" sz="18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major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gap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here;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both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support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cross-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platform</a:t>
                      </a:r>
                      <a:r>
                        <a:rPr sz="1800" spc="-8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use.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39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Task</a:t>
                      </a:r>
                      <a:r>
                        <a:rPr sz="1800" spc="-7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Assignment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275590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Allows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Teamleads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assign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tasks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directly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employees.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30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61595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Trello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allows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task</a:t>
                      </a:r>
                      <a:r>
                        <a:rPr sz="1800" spc="-7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assignment</a:t>
                      </a:r>
                      <a:r>
                        <a:rPr sz="1800" spc="-6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using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boards/cards.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68580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</a:t>
                      </a:r>
                      <a:r>
                        <a:rPr sz="1800" spc="-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significant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gap;</a:t>
                      </a:r>
                      <a:r>
                        <a:rPr sz="1800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both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allow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task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assignments.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02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Project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Creation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346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Projects</a:t>
                      </a:r>
                      <a:r>
                        <a:rPr sz="1800" spc="-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created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by</a:t>
                      </a:r>
                      <a:r>
                        <a:rPr sz="1800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guides,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with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task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delegation.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87249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Trello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allows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users</a:t>
                      </a:r>
                      <a:r>
                        <a:rPr sz="1800" spc="-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create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and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manage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projects.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major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gap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basic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project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creation.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982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Tracking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Progress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76644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Real-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task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project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tracking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specific</a:t>
                      </a:r>
                      <a:r>
                        <a:rPr sz="1800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projects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1803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Trello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supports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Kanban-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style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tracking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of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task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status.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9906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Gap: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Trello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uses</a:t>
                      </a:r>
                      <a:r>
                        <a:rPr sz="1800" spc="-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Kanban,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whereas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your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app</a:t>
                      </a:r>
                      <a:r>
                        <a:rPr sz="1800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can</a:t>
                      </a:r>
                      <a:r>
                        <a:rPr sz="1800" spc="-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have</a:t>
                      </a:r>
                      <a:r>
                        <a:rPr sz="1800" spc="-7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custom</a:t>
                      </a:r>
                      <a:r>
                        <a:rPr sz="1800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tracking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tailored</a:t>
                      </a:r>
                      <a:r>
                        <a:rPr sz="1800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education.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39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Offline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Access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Limited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offline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access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through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local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storage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Limited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offline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functionality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apps,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mostly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online.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Our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project</a:t>
                      </a:r>
                      <a:r>
                        <a:rPr sz="1800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offers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more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offline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functionality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task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access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4173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Role-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based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Access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Specific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roles</a:t>
                      </a:r>
                      <a:r>
                        <a:rPr sz="1800" spc="-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spc="-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each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everyone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Trello</a:t>
                      </a:r>
                      <a:r>
                        <a:rPr sz="1800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has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more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general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member-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based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system.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3683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Gap: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Our</a:t>
                      </a:r>
                      <a:r>
                        <a:rPr sz="1800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system</a:t>
                      </a:r>
                      <a:r>
                        <a:rPr sz="1800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offers</a:t>
                      </a:r>
                      <a:r>
                        <a:rPr sz="1800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more</a:t>
                      </a:r>
                      <a:r>
                        <a:rPr sz="1800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targeted role-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based</a:t>
                      </a:r>
                      <a:r>
                        <a:rPr sz="1800" spc="-6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control</a:t>
                      </a:r>
                      <a:r>
                        <a:rPr sz="1800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specific</a:t>
                      </a:r>
                      <a:r>
                        <a:rPr sz="1800" spc="-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educational</a:t>
                      </a:r>
                      <a:r>
                        <a:rPr sz="1800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roles.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8923" y="310134"/>
            <a:ext cx="51193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State</a:t>
            </a:r>
            <a:r>
              <a:rPr sz="4000" spc="-10" dirty="0"/>
              <a:t> </a:t>
            </a:r>
            <a:r>
              <a:rPr sz="4000" dirty="0"/>
              <a:t>of</a:t>
            </a:r>
            <a:r>
              <a:rPr sz="4000" spc="-25" dirty="0"/>
              <a:t> </a:t>
            </a:r>
            <a:r>
              <a:rPr sz="4000" dirty="0"/>
              <a:t>Art</a:t>
            </a:r>
            <a:r>
              <a:rPr sz="4000" spc="-10" dirty="0"/>
              <a:t> Evaluation</a:t>
            </a:r>
            <a:endParaRPr sz="4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9785" y="581913"/>
            <a:ext cx="35540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Problem</a:t>
            </a:r>
            <a:r>
              <a:rPr sz="3200" spc="-30" dirty="0"/>
              <a:t> </a:t>
            </a:r>
            <a:r>
              <a:rPr sz="3200" spc="-10" dirty="0"/>
              <a:t>Statement</a:t>
            </a:r>
            <a:endParaRPr sz="3200" dirty="0"/>
          </a:p>
        </p:txBody>
      </p:sp>
      <p:sp>
        <p:nvSpPr>
          <p:cNvPr id="4" name="object 4"/>
          <p:cNvSpPr txBox="1"/>
          <p:nvPr/>
        </p:nvSpPr>
        <p:spPr>
          <a:xfrm>
            <a:off x="519785" y="1328673"/>
            <a:ext cx="12932410" cy="65274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300" dirty="0">
                <a:solidFill>
                  <a:schemeClr val="bg1"/>
                </a:solidFill>
                <a:latin typeface="+mn-lt"/>
              </a:rPr>
              <a:t>Managing large projects across multiple teams often leads to miscommunication, lack of visibility, and delayed execution. Traditional tools fail to provide real-time coordination, accountability, and efficient task tracking across roles. There is a need for a centralized, cross-platform solution to streamline project management and improve collaboration among managers, team leads, and employees.</a:t>
            </a: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sz="2300" dirty="0">
              <a:solidFill>
                <a:schemeClr val="bg1"/>
              </a:solidFill>
              <a:latin typeface="+mn-lt"/>
              <a:cs typeface="Roboto L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spc="-10" dirty="0">
                <a:solidFill>
                  <a:schemeClr val="bg1"/>
                </a:solidFill>
                <a:latin typeface="Roboto Lt"/>
                <a:cs typeface="Roboto Lt"/>
              </a:rPr>
              <a:t>Objectives</a:t>
            </a:r>
            <a:endParaRPr lang="en-IN" sz="3200" spc="-10" dirty="0">
              <a:solidFill>
                <a:schemeClr val="bg1"/>
              </a:solidFill>
              <a:latin typeface="Roboto Lt"/>
              <a:cs typeface="Roboto Lt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chemeClr val="bg1"/>
                </a:solidFill>
                <a:latin typeface="+mn-lt"/>
              </a:rPr>
              <a:t>Streamlined Task Management: To provide a structured framework for assigning, tracking, and updating tasks among team members, ensuring clarity in responsibilities and deadlines. </a:t>
            </a:r>
          </a:p>
          <a:p>
            <a:pPr marL="346075" indent="-342900">
              <a:lnSpc>
                <a:spcPct val="100000"/>
              </a:lnSpc>
              <a:spcBef>
                <a:spcPts val="2900"/>
              </a:spcBef>
              <a:buSzPct val="95000"/>
              <a:buFont typeface="Arial" panose="020B0604020202020204" pitchFamily="34" charset="0"/>
              <a:buChar char="•"/>
              <a:tabLst>
                <a:tab pos="100330" algn="l"/>
              </a:tabLst>
            </a:pPr>
            <a:r>
              <a:rPr lang="en-US" sz="2300" dirty="0">
                <a:solidFill>
                  <a:schemeClr val="bg1"/>
                </a:solidFill>
                <a:latin typeface="+mn-lt"/>
              </a:rPr>
              <a:t> Real-Time Collaboration: To facilitate seamless communication among project stakeholders through integrated messaging and notification systems, enabling timely updates and coordination.</a:t>
            </a:r>
          </a:p>
          <a:p>
            <a:pPr marL="346075" indent="-342900">
              <a:lnSpc>
                <a:spcPct val="100000"/>
              </a:lnSpc>
              <a:spcBef>
                <a:spcPts val="2900"/>
              </a:spcBef>
              <a:buSzPct val="95000"/>
              <a:buFont typeface="Arial" panose="020B0604020202020204" pitchFamily="34" charset="0"/>
              <a:buChar char="•"/>
              <a:tabLst>
                <a:tab pos="100330" algn="l"/>
              </a:tabLst>
            </a:pPr>
            <a:r>
              <a:rPr lang="en-US" sz="2300" dirty="0">
                <a:solidFill>
                  <a:schemeClr val="bg1"/>
                </a:solidFill>
                <a:latin typeface="+mn-lt"/>
              </a:rPr>
              <a:t> Cross-Platform Compatibility: To develop a user-friendly application that functions consistently across various devices (desktops, tablets, smartphones), allowing users to access project information anytime and anywhere.</a:t>
            </a:r>
          </a:p>
          <a:p>
            <a:pPr marL="346075" indent="-342900">
              <a:lnSpc>
                <a:spcPct val="100000"/>
              </a:lnSpc>
              <a:spcBef>
                <a:spcPts val="2900"/>
              </a:spcBef>
              <a:buSzPct val="95000"/>
              <a:buFont typeface="Arial" panose="020B0604020202020204" pitchFamily="34" charset="0"/>
              <a:buChar char="•"/>
              <a:tabLst>
                <a:tab pos="100330" algn="l"/>
              </a:tabLst>
            </a:pPr>
            <a:r>
              <a:rPr lang="en-US" sz="2300" dirty="0">
                <a:solidFill>
                  <a:schemeClr val="bg1"/>
                </a:solidFill>
                <a:latin typeface="+mn-lt"/>
              </a:rPr>
              <a:t> • Enhanced Reporting and Analytics: To incorporate robust analytics and reporting features that provide insights into project progress, resource allocation, helping teams make and optimize project outcomes. </a:t>
            </a:r>
            <a:endParaRPr sz="2300" dirty="0">
              <a:solidFill>
                <a:schemeClr val="bg1"/>
              </a:solidFill>
              <a:latin typeface="+mn-l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304" y="1596898"/>
            <a:ext cx="12997815" cy="1416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5600"/>
              </a:lnSpc>
            </a:pPr>
            <a:r>
              <a:rPr sz="4450" dirty="0"/>
              <a:t>Defining</a:t>
            </a:r>
            <a:r>
              <a:rPr sz="4450" spc="-130" dirty="0"/>
              <a:t> </a:t>
            </a:r>
            <a:r>
              <a:rPr sz="4450" dirty="0"/>
              <a:t>the</a:t>
            </a:r>
            <a:r>
              <a:rPr sz="4450" spc="-90" dirty="0"/>
              <a:t> </a:t>
            </a:r>
            <a:r>
              <a:rPr sz="4450" dirty="0"/>
              <a:t>Key</a:t>
            </a:r>
            <a:r>
              <a:rPr sz="4450" spc="-114" dirty="0"/>
              <a:t> </a:t>
            </a:r>
            <a:r>
              <a:rPr sz="4450" dirty="0"/>
              <a:t>Players:</a:t>
            </a:r>
            <a:r>
              <a:rPr sz="4450" spc="-110" dirty="0"/>
              <a:t> </a:t>
            </a:r>
            <a:r>
              <a:rPr sz="4450" dirty="0"/>
              <a:t>Manager,</a:t>
            </a:r>
            <a:r>
              <a:rPr sz="4450" spc="-110" dirty="0"/>
              <a:t> </a:t>
            </a:r>
            <a:r>
              <a:rPr sz="4450" dirty="0"/>
              <a:t>Team</a:t>
            </a:r>
            <a:r>
              <a:rPr sz="4450" spc="-105" dirty="0"/>
              <a:t> </a:t>
            </a:r>
            <a:r>
              <a:rPr sz="4450" dirty="0"/>
              <a:t>Lead,</a:t>
            </a:r>
            <a:r>
              <a:rPr sz="4450" spc="-95" dirty="0"/>
              <a:t> </a:t>
            </a:r>
            <a:r>
              <a:rPr sz="4450" spc="-25" dirty="0"/>
              <a:t>and </a:t>
            </a:r>
            <a:r>
              <a:rPr sz="4450" spc="-10" dirty="0"/>
              <a:t>Employee</a:t>
            </a:r>
            <a:endParaRPr sz="4450"/>
          </a:p>
        </p:txBody>
      </p:sp>
      <p:sp>
        <p:nvSpPr>
          <p:cNvPr id="3" name="object 3"/>
          <p:cNvSpPr txBox="1"/>
          <p:nvPr/>
        </p:nvSpPr>
        <p:spPr>
          <a:xfrm>
            <a:off x="781304" y="3601592"/>
            <a:ext cx="11328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FFFFFF"/>
                </a:solidFill>
                <a:latin typeface="Roboto Lt"/>
                <a:cs typeface="Roboto Lt"/>
              </a:rPr>
              <a:t>Manager</a:t>
            </a:r>
            <a:endParaRPr sz="2200">
              <a:latin typeface="Roboto Lt"/>
              <a:cs typeface="Roboto L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1304" y="4146601"/>
            <a:ext cx="3695065" cy="1868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200"/>
              </a:lnSpc>
              <a:spcBef>
                <a:spcPts val="100"/>
              </a:spcBef>
            </a:pPr>
            <a:r>
              <a:rPr sz="1750" dirty="0">
                <a:solidFill>
                  <a:srgbClr val="CFD0D7"/>
                </a:solidFill>
                <a:latin typeface="Roboto"/>
                <a:cs typeface="Roboto"/>
              </a:rPr>
              <a:t>The</a:t>
            </a:r>
            <a:r>
              <a:rPr sz="1750" spc="-6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CFD0D7"/>
                </a:solidFill>
                <a:latin typeface="Roboto"/>
                <a:cs typeface="Roboto"/>
              </a:rPr>
              <a:t>manager</a:t>
            </a:r>
            <a:r>
              <a:rPr sz="1750" spc="-5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CFD0D7"/>
                </a:solidFill>
                <a:latin typeface="Roboto"/>
                <a:cs typeface="Roboto"/>
              </a:rPr>
              <a:t>sets</a:t>
            </a:r>
            <a:r>
              <a:rPr sz="1750" spc="-5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CFD0D7"/>
                </a:solidFill>
                <a:latin typeface="Roboto"/>
                <a:cs typeface="Roboto"/>
              </a:rPr>
              <a:t>the</a:t>
            </a:r>
            <a:r>
              <a:rPr sz="1750" spc="-5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CFD0D7"/>
                </a:solidFill>
                <a:latin typeface="Roboto"/>
                <a:cs typeface="Roboto"/>
              </a:rPr>
              <a:t>overall</a:t>
            </a:r>
            <a:r>
              <a:rPr sz="1750" spc="-5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CFD0D7"/>
                </a:solidFill>
                <a:latin typeface="Roboto"/>
                <a:cs typeface="Roboto"/>
              </a:rPr>
              <a:t>project vision,</a:t>
            </a:r>
            <a:r>
              <a:rPr sz="1750" spc="-5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CFD0D7"/>
                </a:solidFill>
                <a:latin typeface="Roboto"/>
                <a:cs typeface="Roboto"/>
              </a:rPr>
              <a:t>assigns</a:t>
            </a:r>
            <a:r>
              <a:rPr sz="1750" spc="-6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CFD0D7"/>
                </a:solidFill>
                <a:latin typeface="Roboto"/>
                <a:cs typeface="Roboto"/>
              </a:rPr>
              <a:t>projects,</a:t>
            </a:r>
            <a:r>
              <a:rPr sz="1750" spc="-4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CFD0D7"/>
                </a:solidFill>
                <a:latin typeface="Roboto"/>
                <a:cs typeface="Roboto"/>
              </a:rPr>
              <a:t>and</a:t>
            </a:r>
            <a:r>
              <a:rPr sz="1750" spc="-5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CFD0D7"/>
                </a:solidFill>
                <a:latin typeface="Roboto"/>
                <a:cs typeface="Roboto"/>
              </a:rPr>
              <a:t>provides deadlines.</a:t>
            </a:r>
            <a:r>
              <a:rPr sz="1750" spc="-7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CFD0D7"/>
                </a:solidFill>
                <a:latin typeface="Roboto"/>
                <a:cs typeface="Roboto"/>
              </a:rPr>
              <a:t>They</a:t>
            </a:r>
            <a:r>
              <a:rPr sz="1750" spc="-5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CFD0D7"/>
                </a:solidFill>
                <a:latin typeface="Roboto"/>
                <a:cs typeface="Roboto"/>
              </a:rPr>
              <a:t>are</a:t>
            </a:r>
            <a:r>
              <a:rPr sz="1750" spc="-6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CFD0D7"/>
                </a:solidFill>
                <a:latin typeface="Roboto"/>
                <a:cs typeface="Roboto"/>
              </a:rPr>
              <a:t>responsible</a:t>
            </a:r>
            <a:r>
              <a:rPr sz="1750" spc="-7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750" spc="-25" dirty="0">
                <a:solidFill>
                  <a:srgbClr val="CFD0D7"/>
                </a:solidFill>
                <a:latin typeface="Roboto"/>
                <a:cs typeface="Roboto"/>
              </a:rPr>
              <a:t>for </a:t>
            </a:r>
            <a:r>
              <a:rPr sz="1750" spc="-10" dirty="0">
                <a:solidFill>
                  <a:srgbClr val="CFD0D7"/>
                </a:solidFill>
                <a:latin typeface="Roboto"/>
                <a:cs typeface="Roboto"/>
              </a:rPr>
              <a:t>project</a:t>
            </a:r>
            <a:r>
              <a:rPr sz="1750" spc="-7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CFD0D7"/>
                </a:solidFill>
                <a:latin typeface="Roboto"/>
                <a:cs typeface="Roboto"/>
              </a:rPr>
              <a:t>scope,</a:t>
            </a:r>
            <a:r>
              <a:rPr sz="1750" spc="-4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CFD0D7"/>
                </a:solidFill>
                <a:latin typeface="Roboto"/>
                <a:cs typeface="Roboto"/>
              </a:rPr>
              <a:t>budget,</a:t>
            </a:r>
            <a:r>
              <a:rPr sz="1750" spc="-4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CFD0D7"/>
                </a:solidFill>
                <a:latin typeface="Roboto"/>
                <a:cs typeface="Roboto"/>
              </a:rPr>
              <a:t>and</a:t>
            </a:r>
            <a:r>
              <a:rPr sz="1750" spc="-6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CFD0D7"/>
                </a:solidFill>
                <a:latin typeface="Roboto"/>
                <a:cs typeface="Roboto"/>
              </a:rPr>
              <a:t>resource allocation.</a:t>
            </a:r>
            <a:endParaRPr sz="175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20665" y="3601592"/>
            <a:ext cx="17659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dirty="0">
                <a:solidFill>
                  <a:srgbClr val="FFFFFF"/>
                </a:solidFill>
                <a:latin typeface="Roboto Lt"/>
                <a:cs typeface="Roboto Lt"/>
              </a:rPr>
              <a:t>Team</a:t>
            </a:r>
            <a:r>
              <a:rPr sz="2200" spc="2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Roboto Lt"/>
                <a:cs typeface="Roboto Lt"/>
              </a:rPr>
              <a:t>Lead</a:t>
            </a:r>
            <a:endParaRPr sz="2200" dirty="0">
              <a:latin typeface="Roboto Lt"/>
              <a:cs typeface="Roboto 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20665" y="4146601"/>
            <a:ext cx="3966845" cy="2237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200"/>
              </a:lnSpc>
              <a:spcBef>
                <a:spcPts val="100"/>
              </a:spcBef>
            </a:pPr>
            <a:r>
              <a:rPr sz="1750" dirty="0">
                <a:solidFill>
                  <a:srgbClr val="CFD0D7"/>
                </a:solidFill>
                <a:latin typeface="Roboto"/>
                <a:cs typeface="Roboto"/>
              </a:rPr>
              <a:t>The</a:t>
            </a:r>
            <a:r>
              <a:rPr sz="1750" spc="-6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CFD0D7"/>
                </a:solidFill>
                <a:latin typeface="Roboto"/>
                <a:cs typeface="Roboto"/>
              </a:rPr>
              <a:t>team</a:t>
            </a:r>
            <a:r>
              <a:rPr sz="1750" spc="-5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CFD0D7"/>
                </a:solidFill>
                <a:latin typeface="Roboto"/>
                <a:cs typeface="Roboto"/>
              </a:rPr>
              <a:t>lead</a:t>
            </a:r>
            <a:r>
              <a:rPr sz="1750" spc="-6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CFD0D7"/>
                </a:solidFill>
                <a:latin typeface="Roboto"/>
                <a:cs typeface="Roboto"/>
              </a:rPr>
              <a:t>breaks</a:t>
            </a:r>
            <a:r>
              <a:rPr sz="1750" spc="-5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CFD0D7"/>
                </a:solidFill>
                <a:latin typeface="Roboto"/>
                <a:cs typeface="Roboto"/>
              </a:rPr>
              <a:t>down</a:t>
            </a:r>
            <a:r>
              <a:rPr sz="1750" spc="-5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CFD0D7"/>
                </a:solidFill>
                <a:latin typeface="Roboto"/>
                <a:cs typeface="Roboto"/>
              </a:rPr>
              <a:t>projects </a:t>
            </a:r>
            <a:r>
              <a:rPr sz="1750" dirty="0">
                <a:solidFill>
                  <a:srgbClr val="CFD0D7"/>
                </a:solidFill>
                <a:latin typeface="Roboto"/>
                <a:cs typeface="Roboto"/>
              </a:rPr>
              <a:t>into</a:t>
            </a:r>
            <a:r>
              <a:rPr sz="1750" spc="-9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CFD0D7"/>
                </a:solidFill>
                <a:latin typeface="Roboto"/>
                <a:cs typeface="Roboto"/>
              </a:rPr>
              <a:t>smaller,</a:t>
            </a:r>
            <a:r>
              <a:rPr sz="1750" spc="-7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CFD0D7"/>
                </a:solidFill>
                <a:latin typeface="Roboto"/>
                <a:cs typeface="Roboto"/>
              </a:rPr>
              <a:t>manageable</a:t>
            </a:r>
            <a:r>
              <a:rPr sz="1750" spc="-7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CFD0D7"/>
                </a:solidFill>
                <a:latin typeface="Roboto"/>
                <a:cs typeface="Roboto"/>
              </a:rPr>
              <a:t>tasks,</a:t>
            </a:r>
            <a:r>
              <a:rPr sz="1750" spc="-7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CFD0D7"/>
                </a:solidFill>
                <a:latin typeface="Roboto"/>
                <a:cs typeface="Roboto"/>
              </a:rPr>
              <a:t>assigns </a:t>
            </a:r>
            <a:r>
              <a:rPr sz="1750" dirty="0">
                <a:solidFill>
                  <a:srgbClr val="CFD0D7"/>
                </a:solidFill>
                <a:latin typeface="Roboto"/>
                <a:cs typeface="Roboto"/>
              </a:rPr>
              <a:t>those</a:t>
            </a:r>
            <a:r>
              <a:rPr sz="1750" spc="-8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CFD0D7"/>
                </a:solidFill>
                <a:latin typeface="Roboto"/>
                <a:cs typeface="Roboto"/>
              </a:rPr>
              <a:t>tasks</a:t>
            </a:r>
            <a:r>
              <a:rPr sz="1750" spc="-8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CFD0D7"/>
                </a:solidFill>
                <a:latin typeface="Roboto"/>
                <a:cs typeface="Roboto"/>
              </a:rPr>
              <a:t>to</a:t>
            </a:r>
            <a:r>
              <a:rPr sz="1750" spc="-7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CFD0D7"/>
                </a:solidFill>
                <a:latin typeface="Roboto"/>
                <a:cs typeface="Roboto"/>
              </a:rPr>
              <a:t>employees,</a:t>
            </a:r>
            <a:r>
              <a:rPr sz="1750" spc="-6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CFD0D7"/>
                </a:solidFill>
                <a:latin typeface="Roboto"/>
                <a:cs typeface="Roboto"/>
              </a:rPr>
              <a:t>and</a:t>
            </a:r>
            <a:r>
              <a:rPr sz="1750" spc="-8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CFD0D7"/>
                </a:solidFill>
                <a:latin typeface="Roboto"/>
                <a:cs typeface="Roboto"/>
              </a:rPr>
              <a:t>monitors their</a:t>
            </a:r>
            <a:r>
              <a:rPr sz="1750" spc="-7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CFD0D7"/>
                </a:solidFill>
                <a:latin typeface="Roboto"/>
                <a:cs typeface="Roboto"/>
              </a:rPr>
              <a:t>progress.</a:t>
            </a:r>
            <a:r>
              <a:rPr sz="1750" spc="-6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CFD0D7"/>
                </a:solidFill>
                <a:latin typeface="Roboto"/>
                <a:cs typeface="Roboto"/>
              </a:rPr>
              <a:t>They</a:t>
            </a:r>
            <a:r>
              <a:rPr sz="1750" spc="-6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CFD0D7"/>
                </a:solidFill>
                <a:latin typeface="Roboto"/>
                <a:cs typeface="Roboto"/>
              </a:rPr>
              <a:t>are</a:t>
            </a:r>
            <a:r>
              <a:rPr sz="1750" spc="-6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CFD0D7"/>
                </a:solidFill>
                <a:latin typeface="Roboto"/>
                <a:cs typeface="Roboto"/>
              </a:rPr>
              <a:t>responsible</a:t>
            </a:r>
            <a:r>
              <a:rPr sz="1750" spc="-9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750" spc="-25" dirty="0">
                <a:solidFill>
                  <a:srgbClr val="CFD0D7"/>
                </a:solidFill>
                <a:latin typeface="Roboto"/>
                <a:cs typeface="Roboto"/>
              </a:rPr>
              <a:t>for </a:t>
            </a:r>
            <a:r>
              <a:rPr sz="1750" spc="-20" dirty="0">
                <a:solidFill>
                  <a:srgbClr val="CFD0D7"/>
                </a:solidFill>
                <a:latin typeface="Roboto"/>
                <a:cs typeface="Roboto"/>
              </a:rPr>
              <a:t>communication</a:t>
            </a:r>
            <a:r>
              <a:rPr sz="1750" spc="-3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CFD0D7"/>
                </a:solidFill>
                <a:latin typeface="Roboto"/>
                <a:cs typeface="Roboto"/>
              </a:rPr>
              <a:t>and</a:t>
            </a:r>
            <a:r>
              <a:rPr sz="1750" spc="-20" dirty="0">
                <a:solidFill>
                  <a:srgbClr val="CFD0D7"/>
                </a:solidFill>
                <a:latin typeface="Roboto"/>
                <a:cs typeface="Roboto"/>
              </a:rPr>
              <a:t> coordination</a:t>
            </a:r>
            <a:r>
              <a:rPr sz="1750" spc="-2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CFD0D7"/>
                </a:solidFill>
                <a:latin typeface="Roboto"/>
                <a:cs typeface="Roboto"/>
              </a:rPr>
              <a:t>within </a:t>
            </a:r>
            <a:r>
              <a:rPr sz="1750" dirty="0">
                <a:solidFill>
                  <a:srgbClr val="CFD0D7"/>
                </a:solidFill>
                <a:latin typeface="Roboto"/>
                <a:cs typeface="Roboto"/>
              </a:rPr>
              <a:t>the</a:t>
            </a:r>
            <a:r>
              <a:rPr sz="1750" spc="-6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CFD0D7"/>
                </a:solidFill>
                <a:latin typeface="Roboto"/>
                <a:cs typeface="Roboto"/>
              </a:rPr>
              <a:t>team.</a:t>
            </a:r>
            <a:endParaRPr sz="1750" dirty="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60406" y="3601592"/>
            <a:ext cx="12471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FFFFFF"/>
                </a:solidFill>
                <a:latin typeface="Roboto Lt"/>
                <a:cs typeface="Roboto Lt"/>
              </a:rPr>
              <a:t>Employee</a:t>
            </a:r>
            <a:endParaRPr sz="2200">
              <a:latin typeface="Roboto Lt"/>
              <a:cs typeface="Roboto L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60406" y="4146601"/>
            <a:ext cx="3683000" cy="149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100"/>
              </a:lnSpc>
              <a:spcBef>
                <a:spcPts val="100"/>
              </a:spcBef>
            </a:pPr>
            <a:r>
              <a:rPr sz="1750" dirty="0">
                <a:solidFill>
                  <a:srgbClr val="CFD0D7"/>
                </a:solidFill>
                <a:latin typeface="Roboto"/>
                <a:cs typeface="Roboto"/>
              </a:rPr>
              <a:t>Employees</a:t>
            </a:r>
            <a:r>
              <a:rPr sz="1750" spc="-7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CFD0D7"/>
                </a:solidFill>
                <a:latin typeface="Roboto"/>
                <a:cs typeface="Roboto"/>
              </a:rPr>
              <a:t>complete</a:t>
            </a:r>
            <a:r>
              <a:rPr sz="1750" spc="-6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CFD0D7"/>
                </a:solidFill>
                <a:latin typeface="Roboto"/>
                <a:cs typeface="Roboto"/>
              </a:rPr>
              <a:t>assigned</a:t>
            </a:r>
            <a:r>
              <a:rPr sz="1750" spc="-7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CFD0D7"/>
                </a:solidFill>
                <a:latin typeface="Roboto"/>
                <a:cs typeface="Roboto"/>
              </a:rPr>
              <a:t>tasks, communicate</a:t>
            </a:r>
            <a:r>
              <a:rPr sz="1750" spc="-6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CFD0D7"/>
                </a:solidFill>
                <a:latin typeface="Roboto"/>
                <a:cs typeface="Roboto"/>
              </a:rPr>
              <a:t>progress</a:t>
            </a:r>
            <a:r>
              <a:rPr sz="1750" spc="-3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CFD0D7"/>
                </a:solidFill>
                <a:latin typeface="Roboto"/>
                <a:cs typeface="Roboto"/>
              </a:rPr>
              <a:t>to</a:t>
            </a:r>
            <a:r>
              <a:rPr sz="1750" spc="-6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CFD0D7"/>
                </a:solidFill>
                <a:latin typeface="Roboto"/>
                <a:cs typeface="Roboto"/>
              </a:rPr>
              <a:t>the</a:t>
            </a:r>
            <a:r>
              <a:rPr sz="1750" spc="-5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750" spc="-20" dirty="0">
                <a:solidFill>
                  <a:srgbClr val="CFD0D7"/>
                </a:solidFill>
                <a:latin typeface="Roboto"/>
                <a:cs typeface="Roboto"/>
              </a:rPr>
              <a:t>team </a:t>
            </a:r>
            <a:r>
              <a:rPr sz="1750" dirty="0">
                <a:solidFill>
                  <a:srgbClr val="CFD0D7"/>
                </a:solidFill>
                <a:latin typeface="Roboto"/>
                <a:cs typeface="Roboto"/>
              </a:rPr>
              <a:t>lead,</a:t>
            </a:r>
            <a:r>
              <a:rPr sz="1750" spc="-7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CFD0D7"/>
                </a:solidFill>
                <a:latin typeface="Roboto"/>
                <a:cs typeface="Roboto"/>
              </a:rPr>
              <a:t>and</a:t>
            </a:r>
            <a:r>
              <a:rPr sz="1750" spc="-8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CFD0D7"/>
                </a:solidFill>
                <a:latin typeface="Roboto"/>
                <a:cs typeface="Roboto"/>
              </a:rPr>
              <a:t>contribute</a:t>
            </a:r>
            <a:r>
              <a:rPr sz="1750" spc="-8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CFD0D7"/>
                </a:solidFill>
                <a:latin typeface="Roboto"/>
                <a:cs typeface="Roboto"/>
              </a:rPr>
              <a:t>their</a:t>
            </a:r>
            <a:r>
              <a:rPr sz="1750" spc="-80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750" dirty="0">
                <a:solidFill>
                  <a:srgbClr val="CFD0D7"/>
                </a:solidFill>
                <a:latin typeface="Roboto"/>
                <a:cs typeface="Roboto"/>
              </a:rPr>
              <a:t>expertise</a:t>
            </a:r>
            <a:r>
              <a:rPr sz="1750" spc="-8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750" spc="-25" dirty="0">
                <a:solidFill>
                  <a:srgbClr val="CFD0D7"/>
                </a:solidFill>
                <a:latin typeface="Roboto"/>
                <a:cs typeface="Roboto"/>
              </a:rPr>
              <a:t>to </a:t>
            </a:r>
            <a:r>
              <a:rPr sz="1750" dirty="0">
                <a:solidFill>
                  <a:srgbClr val="CFD0D7"/>
                </a:solidFill>
                <a:latin typeface="Roboto"/>
                <a:cs typeface="Roboto"/>
              </a:rPr>
              <a:t>the</a:t>
            </a:r>
            <a:r>
              <a:rPr sz="1750" spc="-75" dirty="0">
                <a:solidFill>
                  <a:srgbClr val="CFD0D7"/>
                </a:solidFill>
                <a:latin typeface="Roboto"/>
                <a:cs typeface="Roboto"/>
              </a:rPr>
              <a:t> </a:t>
            </a:r>
            <a:r>
              <a:rPr sz="1750" spc="-10" dirty="0">
                <a:solidFill>
                  <a:srgbClr val="CFD0D7"/>
                </a:solidFill>
                <a:latin typeface="Roboto"/>
                <a:cs typeface="Roboto"/>
              </a:rPr>
              <a:t>project.</a:t>
            </a:r>
            <a:endParaRPr sz="17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</TotalTime>
  <Words>2913</Words>
  <Application>Microsoft Office PowerPoint</Application>
  <PresentationFormat>Custom</PresentationFormat>
  <Paragraphs>247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Arial MT</vt:lpstr>
      <vt:lpstr>Calibri</vt:lpstr>
      <vt:lpstr>Cambria</vt:lpstr>
      <vt:lpstr>Roboto</vt:lpstr>
      <vt:lpstr>Roboto Lt</vt:lpstr>
      <vt:lpstr>Times New Roman</vt:lpstr>
      <vt:lpstr>Office Theme</vt:lpstr>
      <vt:lpstr>BE Project Presentation On</vt:lpstr>
      <vt:lpstr>Cross-Platform Application</vt:lpstr>
      <vt:lpstr>Introduction</vt:lpstr>
      <vt:lpstr>Motivation</vt:lpstr>
      <vt:lpstr>Literature Survey</vt:lpstr>
      <vt:lpstr>PowerPoint Presentation</vt:lpstr>
      <vt:lpstr>State of Art Evaluation</vt:lpstr>
      <vt:lpstr>Problem Statement</vt:lpstr>
      <vt:lpstr>Defining the Key Players: Manager, Team Lead, and Employee</vt:lpstr>
      <vt:lpstr>The Manager's Role: Project Assignment and Oversight</vt:lpstr>
      <vt:lpstr>Team Lead's Role: Task Breakdown and Assignment</vt:lpstr>
      <vt:lpstr>Employee Responsibilities: Task Completion and Reporting</vt:lpstr>
      <vt:lpstr>Real-Time Tracking: Monitoring Project Progress and Status</vt:lpstr>
      <vt:lpstr>System Architecture</vt:lpstr>
      <vt:lpstr>UML Diagram :</vt:lpstr>
      <vt:lpstr>Benefits of the Cross-Platform Application</vt:lpstr>
      <vt:lpstr>Key Features of the Application</vt:lpstr>
      <vt:lpstr>Limitations</vt:lpstr>
      <vt:lpstr>Future Plans</vt:lpstr>
      <vt:lpstr>Conclusion: A Powerful Tool for Project Success</vt:lpstr>
      <vt:lpstr>References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omkar.p4905@gmail.com</cp:lastModifiedBy>
  <cp:revision>4</cp:revision>
  <dcterms:created xsi:type="dcterms:W3CDTF">2025-06-11T04:16:00Z</dcterms:created>
  <dcterms:modified xsi:type="dcterms:W3CDTF">2025-06-11T10:40:52Z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2025-06-11T00:00:00Z</vt:filetime>
  </property>
  <property fmtid="{D5CDD505-2E9C-101B-9397-08002B2CF9AE}" pid="5" name="Producer">
    <vt:lpwstr>Microsoft® PowerPoint® 2019</vt:lpwstr>
  </property>
</Properties>
</file>