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Arial Narrow"/>
      <p:regular r:id="rId19"/>
      <p:bold r:id="rId20"/>
      <p:italic r:id="rId21"/>
      <p:boldItalic r:id="rId22"/>
    </p:embeddedFont>
    <p:embeddedFont>
      <p:font typeface="Helvetica Neue"/>
      <p:regular r:id="rId23"/>
      <p:bold r:id="rId24"/>
      <p:italic r:id="rId25"/>
      <p:boldItalic r:id="rId26"/>
    </p:embeddedFont>
    <p:embeddedFont>
      <p:font typeface="Arial Black"/>
      <p:regular r:id="rId27"/>
    </p:embeddedFon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jW00hJXGJ5g3toACSQSc+tnjIO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E41C93-1045-4772-84C1-C47DC94F5D03}">
  <a:tblStyle styleId="{C3E41C93-1045-4772-84C1-C47DC94F5D03}"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2E6EA"/>
          </a:solidFill>
        </a:fill>
      </a:tcStyle>
    </a:wholeTbl>
    <a:band1H>
      <a:tcTxStyle/>
      <a:tcStyle>
        <a:fill>
          <a:solidFill>
            <a:srgbClr val="E4CAD2"/>
          </a:solidFill>
        </a:fill>
      </a:tcStyle>
    </a:band1H>
    <a:band2H>
      <a:tcTxStyle/>
    </a:band2H>
    <a:band1V>
      <a:tcTxStyle/>
      <a:tcStyle>
        <a:fill>
          <a:solidFill>
            <a:srgbClr val="E4CAD2"/>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ArialNarrow-bold.fntdata"/><Relationship Id="rId22" Type="http://schemas.openxmlformats.org/officeDocument/2006/relationships/font" Target="fonts/ArialNarrow-boldItalic.fntdata"/><Relationship Id="rId21" Type="http://schemas.openxmlformats.org/officeDocument/2006/relationships/font" Target="fonts/ArialNarrow-italic.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CenturyGothic-regular.fntdata"/><Relationship Id="rId27"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rialNarrow-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f876059063_0_434"/>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2f876059063_0_434"/>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2f876059063_0_4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f876059063_0_469"/>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2f876059063_0_469"/>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2f876059063_0_46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f876059063_0_47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50" name="Shape 50"/>
        <p:cNvGrpSpPr/>
        <p:nvPr/>
      </p:nvGrpSpPr>
      <p:grpSpPr>
        <a:xfrm>
          <a:off x="0" y="0"/>
          <a:ext cx="0" cy="0"/>
          <a:chOff x="0" y="0"/>
          <a:chExt cx="0" cy="0"/>
        </a:xfrm>
      </p:grpSpPr>
      <p:grpSp>
        <p:nvGrpSpPr>
          <p:cNvPr id="51" name="Google Shape;51;g2f876059063_0_475"/>
          <p:cNvGrpSpPr/>
          <p:nvPr/>
        </p:nvGrpSpPr>
        <p:grpSpPr>
          <a:xfrm>
            <a:off x="0" y="0"/>
            <a:ext cx="12192011" cy="6858000"/>
            <a:chOff x="0" y="0"/>
            <a:chExt cx="12192011" cy="6858000"/>
          </a:xfrm>
        </p:grpSpPr>
        <p:sp>
          <p:nvSpPr>
            <p:cNvPr id="52" name="Google Shape;52;g2f876059063_0_47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2f876059063_0_47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2f876059063_0_47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2f876059063_0_47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2f876059063_0_47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2f876059063_0_47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2f876059063_0_47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2f876059063_0_475"/>
            <p:cNvSpPr/>
            <p:nvPr/>
          </p:nvSpPr>
          <p:spPr>
            <a:xfrm rot="-5400000">
              <a:off x="3787243" y="2801717"/>
              <a:ext cx="6053675" cy="12545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60" name="Google Shape;60;g2f876059063_0_475"/>
            <p:cNvSpPr/>
            <p:nvPr/>
          </p:nvSpPr>
          <p:spPr>
            <a:xfrm rot="-5677505">
              <a:off x="4698346" y="1826074"/>
              <a:ext cx="3299419"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2f876059063_0_475"/>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2" name="Google Shape;62;g2f876059063_0_475"/>
          <p:cNvSpPr txBox="1"/>
          <p:nvPr>
            <p:ph type="title"/>
          </p:nvPr>
        </p:nvSpPr>
        <p:spPr>
          <a:xfrm>
            <a:off x="1154954" y="2677645"/>
            <a:ext cx="4350900" cy="228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3700"/>
              <a:buNone/>
              <a:defRPr/>
            </a:lvl2pPr>
            <a:lvl3pPr lvl="2" algn="l">
              <a:spcBef>
                <a:spcPts val="0"/>
              </a:spcBef>
              <a:spcAft>
                <a:spcPts val="0"/>
              </a:spcAft>
              <a:buSzPts val="3700"/>
              <a:buNone/>
              <a:defRPr/>
            </a:lvl3pPr>
            <a:lvl4pPr lvl="3" algn="l">
              <a:spcBef>
                <a:spcPts val="0"/>
              </a:spcBef>
              <a:spcAft>
                <a:spcPts val="0"/>
              </a:spcAft>
              <a:buSzPts val="3700"/>
              <a:buNone/>
              <a:defRPr/>
            </a:lvl4pPr>
            <a:lvl5pPr lvl="4" algn="l">
              <a:spcBef>
                <a:spcPts val="0"/>
              </a:spcBef>
              <a:spcAft>
                <a:spcPts val="0"/>
              </a:spcAft>
              <a:buSzPts val="3700"/>
              <a:buNone/>
              <a:defRPr/>
            </a:lvl5pPr>
            <a:lvl6pPr lvl="5" algn="l">
              <a:spcBef>
                <a:spcPts val="0"/>
              </a:spcBef>
              <a:spcAft>
                <a:spcPts val="0"/>
              </a:spcAft>
              <a:buSzPts val="3700"/>
              <a:buNone/>
              <a:defRPr/>
            </a:lvl6pPr>
            <a:lvl7pPr lvl="6" algn="l">
              <a:spcBef>
                <a:spcPts val="0"/>
              </a:spcBef>
              <a:spcAft>
                <a:spcPts val="0"/>
              </a:spcAft>
              <a:buSzPts val="3700"/>
              <a:buNone/>
              <a:defRPr/>
            </a:lvl7pPr>
            <a:lvl8pPr lvl="7" algn="l">
              <a:spcBef>
                <a:spcPts val="0"/>
              </a:spcBef>
              <a:spcAft>
                <a:spcPts val="0"/>
              </a:spcAft>
              <a:buSzPts val="3700"/>
              <a:buNone/>
              <a:defRPr/>
            </a:lvl8pPr>
            <a:lvl9pPr lvl="8" algn="l">
              <a:spcBef>
                <a:spcPts val="0"/>
              </a:spcBef>
              <a:spcAft>
                <a:spcPts val="0"/>
              </a:spcAft>
              <a:buSzPts val="3700"/>
              <a:buNone/>
              <a:defRPr/>
            </a:lvl9pPr>
          </a:lstStyle>
          <a:p/>
        </p:txBody>
      </p:sp>
      <p:sp>
        <p:nvSpPr>
          <p:cNvPr id="63" name="Google Shape;63;g2f876059063_0_475"/>
          <p:cNvSpPr txBox="1"/>
          <p:nvPr>
            <p:ph idx="1" type="body"/>
          </p:nvPr>
        </p:nvSpPr>
        <p:spPr>
          <a:xfrm>
            <a:off x="6895559" y="2677644"/>
            <a:ext cx="3757500" cy="22839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64" name="Google Shape;64;g2f876059063_0_475"/>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g2f876059063_0_475"/>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g2f876059063_0_47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2f876059063_0_47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g2f876059063_0_493"/>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3700"/>
              <a:buNone/>
              <a:defRPr/>
            </a:lvl2pPr>
            <a:lvl3pPr lvl="2" algn="l">
              <a:spcBef>
                <a:spcPts val="0"/>
              </a:spcBef>
              <a:spcAft>
                <a:spcPts val="0"/>
              </a:spcAft>
              <a:buSzPts val="3700"/>
              <a:buNone/>
              <a:defRPr/>
            </a:lvl3pPr>
            <a:lvl4pPr lvl="3" algn="l">
              <a:spcBef>
                <a:spcPts val="0"/>
              </a:spcBef>
              <a:spcAft>
                <a:spcPts val="0"/>
              </a:spcAft>
              <a:buSzPts val="3700"/>
              <a:buNone/>
              <a:defRPr/>
            </a:lvl4pPr>
            <a:lvl5pPr lvl="4" algn="l">
              <a:spcBef>
                <a:spcPts val="0"/>
              </a:spcBef>
              <a:spcAft>
                <a:spcPts val="0"/>
              </a:spcAft>
              <a:buSzPts val="3700"/>
              <a:buNone/>
              <a:defRPr/>
            </a:lvl5pPr>
            <a:lvl6pPr lvl="5" algn="l">
              <a:spcBef>
                <a:spcPts val="0"/>
              </a:spcBef>
              <a:spcAft>
                <a:spcPts val="0"/>
              </a:spcAft>
              <a:buSzPts val="3700"/>
              <a:buNone/>
              <a:defRPr/>
            </a:lvl6pPr>
            <a:lvl7pPr lvl="6" algn="l">
              <a:spcBef>
                <a:spcPts val="0"/>
              </a:spcBef>
              <a:spcAft>
                <a:spcPts val="0"/>
              </a:spcAft>
              <a:buSzPts val="3700"/>
              <a:buNone/>
              <a:defRPr/>
            </a:lvl7pPr>
            <a:lvl8pPr lvl="7" algn="l">
              <a:spcBef>
                <a:spcPts val="0"/>
              </a:spcBef>
              <a:spcAft>
                <a:spcPts val="0"/>
              </a:spcAft>
              <a:buSzPts val="3700"/>
              <a:buNone/>
              <a:defRPr/>
            </a:lvl8pPr>
            <a:lvl9pPr lvl="8" algn="l">
              <a:spcBef>
                <a:spcPts val="0"/>
              </a:spcBef>
              <a:spcAft>
                <a:spcPts val="0"/>
              </a:spcAft>
              <a:buSzPts val="3700"/>
              <a:buNone/>
              <a:defRPr/>
            </a:lvl9pPr>
          </a:lstStyle>
          <a:p/>
        </p:txBody>
      </p:sp>
      <p:sp>
        <p:nvSpPr>
          <p:cNvPr id="70" name="Google Shape;70;g2f876059063_0_493"/>
          <p:cNvSpPr txBox="1"/>
          <p:nvPr>
            <p:ph idx="1" type="body"/>
          </p:nvPr>
        </p:nvSpPr>
        <p:spPr>
          <a:xfrm>
            <a:off x="1154954" y="2603500"/>
            <a:ext cx="8825700" cy="34164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1" name="Google Shape;71;g2f876059063_0_493"/>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g2f876059063_0_493"/>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g2f876059063_0_49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74" name="Shape 74"/>
        <p:cNvGrpSpPr/>
        <p:nvPr/>
      </p:nvGrpSpPr>
      <p:grpSpPr>
        <a:xfrm>
          <a:off x="0" y="0"/>
          <a:ext cx="0" cy="0"/>
          <a:chOff x="0" y="0"/>
          <a:chExt cx="0" cy="0"/>
        </a:xfrm>
      </p:grpSpPr>
      <p:grpSp>
        <p:nvGrpSpPr>
          <p:cNvPr id="75" name="Google Shape;75;g2f876059063_0_499"/>
          <p:cNvGrpSpPr/>
          <p:nvPr/>
        </p:nvGrpSpPr>
        <p:grpSpPr>
          <a:xfrm>
            <a:off x="0" y="0"/>
            <a:ext cx="12192011" cy="6858000"/>
            <a:chOff x="0" y="0"/>
            <a:chExt cx="12192011" cy="6858000"/>
          </a:xfrm>
        </p:grpSpPr>
        <p:sp>
          <p:nvSpPr>
            <p:cNvPr id="76" name="Google Shape;76;g2f876059063_0_49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2f876059063_0_49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2f876059063_0_49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f876059063_0_49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f876059063_0_49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2f876059063_0_49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f876059063_0_499"/>
            <p:cNvSpPr/>
            <p:nvPr/>
          </p:nvSpPr>
          <p:spPr>
            <a:xfrm rot="-589939">
              <a:off x="8490949" y="4193579"/>
              <a:ext cx="3299413"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f876059063_0_499"/>
            <p:cNvSpPr/>
            <p:nvPr/>
          </p:nvSpPr>
          <p:spPr>
            <a:xfrm>
              <a:off x="455612" y="4241801"/>
              <a:ext cx="11277600" cy="23371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84" name="Google Shape;84;g2f876059063_0_499"/>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85" name="Google Shape;85;g2f876059063_0_499"/>
          <p:cNvSpPr txBox="1"/>
          <p:nvPr>
            <p:ph type="title"/>
          </p:nvPr>
        </p:nvSpPr>
        <p:spPr>
          <a:xfrm>
            <a:off x="1154954" y="2370667"/>
            <a:ext cx="8825700" cy="18225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3700"/>
              <a:buNone/>
              <a:defRPr/>
            </a:lvl2pPr>
            <a:lvl3pPr lvl="2" algn="l">
              <a:spcBef>
                <a:spcPts val="0"/>
              </a:spcBef>
              <a:spcAft>
                <a:spcPts val="0"/>
              </a:spcAft>
              <a:buSzPts val="3700"/>
              <a:buNone/>
              <a:defRPr/>
            </a:lvl3pPr>
            <a:lvl4pPr lvl="3" algn="l">
              <a:spcBef>
                <a:spcPts val="0"/>
              </a:spcBef>
              <a:spcAft>
                <a:spcPts val="0"/>
              </a:spcAft>
              <a:buSzPts val="3700"/>
              <a:buNone/>
              <a:defRPr/>
            </a:lvl4pPr>
            <a:lvl5pPr lvl="4" algn="l">
              <a:spcBef>
                <a:spcPts val="0"/>
              </a:spcBef>
              <a:spcAft>
                <a:spcPts val="0"/>
              </a:spcAft>
              <a:buSzPts val="3700"/>
              <a:buNone/>
              <a:defRPr/>
            </a:lvl5pPr>
            <a:lvl6pPr lvl="5" algn="l">
              <a:spcBef>
                <a:spcPts val="0"/>
              </a:spcBef>
              <a:spcAft>
                <a:spcPts val="0"/>
              </a:spcAft>
              <a:buSzPts val="3700"/>
              <a:buNone/>
              <a:defRPr/>
            </a:lvl6pPr>
            <a:lvl7pPr lvl="6" algn="l">
              <a:spcBef>
                <a:spcPts val="0"/>
              </a:spcBef>
              <a:spcAft>
                <a:spcPts val="0"/>
              </a:spcAft>
              <a:buSzPts val="3700"/>
              <a:buNone/>
              <a:defRPr/>
            </a:lvl7pPr>
            <a:lvl8pPr lvl="7" algn="l">
              <a:spcBef>
                <a:spcPts val="0"/>
              </a:spcBef>
              <a:spcAft>
                <a:spcPts val="0"/>
              </a:spcAft>
              <a:buSzPts val="3700"/>
              <a:buNone/>
              <a:defRPr/>
            </a:lvl8pPr>
            <a:lvl9pPr lvl="8" algn="l">
              <a:spcBef>
                <a:spcPts val="0"/>
              </a:spcBef>
              <a:spcAft>
                <a:spcPts val="0"/>
              </a:spcAft>
              <a:buSzPts val="3700"/>
              <a:buNone/>
              <a:defRPr/>
            </a:lvl9pPr>
          </a:lstStyle>
          <a:p/>
        </p:txBody>
      </p:sp>
      <p:sp>
        <p:nvSpPr>
          <p:cNvPr id="86" name="Google Shape;86;g2f876059063_0_499"/>
          <p:cNvSpPr txBox="1"/>
          <p:nvPr>
            <p:ph idx="1" type="body"/>
          </p:nvPr>
        </p:nvSpPr>
        <p:spPr>
          <a:xfrm>
            <a:off x="1154954" y="5024967"/>
            <a:ext cx="882570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87" name="Google Shape;87;g2f876059063_0_499"/>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g2f876059063_0_499"/>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g2f876059063_0_49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f876059063_0_499"/>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f876059063_0_438"/>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2f876059063_0_4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f876059063_0_44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2f876059063_0_44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2f876059063_0_4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f876059063_0_44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2f876059063_0_44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2f876059063_0_44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2f876059063_0_4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f876059063_0_45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2f876059063_0_45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f876059063_0_453"/>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2f876059063_0_453"/>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2f876059063_0_4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f876059063_0_457"/>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2f876059063_0_4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f876059063_0_46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f876059063_0_460"/>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2f876059063_0_460"/>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2f876059063_0_460"/>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g2f876059063_0_46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f876059063_0_466"/>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2f876059063_0_4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f876059063_0_43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2f876059063_0_43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2f876059063_0_43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type="ctrTitle"/>
          </p:nvPr>
        </p:nvSpPr>
        <p:spPr>
          <a:xfrm>
            <a:off x="1306561" y="2228849"/>
            <a:ext cx="9551145" cy="910231"/>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78260"/>
              <a:buFont typeface="Century Gothic"/>
              <a:buNone/>
            </a:pPr>
            <a:r>
              <a:rPr b="1" lang="en-US"/>
              <a:t>Classifying Network Traffic Flow</a:t>
            </a:r>
            <a:endParaRPr b="1">
              <a:latin typeface="Arial Rounded"/>
              <a:ea typeface="Arial Rounded"/>
              <a:cs typeface="Arial Rounded"/>
              <a:sym typeface="Arial Rounded"/>
            </a:endParaRPr>
          </a:p>
        </p:txBody>
      </p:sp>
      <p:sp>
        <p:nvSpPr>
          <p:cNvPr id="96" name="Google Shape;96;p1"/>
          <p:cNvSpPr txBox="1"/>
          <p:nvPr>
            <p:ph idx="1" type="subTitle"/>
          </p:nvPr>
        </p:nvSpPr>
        <p:spPr>
          <a:xfrm>
            <a:off x="1412130" y="5491755"/>
            <a:ext cx="8825658" cy="8614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cap="none">
                <a:solidFill>
                  <a:schemeClr val="dk1"/>
                </a:solidFill>
                <a:latin typeface="Century Gothic"/>
                <a:ea typeface="Century Gothic"/>
                <a:cs typeface="Century Gothic"/>
                <a:sym typeface="Century Gothic"/>
              </a:rPr>
              <a:t>Presented By :- </a:t>
            </a:r>
            <a:r>
              <a:rPr b="1" lang="en-US">
                <a:solidFill>
                  <a:schemeClr val="dk1"/>
                </a:solidFill>
              </a:rPr>
              <a:t>Yash</a:t>
            </a:r>
            <a:r>
              <a:rPr b="1" lang="en-US" cap="none">
                <a:solidFill>
                  <a:schemeClr val="dk1"/>
                </a:solidFill>
                <a:latin typeface="Century Gothic"/>
                <a:ea typeface="Century Gothic"/>
                <a:cs typeface="Century Gothic"/>
                <a:sym typeface="Century Gothic"/>
              </a:rPr>
              <a:t> </a:t>
            </a:r>
            <a:r>
              <a:rPr b="1" lang="en-US">
                <a:solidFill>
                  <a:schemeClr val="dk1"/>
                </a:solidFill>
              </a:rPr>
              <a:t>Patoliya</a:t>
            </a:r>
            <a:endParaRPr b="1" cap="none">
              <a:solidFill>
                <a:schemeClr val="dk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lang="en-US"/>
              <a:t>Machine Learning</a:t>
            </a:r>
            <a:endParaRPr/>
          </a:p>
        </p:txBody>
      </p:sp>
      <p:sp>
        <p:nvSpPr>
          <p:cNvPr id="156" name="Google Shape;156;p10"/>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SzPts val="1440"/>
              <a:buChar char="●"/>
            </a:pPr>
            <a:r>
              <a:rPr b="1" lang="en-US"/>
              <a:t>Encoding Categorical Features </a:t>
            </a:r>
            <a:endParaRPr/>
          </a:p>
          <a:p>
            <a:pPr indent="-342900" lvl="0" marL="342900" rtl="0" algn="l">
              <a:spcBef>
                <a:spcPts val="1000"/>
              </a:spcBef>
              <a:spcAft>
                <a:spcPts val="0"/>
              </a:spcAft>
              <a:buSzPts val="1440"/>
              <a:buChar char="●"/>
            </a:pPr>
            <a:r>
              <a:rPr b="1" lang="en-US"/>
              <a:t>Preparing Data for Modeling</a:t>
            </a:r>
            <a:endParaRPr/>
          </a:p>
          <a:p>
            <a:pPr indent="-342900" lvl="0" marL="342900" rtl="0" algn="l">
              <a:spcBef>
                <a:spcPts val="1000"/>
              </a:spcBef>
              <a:spcAft>
                <a:spcPts val="0"/>
              </a:spcAft>
              <a:buSzPts val="1440"/>
              <a:buChar char="●"/>
            </a:pPr>
            <a:r>
              <a:rPr lang="en-US"/>
              <a:t>encoder = LabelEncoder()</a:t>
            </a:r>
            <a:endParaRPr/>
          </a:p>
          <a:p>
            <a:pPr indent="-342900" lvl="0" marL="342900" rtl="0" algn="l">
              <a:spcBef>
                <a:spcPts val="1000"/>
              </a:spcBef>
              <a:spcAft>
                <a:spcPts val="0"/>
              </a:spcAft>
              <a:buSzPts val="1440"/>
              <a:buChar char="●"/>
            </a:pPr>
            <a:r>
              <a:rPr lang="en-US"/>
              <a:t>for column in columns_to_encode:</a:t>
            </a:r>
            <a:endParaRPr/>
          </a:p>
          <a:p>
            <a:pPr indent="-342900" lvl="0" marL="342900" rtl="0" algn="l">
              <a:spcBef>
                <a:spcPts val="1000"/>
              </a:spcBef>
              <a:spcAft>
                <a:spcPts val="0"/>
              </a:spcAft>
              <a:buSzPts val="1440"/>
              <a:buChar char="●"/>
            </a:pPr>
            <a:r>
              <a:rPr lang="en-US"/>
              <a:t>    df[column] = encoder.fit_transform(df[column])</a:t>
            </a:r>
            <a:endParaRPr/>
          </a:p>
          <a:p>
            <a:pPr indent="-342900" lvl="0" marL="342900" rtl="0" algn="l">
              <a:spcBef>
                <a:spcPts val="1000"/>
              </a:spcBef>
              <a:spcAft>
                <a:spcPts val="0"/>
              </a:spcAft>
              <a:buSzPts val="1440"/>
              <a:buChar char="●"/>
            </a:pPr>
            <a:r>
              <a:rPr lang="en-US"/>
              <a:t>features = df.drop(columns=[‘Label'])</a:t>
            </a:r>
            <a:endParaRPr/>
          </a:p>
          <a:p>
            <a:pPr indent="-342900" lvl="0" marL="342900" rtl="0" algn="l">
              <a:spcBef>
                <a:spcPts val="1000"/>
              </a:spcBef>
              <a:spcAft>
                <a:spcPts val="0"/>
              </a:spcAft>
              <a:buSzPts val="1440"/>
              <a:buChar char="●"/>
            </a:pPr>
            <a:r>
              <a:rPr lang="en-US"/>
              <a:t>target = df[‘Label']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lang="en-US"/>
              <a:t>Splitting Data and Scaling Features</a:t>
            </a:r>
            <a:endParaRPr/>
          </a:p>
        </p:txBody>
      </p:sp>
      <p:sp>
        <p:nvSpPr>
          <p:cNvPr id="162" name="Google Shape;162;p11"/>
          <p:cNvSpPr/>
          <p:nvPr/>
        </p:nvSpPr>
        <p:spPr>
          <a:xfrm>
            <a:off x="1154954" y="3069015"/>
            <a:ext cx="1070367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from sklearn.model_selection import train_test_split</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from sklearn.preprocessing import StandardScaler, LabelEncoder</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X_train, X_test, y_train, y_test = train_test_split(features, target, test_size=0.3, random_state=101)</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scaler = StandardScaler()</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X_train_scaled = scaler.fit_transform(X_train)</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X_test_scaled = scaler.transform(X_test)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Arial"/>
              <a:buNone/>
            </a:pPr>
            <a:r>
              <a:rPr b="1" lang="en-US">
                <a:latin typeface="Arial"/>
                <a:ea typeface="Arial"/>
                <a:cs typeface="Arial"/>
                <a:sym typeface="Arial"/>
              </a:rPr>
              <a:t>Results and Conclusion</a:t>
            </a:r>
            <a:endParaRPr/>
          </a:p>
        </p:txBody>
      </p:sp>
      <p:graphicFrame>
        <p:nvGraphicFramePr>
          <p:cNvPr id="168" name="Google Shape;168;p12"/>
          <p:cNvGraphicFramePr/>
          <p:nvPr/>
        </p:nvGraphicFramePr>
        <p:xfrm>
          <a:off x="2536824" y="2727325"/>
          <a:ext cx="3000000" cy="3000000"/>
        </p:xfrm>
        <a:graphic>
          <a:graphicData uri="http://schemas.openxmlformats.org/drawingml/2006/table">
            <a:tbl>
              <a:tblPr bandRow="1" firstRow="1">
                <a:noFill/>
                <a:tableStyleId>{C3E41C93-1045-4772-84C1-C47DC94F5D03}</a:tableStyleId>
              </a:tblPr>
              <a:tblGrid>
                <a:gridCol w="3074350"/>
                <a:gridCol w="3256600"/>
              </a:tblGrid>
              <a:tr h="370850">
                <a:tc>
                  <a:txBody>
                    <a:bodyPr/>
                    <a:lstStyle/>
                    <a:p>
                      <a:pPr indent="0" lvl="0" marL="0" marR="0" rtl="0" algn="l">
                        <a:spcBef>
                          <a:spcPts val="0"/>
                        </a:spcBef>
                        <a:spcAft>
                          <a:spcPts val="0"/>
                        </a:spcAft>
                        <a:buNone/>
                      </a:pPr>
                      <a:r>
                        <a:rPr lang="en-US" sz="1600"/>
                        <a:t>              MODEL</a:t>
                      </a:r>
                      <a:endParaRPr b="1" sz="1600">
                        <a:latin typeface="Arial Narrow"/>
                        <a:ea typeface="Arial Narrow"/>
                        <a:cs typeface="Arial Narrow"/>
                        <a:sym typeface="Arial Narrow"/>
                      </a:endParaRPr>
                    </a:p>
                  </a:txBody>
                  <a:tcPr marT="45725" marB="45725" marR="91450" marL="91450">
                    <a:solidFill>
                      <a:srgbClr val="70186D"/>
                    </a:solidFill>
                  </a:tcPr>
                </a:tc>
                <a:tc>
                  <a:txBody>
                    <a:bodyPr/>
                    <a:lstStyle/>
                    <a:p>
                      <a:pPr indent="0" lvl="0" marL="0" marR="0" rtl="0" algn="l">
                        <a:spcBef>
                          <a:spcPts val="0"/>
                        </a:spcBef>
                        <a:spcAft>
                          <a:spcPts val="0"/>
                        </a:spcAft>
                        <a:buNone/>
                      </a:pPr>
                      <a:r>
                        <a:rPr lang="en-US" sz="1800"/>
                        <a:t>        ACCURACY </a:t>
                      </a:r>
                      <a:endParaRPr sz="1800"/>
                    </a:p>
                  </a:txBody>
                  <a:tcPr marT="45725" marB="45725" marR="91450" marL="91450">
                    <a:solidFill>
                      <a:srgbClr val="70186D"/>
                    </a:solidFill>
                  </a:tcPr>
                </a:tc>
              </a:tr>
              <a:tr h="370850">
                <a:tc>
                  <a:txBody>
                    <a:bodyPr/>
                    <a:lstStyle/>
                    <a:p>
                      <a:pPr indent="0" lvl="0" marL="0" marR="0" rtl="0" algn="l">
                        <a:spcBef>
                          <a:spcPts val="0"/>
                        </a:spcBef>
                        <a:spcAft>
                          <a:spcPts val="0"/>
                        </a:spcAft>
                        <a:buNone/>
                      </a:pPr>
                      <a:r>
                        <a:rPr b="1" lang="en-US" sz="1600" u="none">
                          <a:solidFill>
                            <a:schemeClr val="dk1"/>
                          </a:solidFill>
                          <a:latin typeface="Arial Narrow"/>
                          <a:ea typeface="Arial Narrow"/>
                          <a:cs typeface="Arial Narrow"/>
                          <a:sym typeface="Arial Narrow"/>
                        </a:rPr>
                        <a:t>Logistic Regression</a:t>
                      </a:r>
                      <a:endParaRPr b="1" sz="1600" u="none">
                        <a:solidFill>
                          <a:schemeClr val="dk1"/>
                        </a:solidFill>
                        <a:latin typeface="Arial Narrow"/>
                        <a:ea typeface="Arial Narrow"/>
                        <a:cs typeface="Arial Narrow"/>
                        <a:sym typeface="Arial Narrow"/>
                      </a:endParaRPr>
                    </a:p>
                  </a:txBody>
                  <a:tcPr marT="45725" marB="45725" marR="91450" marL="91450"/>
                </a:tc>
                <a:tc>
                  <a:txBody>
                    <a:bodyPr/>
                    <a:lstStyle/>
                    <a:p>
                      <a:pPr indent="0" lvl="0" marL="0" marR="0" rtl="0" algn="l">
                        <a:spcBef>
                          <a:spcPts val="0"/>
                        </a:spcBef>
                        <a:spcAft>
                          <a:spcPts val="0"/>
                        </a:spcAft>
                        <a:buNone/>
                      </a:pPr>
                      <a:r>
                        <a:rPr b="0" lang="en-US" sz="1600">
                          <a:latin typeface="Arial Narrow"/>
                          <a:ea typeface="Arial Narrow"/>
                          <a:cs typeface="Arial Narrow"/>
                          <a:sym typeface="Arial Narrow"/>
                        </a:rPr>
                        <a:t>               98.47 %</a:t>
                      </a:r>
                      <a:endParaRPr b="0" sz="1600">
                        <a:latin typeface="Arial Narrow"/>
                        <a:ea typeface="Arial Narrow"/>
                        <a:cs typeface="Arial Narrow"/>
                        <a:sym typeface="Arial Narrow"/>
                      </a:endParaRPr>
                    </a:p>
                  </a:txBody>
                  <a:tcPr marT="45725" marB="45725" marR="91450" marL="91450"/>
                </a:tc>
              </a:tr>
              <a:tr h="370850">
                <a:tc>
                  <a:txBody>
                    <a:bodyPr/>
                    <a:lstStyle/>
                    <a:p>
                      <a:pPr indent="0" lvl="0" marL="0" marR="0" rtl="0" algn="l">
                        <a:spcBef>
                          <a:spcPts val="0"/>
                        </a:spcBef>
                        <a:spcAft>
                          <a:spcPts val="0"/>
                        </a:spcAft>
                        <a:buNone/>
                      </a:pPr>
                      <a:r>
                        <a:rPr b="1" lang="en-US" sz="1600">
                          <a:solidFill>
                            <a:schemeClr val="dk1"/>
                          </a:solidFill>
                          <a:latin typeface="Arial Narrow"/>
                          <a:ea typeface="Arial Narrow"/>
                          <a:cs typeface="Arial Narrow"/>
                          <a:sym typeface="Arial Narrow"/>
                        </a:rPr>
                        <a:t>Random Forest Classifier</a:t>
                      </a:r>
                      <a:endParaRPr b="1" sz="1600">
                        <a:solidFill>
                          <a:schemeClr val="dk1"/>
                        </a:solidFill>
                        <a:latin typeface="Arial Narrow"/>
                        <a:ea typeface="Arial Narrow"/>
                        <a:cs typeface="Arial Narrow"/>
                        <a:sym typeface="Arial Narrow"/>
                      </a:endParaRPr>
                    </a:p>
                  </a:txBody>
                  <a:tcPr marT="45725" marB="45725" marR="91450" marL="91450"/>
                </a:tc>
                <a:tc>
                  <a:txBody>
                    <a:bodyPr/>
                    <a:lstStyle/>
                    <a:p>
                      <a:pPr indent="0" lvl="0" marL="0" marR="0" rtl="0" algn="l">
                        <a:spcBef>
                          <a:spcPts val="0"/>
                        </a:spcBef>
                        <a:spcAft>
                          <a:spcPts val="0"/>
                        </a:spcAft>
                        <a:buNone/>
                      </a:pPr>
                      <a:r>
                        <a:rPr b="0" lang="en-US" sz="1600">
                          <a:latin typeface="Arial Narrow"/>
                          <a:ea typeface="Arial Narrow"/>
                          <a:cs typeface="Arial Narrow"/>
                          <a:sym typeface="Arial Narrow"/>
                        </a:rPr>
                        <a:t>               99.99 %</a:t>
                      </a:r>
                      <a:endParaRPr b="0" sz="1600">
                        <a:latin typeface="Arial Narrow"/>
                        <a:ea typeface="Arial Narrow"/>
                        <a:cs typeface="Arial Narrow"/>
                        <a:sym typeface="Arial Narrow"/>
                      </a:endParaRPr>
                    </a:p>
                  </a:txBody>
                  <a:tcPr marT="45725" marB="45725" marR="91450" marL="91450"/>
                </a:tc>
              </a:tr>
              <a:tr h="370850">
                <a:tc>
                  <a:txBody>
                    <a:bodyPr/>
                    <a:lstStyle/>
                    <a:p>
                      <a:pPr indent="0" lvl="0" marL="0" marR="0" rtl="0" algn="l">
                        <a:spcBef>
                          <a:spcPts val="0"/>
                        </a:spcBef>
                        <a:spcAft>
                          <a:spcPts val="0"/>
                        </a:spcAft>
                        <a:buNone/>
                      </a:pPr>
                      <a:r>
                        <a:rPr b="1" lang="en-US" sz="1600">
                          <a:solidFill>
                            <a:schemeClr val="dk1"/>
                          </a:solidFill>
                          <a:latin typeface="Arial Narrow"/>
                          <a:ea typeface="Arial Narrow"/>
                          <a:cs typeface="Arial Narrow"/>
                          <a:sym typeface="Arial Narrow"/>
                        </a:rPr>
                        <a:t>SVC</a:t>
                      </a:r>
                      <a:endParaRPr b="1" sz="1600">
                        <a:solidFill>
                          <a:schemeClr val="dk1"/>
                        </a:solidFill>
                        <a:latin typeface="Arial Narrow"/>
                        <a:ea typeface="Arial Narrow"/>
                        <a:cs typeface="Arial Narrow"/>
                        <a:sym typeface="Arial Narrow"/>
                      </a:endParaRPr>
                    </a:p>
                  </a:txBody>
                  <a:tcPr marT="45725" marB="45725" marR="91450" marL="91450"/>
                </a:tc>
                <a:tc>
                  <a:txBody>
                    <a:bodyPr/>
                    <a:lstStyle/>
                    <a:p>
                      <a:pPr indent="0" lvl="0" marL="0" marR="0" rtl="0" algn="l">
                        <a:spcBef>
                          <a:spcPts val="0"/>
                        </a:spcBef>
                        <a:spcAft>
                          <a:spcPts val="0"/>
                        </a:spcAft>
                        <a:buNone/>
                      </a:pPr>
                      <a:r>
                        <a:rPr b="0" lang="en-US" sz="1600">
                          <a:latin typeface="Arial Narrow"/>
                          <a:ea typeface="Arial Narrow"/>
                          <a:cs typeface="Arial Narrow"/>
                          <a:sym typeface="Arial Narrow"/>
                        </a:rPr>
                        <a:t>               98.85 %</a:t>
                      </a:r>
                      <a:endParaRPr b="0" sz="1600">
                        <a:latin typeface="Arial Narrow"/>
                        <a:ea typeface="Arial Narrow"/>
                        <a:cs typeface="Arial Narrow"/>
                        <a:sym typeface="Arial Narrow"/>
                      </a:endParaRPr>
                    </a:p>
                  </a:txBody>
                  <a:tcPr marT="45725" marB="45725" marR="91450" marL="91450"/>
                </a:tc>
              </a:tr>
              <a:tr h="370850">
                <a:tc>
                  <a:txBody>
                    <a:bodyPr/>
                    <a:lstStyle/>
                    <a:p>
                      <a:pPr indent="0" lvl="0" marL="0" marR="0" rtl="0" algn="l">
                        <a:spcBef>
                          <a:spcPts val="0"/>
                        </a:spcBef>
                        <a:spcAft>
                          <a:spcPts val="0"/>
                        </a:spcAft>
                        <a:buNone/>
                      </a:pPr>
                      <a:r>
                        <a:rPr b="1" lang="en-US" sz="1600">
                          <a:solidFill>
                            <a:schemeClr val="dk1"/>
                          </a:solidFill>
                          <a:latin typeface="Arial Narrow"/>
                          <a:ea typeface="Arial Narrow"/>
                          <a:cs typeface="Arial Narrow"/>
                          <a:sym typeface="Arial Narrow"/>
                        </a:rPr>
                        <a:t>Extra Tree Classifier</a:t>
                      </a:r>
                      <a:endParaRPr b="1" sz="1600">
                        <a:solidFill>
                          <a:schemeClr val="dk1"/>
                        </a:solidFill>
                        <a:latin typeface="Arial Narrow"/>
                        <a:ea typeface="Arial Narrow"/>
                        <a:cs typeface="Arial Narrow"/>
                        <a:sym typeface="Arial Narrow"/>
                      </a:endParaRPr>
                    </a:p>
                  </a:txBody>
                  <a:tcPr marT="45725" marB="45725" marR="91450" marL="91450"/>
                </a:tc>
                <a:tc>
                  <a:txBody>
                    <a:bodyPr/>
                    <a:lstStyle/>
                    <a:p>
                      <a:pPr indent="0" lvl="0" marL="0" marR="0" rtl="0" algn="l">
                        <a:spcBef>
                          <a:spcPts val="0"/>
                        </a:spcBef>
                        <a:spcAft>
                          <a:spcPts val="0"/>
                        </a:spcAft>
                        <a:buNone/>
                      </a:pPr>
                      <a:r>
                        <a:rPr b="0" lang="en-US" sz="1600">
                          <a:latin typeface="Arial Narrow"/>
                          <a:ea typeface="Arial Narrow"/>
                          <a:cs typeface="Arial Narrow"/>
                          <a:sym typeface="Arial Narrow"/>
                        </a:rPr>
                        <a:t>               99.97 %</a:t>
                      </a:r>
                      <a:endParaRPr b="0" sz="1600">
                        <a:latin typeface="Arial Narrow"/>
                        <a:ea typeface="Arial Narrow"/>
                        <a:cs typeface="Arial Narrow"/>
                        <a:sym typeface="Arial Narrow"/>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Arial Narrow"/>
                        <a:buNone/>
                      </a:pPr>
                      <a:r>
                        <a:rPr b="1" lang="en-US" sz="1600">
                          <a:solidFill>
                            <a:schemeClr val="dk1"/>
                          </a:solidFill>
                          <a:latin typeface="Arial Narrow"/>
                          <a:ea typeface="Arial Narrow"/>
                          <a:cs typeface="Arial Narrow"/>
                          <a:sym typeface="Arial Narrow"/>
                        </a:rPr>
                        <a:t>Decision Tree Classifier</a:t>
                      </a:r>
                      <a:endParaRPr/>
                    </a:p>
                  </a:txBody>
                  <a:tcPr marT="45725" marB="45725" marR="91450" marL="91450"/>
                </a:tc>
                <a:tc>
                  <a:txBody>
                    <a:bodyPr/>
                    <a:lstStyle/>
                    <a:p>
                      <a:pPr indent="0" lvl="0" marL="0" marR="0" rtl="0" algn="l">
                        <a:spcBef>
                          <a:spcPts val="0"/>
                        </a:spcBef>
                        <a:spcAft>
                          <a:spcPts val="0"/>
                        </a:spcAft>
                        <a:buNone/>
                      </a:pPr>
                      <a:r>
                        <a:rPr b="0" lang="en-US" sz="1600">
                          <a:latin typeface="Arial Narrow"/>
                          <a:ea typeface="Arial Narrow"/>
                          <a:cs typeface="Arial Narrow"/>
                          <a:sym typeface="Arial Narrow"/>
                        </a:rPr>
                        <a:t>               99.98%</a:t>
                      </a:r>
                      <a:endParaRPr b="0" sz="1600">
                        <a:latin typeface="Arial Narrow"/>
                        <a:ea typeface="Arial Narrow"/>
                        <a:cs typeface="Arial Narrow"/>
                        <a:sym typeface="Arial Narrow"/>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Arial Narrow"/>
                        <a:buNone/>
                      </a:pPr>
                      <a:r>
                        <a:rPr b="1" lang="en-US" sz="1600">
                          <a:solidFill>
                            <a:schemeClr val="dk1"/>
                          </a:solidFill>
                          <a:latin typeface="Arial Narrow"/>
                          <a:ea typeface="Arial Narrow"/>
                          <a:cs typeface="Arial Narrow"/>
                          <a:sym typeface="Arial Narrow"/>
                        </a:rPr>
                        <a:t>Ada Boost Classifier</a:t>
                      </a:r>
                      <a:endParaRPr/>
                    </a:p>
                  </a:txBody>
                  <a:tcPr marT="45725" marB="45725" marR="91450" marL="91450"/>
                </a:tc>
                <a:tc>
                  <a:txBody>
                    <a:bodyPr/>
                    <a:lstStyle/>
                    <a:p>
                      <a:pPr indent="0" lvl="0" marL="0" marR="0" rtl="0" algn="l">
                        <a:spcBef>
                          <a:spcPts val="0"/>
                        </a:spcBef>
                        <a:spcAft>
                          <a:spcPts val="0"/>
                        </a:spcAft>
                        <a:buNone/>
                      </a:pPr>
                      <a:r>
                        <a:rPr b="0" lang="en-US" sz="1600">
                          <a:latin typeface="Arial Narrow"/>
                          <a:ea typeface="Arial Narrow"/>
                          <a:cs typeface="Arial Narrow"/>
                          <a:sym typeface="Arial Narrow"/>
                        </a:rPr>
                        <a:t>               99.99%</a:t>
                      </a:r>
                      <a:endParaRPr b="0" sz="1600">
                        <a:latin typeface="Arial Narrow"/>
                        <a:ea typeface="Arial Narrow"/>
                        <a:cs typeface="Arial Narrow"/>
                        <a:sym typeface="Arial Narrow"/>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Arial Narrow"/>
                        <a:buNone/>
                      </a:pPr>
                      <a:r>
                        <a:rPr b="1" lang="en-US" sz="1600">
                          <a:solidFill>
                            <a:schemeClr val="dk1"/>
                          </a:solidFill>
                          <a:latin typeface="Arial Narrow"/>
                          <a:ea typeface="Arial Narrow"/>
                          <a:cs typeface="Arial Narrow"/>
                          <a:sym typeface="Arial Narrow"/>
                        </a:rPr>
                        <a:t>XGB Classifier</a:t>
                      </a:r>
                      <a:endParaRPr b="1" sz="1800">
                        <a:solidFill>
                          <a:schemeClr val="dk1"/>
                        </a:solidFill>
                        <a:latin typeface="Arial Narrow"/>
                        <a:ea typeface="Arial Narrow"/>
                        <a:cs typeface="Arial Narrow"/>
                        <a:sym typeface="Arial Narrow"/>
                      </a:endParaRPr>
                    </a:p>
                  </a:txBody>
                  <a:tcPr marT="45725" marB="45725" marR="91450" marL="91450"/>
                </a:tc>
                <a:tc>
                  <a:txBody>
                    <a:bodyPr/>
                    <a:lstStyle/>
                    <a:p>
                      <a:pPr indent="0" lvl="0" marL="0" marR="0" rtl="0" algn="l">
                        <a:spcBef>
                          <a:spcPts val="0"/>
                        </a:spcBef>
                        <a:spcAft>
                          <a:spcPts val="0"/>
                        </a:spcAft>
                        <a:buNone/>
                      </a:pPr>
                      <a:r>
                        <a:rPr b="0" lang="en-US" sz="1600">
                          <a:latin typeface="Arial Narrow"/>
                          <a:ea typeface="Arial Narrow"/>
                          <a:cs typeface="Arial Narrow"/>
                          <a:sym typeface="Arial Narrow"/>
                        </a:rPr>
                        <a:t>               100.00%</a:t>
                      </a:r>
                      <a:endParaRPr b="0" sz="1600">
                        <a:latin typeface="Arial Narrow"/>
                        <a:ea typeface="Arial Narrow"/>
                        <a:cs typeface="Arial Narrow"/>
                        <a:sym typeface="Arial Narrow"/>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3526679" y="1018117"/>
            <a:ext cx="8825660" cy="182251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Arial Rounded"/>
              <a:buNone/>
            </a:pPr>
            <a:r>
              <a:rPr b="1" lang="en-US" sz="5400">
                <a:solidFill>
                  <a:schemeClr val="lt1"/>
                </a:solidFill>
                <a:latin typeface="Arial Rounded"/>
                <a:ea typeface="Arial Rounded"/>
                <a:cs typeface="Arial Rounded"/>
                <a:sym typeface="Arial Rounded"/>
              </a:rPr>
              <a:t>Thank You !</a:t>
            </a:r>
            <a:endParaRPr b="1" sz="5400">
              <a:solidFill>
                <a:schemeClr val="lt1"/>
              </a:solidFill>
              <a:latin typeface="Arial Rounded"/>
              <a:ea typeface="Arial Rounded"/>
              <a:cs typeface="Arial Rounded"/>
              <a:sym typeface="Arial Rounded"/>
            </a:endParaRPr>
          </a:p>
        </p:txBody>
      </p:sp>
      <p:sp>
        <p:nvSpPr>
          <p:cNvPr id="174" name="Google Shape;174;p13"/>
          <p:cNvSpPr txBox="1"/>
          <p:nvPr>
            <p:ph idx="1" type="body"/>
          </p:nvPr>
        </p:nvSpPr>
        <p:spPr>
          <a:xfrm>
            <a:off x="773954" y="5872692"/>
            <a:ext cx="8825659"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20"/>
              <a:buNone/>
            </a:pPr>
            <a:r>
              <a:rPr b="1" lang="en-US" sz="1400">
                <a:solidFill>
                  <a:srgbClr val="70186D"/>
                </a:solidFill>
                <a:latin typeface="Arial Rounded"/>
                <a:ea typeface="Arial Rounded"/>
                <a:cs typeface="Arial Rounded"/>
                <a:sym typeface="Arial Rounded"/>
              </a:rPr>
              <a:t>Yash Patoliya</a:t>
            </a:r>
            <a:endParaRPr b="1" sz="1400">
              <a:solidFill>
                <a:srgbClr val="70186D"/>
              </a:solidFill>
              <a:latin typeface="Arial Rounded"/>
              <a:ea typeface="Arial Rounded"/>
              <a:cs typeface="Arial Rounded"/>
              <a:sym typeface="Arial Round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1345454" y="1687045"/>
            <a:ext cx="4351025" cy="228382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Arial Black"/>
              <a:buNone/>
            </a:pPr>
            <a:r>
              <a:rPr b="1" lang="en-US" sz="4800">
                <a:solidFill>
                  <a:schemeClr val="lt1"/>
                </a:solidFill>
                <a:latin typeface="Arial Black"/>
                <a:ea typeface="Arial Black"/>
                <a:cs typeface="Arial Black"/>
                <a:sym typeface="Arial Black"/>
              </a:rPr>
              <a:t>AGENDA</a:t>
            </a:r>
            <a:endParaRPr b="1" sz="4800">
              <a:solidFill>
                <a:schemeClr val="lt1"/>
              </a:solidFill>
              <a:latin typeface="Arial Black"/>
              <a:ea typeface="Arial Black"/>
              <a:cs typeface="Arial Black"/>
              <a:sym typeface="Arial Black"/>
            </a:endParaRPr>
          </a:p>
        </p:txBody>
      </p:sp>
      <p:sp>
        <p:nvSpPr>
          <p:cNvPr id="102" name="Google Shape;102;p2"/>
          <p:cNvSpPr txBox="1"/>
          <p:nvPr>
            <p:ph idx="1" type="body"/>
          </p:nvPr>
        </p:nvSpPr>
        <p:spPr>
          <a:xfrm>
            <a:off x="6895559" y="1142999"/>
            <a:ext cx="4905916" cy="5153025"/>
          </a:xfrm>
          <a:prstGeom prst="rect">
            <a:avLst/>
          </a:prstGeom>
          <a:noFill/>
          <a:ln>
            <a:noFill/>
          </a:ln>
        </p:spPr>
        <p:txBody>
          <a:bodyPr anchorCtr="0" anchor="ctr" bIns="45700" lIns="91425" spcFirstLastPara="1" rIns="91425" wrap="square" tIns="45700">
            <a:normAutofit/>
          </a:bodyPr>
          <a:lstStyle/>
          <a:p>
            <a:pPr indent="-457200" lvl="0" marL="457200" rtl="0" algn="l">
              <a:lnSpc>
                <a:spcPct val="150000"/>
              </a:lnSpc>
              <a:spcBef>
                <a:spcPts val="0"/>
              </a:spcBef>
              <a:spcAft>
                <a:spcPts val="0"/>
              </a:spcAft>
              <a:buSzPts val="1600"/>
              <a:buFont typeface="Noto Sans Symbols"/>
              <a:buChar char="▪"/>
            </a:pPr>
            <a:r>
              <a:rPr b="1" lang="en-US" cap="none">
                <a:solidFill>
                  <a:schemeClr val="dk1"/>
                </a:solidFill>
                <a:latin typeface="Arial"/>
                <a:ea typeface="Arial"/>
                <a:cs typeface="Arial"/>
                <a:sym typeface="Arial"/>
              </a:rPr>
              <a:t>Introduction</a:t>
            </a:r>
            <a:endParaRPr/>
          </a:p>
          <a:p>
            <a:pPr indent="-457200" lvl="0" marL="457200" rtl="0" algn="l">
              <a:lnSpc>
                <a:spcPct val="150000"/>
              </a:lnSpc>
              <a:spcBef>
                <a:spcPts val="1000"/>
              </a:spcBef>
              <a:spcAft>
                <a:spcPts val="0"/>
              </a:spcAft>
              <a:buSzPts val="1600"/>
              <a:buFont typeface="Noto Sans Symbols"/>
              <a:buChar char="▪"/>
            </a:pPr>
            <a:r>
              <a:rPr b="1" lang="en-US" cap="none">
                <a:solidFill>
                  <a:schemeClr val="dk1"/>
                </a:solidFill>
                <a:latin typeface="Arial"/>
                <a:ea typeface="Arial"/>
                <a:cs typeface="Arial"/>
                <a:sym typeface="Arial"/>
              </a:rPr>
              <a:t>Data Collection</a:t>
            </a:r>
            <a:endParaRPr/>
          </a:p>
          <a:p>
            <a:pPr indent="-457200" lvl="0" marL="457200" rtl="0" algn="l">
              <a:lnSpc>
                <a:spcPct val="150000"/>
              </a:lnSpc>
              <a:spcBef>
                <a:spcPts val="1000"/>
              </a:spcBef>
              <a:spcAft>
                <a:spcPts val="0"/>
              </a:spcAft>
              <a:buSzPts val="1600"/>
              <a:buFont typeface="Noto Sans Symbols"/>
              <a:buChar char="▪"/>
            </a:pPr>
            <a:r>
              <a:rPr b="1" lang="en-US" cap="none">
                <a:solidFill>
                  <a:schemeClr val="dk1"/>
                </a:solidFill>
                <a:latin typeface="Arial"/>
                <a:ea typeface="Arial"/>
                <a:cs typeface="Arial"/>
                <a:sym typeface="Arial"/>
              </a:rPr>
              <a:t>Data Cleaning</a:t>
            </a:r>
            <a:endParaRPr/>
          </a:p>
          <a:p>
            <a:pPr indent="-457200" lvl="0" marL="457200" rtl="0" algn="l">
              <a:lnSpc>
                <a:spcPct val="150000"/>
              </a:lnSpc>
              <a:spcBef>
                <a:spcPts val="1000"/>
              </a:spcBef>
              <a:spcAft>
                <a:spcPts val="0"/>
              </a:spcAft>
              <a:buSzPts val="1600"/>
              <a:buFont typeface="Noto Sans Symbols"/>
              <a:buChar char="▪"/>
            </a:pPr>
            <a:r>
              <a:rPr b="1" lang="en-US" cap="none">
                <a:solidFill>
                  <a:schemeClr val="dk1"/>
                </a:solidFill>
                <a:latin typeface="Arial"/>
                <a:ea typeface="Arial"/>
                <a:cs typeface="Arial"/>
                <a:sym typeface="Arial"/>
              </a:rPr>
              <a:t>Data Pre-processing</a:t>
            </a:r>
            <a:endParaRPr/>
          </a:p>
          <a:p>
            <a:pPr indent="-457200" lvl="0" marL="457200" rtl="0" algn="l">
              <a:lnSpc>
                <a:spcPct val="150000"/>
              </a:lnSpc>
              <a:spcBef>
                <a:spcPts val="1000"/>
              </a:spcBef>
              <a:spcAft>
                <a:spcPts val="0"/>
              </a:spcAft>
              <a:buSzPts val="1600"/>
              <a:buFont typeface="Noto Sans Symbols"/>
              <a:buChar char="▪"/>
            </a:pPr>
            <a:r>
              <a:rPr b="1" lang="en-US" cap="none">
                <a:solidFill>
                  <a:schemeClr val="dk1"/>
                </a:solidFill>
                <a:latin typeface="Arial"/>
                <a:ea typeface="Arial"/>
                <a:cs typeface="Arial"/>
                <a:sym typeface="Arial"/>
              </a:rPr>
              <a:t>Exploratory Data Analysis (EDA)</a:t>
            </a:r>
            <a:endParaRPr/>
          </a:p>
          <a:p>
            <a:pPr indent="-457200" lvl="0" marL="457200" rtl="0" algn="l">
              <a:lnSpc>
                <a:spcPct val="150000"/>
              </a:lnSpc>
              <a:spcBef>
                <a:spcPts val="1000"/>
              </a:spcBef>
              <a:spcAft>
                <a:spcPts val="0"/>
              </a:spcAft>
              <a:buSzPts val="1600"/>
              <a:buFont typeface="Noto Sans Symbols"/>
              <a:buChar char="▪"/>
            </a:pPr>
            <a:r>
              <a:rPr b="1" lang="en-US" cap="none">
                <a:solidFill>
                  <a:schemeClr val="dk1"/>
                </a:solidFill>
                <a:latin typeface="Arial"/>
                <a:ea typeface="Arial"/>
                <a:cs typeface="Arial"/>
                <a:sym typeface="Arial"/>
              </a:rPr>
              <a:t>Feature Engineering</a:t>
            </a:r>
            <a:endParaRPr/>
          </a:p>
          <a:p>
            <a:pPr indent="-457200" lvl="0" marL="457200" rtl="0" algn="l">
              <a:lnSpc>
                <a:spcPct val="150000"/>
              </a:lnSpc>
              <a:spcBef>
                <a:spcPts val="1000"/>
              </a:spcBef>
              <a:spcAft>
                <a:spcPts val="0"/>
              </a:spcAft>
              <a:buSzPts val="1600"/>
              <a:buFont typeface="Noto Sans Symbols"/>
              <a:buChar char="▪"/>
            </a:pPr>
            <a:r>
              <a:rPr b="1" lang="en-US" cap="none">
                <a:solidFill>
                  <a:schemeClr val="dk1"/>
                </a:solidFill>
                <a:latin typeface="Arial"/>
                <a:ea typeface="Arial"/>
                <a:cs typeface="Arial"/>
                <a:sym typeface="Arial"/>
              </a:rPr>
              <a:t>Model Selection</a:t>
            </a:r>
            <a:endParaRPr/>
          </a:p>
          <a:p>
            <a:pPr indent="-457200" lvl="0" marL="457200" rtl="0" algn="l">
              <a:lnSpc>
                <a:spcPct val="150000"/>
              </a:lnSpc>
              <a:spcBef>
                <a:spcPts val="1000"/>
              </a:spcBef>
              <a:spcAft>
                <a:spcPts val="0"/>
              </a:spcAft>
              <a:buSzPts val="1600"/>
              <a:buFont typeface="Noto Sans Symbols"/>
              <a:buChar char="▪"/>
            </a:pPr>
            <a:r>
              <a:rPr b="1" lang="en-US" cap="none">
                <a:solidFill>
                  <a:schemeClr val="dk1"/>
                </a:solidFill>
                <a:latin typeface="Arial"/>
                <a:ea typeface="Arial"/>
                <a:cs typeface="Arial"/>
                <a:sym typeface="Arial"/>
              </a:rPr>
              <a:t>Model Training</a:t>
            </a:r>
            <a:endParaRPr b="1"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lang="en-US"/>
              <a:t>Introduction </a:t>
            </a:r>
            <a:endParaRPr b="1"/>
          </a:p>
        </p:txBody>
      </p:sp>
      <p:sp>
        <p:nvSpPr>
          <p:cNvPr id="108" name="Google Shape;108;p3"/>
          <p:cNvSpPr txBox="1"/>
          <p:nvPr>
            <p:ph idx="1" type="body"/>
          </p:nvPr>
        </p:nvSpPr>
        <p:spPr>
          <a:xfrm>
            <a:off x="1450229" y="3032125"/>
            <a:ext cx="8825659" cy="3416300"/>
          </a:xfrm>
          <a:prstGeom prst="rect">
            <a:avLst/>
          </a:prstGeom>
          <a:noFill/>
          <a:ln>
            <a:noFill/>
          </a:ln>
        </p:spPr>
        <p:txBody>
          <a:bodyPr anchorCtr="0" anchor="t" bIns="45700" lIns="91425" spcFirstLastPara="1" rIns="91425" wrap="square" tIns="45700">
            <a:normAutofit fontScale="70000" lnSpcReduction="20000"/>
          </a:bodyPr>
          <a:lstStyle/>
          <a:p>
            <a:pPr indent="-315468" lvl="0" marL="342900" rtl="0" algn="l">
              <a:spcBef>
                <a:spcPts val="0"/>
              </a:spcBef>
              <a:spcAft>
                <a:spcPts val="0"/>
              </a:spcAft>
              <a:buSzPct val="59999"/>
              <a:buChar char="●"/>
            </a:pPr>
            <a:r>
              <a:rPr lang="en-US">
                <a:latin typeface="Arial"/>
                <a:ea typeface="Arial"/>
                <a:cs typeface="Arial"/>
                <a:sym typeface="Arial"/>
              </a:rPr>
              <a:t>Develop a robust machine learning model to accurately classify network traffic into normal and different types of attack categories based on various network flow features. By utilizing this model, the company aims to improve intrusion detection accuracy, reduce false positives, and enhance overall network security.</a:t>
            </a:r>
            <a:endParaRPr/>
          </a:p>
          <a:p>
            <a:pPr indent="-315468" lvl="0" marL="342900" rtl="0" algn="l">
              <a:spcBef>
                <a:spcPts val="1000"/>
              </a:spcBef>
              <a:spcAft>
                <a:spcPts val="0"/>
              </a:spcAft>
              <a:buSzPct val="59999"/>
              <a:buChar char="●"/>
            </a:pPr>
            <a:r>
              <a:rPr lang="en-US">
                <a:latin typeface="Arial"/>
                <a:ea typeface="Arial"/>
                <a:cs typeface="Arial"/>
                <a:sym typeface="Arial"/>
              </a:rPr>
              <a:t>Improved Detection: The model will identify various types of network attacks, allowing for more effective intrusion detection. </a:t>
            </a:r>
            <a:endParaRPr/>
          </a:p>
          <a:p>
            <a:pPr indent="-315468" lvl="0" marL="342900" rtl="0" algn="l">
              <a:spcBef>
                <a:spcPts val="1000"/>
              </a:spcBef>
              <a:spcAft>
                <a:spcPts val="0"/>
              </a:spcAft>
              <a:buSzPct val="59999"/>
              <a:buChar char="●"/>
            </a:pPr>
            <a:r>
              <a:rPr lang="en-US">
                <a:latin typeface="Arial"/>
                <a:ea typeface="Arial"/>
                <a:cs typeface="Arial"/>
                <a:sym typeface="Arial"/>
              </a:rPr>
              <a:t>Resource Optimization: By accurately classifying network traffic, the company can allocate security resources more efficiently. </a:t>
            </a:r>
            <a:endParaRPr/>
          </a:p>
          <a:p>
            <a:pPr indent="-315468" lvl="0" marL="342900" rtl="0" algn="l">
              <a:spcBef>
                <a:spcPts val="1000"/>
              </a:spcBef>
              <a:spcAft>
                <a:spcPts val="0"/>
              </a:spcAft>
              <a:buSzPct val="59999"/>
              <a:buChar char="●"/>
            </a:pPr>
            <a:r>
              <a:rPr lang="en-US">
                <a:latin typeface="Arial"/>
                <a:ea typeface="Arial"/>
                <a:cs typeface="Arial"/>
                <a:sym typeface="Arial"/>
              </a:rPr>
              <a:t>Enhanced Security Posture: Understanding key factors influencing network attacks will help in developing more effective security strategies.</a:t>
            </a:r>
            <a:endParaRPr/>
          </a:p>
          <a:p>
            <a:pPr indent="-251459" lvl="0" marL="342900" rtl="0" algn="l">
              <a:spcBef>
                <a:spcPts val="1000"/>
              </a:spcBef>
              <a:spcAft>
                <a:spcPts val="0"/>
              </a:spcAft>
              <a:buSzPct val="59999"/>
              <a:buNone/>
            </a:pPr>
            <a:r>
              <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lang="en-US"/>
              <a:t>Data Collection</a:t>
            </a:r>
            <a:endParaRPr/>
          </a:p>
        </p:txBody>
      </p:sp>
      <p:sp>
        <p:nvSpPr>
          <p:cNvPr id="114" name="Google Shape;114;p4"/>
          <p:cNvSpPr txBox="1"/>
          <p:nvPr>
            <p:ph idx="1" type="body"/>
          </p:nvPr>
        </p:nvSpPr>
        <p:spPr>
          <a:xfrm>
            <a:off x="1269254" y="2936875"/>
            <a:ext cx="8825659" cy="3416300"/>
          </a:xfrm>
          <a:prstGeom prst="rect">
            <a:avLst/>
          </a:prstGeom>
          <a:noFill/>
          <a:ln>
            <a:noFill/>
          </a:ln>
        </p:spPr>
        <p:txBody>
          <a:bodyPr anchorCtr="0" anchor="t" bIns="45700" lIns="91425" spcFirstLastPara="1" rIns="91425" wrap="square" tIns="45700">
            <a:normAutofit fontScale="77500"/>
          </a:bodyPr>
          <a:lstStyle/>
          <a:p>
            <a:pPr indent="-322326" lvl="0" marL="342900" rtl="0" algn="l">
              <a:spcBef>
                <a:spcPts val="0"/>
              </a:spcBef>
              <a:spcAft>
                <a:spcPts val="0"/>
              </a:spcAft>
              <a:buSzPct val="59999"/>
              <a:buChar char="●"/>
            </a:pPr>
            <a:r>
              <a:rPr lang="en-US">
                <a:latin typeface="Arial"/>
                <a:ea typeface="Arial"/>
                <a:cs typeface="Arial"/>
                <a:sym typeface="Arial"/>
              </a:rPr>
              <a:t>Load and explore the dataset using pandas, matplotlib, and seaborn. </a:t>
            </a:r>
            <a:endParaRPr/>
          </a:p>
          <a:p>
            <a:pPr indent="-322326" lvl="0" marL="342900" rtl="0" algn="l">
              <a:spcBef>
                <a:spcPts val="1000"/>
              </a:spcBef>
              <a:spcAft>
                <a:spcPts val="0"/>
              </a:spcAft>
              <a:buSzPct val="59999"/>
              <a:buChar char="●"/>
            </a:pPr>
            <a:r>
              <a:rPr lang="en-US">
                <a:latin typeface="Arial"/>
                <a:ea typeface="Arial"/>
                <a:cs typeface="Arial"/>
                <a:sym typeface="Arial"/>
              </a:rPr>
              <a:t>Preprocess the data, including handling class imbalances and normalizing features. </a:t>
            </a:r>
            <a:endParaRPr/>
          </a:p>
          <a:p>
            <a:pPr indent="-322326" lvl="0" marL="342900" rtl="0" algn="l">
              <a:spcBef>
                <a:spcPts val="1000"/>
              </a:spcBef>
              <a:spcAft>
                <a:spcPts val="0"/>
              </a:spcAft>
              <a:buSzPct val="59999"/>
              <a:buChar char="●"/>
            </a:pPr>
            <a:r>
              <a:rPr lang="en-US">
                <a:latin typeface="Arial"/>
                <a:ea typeface="Arial"/>
                <a:cs typeface="Arial"/>
                <a:sym typeface="Arial"/>
              </a:rPr>
              <a:t>Conduct feature selection to identify the most important network flow features. </a:t>
            </a:r>
            <a:endParaRPr/>
          </a:p>
          <a:p>
            <a:pPr indent="-322326" lvl="0" marL="342900" rtl="0" algn="l">
              <a:spcBef>
                <a:spcPts val="1000"/>
              </a:spcBef>
              <a:spcAft>
                <a:spcPts val="0"/>
              </a:spcAft>
              <a:buSzPct val="59999"/>
              <a:buChar char="●"/>
            </a:pPr>
            <a:r>
              <a:rPr lang="en-US">
                <a:latin typeface="Arial"/>
                <a:ea typeface="Arial"/>
                <a:cs typeface="Arial"/>
                <a:sym typeface="Arial"/>
              </a:rPr>
              <a:t>Implement and compare multiple classification algorithms as base learners. </a:t>
            </a:r>
            <a:endParaRPr/>
          </a:p>
          <a:p>
            <a:pPr indent="-322326" lvl="0" marL="342900" rtl="0" algn="l">
              <a:spcBef>
                <a:spcPts val="1000"/>
              </a:spcBef>
              <a:spcAft>
                <a:spcPts val="0"/>
              </a:spcAft>
              <a:buSzPct val="59999"/>
              <a:buChar char="●"/>
            </a:pPr>
            <a:r>
              <a:rPr lang="en-US">
                <a:latin typeface="Arial"/>
                <a:ea typeface="Arial"/>
                <a:cs typeface="Arial"/>
                <a:sym typeface="Arial"/>
              </a:rPr>
              <a:t>Generate and interpret performance metrics and visualizations for both individual models and the ensemble</a:t>
            </a:r>
            <a:endParaRPr/>
          </a:p>
          <a:p>
            <a:pPr indent="-251459" lvl="0" marL="342900" rtl="0" algn="l">
              <a:spcBef>
                <a:spcPts val="1000"/>
              </a:spcBef>
              <a:spcAft>
                <a:spcPts val="0"/>
              </a:spcAft>
              <a:buSzPct val="59999"/>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2800"/>
              <a:buFont typeface="Arial"/>
              <a:buNone/>
            </a:pPr>
            <a:r>
              <a:rPr b="1" lang="en-US" sz="2800">
                <a:latin typeface="Arial"/>
                <a:ea typeface="Arial"/>
                <a:cs typeface="Arial"/>
                <a:sym typeface="Arial"/>
              </a:rPr>
              <a:t>Data Cleaning &amp; Preprocesing</a:t>
            </a:r>
            <a:endParaRPr b="1" sz="2800">
              <a:latin typeface="Arial"/>
              <a:ea typeface="Arial"/>
              <a:cs typeface="Arial"/>
              <a:sym typeface="Arial"/>
            </a:endParaRPr>
          </a:p>
        </p:txBody>
      </p:sp>
      <p:graphicFrame>
        <p:nvGraphicFramePr>
          <p:cNvPr id="120" name="Google Shape;120;p5"/>
          <p:cNvGraphicFramePr/>
          <p:nvPr/>
        </p:nvGraphicFramePr>
        <p:xfrm>
          <a:off x="1154954" y="2336800"/>
          <a:ext cx="3000000" cy="3000000"/>
        </p:xfrm>
        <a:graphic>
          <a:graphicData uri="http://schemas.openxmlformats.org/drawingml/2006/table">
            <a:tbl>
              <a:tblPr bandRow="1" firstRow="1">
                <a:noFill/>
                <a:tableStyleId>{C3E41C93-1045-4772-84C1-C47DC94F5D03}</a:tableStyleId>
              </a:tblPr>
              <a:tblGrid>
                <a:gridCol w="3078050"/>
                <a:gridCol w="6892200"/>
              </a:tblGrid>
              <a:tr h="370850">
                <a:tc>
                  <a:txBody>
                    <a:bodyPr/>
                    <a:lstStyle/>
                    <a:p>
                      <a:pPr indent="0" lvl="0" marL="0" marR="0" rtl="0" algn="l">
                        <a:spcBef>
                          <a:spcPts val="0"/>
                        </a:spcBef>
                        <a:spcAft>
                          <a:spcPts val="0"/>
                        </a:spcAft>
                        <a:buNone/>
                      </a:pPr>
                      <a:r>
                        <a:rPr lang="en-US" sz="1800" u="none" cap="none" strike="noStrike"/>
                        <a:t>FUNCTION</a:t>
                      </a:r>
                      <a:endParaRPr sz="1800"/>
                    </a:p>
                  </a:txBody>
                  <a:tcPr marT="45725" marB="45725" marR="91450" marL="91450"/>
                </a:tc>
                <a:tc>
                  <a:txBody>
                    <a:bodyPr/>
                    <a:lstStyle/>
                    <a:p>
                      <a:pPr indent="0" lvl="0" marL="0" marR="0" rtl="0" algn="l">
                        <a:spcBef>
                          <a:spcPts val="0"/>
                        </a:spcBef>
                        <a:spcAft>
                          <a:spcPts val="0"/>
                        </a:spcAft>
                        <a:buNone/>
                      </a:pPr>
                      <a:r>
                        <a:rPr lang="en-US" sz="1800"/>
                        <a:t>OPERATIONS</a:t>
                      </a:r>
                      <a:endParaRPr sz="1800"/>
                    </a:p>
                  </a:txBody>
                  <a:tcPr marT="45725" marB="45725" marR="91450" marL="91450"/>
                </a:tc>
              </a:tr>
              <a:tr h="370850">
                <a:tc>
                  <a:txBody>
                    <a:bodyPr/>
                    <a:lstStyle/>
                    <a:p>
                      <a:pPr indent="0" lvl="0" marL="0" marR="0" rtl="0" algn="l">
                        <a:spcBef>
                          <a:spcPts val="0"/>
                        </a:spcBef>
                        <a:spcAft>
                          <a:spcPts val="0"/>
                        </a:spcAft>
                        <a:buNone/>
                      </a:pPr>
                      <a:r>
                        <a:rPr lang="en-US" sz="1800"/>
                        <a:t>df=pd.read_csv(“”)</a:t>
                      </a:r>
                      <a:endParaRPr sz="1800"/>
                    </a:p>
                  </a:txBody>
                  <a:tcPr marT="45725" marB="45725" marR="91450" marL="91450"/>
                </a:tc>
                <a:tc>
                  <a:txBody>
                    <a:bodyPr/>
                    <a:lstStyle/>
                    <a:p>
                      <a:pPr indent="0" lvl="0" marL="0" marR="0" rtl="0" algn="l">
                        <a:spcBef>
                          <a:spcPts val="0"/>
                        </a:spcBef>
                        <a:spcAft>
                          <a:spcPts val="0"/>
                        </a:spcAft>
                        <a:buNone/>
                      </a:pPr>
                      <a:r>
                        <a:rPr lang="en-US" sz="1800"/>
                        <a:t>Importing our dataset into Data frame and storing in df (i.evariable) (pd refers to pandas)</a:t>
                      </a:r>
                      <a:endParaRPr sz="1800"/>
                    </a:p>
                  </a:txBody>
                  <a:tcPr marT="45725" marB="45725" marR="91450" marL="91450"/>
                </a:tc>
              </a:tr>
              <a:tr h="370850">
                <a:tc>
                  <a:txBody>
                    <a:bodyPr/>
                    <a:lstStyle/>
                    <a:p>
                      <a:pPr indent="0" lvl="0" marL="0" marR="0" rtl="0" algn="l">
                        <a:spcBef>
                          <a:spcPts val="0"/>
                        </a:spcBef>
                        <a:spcAft>
                          <a:spcPts val="0"/>
                        </a:spcAft>
                        <a:buNone/>
                      </a:pPr>
                      <a:r>
                        <a:rPr lang="en-US" sz="1800"/>
                        <a:t>df.head(), df.tail()</a:t>
                      </a:r>
                      <a:endParaRPr sz="1800"/>
                    </a:p>
                  </a:txBody>
                  <a:tcPr marT="45725" marB="45725" marR="91450" marL="91450"/>
                </a:tc>
                <a:tc>
                  <a:txBody>
                    <a:bodyPr/>
                    <a:lstStyle/>
                    <a:p>
                      <a:pPr indent="0" lvl="0" marL="0" marR="0" rtl="0" algn="l">
                        <a:spcBef>
                          <a:spcPts val="0"/>
                        </a:spcBef>
                        <a:spcAft>
                          <a:spcPts val="0"/>
                        </a:spcAft>
                        <a:buNone/>
                      </a:pPr>
                      <a:r>
                        <a:rPr lang="en-US" sz="1800"/>
                        <a:t>To Display the first 5 Rows and last 5 Rows </a:t>
                      </a:r>
                      <a:endParaRPr sz="1800"/>
                    </a:p>
                  </a:txBody>
                  <a:tcPr marT="45725" marB="45725" marR="91450" marL="91450"/>
                </a:tc>
              </a:tr>
              <a:tr h="370850">
                <a:tc>
                  <a:txBody>
                    <a:bodyPr/>
                    <a:lstStyle/>
                    <a:p>
                      <a:pPr indent="0" lvl="0" marL="0" marR="0" rtl="0" algn="l">
                        <a:spcBef>
                          <a:spcPts val="0"/>
                        </a:spcBef>
                        <a:spcAft>
                          <a:spcPts val="0"/>
                        </a:spcAft>
                        <a:buNone/>
                      </a:pPr>
                      <a:r>
                        <a:rPr lang="en-US" sz="1800"/>
                        <a:t>df.shape()</a:t>
                      </a:r>
                      <a:endParaRPr sz="1800"/>
                    </a:p>
                  </a:txBody>
                  <a:tcPr marT="45725" marB="45725" marR="91450" marL="91450"/>
                </a:tc>
                <a:tc>
                  <a:txBody>
                    <a:bodyPr/>
                    <a:lstStyle/>
                    <a:p>
                      <a:pPr indent="0" lvl="0" marL="0" marR="0" rtl="0" algn="l">
                        <a:spcBef>
                          <a:spcPts val="0"/>
                        </a:spcBef>
                        <a:spcAft>
                          <a:spcPts val="0"/>
                        </a:spcAft>
                        <a:buNone/>
                      </a:pPr>
                      <a:r>
                        <a:rPr lang="en-US" sz="1800"/>
                        <a:t>array dimensions that tells the number of rows and columns of a given Data Frame.</a:t>
                      </a:r>
                      <a:endParaRPr sz="1800"/>
                    </a:p>
                  </a:txBody>
                  <a:tcPr marT="45725" marB="45725" marR="91450" marL="91450"/>
                </a:tc>
              </a:tr>
              <a:tr h="370850">
                <a:tc>
                  <a:txBody>
                    <a:bodyPr/>
                    <a:lstStyle/>
                    <a:p>
                      <a:pPr indent="0" lvl="0" marL="0" marR="0" rtl="0" algn="l">
                        <a:spcBef>
                          <a:spcPts val="0"/>
                        </a:spcBef>
                        <a:spcAft>
                          <a:spcPts val="0"/>
                        </a:spcAft>
                        <a:buNone/>
                      </a:pPr>
                      <a:r>
                        <a:rPr lang="en-US" sz="1800"/>
                        <a:t>df.info()</a:t>
                      </a:r>
                      <a:endParaRPr sz="1800"/>
                    </a:p>
                  </a:txBody>
                  <a:tcPr marT="45725" marB="45725" marR="91450" marL="91450"/>
                </a:tc>
                <a:tc>
                  <a:txBody>
                    <a:bodyPr/>
                    <a:lstStyle/>
                    <a:p>
                      <a:pPr indent="0" lvl="0" marL="0" marR="0" rtl="0" algn="l">
                        <a:spcBef>
                          <a:spcPts val="0"/>
                        </a:spcBef>
                        <a:spcAft>
                          <a:spcPts val="0"/>
                        </a:spcAft>
                        <a:buNone/>
                      </a:pPr>
                      <a:r>
                        <a:rPr lang="en-US" sz="1800"/>
                        <a:t>Display columns ,datatypes, non-null count and memory usage</a:t>
                      </a:r>
                      <a:endParaRPr sz="1800"/>
                    </a:p>
                  </a:txBody>
                  <a:tcPr marT="45725" marB="45725" marR="91450" marL="91450"/>
                </a:tc>
              </a:tr>
              <a:tr h="370850">
                <a:tc>
                  <a:txBody>
                    <a:bodyPr/>
                    <a:lstStyle/>
                    <a:p>
                      <a:pPr indent="0" lvl="0" marL="0" marR="0" rtl="0" algn="l">
                        <a:spcBef>
                          <a:spcPts val="0"/>
                        </a:spcBef>
                        <a:spcAft>
                          <a:spcPts val="0"/>
                        </a:spcAft>
                        <a:buNone/>
                      </a:pPr>
                      <a:r>
                        <a:rPr lang="en-US" sz="1800"/>
                        <a:t>df.describe()</a:t>
                      </a:r>
                      <a:endParaRPr sz="1800"/>
                    </a:p>
                  </a:txBody>
                  <a:tcPr marT="45725" marB="45725" marR="91450" marL="91450"/>
                </a:tc>
                <a:tc>
                  <a:txBody>
                    <a:bodyPr/>
                    <a:lstStyle/>
                    <a:p>
                      <a:pPr indent="0" lvl="0" marL="0" marR="0" rtl="0" algn="l">
                        <a:spcBef>
                          <a:spcPts val="0"/>
                        </a:spcBef>
                        <a:spcAft>
                          <a:spcPts val="0"/>
                        </a:spcAft>
                        <a:buNone/>
                      </a:pPr>
                      <a:r>
                        <a:rPr lang="en-US" sz="1800"/>
                        <a:t>Provides summary statistics of data like mean, median, minimum, maximum and more</a:t>
                      </a:r>
                      <a:endParaRPr sz="1800"/>
                    </a:p>
                  </a:txBody>
                  <a:tcPr marT="45725" marB="45725" marR="91450" marL="91450"/>
                </a:tc>
              </a:tr>
              <a:tr h="370850">
                <a:tc>
                  <a:txBody>
                    <a:bodyPr/>
                    <a:lstStyle/>
                    <a:p>
                      <a:pPr indent="0" lvl="0" marL="0" marR="0" rtl="0" algn="l">
                        <a:spcBef>
                          <a:spcPts val="0"/>
                        </a:spcBef>
                        <a:spcAft>
                          <a:spcPts val="0"/>
                        </a:spcAft>
                        <a:buNone/>
                      </a:pPr>
                      <a:r>
                        <a:rPr lang="en-US" sz="1800"/>
                        <a:t>df.isnull().sum()</a:t>
                      </a:r>
                      <a:endParaRPr sz="1800"/>
                    </a:p>
                  </a:txBody>
                  <a:tcPr marT="45725" marB="45725" marR="91450" marL="91450"/>
                </a:tc>
                <a:tc>
                  <a:txBody>
                    <a:bodyPr/>
                    <a:lstStyle/>
                    <a:p>
                      <a:pPr indent="0" lvl="0" marL="0" marR="0" rtl="0" algn="l">
                        <a:spcBef>
                          <a:spcPts val="0"/>
                        </a:spcBef>
                        <a:spcAft>
                          <a:spcPts val="0"/>
                        </a:spcAft>
                        <a:buNone/>
                      </a:pPr>
                      <a:r>
                        <a:rPr lang="en-US" sz="1800"/>
                        <a:t>Check the Total missing /null values</a:t>
                      </a:r>
                      <a:endParaRPr sz="1800"/>
                    </a:p>
                  </a:txBody>
                  <a:tcPr marT="45725" marB="45725" marR="91450" marL="91450"/>
                </a:tc>
              </a:tr>
              <a:tr h="370850">
                <a:tc>
                  <a:txBody>
                    <a:bodyPr/>
                    <a:lstStyle/>
                    <a:p>
                      <a:pPr indent="0" lvl="0" marL="0" marR="0" rtl="0" algn="l">
                        <a:spcBef>
                          <a:spcPts val="0"/>
                        </a:spcBef>
                        <a:spcAft>
                          <a:spcPts val="0"/>
                        </a:spcAft>
                        <a:buNone/>
                      </a:pPr>
                      <a:r>
                        <a:rPr lang="en-US" sz="1800"/>
                        <a:t>df.duplicated().sum()</a:t>
                      </a:r>
                      <a:endParaRPr sz="1800"/>
                    </a:p>
                  </a:txBody>
                  <a:tcPr marT="45725" marB="45725" marR="91450" marL="91450"/>
                </a:tc>
                <a:tc>
                  <a:txBody>
                    <a:bodyPr/>
                    <a:lstStyle/>
                    <a:p>
                      <a:pPr indent="0" lvl="0" marL="0" marR="0" rtl="0" algn="l">
                        <a:spcBef>
                          <a:spcPts val="0"/>
                        </a:spcBef>
                        <a:spcAft>
                          <a:spcPts val="0"/>
                        </a:spcAft>
                        <a:buNone/>
                      </a:pPr>
                      <a:r>
                        <a:rPr lang="en-US" sz="1800"/>
                        <a:t>Check the duplicate values</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Arial Black"/>
              <a:buNone/>
            </a:pPr>
            <a:r>
              <a:rPr b="1" lang="en-US">
                <a:latin typeface="Arial Black"/>
                <a:ea typeface="Arial Black"/>
                <a:cs typeface="Arial Black"/>
                <a:sym typeface="Arial Black"/>
              </a:rPr>
              <a:t>Exploratory Data Analysis</a:t>
            </a:r>
            <a:endParaRPr b="1">
              <a:latin typeface="Arial Black"/>
              <a:ea typeface="Arial Black"/>
              <a:cs typeface="Arial Black"/>
              <a:sym typeface="Arial Black"/>
            </a:endParaRPr>
          </a:p>
        </p:txBody>
      </p:sp>
      <p:sp>
        <p:nvSpPr>
          <p:cNvPr id="126" name="Google Shape;126;p6"/>
          <p:cNvSpPr/>
          <p:nvPr/>
        </p:nvSpPr>
        <p:spPr>
          <a:xfrm>
            <a:off x="4385345" y="6244709"/>
            <a:ext cx="23006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0000"/>
                </a:solidFill>
                <a:latin typeface="Helvetica Neue"/>
                <a:ea typeface="Helvetica Neue"/>
                <a:cs typeface="Helvetica Neue"/>
                <a:sym typeface="Helvetica Neue"/>
              </a:rPr>
              <a:t>Count Plot of Label</a:t>
            </a:r>
            <a:endParaRPr b="1" i="0" sz="1800">
              <a:solidFill>
                <a:srgbClr val="000000"/>
              </a:solidFill>
              <a:latin typeface="Helvetica Neue"/>
              <a:ea typeface="Helvetica Neue"/>
              <a:cs typeface="Helvetica Neue"/>
              <a:sym typeface="Helvetica Neue"/>
            </a:endParaRPr>
          </a:p>
        </p:txBody>
      </p:sp>
      <p:pic>
        <p:nvPicPr>
          <p:cNvPr id="127" name="Google Shape;127;p6"/>
          <p:cNvPicPr preferRelativeResize="0"/>
          <p:nvPr>
            <p:ph idx="1" type="body"/>
          </p:nvPr>
        </p:nvPicPr>
        <p:blipFill rotWithShape="1">
          <a:blip r:embed="rId3">
            <a:alphaModFix/>
          </a:blip>
          <a:srcRect b="0" l="0" r="0" t="0"/>
          <a:stretch/>
        </p:blipFill>
        <p:spPr>
          <a:xfrm>
            <a:off x="3470472" y="2362200"/>
            <a:ext cx="3979255" cy="37967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lang="en-US"/>
              <a:t>Data Visualization</a:t>
            </a:r>
            <a:endParaRPr/>
          </a:p>
        </p:txBody>
      </p:sp>
      <p:sp>
        <p:nvSpPr>
          <p:cNvPr id="133" name="Google Shape;133;p7"/>
          <p:cNvSpPr/>
          <p:nvPr/>
        </p:nvSpPr>
        <p:spPr>
          <a:xfrm>
            <a:off x="2846295" y="6248399"/>
            <a:ext cx="25827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Helvetica Neue"/>
                <a:ea typeface="Helvetica Neue"/>
                <a:cs typeface="Helvetica Neue"/>
                <a:sym typeface="Helvetica Neue"/>
              </a:rPr>
              <a:t>Flow Duration Counts</a:t>
            </a:r>
            <a:endParaRPr b="1" i="0" sz="1800">
              <a:solidFill>
                <a:srgbClr val="000000"/>
              </a:solidFill>
              <a:latin typeface="Helvetica Neue"/>
              <a:ea typeface="Helvetica Neue"/>
              <a:cs typeface="Helvetica Neue"/>
              <a:sym typeface="Helvetica Neue"/>
            </a:endParaRPr>
          </a:p>
        </p:txBody>
      </p:sp>
      <p:pic>
        <p:nvPicPr>
          <p:cNvPr id="134" name="Google Shape;134;p7"/>
          <p:cNvPicPr preferRelativeResize="0"/>
          <p:nvPr>
            <p:ph idx="1" type="body"/>
          </p:nvPr>
        </p:nvPicPr>
        <p:blipFill rotWithShape="1">
          <a:blip r:embed="rId3">
            <a:alphaModFix/>
          </a:blip>
          <a:srcRect b="0" l="0" r="0" t="0"/>
          <a:stretch/>
        </p:blipFill>
        <p:spPr>
          <a:xfrm>
            <a:off x="308959" y="2403475"/>
            <a:ext cx="4844066" cy="3416300"/>
          </a:xfrm>
          <a:prstGeom prst="rect">
            <a:avLst/>
          </a:prstGeom>
          <a:noFill/>
          <a:ln>
            <a:noFill/>
          </a:ln>
        </p:spPr>
      </p:pic>
      <p:pic>
        <p:nvPicPr>
          <p:cNvPr id="135" name="Google Shape;135;p7"/>
          <p:cNvPicPr preferRelativeResize="0"/>
          <p:nvPr/>
        </p:nvPicPr>
        <p:blipFill rotWithShape="1">
          <a:blip r:embed="rId4">
            <a:alphaModFix/>
          </a:blip>
          <a:srcRect b="0" l="0" r="0" t="0"/>
          <a:stretch/>
        </p:blipFill>
        <p:spPr>
          <a:xfrm>
            <a:off x="6193208" y="2336800"/>
            <a:ext cx="4808167" cy="43623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lang="en-US"/>
              <a:t>Data Visualization</a:t>
            </a:r>
            <a:endParaRPr/>
          </a:p>
        </p:txBody>
      </p:sp>
      <p:sp>
        <p:nvSpPr>
          <p:cNvPr id="141" name="Google Shape;141;p8"/>
          <p:cNvSpPr/>
          <p:nvPr/>
        </p:nvSpPr>
        <p:spPr>
          <a:xfrm>
            <a:off x="3540216" y="6416159"/>
            <a:ext cx="31854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Helvetica Neue"/>
                <a:ea typeface="Helvetica Neue"/>
                <a:cs typeface="Helvetica Neue"/>
                <a:sym typeface="Helvetica Neue"/>
              </a:rPr>
              <a:t>Selected Features By Label</a:t>
            </a:r>
            <a:endParaRPr b="1" i="0" sz="1800">
              <a:solidFill>
                <a:srgbClr val="000000"/>
              </a:solidFill>
              <a:latin typeface="Helvetica Neue"/>
              <a:ea typeface="Helvetica Neue"/>
              <a:cs typeface="Helvetica Neue"/>
              <a:sym typeface="Helvetica Neue"/>
            </a:endParaRPr>
          </a:p>
        </p:txBody>
      </p:sp>
      <p:pic>
        <p:nvPicPr>
          <p:cNvPr id="142" name="Google Shape;142;p8"/>
          <p:cNvPicPr preferRelativeResize="0"/>
          <p:nvPr>
            <p:ph idx="1" type="body"/>
          </p:nvPr>
        </p:nvPicPr>
        <p:blipFill rotWithShape="1">
          <a:blip r:embed="rId3">
            <a:alphaModFix/>
          </a:blip>
          <a:srcRect b="0" l="0" r="0" t="0"/>
          <a:stretch/>
        </p:blipFill>
        <p:spPr>
          <a:xfrm>
            <a:off x="2200275" y="2352675"/>
            <a:ext cx="6953250" cy="40634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lang="en-US"/>
              <a:t>Data Visualization</a:t>
            </a:r>
            <a:endParaRPr/>
          </a:p>
        </p:txBody>
      </p:sp>
      <p:sp>
        <p:nvSpPr>
          <p:cNvPr id="148" name="Google Shape;148;p9"/>
          <p:cNvSpPr/>
          <p:nvPr/>
        </p:nvSpPr>
        <p:spPr>
          <a:xfrm>
            <a:off x="4711953" y="6488668"/>
            <a:ext cx="13099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Narrow"/>
                <a:ea typeface="Arial Narrow"/>
                <a:cs typeface="Arial Narrow"/>
                <a:sym typeface="Arial Narrow"/>
              </a:rPr>
              <a:t>plot of Label</a:t>
            </a:r>
            <a:endParaRPr b="1" sz="1800">
              <a:solidFill>
                <a:schemeClr val="dk1"/>
              </a:solidFill>
              <a:latin typeface="Arial Narrow"/>
              <a:ea typeface="Arial Narrow"/>
              <a:cs typeface="Arial Narrow"/>
              <a:sym typeface="Arial Narrow"/>
            </a:endParaRPr>
          </a:p>
        </p:txBody>
      </p:sp>
      <p:pic>
        <p:nvPicPr>
          <p:cNvPr id="149" name="Google Shape;149;p9"/>
          <p:cNvPicPr preferRelativeResize="0"/>
          <p:nvPr>
            <p:ph idx="1" type="body"/>
          </p:nvPr>
        </p:nvPicPr>
        <p:blipFill rotWithShape="1">
          <a:blip r:embed="rId3">
            <a:alphaModFix/>
          </a:blip>
          <a:srcRect b="0" l="0" r="0" t="0"/>
          <a:stretch/>
        </p:blipFill>
        <p:spPr>
          <a:xfrm>
            <a:off x="600075" y="2324100"/>
            <a:ext cx="5743569" cy="4164568"/>
          </a:xfrm>
          <a:prstGeom prst="rect">
            <a:avLst/>
          </a:prstGeom>
          <a:noFill/>
          <a:ln>
            <a:noFill/>
          </a:ln>
        </p:spPr>
      </p:pic>
      <p:pic>
        <p:nvPicPr>
          <p:cNvPr id="150" name="Google Shape;150;p9"/>
          <p:cNvPicPr preferRelativeResize="0"/>
          <p:nvPr/>
        </p:nvPicPr>
        <p:blipFill rotWithShape="1">
          <a:blip r:embed="rId4">
            <a:alphaModFix/>
          </a:blip>
          <a:srcRect b="0" l="0" r="0" t="0"/>
          <a:stretch/>
        </p:blipFill>
        <p:spPr>
          <a:xfrm>
            <a:off x="6343644" y="2324100"/>
            <a:ext cx="5486411" cy="39959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2024-07-19T13:48:37Z</dcterms:created>
  <dc:creator>RJ SCIENTIST</dc:creator>
</cp:coreProperties>
</file>