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5"/>
  </p:notesMasterIdLst>
  <p:handoutMasterIdLst>
    <p:handoutMasterId r:id="rId76"/>
  </p:handoutMasterIdLst>
  <p:sldIdLst>
    <p:sldId id="283" r:id="rId2"/>
    <p:sldId id="417" r:id="rId3"/>
    <p:sldId id="301" r:id="rId4"/>
    <p:sldId id="412" r:id="rId5"/>
    <p:sldId id="368" r:id="rId6"/>
    <p:sldId id="369" r:id="rId7"/>
    <p:sldId id="370" r:id="rId8"/>
    <p:sldId id="371" r:id="rId9"/>
    <p:sldId id="372" r:id="rId10"/>
    <p:sldId id="309" r:id="rId11"/>
    <p:sldId id="373" r:id="rId12"/>
    <p:sldId id="311" r:id="rId13"/>
    <p:sldId id="374" r:id="rId14"/>
    <p:sldId id="312" r:id="rId15"/>
    <p:sldId id="375" r:id="rId16"/>
    <p:sldId id="376" r:id="rId17"/>
    <p:sldId id="315" r:id="rId18"/>
    <p:sldId id="316" r:id="rId19"/>
    <p:sldId id="384" r:id="rId20"/>
    <p:sldId id="377" r:id="rId21"/>
    <p:sldId id="318" r:id="rId22"/>
    <p:sldId id="319" r:id="rId23"/>
    <p:sldId id="379" r:id="rId24"/>
    <p:sldId id="393" r:id="rId25"/>
    <p:sldId id="321" r:id="rId26"/>
    <p:sldId id="322" r:id="rId27"/>
    <p:sldId id="323" r:id="rId28"/>
    <p:sldId id="385" r:id="rId29"/>
    <p:sldId id="394" r:id="rId30"/>
    <p:sldId id="325" r:id="rId31"/>
    <p:sldId id="326" r:id="rId32"/>
    <p:sldId id="383" r:id="rId33"/>
    <p:sldId id="395" r:id="rId34"/>
    <p:sldId id="396" r:id="rId35"/>
    <p:sldId id="330" r:id="rId36"/>
    <p:sldId id="331" r:id="rId37"/>
    <p:sldId id="332" r:id="rId38"/>
    <p:sldId id="416" r:id="rId39"/>
    <p:sldId id="397" r:id="rId40"/>
    <p:sldId id="398" r:id="rId41"/>
    <p:sldId id="399" r:id="rId42"/>
    <p:sldId id="337" r:id="rId43"/>
    <p:sldId id="400" r:id="rId44"/>
    <p:sldId id="340" r:id="rId45"/>
    <p:sldId id="401" r:id="rId46"/>
    <p:sldId id="343" r:id="rId47"/>
    <p:sldId id="344" r:id="rId48"/>
    <p:sldId id="345" r:id="rId49"/>
    <p:sldId id="402" r:id="rId50"/>
    <p:sldId id="347" r:id="rId51"/>
    <p:sldId id="348" r:id="rId52"/>
    <p:sldId id="404" r:id="rId53"/>
    <p:sldId id="405" r:id="rId54"/>
    <p:sldId id="351" r:id="rId55"/>
    <p:sldId id="406" r:id="rId56"/>
    <p:sldId id="353" r:id="rId57"/>
    <p:sldId id="407" r:id="rId58"/>
    <p:sldId id="355" r:id="rId59"/>
    <p:sldId id="408" r:id="rId60"/>
    <p:sldId id="409" r:id="rId61"/>
    <p:sldId id="387" r:id="rId62"/>
    <p:sldId id="388" r:id="rId63"/>
    <p:sldId id="358" r:id="rId64"/>
    <p:sldId id="359" r:id="rId65"/>
    <p:sldId id="410" r:id="rId66"/>
    <p:sldId id="361" r:id="rId67"/>
    <p:sldId id="390" r:id="rId68"/>
    <p:sldId id="392" r:id="rId69"/>
    <p:sldId id="391" r:id="rId70"/>
    <p:sldId id="411" r:id="rId71"/>
    <p:sldId id="365" r:id="rId72"/>
    <p:sldId id="364" r:id="rId73"/>
    <p:sldId id="366" r:id="rId74"/>
  </p:sldIdLst>
  <p:sldSz cx="12192000" cy="6858000"/>
  <p:notesSz cx="6858000" cy="9144000"/>
  <p:embeddedFontLst>
    <p:embeddedFont>
      <p:font typeface="Consolas" panose="020B0609020204030204" pitchFamily="49" charset="0"/>
      <p:regular r:id="rId77"/>
      <p:bold r:id="rId78"/>
      <p:italic r:id="rId79"/>
      <p:boldItalic r:id="rId80"/>
    </p:embeddedFont>
    <p:embeddedFont>
      <p:font typeface="Roboto Condensed" panose="02000000000000000000" pitchFamily="2" charset="0"/>
      <p:regular r:id="rId81"/>
      <p:bold r:id="rId82"/>
      <p:italic r:id="rId83"/>
      <p:boldItalic r:id="rId84"/>
    </p:embeddedFont>
    <p:embeddedFont>
      <p:font typeface="Roboto Condensed Light" panose="02000000000000000000" pitchFamily="2" charset="0"/>
      <p:regular r:id="rId85"/>
      <p:italic r:id="rId86"/>
    </p:embeddedFont>
    <p:embeddedFont>
      <p:font typeface="Wingdings 2" panose="05020102010507070707" pitchFamily="18" charset="2"/>
      <p:regular r:id="rId87"/>
    </p:embeddedFont>
    <p:embeddedFont>
      <p:font typeface="Wingdings 3" panose="05040102010807070707" pitchFamily="18" charset="2"/>
      <p:regular r:id="rId8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tWPabz9mvSyfaFQhUasmA==" hashData="9n4zImQtgIhh2Fs+Lva8VRGPs+NlGr+WxW/OP9hhUFJOQ14QvM/66D3LuKilYsyKdWH6FJWw+Y82DVrit3oEfQ=="/>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4742"/>
    <a:srgbClr val="2FA0AE"/>
    <a:srgbClr val="558ED5"/>
    <a:srgbClr val="5C0000"/>
    <a:srgbClr val="1D3064"/>
    <a:srgbClr val="F54337"/>
    <a:srgbClr val="ED524F"/>
    <a:srgbClr val="3366FF"/>
    <a:srgbClr val="301B92"/>
    <a:srgbClr val="673B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03" autoAdjust="0"/>
    <p:restoredTop sz="86275" autoAdjust="0"/>
  </p:normalViewPr>
  <p:slideViewPr>
    <p:cSldViewPr snapToGrid="0">
      <p:cViewPr varScale="1">
        <p:scale>
          <a:sx n="58" d="100"/>
          <a:sy n="58" d="100"/>
        </p:scale>
        <p:origin x="1296" y="66"/>
      </p:cViewPr>
      <p:guideLst/>
    </p:cSldViewPr>
  </p:slideViewPr>
  <p:notesTextViewPr>
    <p:cViewPr>
      <p:scale>
        <a:sx n="1" d="1"/>
        <a:sy n="1" d="1"/>
      </p:scale>
      <p:origin x="0" y="0"/>
    </p:cViewPr>
  </p:notesTextViewPr>
  <p:sorterViewPr>
    <p:cViewPr>
      <p:scale>
        <a:sx n="200" d="100"/>
        <a:sy n="200" d="100"/>
      </p:scale>
      <p:origin x="0" y="0"/>
    </p:cViewPr>
  </p:sorterViewPr>
  <p:notesViewPr>
    <p:cSldViewPr snapToGrid="0">
      <p:cViewPr varScale="1">
        <p:scale>
          <a:sx n="54" d="100"/>
          <a:sy n="54" d="100"/>
        </p:scale>
        <p:origin x="1944" y="4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8.fntdata"/><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font" Target="fonts/font3.fntdata"/><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4.fntdata"/><Relationship Id="rId85"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83" Type="http://schemas.openxmlformats.org/officeDocument/2006/relationships/font" Target="fonts/font7.fntdata"/><Relationship Id="rId88" Type="http://schemas.openxmlformats.org/officeDocument/2006/relationships/font" Target="fonts/font12.fntdata"/><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2.fntdata"/><Relationship Id="rId81" Type="http://schemas.openxmlformats.org/officeDocument/2006/relationships/font" Target="fonts/font5.fntdata"/><Relationship Id="rId86"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1.fntdata"/><Relationship Id="rId61" Type="http://schemas.openxmlformats.org/officeDocument/2006/relationships/slide" Target="slides/slide60.xml"/><Relationship Id="rId82" Type="http://schemas.openxmlformats.org/officeDocument/2006/relationships/font" Target="fonts/font6.fntdata"/><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587FD0-6366-498E-B5AA-8D5EAADA1318}" type="datetimeFigureOut">
              <a:rPr lang="en-IN" smtClean="0"/>
              <a:t>19-06-2024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D5F676-4FC3-4D3C-BE37-3352AFB195B1}" type="slidenum">
              <a:rPr lang="en-IN" smtClean="0"/>
              <a:t>‹#›</a:t>
            </a:fld>
            <a:endParaRPr lang="en-IN"/>
          </a:p>
        </p:txBody>
      </p:sp>
    </p:spTree>
    <p:extLst>
      <p:ext uri="{BB962C8B-B14F-4D97-AF65-F5344CB8AC3E}">
        <p14:creationId xmlns:p14="http://schemas.microsoft.com/office/powerpoint/2010/main" val="1072425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6/19/2024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8.jpeg"/><Relationship Id="rId5" Type="http://schemas.openxmlformats.org/officeDocument/2006/relationships/image" Target="../media/image3.png"/><Relationship Id="rId10" Type="http://schemas.openxmlformats.org/officeDocument/2006/relationships/image" Target="../media/image14.jpeg"/><Relationship Id="rId4" Type="http://schemas.openxmlformats.org/officeDocument/2006/relationships/image" Target="../media/image12.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err="1"/>
              <a:t>Darshan</a:t>
            </a:r>
            <a:r>
              <a:rPr lang="en-US" sz="1600" dirty="0"/>
              <a:t>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730762" y="307556"/>
            <a:ext cx="270404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DU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a:blip r:embed="rId11">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7239853" y="2673461"/>
            <a:ext cx="4818221" cy="1453114"/>
          </a:xfrm>
          <a:prstGeom prst="rect">
            <a:avLst/>
          </a:prstGeom>
        </p:spPr>
      </p:pic>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hank You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err="1"/>
              <a:t>Darshan</a:t>
            </a:r>
            <a:r>
              <a:rPr lang="en-US" sz="1600" dirty="0"/>
              <a:t>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730762" y="307556"/>
            <a:ext cx="270404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DU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0" name="Hexagon 29"/>
          <p:cNvSpPr/>
          <p:nvPr userDrawn="1"/>
        </p:nvSpPr>
        <p:spPr>
          <a:xfrm rot="5400000">
            <a:off x="4309292" y="1717040"/>
            <a:ext cx="3461658" cy="2984188"/>
          </a:xfrm>
          <a:prstGeom prst="hexagon">
            <a:avLst/>
          </a:prstGeom>
          <a:solidFill>
            <a:schemeClr val="bg1">
              <a:lumMod val="95000"/>
            </a:schemeClr>
          </a:solidFill>
          <a:ln w="57150">
            <a:solidFill>
              <a:srgbClr val="1D3064"/>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1" name="TextBox 30"/>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34" name="Rectangle 33"/>
          <p:cNvSpPr/>
          <p:nvPr userDrawn="1"/>
        </p:nvSpPr>
        <p:spPr>
          <a:xfrm>
            <a:off x="7678346" y="2221532"/>
            <a:ext cx="4513654" cy="1951692"/>
          </a:xfrm>
          <a:prstGeom prst="rect">
            <a:avLst/>
          </a:prstGeom>
          <a:solidFill>
            <a:srgbClr val="1D306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Rectangle 34"/>
          <p:cNvSpPr/>
          <p:nvPr userDrawn="1"/>
        </p:nvSpPr>
        <p:spPr>
          <a:xfrm>
            <a:off x="0" y="2221532"/>
            <a:ext cx="4402106" cy="1951692"/>
          </a:xfrm>
          <a:prstGeom prst="rect">
            <a:avLst/>
          </a:prstGeom>
          <a:solidFill>
            <a:srgbClr val="1D306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57019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106364"/>
            <a:ext cx="11684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254000" y="990600"/>
            <a:ext cx="11684000" cy="5334000"/>
          </a:xfrm>
        </p:spPr>
        <p:txBody>
          <a:bodyPr>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defRPr lang="en-US" sz="1600" kern="1200" dirty="0">
                <a:solidFill>
                  <a:schemeClr val="tx1"/>
                </a:solidFill>
                <a:latin typeface="+mj-lt"/>
                <a:ea typeface="Times New Roman" panose="02020603050405020304" pitchFamily="18" charset="0"/>
                <a:cs typeface="Times New Roman" panose="02020603050405020304" pitchFamily="18" charset="0"/>
              </a:defRPr>
            </a:lvl5pPr>
          </a:lstStyle>
          <a:p>
            <a:pPr marL="342900" lvl="0" indent="-342900" algn="l" defTabSz="914400" rtl="0" eaLnBrk="1" latinLnBrk="0" hangingPunct="1">
              <a:lnSpc>
                <a:spcPct val="90000"/>
              </a:lnSpc>
              <a:spcBef>
                <a:spcPts val="600"/>
              </a:spcBef>
              <a:buClrTx/>
              <a:buFont typeface="Wingdings" panose="05000000000000000000" pitchFamily="2" charset="2"/>
              <a:buChar char="§"/>
            </a:pPr>
            <a:r>
              <a:rPr lang="en-US" dirty="0"/>
              <a:t>Click to edit Master text styles</a:t>
            </a:r>
          </a:p>
          <a:p>
            <a:pPr marL="625475" lvl="1" indent="-263525" algn="just" defTabSz="914400" rtl="0" eaLnBrk="1" latinLnBrk="0" hangingPunct="1">
              <a:lnSpc>
                <a:spcPct val="90000"/>
              </a:lnSpc>
              <a:spcBef>
                <a:spcPts val="600"/>
              </a:spcBef>
              <a:buClrTx/>
              <a:buFont typeface="Arial" panose="020B0604020202020204" pitchFamily="34" charset="0"/>
              <a:buChar char="•"/>
            </a:pPr>
            <a:r>
              <a:rPr lang="en-US" dirty="0"/>
              <a:t>Second level</a:t>
            </a:r>
          </a:p>
          <a:p>
            <a:pPr marL="896938" lvl="2" indent="-271463" algn="just" defTabSz="914400" rtl="0" eaLnBrk="1" latinLnBrk="0" hangingPunct="1">
              <a:lnSpc>
                <a:spcPct val="90000"/>
              </a:lnSpc>
              <a:spcBef>
                <a:spcPts val="600"/>
              </a:spcBef>
              <a:buClrTx/>
              <a:buFont typeface="Arial" pitchFamily="34" charset="0"/>
              <a:buChar char="•"/>
            </a:pPr>
            <a:r>
              <a:rPr lang="en-US" dirty="0"/>
              <a:t>Third level</a:t>
            </a:r>
          </a:p>
          <a:p>
            <a:pPr marL="1168400" lvl="3" indent="-271463" algn="just" defTabSz="914400" rtl="0" eaLnBrk="1" latinLnBrk="0" hangingPunct="1">
              <a:lnSpc>
                <a:spcPct val="90000"/>
              </a:lnSpc>
              <a:spcBef>
                <a:spcPts val="600"/>
              </a:spcBef>
              <a:buClrTx/>
              <a:buFont typeface="Arial" pitchFamily="34" charset="0"/>
              <a:buChar char="–"/>
            </a:pPr>
            <a:r>
              <a:rPr lang="en-US" dirty="0"/>
              <a:t>Fourth level</a:t>
            </a:r>
          </a:p>
          <a:p>
            <a:pPr marL="1439863" lvl="4" indent="-271463" algn="just" defTabSz="914400" rtl="0" eaLnBrk="1" latinLnBrk="0" hangingPunct="1">
              <a:lnSpc>
                <a:spcPct val="90000"/>
              </a:lnSpc>
              <a:spcBef>
                <a:spcPts val="600"/>
              </a:spcBef>
              <a:buClrTx/>
              <a:buFont typeface="Arial" pitchFamily="34" charset="0"/>
              <a:buChar char="»"/>
            </a:pPr>
            <a:r>
              <a:rPr lang="en-US" dirty="0"/>
              <a:t>Fifth level</a:t>
            </a:r>
          </a:p>
        </p:txBody>
      </p:sp>
      <p:sp>
        <p:nvSpPr>
          <p:cNvPr id="5" name="Rektangel 11"/>
          <p:cNvSpPr/>
          <p:nvPr userDrawn="1"/>
        </p:nvSpPr>
        <p:spPr>
          <a:xfrm>
            <a:off x="0" y="6477000"/>
            <a:ext cx="5384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a:solidFill>
                  <a:srgbClr val="FFFFFF"/>
                </a:solidFill>
                <a:latin typeface="+mj-lt"/>
                <a:ea typeface="Open Sans" panose="020B0606030504020204" pitchFamily="34" charset="0"/>
                <a:cs typeface="Open Sans" panose="020B0606030504020204" pitchFamily="34" charset="0"/>
              </a:rPr>
              <a:t>Unit</a:t>
            </a:r>
            <a:r>
              <a:rPr lang="da-DK" sz="1800" baseline="0" noProof="1">
                <a:solidFill>
                  <a:srgbClr val="FFFFFF"/>
                </a:solidFill>
                <a:latin typeface="+mj-lt"/>
                <a:ea typeface="Open Sans" panose="020B0606030504020204" pitchFamily="34" charset="0"/>
                <a:cs typeface="Open Sans" panose="020B0606030504020204" pitchFamily="34" charset="0"/>
              </a:rPr>
              <a:t> – 2: </a:t>
            </a:r>
            <a:r>
              <a:rPr lang="en-US" sz="1800" dirty="0"/>
              <a:t>Linear Data Structure</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254000" y="9144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6197600" y="6480727"/>
            <a:ext cx="59944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a:solidFill>
                  <a:srgbClr val="FFFFFF"/>
                </a:solidFill>
                <a:latin typeface="+mj-lt"/>
                <a:ea typeface="Open Sans" panose="020B0606030504020204" pitchFamily="34" charset="0"/>
                <a:cs typeface="Open Sans" panose="020B0606030504020204" pitchFamily="34" charset="0"/>
              </a:rPr>
              <a:t>Darshan</a:t>
            </a:r>
            <a:r>
              <a:rPr lang="en-US" sz="1800" baseline="0" noProof="1">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5384800" y="6477000"/>
            <a:ext cx="812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305711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625638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userDrawn="1"/>
        </p:nvGrpSpPr>
        <p:grpSpPr>
          <a:xfrm>
            <a:off x="9716596" y="886592"/>
            <a:ext cx="2554142" cy="587454"/>
            <a:chOff x="9424496" y="861192"/>
            <a:chExt cx="2554142" cy="587454"/>
          </a:xfrm>
        </p:grpSpPr>
        <p:pic>
          <p:nvPicPr>
            <p:cNvPr id="33" name="Picture 32">
              <a:extLst>
                <a:ext uri="{FF2B5EF4-FFF2-40B4-BE49-F238E27FC236}">
                  <a16:creationId xmlns:a16="http://schemas.microsoft.com/office/drawing/2014/main" id="{23F8D339-A0AA-4150-B7E8-C84E7F2AB7D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75018" y="861192"/>
              <a:ext cx="1932495" cy="587453"/>
            </a:xfrm>
            <a:prstGeom prst="rect">
              <a:avLst/>
            </a:prstGeom>
          </p:spPr>
        </p:pic>
        <p:sp>
          <p:nvSpPr>
            <p:cNvPr id="34" name="Rectangle 33">
              <a:extLst>
                <a:ext uri="{FF2B5EF4-FFF2-40B4-BE49-F238E27FC236}">
                  <a16:creationId xmlns:a16="http://schemas.microsoft.com/office/drawing/2014/main" id="{6112BAB0-1CB8-413D-970D-4F482F1A0EDB}"/>
                </a:ext>
              </a:extLst>
            </p:cNvPr>
            <p:cNvSpPr/>
            <p:nvPr userDrawn="1"/>
          </p:nvSpPr>
          <p:spPr>
            <a:xfrm>
              <a:off x="9424496" y="8611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56580" y="9015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6" name="Straight Connector 35">
            <a:extLst>
              <a:ext uri="{FF2B5EF4-FFF2-40B4-BE49-F238E27FC236}">
                <a16:creationId xmlns:a16="http://schemas.microsoft.com/office/drawing/2014/main" id="{F86BF578-C91A-4942-95D5-11408C3CCACF}"/>
              </a:ext>
            </a:extLst>
          </p:cNvPr>
          <p:cNvCxnSpPr/>
          <p:nvPr userDrawn="1"/>
        </p:nvCxnSpPr>
        <p:spPr>
          <a:xfrm>
            <a:off x="4180" y="7239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571998"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2301CS301(DS)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(Part</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 2)</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 Linked List - Linear Data Structure</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571998"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2301CS301(DS)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(Part</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 2)</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 Linked List - Linear Data Structure</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p:cNvGrpSpPr/>
          <p:nvPr userDrawn="1"/>
        </p:nvGrpSpPr>
        <p:grpSpPr>
          <a:xfrm>
            <a:off x="9792796" y="5890392"/>
            <a:ext cx="2554142" cy="587454"/>
            <a:chOff x="9475296" y="58903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21" name="Rectangle 20">
              <a:extLst>
                <a:ext uri="{FF2B5EF4-FFF2-40B4-BE49-F238E27FC236}">
                  <a16:creationId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76144"/>
            <a:ext cx="11929641" cy="5590565"/>
          </a:xfrm>
        </p:spPr>
        <p:txBody>
          <a:bodyPr>
            <a:noAutofit/>
          </a:bodyPr>
          <a:lstStyle>
            <a:lvl1pPr marL="265113" indent="-265113" algn="just">
              <a:spcBef>
                <a:spcPts val="1000"/>
              </a:spcBef>
              <a:buClr>
                <a:schemeClr val="accent6"/>
              </a:buClr>
              <a:buFont typeface="Wingdings 3" panose="05040102010807070707" pitchFamily="18" charset="2"/>
              <a:buChar char=""/>
              <a:defRPr sz="2400">
                <a:solidFill>
                  <a:schemeClr val="tx1"/>
                </a:solidFill>
              </a:defRPr>
            </a:lvl1pPr>
            <a:lvl2pPr marL="809625" indent="-352425" algn="just">
              <a:spcBef>
                <a:spcPts val="1000"/>
              </a:spcBef>
              <a:buClr>
                <a:schemeClr val="accent6"/>
              </a:buClr>
              <a:buFont typeface="Wingdings 3" panose="05040102010807070707" pitchFamily="18" charset="2"/>
              <a:buChar char=""/>
              <a:defRPr sz="2000">
                <a:solidFill>
                  <a:schemeClr val="tx1"/>
                </a:solidFill>
              </a:defRPr>
            </a:lvl2pPr>
            <a:lvl3pPr marL="1143000" indent="-228600" algn="just">
              <a:spcBef>
                <a:spcPts val="1000"/>
              </a:spcBef>
              <a:buClr>
                <a:schemeClr val="accent6"/>
              </a:buClr>
              <a:buFont typeface="Wingdings" panose="05000000000000000000" pitchFamily="2" charset="2"/>
              <a:buChar char="§"/>
              <a:defRPr sz="1800">
                <a:solidFill>
                  <a:schemeClr val="tx1"/>
                </a:solidFill>
              </a:defRPr>
            </a:lvl3pPr>
            <a:lvl4pPr algn="just">
              <a:spcBef>
                <a:spcPts val="1000"/>
              </a:spcBef>
              <a:buClr>
                <a:schemeClr val="accent6"/>
              </a:buClr>
              <a:defRPr sz="1600">
                <a:solidFill>
                  <a:schemeClr val="tx1"/>
                </a:solidFill>
              </a:defRPr>
            </a:lvl4pPr>
            <a:lvl5pPr algn="just">
              <a:spcBef>
                <a:spcPts val="1000"/>
              </a:spcBef>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02761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p:cNvGrpSpPr/>
          <p:nvPr userDrawn="1"/>
        </p:nvGrpSpPr>
        <p:grpSpPr>
          <a:xfrm>
            <a:off x="-62404" y="5890392"/>
            <a:ext cx="2554142" cy="587454"/>
            <a:chOff x="242396" y="58903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8918" y="5890392"/>
              <a:ext cx="1932495" cy="587453"/>
            </a:xfrm>
            <a:prstGeom prst="rect">
              <a:avLst/>
            </a:prstGeom>
          </p:spPr>
        </p:pic>
        <p:sp>
          <p:nvSpPr>
            <p:cNvPr id="21" name="Rectangle 20">
              <a:extLst>
                <a:ext uri="{FF2B5EF4-FFF2-40B4-BE49-F238E27FC236}">
                  <a16:creationId xmlns:a16="http://schemas.microsoft.com/office/drawing/2014/main" id="{6112BAB0-1CB8-413D-970D-4F482F1A0EDB}"/>
                </a:ext>
              </a:extLst>
            </p:cNvPr>
            <p:cNvSpPr/>
            <p:nvPr userDrawn="1"/>
          </p:nvSpPr>
          <p:spPr>
            <a:xfrm>
              <a:off x="2423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888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571998"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2301CS301(DS)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(Part</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 2)</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 Linked List - Linear Data Structure</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22" name="Group 21"/>
          <p:cNvGrpSpPr/>
          <p:nvPr userDrawn="1"/>
        </p:nvGrpSpPr>
        <p:grpSpPr>
          <a:xfrm>
            <a:off x="9818224" y="6087939"/>
            <a:ext cx="2554142" cy="650953"/>
            <a:chOff x="9437224" y="6087939"/>
            <a:chExt cx="2554142" cy="650953"/>
          </a:xfrm>
        </p:grpSpPr>
        <p:pic>
          <p:nvPicPr>
            <p:cNvPr id="23" name="Picture 22">
              <a:extLst>
                <a:ext uri="{FF2B5EF4-FFF2-40B4-BE49-F238E27FC236}">
                  <a16:creationId xmlns:a16="http://schemas.microsoft.com/office/drawing/2014/main" id="{8DD61FEC-075B-4EDD-97CA-36E6F72630F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48046" y="6151439"/>
              <a:ext cx="1932495" cy="587453"/>
            </a:xfrm>
            <a:prstGeom prst="rect">
              <a:avLst/>
            </a:prstGeom>
          </p:spPr>
        </p:pic>
        <p:sp>
          <p:nvSpPr>
            <p:cNvPr id="24" name="Rectangle 23">
              <a:extLst>
                <a:ext uri="{FF2B5EF4-FFF2-40B4-BE49-F238E27FC236}">
                  <a16:creationId xmlns:a16="http://schemas.microsoft.com/office/drawing/2014/main" id="{CB550E12-AA95-4B1B-A8D2-ED01E515FC43}"/>
                </a:ext>
              </a:extLst>
            </p:cNvPr>
            <p:cNvSpPr/>
            <p:nvPr userDrawn="1"/>
          </p:nvSpPr>
          <p:spPr>
            <a:xfrm>
              <a:off x="9437224" y="6087939"/>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26" name="Picture 25">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7"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28"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29"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01692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grpSp>
        <p:nvGrpSpPr>
          <p:cNvPr id="14" name="Group 13"/>
          <p:cNvGrpSpPr/>
          <p:nvPr userDrawn="1"/>
        </p:nvGrpSpPr>
        <p:grpSpPr>
          <a:xfrm>
            <a:off x="9726758" y="149992"/>
            <a:ext cx="2554142" cy="587454"/>
            <a:chOff x="9475296" y="58903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19" name="Rectangle 18">
              <a:extLst>
                <a:ext uri="{FF2B5EF4-FFF2-40B4-BE49-F238E27FC236}">
                  <a16:creationId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571998"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2301CS301(DS)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(Part</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 2)</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 Linked List - Linear Data Structure</a:t>
            </a:r>
          </a:p>
        </p:txBody>
      </p:sp>
      <p:sp>
        <p:nvSpPr>
          <p:cNvPr id="18"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972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grpSp>
        <p:nvGrpSpPr>
          <p:cNvPr id="20" name="Group 19"/>
          <p:cNvGrpSpPr/>
          <p:nvPr userDrawn="1"/>
        </p:nvGrpSpPr>
        <p:grpSpPr>
          <a:xfrm>
            <a:off x="9726758" y="6003345"/>
            <a:ext cx="2554142" cy="587454"/>
            <a:chOff x="9475296" y="5890392"/>
            <a:chExt cx="2554142" cy="587454"/>
          </a:xfrm>
        </p:grpSpPr>
        <p:pic>
          <p:nvPicPr>
            <p:cNvPr id="21" name="Picture 20">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23" name="Rectangle 22">
              <a:extLst>
                <a:ext uri="{FF2B5EF4-FFF2-40B4-BE49-F238E27FC236}">
                  <a16:creationId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571998"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2301CS301(DS)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(Part</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 2)</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 Linked List - Linear Data Structure</a:t>
            </a:r>
          </a:p>
        </p:txBody>
      </p:sp>
      <p:sp>
        <p:nvSpPr>
          <p:cNvPr id="18"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19" name="Straight Connector 18">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24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grpSp>
        <p:nvGrpSpPr>
          <p:cNvPr id="14" name="Group 13"/>
          <p:cNvGrpSpPr/>
          <p:nvPr userDrawn="1"/>
        </p:nvGrpSpPr>
        <p:grpSpPr>
          <a:xfrm>
            <a:off x="-249812" y="5977321"/>
            <a:ext cx="2554142" cy="587454"/>
            <a:chOff x="9475296" y="58903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19" name="Rectangle 18">
              <a:extLst>
                <a:ext uri="{FF2B5EF4-FFF2-40B4-BE49-F238E27FC236}">
                  <a16:creationId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571998"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2301CS301(DS)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(Part</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 2)</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 Linked List - Linear Data Structure</a:t>
            </a:r>
          </a:p>
        </p:txBody>
      </p:sp>
      <p:sp>
        <p:nvSpPr>
          <p:cNvPr id="18"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314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6/19/2024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93" r:id="rId2"/>
    <p:sldLayoutId id="2147483670" r:id="rId3"/>
    <p:sldLayoutId id="2147483687" r:id="rId4"/>
    <p:sldLayoutId id="2147483688" r:id="rId5"/>
    <p:sldLayoutId id="2147483671" r:id="rId6"/>
    <p:sldLayoutId id="2147483672" r:id="rId7"/>
    <p:sldLayoutId id="2147483689" r:id="rId8"/>
    <p:sldLayoutId id="2147483690" r:id="rId9"/>
    <p:sldLayoutId id="2147483673" r:id="rId10"/>
    <p:sldLayoutId id="2147483691" r:id="rId11"/>
    <p:sldLayoutId id="2147483674" r:id="rId12"/>
    <p:sldLayoutId id="2147483676" r:id="rId13"/>
    <p:sldLayoutId id="2147483677" r:id="rId14"/>
    <p:sldLayoutId id="2147483678" r:id="rId15"/>
    <p:sldLayoutId id="2147483679" r:id="rId16"/>
    <p:sldLayoutId id="2147483681" r:id="rId17"/>
    <p:sldLayoutId id="2147483683" r:id="rId18"/>
    <p:sldLayoutId id="2147483682" r:id="rId19"/>
    <p:sldLayoutId id="2147483684" r:id="rId20"/>
    <p:sldLayoutId id="2147483685" r:id="rId21"/>
    <p:sldLayoutId id="2147483686" r:id="rId22"/>
    <p:sldLayoutId id="2147483694" r:id="rId23"/>
    <p:sldLayoutId id="2147483695"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5353-D4D5-43D7-A039-6CFC6871D64F}"/>
              </a:ext>
            </a:extLst>
          </p:cNvPr>
          <p:cNvSpPr>
            <a:spLocks noGrp="1"/>
          </p:cNvSpPr>
          <p:nvPr>
            <p:ph type="ctrTitle"/>
          </p:nvPr>
        </p:nvSpPr>
        <p:spPr>
          <a:xfrm>
            <a:off x="559490" y="1122364"/>
            <a:ext cx="7060510" cy="2563094"/>
          </a:xfrm>
        </p:spPr>
        <p:txBody>
          <a:bodyPr/>
          <a:lstStyle/>
          <a:p>
            <a:r>
              <a:rPr lang="en-US" sz="4400" b="0" dirty="0">
                <a:latin typeface="Roboto Condensed Light" panose="02000000000000000000" pitchFamily="2" charset="0"/>
                <a:ea typeface="Roboto Condensed Light" panose="02000000000000000000" pitchFamily="2" charset="0"/>
              </a:rPr>
              <a:t>Unit-2 (Part 2)</a:t>
            </a:r>
            <a:r>
              <a:rPr lang="en-US" sz="6000" dirty="0"/>
              <a:t> </a:t>
            </a:r>
            <a:br>
              <a:rPr lang="en-US" sz="6000" dirty="0"/>
            </a:br>
            <a:r>
              <a:rPr lang="en-US" sz="6000" dirty="0"/>
              <a:t>Linked List</a:t>
            </a:r>
            <a:br>
              <a:rPr lang="en-US" sz="6000" dirty="0"/>
            </a:br>
            <a:r>
              <a:rPr lang="en-US" sz="6000" b="0" dirty="0"/>
              <a:t>Linear Data Structure</a:t>
            </a:r>
          </a:p>
        </p:txBody>
      </p:sp>
      <p:sp>
        <p:nvSpPr>
          <p:cNvPr id="3" name="Text Placeholder 2">
            <a:extLst>
              <a:ext uri="{FF2B5EF4-FFF2-40B4-BE49-F238E27FC236}">
                <a16:creationId xmlns:a16="http://schemas.microsoft.com/office/drawing/2014/main" id="{E4D4005A-4647-4086-9144-7BCC7DFEFB1B}"/>
              </a:ext>
            </a:extLst>
          </p:cNvPr>
          <p:cNvSpPr>
            <a:spLocks noGrp="1"/>
          </p:cNvSpPr>
          <p:nvPr>
            <p:ph type="body" sz="quarter" idx="11"/>
          </p:nvPr>
        </p:nvSpPr>
        <p:spPr/>
        <p:txBody>
          <a:bodyPr/>
          <a:lstStyle/>
          <a:p>
            <a:r>
              <a:rPr lang="en-US" dirty="0"/>
              <a:t>pradyuman.jadeja@darshan.ac.in</a:t>
            </a:r>
          </a:p>
        </p:txBody>
      </p:sp>
      <p:sp>
        <p:nvSpPr>
          <p:cNvPr id="4" name="Text Placeholder 3">
            <a:extLst>
              <a:ext uri="{FF2B5EF4-FFF2-40B4-BE49-F238E27FC236}">
                <a16:creationId xmlns:a16="http://schemas.microsoft.com/office/drawing/2014/main" id="{6F817D43-889A-4049-ACFD-9B3B648B6A91}"/>
              </a:ext>
            </a:extLst>
          </p:cNvPr>
          <p:cNvSpPr>
            <a:spLocks noGrp="1"/>
          </p:cNvSpPr>
          <p:nvPr>
            <p:ph type="body" sz="quarter" idx="12"/>
          </p:nvPr>
        </p:nvSpPr>
        <p:spPr/>
        <p:txBody>
          <a:bodyPr/>
          <a:lstStyle/>
          <a:p>
            <a:r>
              <a:rPr lang="en-US" dirty="0"/>
              <a:t>+91 9879461848</a:t>
            </a:r>
          </a:p>
        </p:txBody>
      </p:sp>
      <p:sp>
        <p:nvSpPr>
          <p:cNvPr id="5" name="Text Placeholder 4">
            <a:extLst>
              <a:ext uri="{FF2B5EF4-FFF2-40B4-BE49-F238E27FC236}">
                <a16:creationId xmlns:a16="http://schemas.microsoft.com/office/drawing/2014/main" id="{B786D614-6447-4787-8025-9C902A1B7344}"/>
              </a:ext>
            </a:extLst>
          </p:cNvPr>
          <p:cNvSpPr>
            <a:spLocks noGrp="1"/>
          </p:cNvSpPr>
          <p:nvPr>
            <p:ph type="body" sz="quarter" idx="13"/>
          </p:nvPr>
        </p:nvSpPr>
        <p:spPr/>
        <p:txBody>
          <a:bodyPr/>
          <a:lstStyle/>
          <a:p>
            <a:r>
              <a:rPr lang="en-US" dirty="0"/>
              <a:t>Computer Engineering Department</a:t>
            </a:r>
          </a:p>
        </p:txBody>
      </p:sp>
      <p:sp>
        <p:nvSpPr>
          <p:cNvPr id="6" name="Text Placeholder 5">
            <a:extLst>
              <a:ext uri="{FF2B5EF4-FFF2-40B4-BE49-F238E27FC236}">
                <a16:creationId xmlns:a16="http://schemas.microsoft.com/office/drawing/2014/main" id="{1F7AB9BC-FE08-46B2-A19C-803CB5DF0CD1}"/>
              </a:ext>
            </a:extLst>
          </p:cNvPr>
          <p:cNvSpPr>
            <a:spLocks noGrp="1"/>
          </p:cNvSpPr>
          <p:nvPr>
            <p:ph type="body" sz="quarter" idx="14"/>
          </p:nvPr>
        </p:nvSpPr>
        <p:spPr/>
        <p:txBody>
          <a:bodyPr/>
          <a:lstStyle/>
          <a:p>
            <a:r>
              <a:rPr lang="en-US" dirty="0"/>
              <a:t>Dr. </a:t>
            </a:r>
            <a:r>
              <a:rPr lang="en-US" dirty="0" err="1"/>
              <a:t>Pradyumansinh</a:t>
            </a:r>
            <a:r>
              <a:rPr lang="en-US" dirty="0"/>
              <a:t> </a:t>
            </a:r>
            <a:r>
              <a:rPr lang="en-US" dirty="0" err="1"/>
              <a:t>Jadeja</a:t>
            </a:r>
            <a:endParaRPr lang="en-US" dirty="0"/>
          </a:p>
        </p:txBody>
      </p:sp>
      <p:sp>
        <p:nvSpPr>
          <p:cNvPr id="1027" name="Text Placeholder 1026">
            <a:extLst>
              <a:ext uri="{FF2B5EF4-FFF2-40B4-BE49-F238E27FC236}">
                <a16:creationId xmlns:a16="http://schemas.microsoft.com/office/drawing/2014/main" id="{D1F0AA94-EAF3-4868-942A-0125EFC5C764}"/>
              </a:ext>
            </a:extLst>
          </p:cNvPr>
          <p:cNvSpPr>
            <a:spLocks noGrp="1"/>
          </p:cNvSpPr>
          <p:nvPr>
            <p:ph type="body" sz="quarter" idx="16"/>
          </p:nvPr>
        </p:nvSpPr>
        <p:spPr/>
        <p:txBody>
          <a:bodyPr/>
          <a:lstStyle/>
          <a:p>
            <a:r>
              <a:rPr lang="en-US" b="1" dirty="0"/>
              <a:t>Data Structures </a:t>
            </a:r>
            <a:r>
              <a:rPr lang="en-US" dirty="0">
                <a:latin typeface="Roboto Condensed Light" panose="02000000000000000000" pitchFamily="2" charset="0"/>
                <a:ea typeface="Roboto Condensed Light" panose="02000000000000000000" pitchFamily="2" charset="0"/>
              </a:rPr>
              <a:t>(DS)</a:t>
            </a:r>
          </a:p>
          <a:p>
            <a:r>
              <a:rPr lang="en-US" dirty="0">
                <a:latin typeface="Roboto Condensed Light" panose="02000000000000000000" pitchFamily="2" charset="0"/>
                <a:ea typeface="Roboto Condensed Light" panose="02000000000000000000" pitchFamily="2" charset="0"/>
              </a:rPr>
              <a:t>DU #2301CS301</a:t>
            </a:r>
          </a:p>
        </p:txBody>
      </p:sp>
      <p:sp>
        <p:nvSpPr>
          <p:cNvPr id="11" name="AutoShape 3">
            <a:extLst>
              <a:ext uri="{FF2B5EF4-FFF2-40B4-BE49-F238E27FC236}">
                <a16:creationId xmlns:a16="http://schemas.microsoft.com/office/drawing/2014/main"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8" name="Picture Placeholder 7"/>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661001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Operations &amp; Type of Linked List</a:t>
            </a:r>
            <a:endParaRPr lang="en-US" dirty="0"/>
          </a:p>
        </p:txBody>
      </p:sp>
      <p:sp>
        <p:nvSpPr>
          <p:cNvPr id="5" name="Content Placeholder 2"/>
          <p:cNvSpPr txBox="1">
            <a:spLocks/>
          </p:cNvSpPr>
          <p:nvPr/>
        </p:nvSpPr>
        <p:spPr>
          <a:xfrm>
            <a:off x="6252707" y="1461527"/>
            <a:ext cx="3429000" cy="1447800"/>
          </a:xfrm>
          <a:prstGeom prst="rect">
            <a:avLst/>
          </a:prstGeom>
        </p:spPr>
        <p:txBody>
          <a:bodyPr vert="horz" lIns="91440" tIns="45720" rIns="91440" bIns="45720" rtlCol="0">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buFont typeface="Arial" pitchFamily="34" charset="0"/>
              <a:buChar char="•"/>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buFont typeface="Arial" pitchFamily="34" charset="0"/>
              <a:buChar char="–"/>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buFont typeface="Arial" pitchFamily="34" charset="0"/>
              <a:buChar char="»"/>
              <a:defRPr lang="en-US" sz="1600" kern="1200" dirty="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dirty="0"/>
              <a:t>Singly Linked List</a:t>
            </a:r>
          </a:p>
          <a:p>
            <a:r>
              <a:rPr lang="en-IN" dirty="0"/>
              <a:t>Circular Linked List</a:t>
            </a:r>
          </a:p>
          <a:p>
            <a:r>
              <a:rPr lang="en-IN" dirty="0"/>
              <a:t>Doubly Linked List</a:t>
            </a:r>
          </a:p>
        </p:txBody>
      </p:sp>
      <p:sp>
        <p:nvSpPr>
          <p:cNvPr id="7" name="Content Placeholder 2"/>
          <p:cNvSpPr txBox="1">
            <a:spLocks/>
          </p:cNvSpPr>
          <p:nvPr/>
        </p:nvSpPr>
        <p:spPr>
          <a:xfrm>
            <a:off x="179294" y="1461527"/>
            <a:ext cx="4114800" cy="2971800"/>
          </a:xfrm>
          <a:prstGeom prst="rect">
            <a:avLst/>
          </a:prstGeom>
        </p:spPr>
        <p:txBody>
          <a:bodyPr vert="horz" lIns="91440" tIns="45720" rIns="91440" bIns="45720" rtlCol="0">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buFont typeface="Arial" pitchFamily="34" charset="0"/>
              <a:buChar char="•"/>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buFont typeface="Arial" pitchFamily="34" charset="0"/>
              <a:buChar char="–"/>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buFont typeface="Arial" pitchFamily="34" charset="0"/>
              <a:buChar char="»"/>
              <a:defRPr lang="en-US" sz="1600" kern="1200" dirty="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dirty="0"/>
              <a:t>Insert</a:t>
            </a:r>
          </a:p>
          <a:p>
            <a:pPr lvl="1"/>
            <a:r>
              <a:rPr lang="en-IN" dirty="0"/>
              <a:t>Insert at first position</a:t>
            </a:r>
          </a:p>
          <a:p>
            <a:pPr lvl="1"/>
            <a:r>
              <a:rPr lang="en-IN" dirty="0"/>
              <a:t>Insert at last position</a:t>
            </a:r>
          </a:p>
          <a:p>
            <a:pPr lvl="1"/>
            <a:r>
              <a:rPr lang="en-IN" dirty="0"/>
              <a:t>Insert into ordered list</a:t>
            </a:r>
          </a:p>
          <a:p>
            <a:r>
              <a:rPr lang="en-IN" dirty="0"/>
              <a:t>Delete</a:t>
            </a:r>
          </a:p>
          <a:p>
            <a:r>
              <a:rPr lang="en-IN" dirty="0"/>
              <a:t>Traverse list (Print list)</a:t>
            </a:r>
          </a:p>
          <a:p>
            <a:r>
              <a:rPr lang="en-US" dirty="0"/>
              <a:t>Copy linked list</a:t>
            </a:r>
          </a:p>
        </p:txBody>
      </p:sp>
      <p:sp>
        <p:nvSpPr>
          <p:cNvPr id="8" name="TextBox 7"/>
          <p:cNvSpPr txBox="1"/>
          <p:nvPr/>
        </p:nvSpPr>
        <p:spPr>
          <a:xfrm>
            <a:off x="179294" y="824754"/>
            <a:ext cx="5760000"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IN" sz="2800" b="1" dirty="0"/>
              <a:t>Operations on Linked List</a:t>
            </a:r>
          </a:p>
        </p:txBody>
      </p:sp>
      <p:sp>
        <p:nvSpPr>
          <p:cNvPr id="9" name="TextBox 8"/>
          <p:cNvSpPr txBox="1"/>
          <p:nvPr/>
        </p:nvSpPr>
        <p:spPr>
          <a:xfrm>
            <a:off x="6239260" y="824754"/>
            <a:ext cx="5760000"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IN" sz="2800" b="1" dirty="0"/>
              <a:t>Types of Linked List</a:t>
            </a:r>
          </a:p>
        </p:txBody>
      </p:sp>
      <p:cxnSp>
        <p:nvCxnSpPr>
          <p:cNvPr id="11" name="Straight Connector 10"/>
          <p:cNvCxnSpPr/>
          <p:nvPr/>
        </p:nvCxnSpPr>
        <p:spPr>
          <a:xfrm>
            <a:off x="6096000" y="824754"/>
            <a:ext cx="0" cy="388620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72496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Singly Linked List</a:t>
            </a:r>
            <a:endParaRPr lang="en-US" dirty="0"/>
          </a:p>
        </p:txBody>
      </p:sp>
      <p:sp>
        <p:nvSpPr>
          <p:cNvPr id="3" name="Content Placeholder 2"/>
          <p:cNvSpPr>
            <a:spLocks noGrp="1"/>
          </p:cNvSpPr>
          <p:nvPr>
            <p:ph idx="1"/>
          </p:nvPr>
        </p:nvSpPr>
        <p:spPr>
          <a:xfrm>
            <a:off x="131180" y="2725912"/>
            <a:ext cx="11929641" cy="3740798"/>
          </a:xfrm>
        </p:spPr>
        <p:txBody>
          <a:bodyPr/>
          <a:lstStyle/>
          <a:p>
            <a:r>
              <a:rPr lang="en-IN" dirty="0"/>
              <a:t>It is basic type of linked list. </a:t>
            </a:r>
          </a:p>
          <a:p>
            <a:r>
              <a:rPr lang="en-IN" dirty="0"/>
              <a:t>Each node contains data and pointer to next node.  </a:t>
            </a:r>
          </a:p>
          <a:p>
            <a:r>
              <a:rPr lang="en-IN" dirty="0"/>
              <a:t>Last node’s pointer is null. </a:t>
            </a:r>
          </a:p>
          <a:p>
            <a:r>
              <a:rPr lang="en-IN" dirty="0"/>
              <a:t>First node address is available with pointer variable </a:t>
            </a:r>
            <a:r>
              <a:rPr lang="en-IN" b="1" dirty="0">
                <a:solidFill>
                  <a:srgbClr val="C00000"/>
                </a:solidFill>
              </a:rPr>
              <a:t>FIRST</a:t>
            </a:r>
            <a:r>
              <a:rPr lang="en-IN" dirty="0"/>
              <a:t>.</a:t>
            </a:r>
          </a:p>
          <a:p>
            <a:r>
              <a:rPr lang="en-IN" b="1" dirty="0">
                <a:solidFill>
                  <a:srgbClr val="C00000"/>
                </a:solidFill>
              </a:rPr>
              <a:t>Limitation</a:t>
            </a:r>
            <a:r>
              <a:rPr lang="en-IN" dirty="0">
                <a:solidFill>
                  <a:srgbClr val="C00000"/>
                </a:solidFill>
              </a:rPr>
              <a:t> </a:t>
            </a:r>
            <a:r>
              <a:rPr lang="en-IN" dirty="0"/>
              <a:t>of singly linked list is </a:t>
            </a:r>
            <a:r>
              <a:rPr lang="en-IN" b="1" dirty="0">
                <a:solidFill>
                  <a:srgbClr val="C00000"/>
                </a:solidFill>
              </a:rPr>
              <a:t>we can traverse only in one direction</a:t>
            </a:r>
            <a:r>
              <a:rPr lang="en-IN" dirty="0"/>
              <a:t>, forward direction.</a:t>
            </a:r>
          </a:p>
          <a:p>
            <a:endParaRPr lang="en-US" dirty="0"/>
          </a:p>
        </p:txBody>
      </p:sp>
      <p:grpSp>
        <p:nvGrpSpPr>
          <p:cNvPr id="4" name="Group 3"/>
          <p:cNvGrpSpPr/>
          <p:nvPr/>
        </p:nvGrpSpPr>
        <p:grpSpPr>
          <a:xfrm>
            <a:off x="2133600" y="1141222"/>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next</a:t>
              </a:r>
              <a:endParaRPr lang="en-US" sz="2400" b="1" dirty="0"/>
            </a:p>
          </p:txBody>
        </p:sp>
      </p:grpSp>
      <p:grpSp>
        <p:nvGrpSpPr>
          <p:cNvPr id="7" name="Group 6"/>
          <p:cNvGrpSpPr/>
          <p:nvPr/>
        </p:nvGrpSpPr>
        <p:grpSpPr>
          <a:xfrm>
            <a:off x="4069039" y="1141222"/>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next</a:t>
              </a:r>
              <a:endParaRPr lang="en-US" sz="2400" b="1" dirty="0"/>
            </a:p>
          </p:txBody>
        </p:sp>
      </p:grpSp>
      <p:grpSp>
        <p:nvGrpSpPr>
          <p:cNvPr id="10" name="Group 9"/>
          <p:cNvGrpSpPr/>
          <p:nvPr/>
        </p:nvGrpSpPr>
        <p:grpSpPr>
          <a:xfrm>
            <a:off x="5974039" y="1141222"/>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next</a:t>
              </a:r>
              <a:endParaRPr lang="en-US" sz="2400" b="1" dirty="0"/>
            </a:p>
          </p:txBody>
        </p:sp>
      </p:grpSp>
      <p:grpSp>
        <p:nvGrpSpPr>
          <p:cNvPr id="13" name="Group 12"/>
          <p:cNvGrpSpPr/>
          <p:nvPr/>
        </p:nvGrpSpPr>
        <p:grpSpPr>
          <a:xfrm>
            <a:off x="7879039" y="1141222"/>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3665843" y="1407922"/>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5601281" y="1407922"/>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7506281" y="1407922"/>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8641039" y="1141222"/>
            <a:ext cx="770242"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0" name="TextBox 19"/>
          <p:cNvSpPr txBox="1"/>
          <p:nvPr/>
        </p:nvSpPr>
        <p:spPr>
          <a:xfrm>
            <a:off x="2217322" y="1903222"/>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21" name="Straight Arrow Connector 20"/>
          <p:cNvCxnSpPr>
            <a:endCxn id="5" idx="2"/>
          </p:cNvCxnSpPr>
          <p:nvPr/>
        </p:nvCxnSpPr>
        <p:spPr>
          <a:xfrm flipV="1">
            <a:off x="2514600" y="1674622"/>
            <a:ext cx="0" cy="304800"/>
          </a:xfrm>
          <a:prstGeom prst="straightConnector1">
            <a:avLst/>
          </a:prstGeom>
          <a:ln w="28575">
            <a:solidFill>
              <a:srgbClr val="B84742"/>
            </a:solidFill>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a:endCxn id="15" idx="2"/>
          </p:cNvCxnSpPr>
          <p:nvPr/>
        </p:nvCxnSpPr>
        <p:spPr>
          <a:xfrm flipV="1">
            <a:off x="9030281" y="1674622"/>
            <a:ext cx="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Connector 22"/>
          <p:cNvCxnSpPr/>
          <p:nvPr/>
        </p:nvCxnSpPr>
        <p:spPr>
          <a:xfrm>
            <a:off x="9030281" y="1979422"/>
            <a:ext cx="381000"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4" name="TextBox 23"/>
          <p:cNvSpPr txBox="1"/>
          <p:nvPr/>
        </p:nvSpPr>
        <p:spPr>
          <a:xfrm>
            <a:off x="9474702" y="1762490"/>
            <a:ext cx="736099" cy="369332"/>
          </a:xfrm>
          <a:prstGeom prst="rect">
            <a:avLst/>
          </a:prstGeom>
          <a:noFill/>
        </p:spPr>
        <p:txBody>
          <a:bodyPr wrap="none" rtlCol="0">
            <a:spAutoFit/>
          </a:bodyPr>
          <a:lstStyle/>
          <a:p>
            <a:r>
              <a:rPr lang="en-IN" b="1" dirty="0">
                <a:solidFill>
                  <a:srgbClr val="C00000"/>
                </a:solidFill>
              </a:rPr>
              <a:t>NULL </a:t>
            </a:r>
            <a:endParaRPr lang="en-US" b="1" dirty="0">
              <a:solidFill>
                <a:srgbClr val="C00000"/>
              </a:solidFill>
            </a:endParaRPr>
          </a:p>
        </p:txBody>
      </p:sp>
    </p:spTree>
    <p:extLst>
      <p:ext uri="{BB962C8B-B14F-4D97-AF65-F5344CB8AC3E}">
        <p14:creationId xmlns:p14="http://schemas.microsoft.com/office/powerpoint/2010/main" val="42906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0"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Node Structure of Singly List</a:t>
            </a:r>
            <a:endParaRPr lang="en-US" dirty="0"/>
          </a:p>
        </p:txBody>
      </p:sp>
      <p:sp>
        <p:nvSpPr>
          <p:cNvPr id="20" name="Rectangle 19"/>
          <p:cNvSpPr/>
          <p:nvPr/>
        </p:nvSpPr>
        <p:spPr>
          <a:xfrm>
            <a:off x="4425479" y="1502381"/>
            <a:ext cx="5181600" cy="268168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597811" y="1750015"/>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Info</a:t>
            </a:r>
            <a:endParaRPr lang="en-US" sz="2400" b="1" dirty="0"/>
          </a:p>
        </p:txBody>
      </p:sp>
      <p:sp>
        <p:nvSpPr>
          <p:cNvPr id="22" name="Rectangle 21"/>
          <p:cNvSpPr/>
          <p:nvPr/>
        </p:nvSpPr>
        <p:spPr>
          <a:xfrm>
            <a:off x="6368053" y="1750015"/>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Link</a:t>
            </a:r>
            <a:endParaRPr lang="en-US" sz="2400" b="1" dirty="0"/>
          </a:p>
        </p:txBody>
      </p:sp>
      <p:sp>
        <p:nvSpPr>
          <p:cNvPr id="23" name="TextBox 22"/>
          <p:cNvSpPr txBox="1"/>
          <p:nvPr/>
        </p:nvSpPr>
        <p:spPr>
          <a:xfrm>
            <a:off x="5583297" y="2969216"/>
            <a:ext cx="740908" cy="461665"/>
          </a:xfrm>
          <a:prstGeom prst="rect">
            <a:avLst/>
          </a:prstGeom>
          <a:noFill/>
        </p:spPr>
        <p:txBody>
          <a:bodyPr wrap="none" rtlCol="0">
            <a:spAutoFit/>
          </a:bodyPr>
          <a:lstStyle/>
          <a:p>
            <a:r>
              <a:rPr lang="en-IN" sz="2400" b="1" dirty="0"/>
              <a:t>Data</a:t>
            </a:r>
            <a:endParaRPr lang="en-US" sz="2400" b="1" dirty="0"/>
          </a:p>
        </p:txBody>
      </p:sp>
      <p:sp>
        <p:nvSpPr>
          <p:cNvPr id="24" name="TextBox 23"/>
          <p:cNvSpPr txBox="1"/>
          <p:nvPr/>
        </p:nvSpPr>
        <p:spPr>
          <a:xfrm>
            <a:off x="6534913" y="2983733"/>
            <a:ext cx="1476686" cy="830997"/>
          </a:xfrm>
          <a:prstGeom prst="rect">
            <a:avLst/>
          </a:prstGeom>
          <a:noFill/>
        </p:spPr>
        <p:txBody>
          <a:bodyPr wrap="none" rtlCol="0">
            <a:spAutoFit/>
          </a:bodyPr>
          <a:lstStyle/>
          <a:p>
            <a:r>
              <a:rPr lang="en-IN" sz="2400" b="1" dirty="0"/>
              <a:t>Pointer to </a:t>
            </a:r>
            <a:br>
              <a:rPr lang="en-IN" sz="2400" b="1" dirty="0"/>
            </a:br>
            <a:r>
              <a:rPr lang="en-IN" sz="2400" b="1" dirty="0"/>
              <a:t>Next Node</a:t>
            </a:r>
            <a:endParaRPr lang="en-US" sz="2400" b="1" dirty="0"/>
          </a:p>
        </p:txBody>
      </p:sp>
      <p:cxnSp>
        <p:nvCxnSpPr>
          <p:cNvPr id="25" name="Straight Arrow Connector 24"/>
          <p:cNvCxnSpPr>
            <a:stCxn id="23" idx="0"/>
            <a:endCxn id="21" idx="2"/>
          </p:cNvCxnSpPr>
          <p:nvPr/>
        </p:nvCxnSpPr>
        <p:spPr>
          <a:xfrm flipV="1">
            <a:off x="5953751" y="2283415"/>
            <a:ext cx="25060" cy="685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p:nvPr/>
        </p:nvCxnSpPr>
        <p:spPr>
          <a:xfrm flipV="1">
            <a:off x="6749053" y="2283416"/>
            <a:ext cx="0" cy="70031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7" name="Left Brace 26"/>
          <p:cNvSpPr/>
          <p:nvPr/>
        </p:nvSpPr>
        <p:spPr>
          <a:xfrm>
            <a:off x="5105523" y="1672981"/>
            <a:ext cx="457200" cy="1909465"/>
          </a:xfrm>
          <a:prstGeom prst="leftBrace">
            <a:avLst/>
          </a:prstGeom>
          <a:ln w="28575">
            <a:solidFill>
              <a:srgbClr val="B84742"/>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8" name="TextBox 27"/>
          <p:cNvSpPr txBox="1"/>
          <p:nvPr/>
        </p:nvSpPr>
        <p:spPr>
          <a:xfrm>
            <a:off x="4577879" y="2284757"/>
            <a:ext cx="553998" cy="735138"/>
          </a:xfrm>
          <a:prstGeom prst="rect">
            <a:avLst/>
          </a:prstGeom>
          <a:noFill/>
        </p:spPr>
        <p:txBody>
          <a:bodyPr vert="vert270" wrap="none" rtlCol="0">
            <a:spAutoFit/>
          </a:bodyPr>
          <a:lstStyle/>
          <a:p>
            <a:r>
              <a:rPr lang="en-IN" sz="2400" b="1" dirty="0"/>
              <a:t>Node</a:t>
            </a:r>
            <a:endParaRPr lang="en-US" sz="2400" b="1" dirty="0"/>
          </a:p>
        </p:txBody>
      </p:sp>
      <p:cxnSp>
        <p:nvCxnSpPr>
          <p:cNvPr id="29" name="Straight Arrow Connector 28"/>
          <p:cNvCxnSpPr>
            <a:stCxn id="22" idx="3"/>
          </p:cNvCxnSpPr>
          <p:nvPr/>
        </p:nvCxnSpPr>
        <p:spPr>
          <a:xfrm>
            <a:off x="7130053" y="2016715"/>
            <a:ext cx="49007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3" name="TextBox 42"/>
          <p:cNvSpPr txBox="1"/>
          <p:nvPr/>
        </p:nvSpPr>
        <p:spPr>
          <a:xfrm>
            <a:off x="973115" y="2388953"/>
            <a:ext cx="2799434" cy="630942"/>
          </a:xfrm>
          <a:prstGeom prst="rect">
            <a:avLst/>
          </a:prstGeom>
          <a:noFill/>
        </p:spPr>
        <p:txBody>
          <a:bodyPr wrap="square" rtlCol="0">
            <a:spAutoFit/>
          </a:bodyPr>
          <a:lstStyle/>
          <a:p>
            <a:pPr algn="ctr"/>
            <a:r>
              <a:rPr lang="en-IN" sz="3500" b="1" dirty="0"/>
              <a:t>Typical Node</a:t>
            </a:r>
          </a:p>
        </p:txBody>
      </p:sp>
      <p:sp>
        <p:nvSpPr>
          <p:cNvPr id="3" name="TextBox 2"/>
          <p:cNvSpPr txBox="1"/>
          <p:nvPr/>
        </p:nvSpPr>
        <p:spPr>
          <a:xfrm>
            <a:off x="7988366" y="2128173"/>
            <a:ext cx="1633782" cy="1200329"/>
          </a:xfrm>
          <a:prstGeom prst="rect">
            <a:avLst/>
          </a:prstGeom>
          <a:noFill/>
        </p:spPr>
        <p:txBody>
          <a:bodyPr wrap="none" rtlCol="0">
            <a:spAutoFit/>
          </a:bodyPr>
          <a:lstStyle/>
          <a:p>
            <a:pPr algn="ctr"/>
            <a:r>
              <a:rPr lang="en-IN" b="1" dirty="0"/>
              <a:t>Accessing Part </a:t>
            </a:r>
          </a:p>
          <a:p>
            <a:pPr algn="ctr"/>
            <a:r>
              <a:rPr lang="en-IN" b="1" dirty="0"/>
              <a:t>of Node</a:t>
            </a:r>
          </a:p>
          <a:p>
            <a:pPr algn="ctr"/>
            <a:r>
              <a:rPr lang="en-IN" b="1" dirty="0">
                <a:solidFill>
                  <a:srgbClr val="B84742"/>
                </a:solidFill>
              </a:rPr>
              <a:t>Info (Node) </a:t>
            </a:r>
          </a:p>
          <a:p>
            <a:pPr algn="ctr"/>
            <a:r>
              <a:rPr lang="en-IN" b="1" dirty="0">
                <a:solidFill>
                  <a:srgbClr val="B84742"/>
                </a:solidFill>
              </a:rPr>
              <a:t>Link (Node)</a:t>
            </a:r>
            <a:endParaRPr lang="en-US" b="1" dirty="0">
              <a:solidFill>
                <a:srgbClr val="B84742"/>
              </a:solidFill>
            </a:endParaRPr>
          </a:p>
        </p:txBody>
      </p:sp>
      <p:grpSp>
        <p:nvGrpSpPr>
          <p:cNvPr id="18" name="Group 17"/>
          <p:cNvGrpSpPr/>
          <p:nvPr/>
        </p:nvGrpSpPr>
        <p:grpSpPr>
          <a:xfrm>
            <a:off x="1258833" y="5241940"/>
            <a:ext cx="1532242" cy="533400"/>
            <a:chOff x="951919" y="5486400"/>
            <a:chExt cx="1532242" cy="533400"/>
          </a:xfrm>
        </p:grpSpPr>
        <p:sp>
          <p:nvSpPr>
            <p:cNvPr id="31" name="Rectangle 3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32" name="Rectangle 3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3" name="Group 32"/>
          <p:cNvGrpSpPr/>
          <p:nvPr/>
        </p:nvGrpSpPr>
        <p:grpSpPr>
          <a:xfrm>
            <a:off x="3194272" y="5241940"/>
            <a:ext cx="1532242" cy="533400"/>
            <a:chOff x="951919" y="5486400"/>
            <a:chExt cx="1532242" cy="533400"/>
          </a:xfrm>
        </p:grpSpPr>
        <p:sp>
          <p:nvSpPr>
            <p:cNvPr id="34" name="Rectangle 3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35" name="Rectangle 3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6" name="Group 35"/>
          <p:cNvGrpSpPr/>
          <p:nvPr/>
        </p:nvGrpSpPr>
        <p:grpSpPr>
          <a:xfrm>
            <a:off x="5099272" y="5241940"/>
            <a:ext cx="1532242" cy="533400"/>
            <a:chOff x="951919" y="5486400"/>
            <a:chExt cx="1532242" cy="533400"/>
          </a:xfrm>
        </p:grpSpPr>
        <p:sp>
          <p:nvSpPr>
            <p:cNvPr id="37" name="Rectangle 36"/>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38" name="Rectangle 37"/>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9" name="Group 38"/>
          <p:cNvGrpSpPr/>
          <p:nvPr/>
        </p:nvGrpSpPr>
        <p:grpSpPr>
          <a:xfrm>
            <a:off x="7004272" y="5241940"/>
            <a:ext cx="1532242" cy="533400"/>
            <a:chOff x="951919" y="5486400"/>
            <a:chExt cx="1532242" cy="533400"/>
          </a:xfrm>
        </p:grpSpPr>
        <p:sp>
          <p:nvSpPr>
            <p:cNvPr id="40" name="Rectangle 39"/>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41" name="Rectangle 40"/>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42" name="Straight Arrow Connector 41"/>
          <p:cNvCxnSpPr>
            <a:stCxn id="32" idx="3"/>
            <a:endCxn id="34" idx="1"/>
          </p:cNvCxnSpPr>
          <p:nvPr/>
        </p:nvCxnSpPr>
        <p:spPr>
          <a:xfrm>
            <a:off x="2791076" y="5508640"/>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p:cNvCxnSpPr>
            <a:stCxn id="35" idx="3"/>
            <a:endCxn id="37" idx="1"/>
          </p:cNvCxnSpPr>
          <p:nvPr/>
        </p:nvCxnSpPr>
        <p:spPr>
          <a:xfrm>
            <a:off x="4726514" y="5508640"/>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a:stCxn id="38" idx="3"/>
            <a:endCxn id="40" idx="1"/>
          </p:cNvCxnSpPr>
          <p:nvPr/>
        </p:nvCxnSpPr>
        <p:spPr>
          <a:xfrm>
            <a:off x="6631514" y="5508640"/>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7" name="Straight Connector 46"/>
          <p:cNvCxnSpPr/>
          <p:nvPr/>
        </p:nvCxnSpPr>
        <p:spPr>
          <a:xfrm flipH="1">
            <a:off x="7766272" y="5241940"/>
            <a:ext cx="770242"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48" name="TextBox 47"/>
          <p:cNvSpPr txBox="1"/>
          <p:nvPr/>
        </p:nvSpPr>
        <p:spPr>
          <a:xfrm>
            <a:off x="3652641" y="5756047"/>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49" name="TextBox 48"/>
          <p:cNvSpPr txBox="1"/>
          <p:nvPr/>
        </p:nvSpPr>
        <p:spPr>
          <a:xfrm>
            <a:off x="5559256" y="5769298"/>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50" name="TextBox 49"/>
          <p:cNvSpPr txBox="1"/>
          <p:nvPr/>
        </p:nvSpPr>
        <p:spPr>
          <a:xfrm>
            <a:off x="7487374" y="5769298"/>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51" name="TextBox 50"/>
          <p:cNvSpPr txBox="1"/>
          <p:nvPr/>
        </p:nvSpPr>
        <p:spPr>
          <a:xfrm>
            <a:off x="1722751" y="5767715"/>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
        <p:nvSpPr>
          <p:cNvPr id="52" name="TextBox 51"/>
          <p:cNvSpPr txBox="1"/>
          <p:nvPr/>
        </p:nvSpPr>
        <p:spPr>
          <a:xfrm>
            <a:off x="2092572" y="5329808"/>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53" name="TextBox 52"/>
          <p:cNvSpPr txBox="1"/>
          <p:nvPr/>
        </p:nvSpPr>
        <p:spPr>
          <a:xfrm>
            <a:off x="4017450" y="5318140"/>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54" name="TextBox 53"/>
          <p:cNvSpPr txBox="1"/>
          <p:nvPr/>
        </p:nvSpPr>
        <p:spPr>
          <a:xfrm>
            <a:off x="5929077" y="5318140"/>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cxnSp>
        <p:nvCxnSpPr>
          <p:cNvPr id="55" name="Straight Arrow Connector 54"/>
          <p:cNvCxnSpPr>
            <a:endCxn id="41" idx="0"/>
          </p:cNvCxnSpPr>
          <p:nvPr/>
        </p:nvCxnSpPr>
        <p:spPr>
          <a:xfrm>
            <a:off x="8155514" y="5013340"/>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56" name="Straight Connector 55"/>
          <p:cNvCxnSpPr/>
          <p:nvPr/>
        </p:nvCxnSpPr>
        <p:spPr>
          <a:xfrm>
            <a:off x="8155514" y="5013340"/>
            <a:ext cx="381000"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57" name="TextBox 56"/>
          <p:cNvSpPr txBox="1"/>
          <p:nvPr/>
        </p:nvSpPr>
        <p:spPr>
          <a:xfrm>
            <a:off x="8543067" y="4704942"/>
            <a:ext cx="736099" cy="646331"/>
          </a:xfrm>
          <a:prstGeom prst="rect">
            <a:avLst/>
          </a:prstGeom>
          <a:noFill/>
        </p:spPr>
        <p:txBody>
          <a:bodyPr wrap="none" rtlCol="0">
            <a:spAutoFit/>
          </a:bodyPr>
          <a:lstStyle/>
          <a:p>
            <a:r>
              <a:rPr lang="en-IN" b="1" dirty="0">
                <a:solidFill>
                  <a:srgbClr val="C00000"/>
                </a:solidFill>
              </a:rPr>
              <a:t>NULL </a:t>
            </a:r>
            <a:br>
              <a:rPr lang="en-IN" b="1" dirty="0">
                <a:solidFill>
                  <a:srgbClr val="C00000"/>
                </a:solidFill>
              </a:rPr>
            </a:br>
            <a:r>
              <a:rPr lang="en-IN" b="1" dirty="0">
                <a:solidFill>
                  <a:srgbClr val="C00000"/>
                </a:solidFill>
              </a:rPr>
              <a:t>Value</a:t>
            </a:r>
            <a:endParaRPr lang="en-US" b="1" dirty="0">
              <a:solidFill>
                <a:srgbClr val="C00000"/>
              </a:solidFill>
            </a:endParaRPr>
          </a:p>
        </p:txBody>
      </p:sp>
      <p:sp>
        <p:nvSpPr>
          <p:cNvPr id="58" name="TextBox 57"/>
          <p:cNvSpPr txBox="1"/>
          <p:nvPr/>
        </p:nvSpPr>
        <p:spPr>
          <a:xfrm>
            <a:off x="7016279" y="4870115"/>
            <a:ext cx="1132682" cy="369332"/>
          </a:xfrm>
          <a:prstGeom prst="rect">
            <a:avLst/>
          </a:prstGeom>
          <a:noFill/>
        </p:spPr>
        <p:txBody>
          <a:bodyPr wrap="none" rtlCol="0">
            <a:spAutoFit/>
          </a:bodyPr>
          <a:lstStyle/>
          <a:p>
            <a:r>
              <a:rPr lang="en-IN" b="1" dirty="0"/>
              <a:t>Last Node</a:t>
            </a:r>
            <a:endParaRPr lang="en-US" b="1" dirty="0"/>
          </a:p>
        </p:txBody>
      </p:sp>
    </p:spTree>
    <p:extLst>
      <p:ext uri="{BB962C8B-B14F-4D97-AF65-F5344CB8AC3E}">
        <p14:creationId xmlns:p14="http://schemas.microsoft.com/office/powerpoint/2010/main" val="2289934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p:bldP spid="24" grpId="0"/>
      <p:bldP spid="27" grpId="0" animBg="1"/>
      <p:bldP spid="28" grpId="0"/>
      <p:bldP spid="43"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Node Structure of Singly List</a:t>
            </a:r>
            <a:endParaRPr lang="en-US" dirty="0"/>
          </a:p>
        </p:txBody>
      </p:sp>
      <p:grpSp>
        <p:nvGrpSpPr>
          <p:cNvPr id="8" name="Group 7"/>
          <p:cNvGrpSpPr/>
          <p:nvPr/>
        </p:nvGrpSpPr>
        <p:grpSpPr>
          <a:xfrm>
            <a:off x="303346" y="893246"/>
            <a:ext cx="5000174" cy="1821766"/>
            <a:chOff x="8409307" y="102828"/>
            <a:chExt cx="5000174" cy="1821766"/>
          </a:xfrm>
        </p:grpSpPr>
        <p:sp>
          <p:nvSpPr>
            <p:cNvPr id="20" name="Rectangle 19"/>
            <p:cNvSpPr/>
            <p:nvPr/>
          </p:nvSpPr>
          <p:spPr>
            <a:xfrm>
              <a:off x="8409307" y="102828"/>
              <a:ext cx="5000174" cy="182176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095453" y="350462"/>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Info</a:t>
              </a:r>
              <a:endParaRPr lang="en-US" sz="2400" b="1" dirty="0"/>
            </a:p>
          </p:txBody>
        </p:sp>
        <p:sp>
          <p:nvSpPr>
            <p:cNvPr id="22" name="Rectangle 21"/>
            <p:cNvSpPr/>
            <p:nvPr/>
          </p:nvSpPr>
          <p:spPr>
            <a:xfrm>
              <a:off x="10865695" y="350462"/>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Link</a:t>
              </a:r>
              <a:endParaRPr lang="en-US" sz="2400" b="1" dirty="0"/>
            </a:p>
          </p:txBody>
        </p:sp>
        <p:sp>
          <p:nvSpPr>
            <p:cNvPr id="23" name="TextBox 22"/>
            <p:cNvSpPr txBox="1"/>
            <p:nvPr/>
          </p:nvSpPr>
          <p:spPr>
            <a:xfrm>
              <a:off x="10080939" y="1140403"/>
              <a:ext cx="647934" cy="400110"/>
            </a:xfrm>
            <a:prstGeom prst="rect">
              <a:avLst/>
            </a:prstGeom>
            <a:noFill/>
          </p:spPr>
          <p:txBody>
            <a:bodyPr wrap="none" rtlCol="0">
              <a:spAutoFit/>
            </a:bodyPr>
            <a:lstStyle/>
            <a:p>
              <a:r>
                <a:rPr lang="en-IN" sz="2000" b="1" dirty="0"/>
                <a:t>Data</a:t>
              </a:r>
              <a:endParaRPr lang="en-US" sz="2000" b="1" dirty="0"/>
            </a:p>
          </p:txBody>
        </p:sp>
        <p:sp>
          <p:nvSpPr>
            <p:cNvPr id="24" name="TextBox 23"/>
            <p:cNvSpPr txBox="1"/>
            <p:nvPr/>
          </p:nvSpPr>
          <p:spPr>
            <a:xfrm>
              <a:off x="11032555" y="1154920"/>
              <a:ext cx="1261884" cy="707886"/>
            </a:xfrm>
            <a:prstGeom prst="rect">
              <a:avLst/>
            </a:prstGeom>
            <a:noFill/>
          </p:spPr>
          <p:txBody>
            <a:bodyPr wrap="none" rtlCol="0">
              <a:spAutoFit/>
            </a:bodyPr>
            <a:lstStyle/>
            <a:p>
              <a:r>
                <a:rPr lang="en-IN" sz="2000" b="1" dirty="0"/>
                <a:t>Pointer to </a:t>
              </a:r>
              <a:br>
                <a:rPr lang="en-IN" sz="2000" b="1" dirty="0"/>
              </a:br>
              <a:r>
                <a:rPr lang="en-IN" sz="2000" b="1" dirty="0"/>
                <a:t>Next Node</a:t>
              </a:r>
              <a:endParaRPr lang="en-US" sz="2000" b="1" dirty="0"/>
            </a:p>
          </p:txBody>
        </p:sp>
        <p:cxnSp>
          <p:nvCxnSpPr>
            <p:cNvPr id="25" name="Straight Arrow Connector 24"/>
            <p:cNvCxnSpPr>
              <a:endCxn id="21" idx="2"/>
            </p:cNvCxnSpPr>
            <p:nvPr/>
          </p:nvCxnSpPr>
          <p:spPr>
            <a:xfrm flipV="1">
              <a:off x="10464445" y="883862"/>
              <a:ext cx="12008" cy="328615"/>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p:nvPr/>
          </p:nvCxnSpPr>
          <p:spPr>
            <a:xfrm flipV="1">
              <a:off x="11246695" y="883864"/>
              <a:ext cx="0" cy="32752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7" name="Left Brace 26"/>
            <p:cNvSpPr/>
            <p:nvPr/>
          </p:nvSpPr>
          <p:spPr>
            <a:xfrm>
              <a:off x="9603166" y="273428"/>
              <a:ext cx="358158" cy="1495823"/>
            </a:xfrm>
            <a:prstGeom prst="leftBrace">
              <a:avLst/>
            </a:prstGeom>
            <a:ln w="28575">
              <a:solidFill>
                <a:srgbClr val="B84742"/>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8" name="TextBox 27"/>
            <p:cNvSpPr txBox="1"/>
            <p:nvPr/>
          </p:nvSpPr>
          <p:spPr>
            <a:xfrm>
              <a:off x="9066813" y="615233"/>
              <a:ext cx="553998" cy="735138"/>
            </a:xfrm>
            <a:prstGeom prst="rect">
              <a:avLst/>
            </a:prstGeom>
            <a:noFill/>
          </p:spPr>
          <p:txBody>
            <a:bodyPr vert="vert270" wrap="none" rtlCol="0">
              <a:spAutoFit/>
            </a:bodyPr>
            <a:lstStyle/>
            <a:p>
              <a:r>
                <a:rPr lang="en-IN" sz="2400" b="1" dirty="0"/>
                <a:t>Node</a:t>
              </a:r>
              <a:endParaRPr lang="en-US" sz="2400" b="1" dirty="0"/>
            </a:p>
          </p:txBody>
        </p:sp>
        <p:cxnSp>
          <p:nvCxnSpPr>
            <p:cNvPr id="29" name="Straight Arrow Connector 28"/>
            <p:cNvCxnSpPr>
              <a:stCxn id="22" idx="3"/>
            </p:cNvCxnSpPr>
            <p:nvPr/>
          </p:nvCxnSpPr>
          <p:spPr>
            <a:xfrm>
              <a:off x="11627695" y="617162"/>
              <a:ext cx="49007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9" name="Group 8"/>
          <p:cNvGrpSpPr/>
          <p:nvPr/>
        </p:nvGrpSpPr>
        <p:grpSpPr>
          <a:xfrm>
            <a:off x="303346" y="2897058"/>
            <a:ext cx="5000174" cy="2693131"/>
            <a:chOff x="4084321" y="3631469"/>
            <a:chExt cx="5000174" cy="2693131"/>
          </a:xfrm>
        </p:grpSpPr>
        <p:sp>
          <p:nvSpPr>
            <p:cNvPr id="19" name="Rectangle 18"/>
            <p:cNvSpPr/>
            <p:nvPr/>
          </p:nvSpPr>
          <p:spPr>
            <a:xfrm>
              <a:off x="4084321" y="3631469"/>
              <a:ext cx="5000174" cy="269313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4303280" y="3841447"/>
              <a:ext cx="4464139" cy="1938992"/>
            </a:xfrm>
            <a:prstGeom prst="rect">
              <a:avLst/>
            </a:prstGeom>
            <a:noFill/>
          </p:spPr>
          <p:txBody>
            <a:bodyPr wrap="square" rtlCol="0">
              <a:spAutoFit/>
            </a:bodyPr>
            <a:lstStyle/>
            <a:p>
              <a:r>
                <a:rPr lang="en-US" sz="2400" b="1" dirty="0" err="1">
                  <a:solidFill>
                    <a:schemeClr val="tx2"/>
                  </a:solidFill>
                  <a:latin typeface="Consolas" pitchFamily="49" charset="0"/>
                  <a:cs typeface="Consolas" pitchFamily="49" charset="0"/>
                </a:rPr>
                <a:t>struct</a:t>
              </a:r>
              <a:r>
                <a:rPr lang="en-US" sz="2400" b="1" dirty="0">
                  <a:solidFill>
                    <a:schemeClr val="tx2"/>
                  </a:solidFill>
                  <a:latin typeface="Consolas" pitchFamily="49" charset="0"/>
                  <a:cs typeface="Consolas" pitchFamily="49" charset="0"/>
                </a:rPr>
                <a:t> </a:t>
              </a:r>
              <a:r>
                <a:rPr lang="en-US" sz="2400" b="1" dirty="0">
                  <a:solidFill>
                    <a:schemeClr val="accent6"/>
                  </a:solidFill>
                  <a:latin typeface="Consolas" pitchFamily="49" charset="0"/>
                  <a:cs typeface="Consolas" pitchFamily="49" charset="0"/>
                </a:rPr>
                <a:t>node</a:t>
              </a:r>
            </a:p>
            <a:p>
              <a:r>
                <a:rPr lang="en-US" sz="2400" b="1" dirty="0">
                  <a:latin typeface="Consolas" pitchFamily="49" charset="0"/>
                  <a:cs typeface="Consolas" pitchFamily="49" charset="0"/>
                </a:rPr>
                <a:t>{</a:t>
              </a:r>
            </a:p>
            <a:p>
              <a:r>
                <a:rPr lang="en-US" sz="2400" b="1" dirty="0">
                  <a:latin typeface="Consolas" pitchFamily="49" charset="0"/>
                  <a:cs typeface="Consolas" pitchFamily="49" charset="0"/>
                </a:rPr>
                <a:t>	</a:t>
              </a:r>
              <a:r>
                <a:rPr lang="en-US" sz="2400" b="1" dirty="0" err="1">
                  <a:solidFill>
                    <a:schemeClr val="accent3">
                      <a:lumMod val="75000"/>
                    </a:schemeClr>
                  </a:solidFill>
                  <a:latin typeface="Consolas" pitchFamily="49" charset="0"/>
                  <a:cs typeface="Consolas" pitchFamily="49" charset="0"/>
                </a:rPr>
                <a:t>int</a:t>
              </a:r>
              <a:r>
                <a:rPr lang="en-US" sz="2400" b="1" dirty="0">
                  <a:solidFill>
                    <a:schemeClr val="accent3">
                      <a:lumMod val="75000"/>
                    </a:schemeClr>
                  </a:solidFill>
                  <a:latin typeface="Consolas" pitchFamily="49" charset="0"/>
                  <a:cs typeface="Consolas" pitchFamily="49" charset="0"/>
                </a:rPr>
                <a:t> </a:t>
              </a:r>
              <a:r>
                <a:rPr lang="en-US" sz="2400" b="1" dirty="0">
                  <a:latin typeface="Consolas" pitchFamily="49" charset="0"/>
                  <a:cs typeface="Consolas" pitchFamily="49" charset="0"/>
                </a:rPr>
                <a:t>info;</a:t>
              </a:r>
            </a:p>
            <a:p>
              <a:r>
                <a:rPr lang="en-US" sz="2400" b="1" dirty="0">
                  <a:latin typeface="Consolas" pitchFamily="49" charset="0"/>
                  <a:cs typeface="Consolas" pitchFamily="49" charset="0"/>
                </a:rPr>
                <a:t>	</a:t>
              </a:r>
              <a:r>
                <a:rPr lang="en-US" sz="2400" b="1" dirty="0" err="1">
                  <a:solidFill>
                    <a:schemeClr val="accent3">
                      <a:lumMod val="75000"/>
                    </a:schemeClr>
                  </a:solidFill>
                  <a:latin typeface="Consolas" pitchFamily="49" charset="0"/>
                  <a:cs typeface="Consolas" pitchFamily="49" charset="0"/>
                </a:rPr>
                <a:t>struct</a:t>
              </a:r>
              <a:r>
                <a:rPr lang="en-US" sz="2400" b="1" dirty="0">
                  <a:solidFill>
                    <a:schemeClr val="accent3">
                      <a:lumMod val="75000"/>
                    </a:schemeClr>
                  </a:solidFill>
                  <a:latin typeface="Consolas" pitchFamily="49" charset="0"/>
                  <a:cs typeface="Consolas" pitchFamily="49" charset="0"/>
                </a:rPr>
                <a:t> </a:t>
              </a:r>
              <a:r>
                <a:rPr lang="en-US" sz="2400" b="1" dirty="0">
                  <a:latin typeface="Consolas" pitchFamily="49" charset="0"/>
                  <a:cs typeface="Consolas" pitchFamily="49" charset="0"/>
                </a:rPr>
                <a:t>node *link;</a:t>
              </a:r>
            </a:p>
            <a:p>
              <a:r>
                <a:rPr lang="en-US" sz="2400" b="1" dirty="0">
                  <a:latin typeface="Consolas" pitchFamily="49" charset="0"/>
                  <a:cs typeface="Consolas" pitchFamily="49" charset="0"/>
                </a:rPr>
                <a:t>};</a:t>
              </a:r>
            </a:p>
          </p:txBody>
        </p:sp>
      </p:grpSp>
      <p:sp>
        <p:nvSpPr>
          <p:cNvPr id="44" name="TextBox 43"/>
          <p:cNvSpPr txBox="1"/>
          <p:nvPr/>
        </p:nvSpPr>
        <p:spPr>
          <a:xfrm>
            <a:off x="303346" y="5723480"/>
            <a:ext cx="5000174" cy="553998"/>
          </a:xfrm>
          <a:prstGeom prst="rect">
            <a:avLst/>
          </a:prstGeom>
          <a:noFill/>
        </p:spPr>
        <p:txBody>
          <a:bodyPr wrap="square" rtlCol="0">
            <a:spAutoFit/>
          </a:bodyPr>
          <a:lstStyle/>
          <a:p>
            <a:pPr algn="ctr"/>
            <a:r>
              <a:rPr lang="en-IN" sz="3000" b="1" dirty="0"/>
              <a:t>C Structure to represent a node</a:t>
            </a:r>
          </a:p>
        </p:txBody>
      </p:sp>
      <p:grpSp>
        <p:nvGrpSpPr>
          <p:cNvPr id="32" name="Group 31"/>
          <p:cNvGrpSpPr/>
          <p:nvPr/>
        </p:nvGrpSpPr>
        <p:grpSpPr>
          <a:xfrm>
            <a:off x="5479598" y="1864312"/>
            <a:ext cx="6409507" cy="3706616"/>
            <a:chOff x="4211776" y="2689450"/>
            <a:chExt cx="3680632" cy="4448102"/>
          </a:xfrm>
        </p:grpSpPr>
        <p:sp>
          <p:nvSpPr>
            <p:cNvPr id="33" name="Rectangle 32"/>
            <p:cNvSpPr/>
            <p:nvPr/>
          </p:nvSpPr>
          <p:spPr>
            <a:xfrm>
              <a:off x="4211776" y="2689450"/>
              <a:ext cx="3680632" cy="444810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4265975" y="2854445"/>
              <a:ext cx="3626432" cy="4173606"/>
            </a:xfrm>
            <a:prstGeom prst="rect">
              <a:avLst/>
            </a:prstGeom>
            <a:noFill/>
          </p:spPr>
          <p:txBody>
            <a:bodyPr wrap="square" rtlCol="0">
              <a:spAutoFit/>
            </a:bodyPr>
            <a:lstStyle/>
            <a:p>
              <a:r>
                <a:rPr lang="en-US" sz="2000" b="1" dirty="0">
                  <a:latin typeface="Consolas" panose="020B0609020204030204" pitchFamily="49" charset="0"/>
                  <a:cs typeface="Consolas" pitchFamily="49" charset="0"/>
                </a:rPr>
                <a:t>static </a:t>
              </a:r>
              <a:r>
                <a:rPr lang="en-US" sz="2000" b="1" dirty="0">
                  <a:solidFill>
                    <a:schemeClr val="tx2"/>
                  </a:solidFill>
                  <a:latin typeface="Consolas" pitchFamily="49" charset="0"/>
                  <a:cs typeface="Consolas" pitchFamily="49" charset="0"/>
                </a:rPr>
                <a:t>class</a:t>
              </a:r>
              <a:r>
                <a:rPr lang="en-US" sz="2000" b="1" dirty="0">
                  <a:latin typeface="Consolas" pitchFamily="49" charset="0"/>
                  <a:cs typeface="Consolas" pitchFamily="49" charset="0"/>
                </a:rPr>
                <a:t> </a:t>
              </a:r>
              <a:r>
                <a:rPr lang="en-US" sz="2000" b="1" dirty="0">
                  <a:solidFill>
                    <a:schemeClr val="accent6"/>
                  </a:solidFill>
                  <a:latin typeface="Consolas" pitchFamily="49" charset="0"/>
                  <a:cs typeface="Consolas" pitchFamily="49" charset="0"/>
                </a:rPr>
                <a:t>Node</a:t>
              </a:r>
              <a:r>
                <a:rPr lang="en-US" sz="2000" b="1" dirty="0">
                  <a:latin typeface="Consolas" pitchFamily="49" charset="0"/>
                  <a:cs typeface="Consolas" pitchFamily="49" charset="0"/>
                </a:rPr>
                <a:t> {</a:t>
              </a:r>
            </a:p>
            <a:p>
              <a:r>
                <a:rPr lang="en-US" sz="2000" b="1" dirty="0">
                  <a:latin typeface="Consolas" pitchFamily="49" charset="0"/>
                  <a:cs typeface="Consolas" pitchFamily="49" charset="0"/>
                </a:rPr>
                <a:t>	</a:t>
              </a:r>
              <a:r>
                <a:rPr lang="en-US" sz="2000" b="1" dirty="0" err="1">
                  <a:solidFill>
                    <a:schemeClr val="accent3">
                      <a:lumMod val="75000"/>
                    </a:schemeClr>
                  </a:solidFill>
                  <a:latin typeface="Consolas" pitchFamily="49" charset="0"/>
                  <a:cs typeface="Consolas" pitchFamily="49" charset="0"/>
                </a:rPr>
                <a:t>int</a:t>
              </a:r>
              <a:r>
                <a:rPr lang="en-US" sz="2000" b="1" dirty="0">
                  <a:solidFill>
                    <a:schemeClr val="accent3">
                      <a:lumMod val="75000"/>
                    </a:schemeClr>
                  </a:solidFill>
                  <a:latin typeface="Consolas" pitchFamily="49" charset="0"/>
                  <a:cs typeface="Consolas" pitchFamily="49" charset="0"/>
                </a:rPr>
                <a:t> </a:t>
              </a:r>
              <a:r>
                <a:rPr lang="en-US" sz="2000" b="1" dirty="0">
                  <a:latin typeface="Consolas" pitchFamily="49" charset="0"/>
                  <a:cs typeface="Consolas" pitchFamily="49" charset="0"/>
                </a:rPr>
                <a:t>info;</a:t>
              </a:r>
            </a:p>
            <a:p>
              <a:r>
                <a:rPr lang="en-US" sz="2000" b="1" dirty="0">
                  <a:latin typeface="Consolas" pitchFamily="49" charset="0"/>
                  <a:cs typeface="Consolas" pitchFamily="49" charset="0"/>
                </a:rPr>
                <a:t>	</a:t>
              </a:r>
              <a:r>
                <a:rPr lang="en-US" sz="2000" b="1" dirty="0">
                  <a:solidFill>
                    <a:schemeClr val="accent3">
                      <a:lumMod val="75000"/>
                    </a:schemeClr>
                  </a:solidFill>
                  <a:latin typeface="Consolas" pitchFamily="49" charset="0"/>
                  <a:cs typeface="Consolas" pitchFamily="49" charset="0"/>
                </a:rPr>
                <a:t>Node</a:t>
              </a:r>
              <a:r>
                <a:rPr lang="en-US" sz="2000" b="1" dirty="0">
                  <a:latin typeface="Consolas" pitchFamily="49" charset="0"/>
                  <a:cs typeface="Consolas" pitchFamily="49" charset="0"/>
                </a:rPr>
                <a:t> link;</a:t>
              </a:r>
            </a:p>
            <a:p>
              <a:endParaRPr lang="en-US" sz="2000" b="1" dirty="0">
                <a:latin typeface="Consolas" pitchFamily="49" charset="0"/>
                <a:cs typeface="Consolas" pitchFamily="49" charset="0"/>
              </a:endParaRPr>
            </a:p>
            <a:p>
              <a:r>
                <a:rPr lang="en-US" sz="2000" b="1" dirty="0">
                  <a:latin typeface="Consolas" pitchFamily="49" charset="0"/>
                  <a:cs typeface="Consolas" pitchFamily="49" charset="0"/>
                </a:rPr>
                <a:t>	</a:t>
              </a:r>
              <a:r>
                <a:rPr lang="en-US" sz="2000" b="1" i="1" dirty="0">
                  <a:solidFill>
                    <a:schemeClr val="tx2">
                      <a:lumMod val="40000"/>
                      <a:lumOff val="60000"/>
                    </a:schemeClr>
                  </a:solidFill>
                  <a:latin typeface="Consolas" pitchFamily="49" charset="0"/>
                  <a:cs typeface="Consolas" pitchFamily="49" charset="0"/>
                </a:rPr>
                <a:t>// Constructor to create a new node</a:t>
              </a:r>
            </a:p>
            <a:p>
              <a:r>
                <a:rPr lang="en-US" sz="2000" b="1" i="1" dirty="0">
                  <a:solidFill>
                    <a:schemeClr val="tx2">
                      <a:lumMod val="40000"/>
                      <a:lumOff val="60000"/>
                    </a:schemeClr>
                  </a:solidFill>
                  <a:latin typeface="Consolas" pitchFamily="49" charset="0"/>
                  <a:cs typeface="Consolas" pitchFamily="49" charset="0"/>
                </a:rPr>
                <a:t>	//</a:t>
              </a:r>
              <a:r>
                <a:rPr lang="en-US" b="1" i="1" dirty="0">
                  <a:solidFill>
                    <a:schemeClr val="tx2">
                      <a:lumMod val="40000"/>
                      <a:lumOff val="60000"/>
                    </a:schemeClr>
                  </a:solidFill>
                  <a:latin typeface="Consolas" pitchFamily="49" charset="0"/>
                  <a:cs typeface="Consolas" pitchFamily="49" charset="0"/>
                </a:rPr>
                <a:t> Next is by default initialized as null</a:t>
              </a:r>
            </a:p>
            <a:p>
              <a:r>
                <a:rPr lang="en-US" sz="2000" b="1" dirty="0">
                  <a:latin typeface="Consolas" pitchFamily="49" charset="0"/>
                  <a:cs typeface="Consolas" pitchFamily="49" charset="0"/>
                </a:rPr>
                <a:t>	</a:t>
              </a:r>
              <a:r>
                <a:rPr lang="en-US" sz="2000" b="1" dirty="0">
                  <a:latin typeface="Consolas" panose="020B0609020204030204" pitchFamily="49" charset="0"/>
                </a:rPr>
                <a:t>public</a:t>
              </a:r>
              <a:r>
                <a:rPr lang="en-US" sz="2000" dirty="0">
                  <a:latin typeface="Consolas" panose="020B0609020204030204" pitchFamily="49" charset="0"/>
                </a:rPr>
                <a:t> </a:t>
              </a:r>
              <a:r>
                <a:rPr lang="en-US" sz="2000" dirty="0">
                  <a:solidFill>
                    <a:schemeClr val="accent2">
                      <a:lumMod val="75000"/>
                    </a:schemeClr>
                  </a:solidFill>
                  <a:latin typeface="Consolas" panose="020B0609020204030204" pitchFamily="49" charset="0"/>
                </a:rPr>
                <a:t>Node</a:t>
              </a:r>
              <a:r>
                <a:rPr lang="en-US" sz="2000" dirty="0">
                  <a:latin typeface="Consolas" panose="020B0609020204030204" pitchFamily="49" charset="0"/>
                </a:rPr>
                <a:t> (</a:t>
              </a:r>
              <a:r>
                <a:rPr lang="en-US" sz="2000" b="1" dirty="0" err="1">
                  <a:solidFill>
                    <a:schemeClr val="accent3"/>
                  </a:solidFill>
                  <a:latin typeface="Consolas" panose="020B0609020204030204" pitchFamily="49" charset="0"/>
                </a:rPr>
                <a:t>int</a:t>
              </a:r>
              <a:r>
                <a:rPr lang="en-US" sz="2000" dirty="0">
                  <a:latin typeface="Consolas" panose="020B0609020204030204" pitchFamily="49" charset="0"/>
                </a:rPr>
                <a:t> data) {  </a:t>
              </a:r>
            </a:p>
            <a:p>
              <a:r>
                <a:rPr lang="en-US" sz="2000" dirty="0">
                  <a:latin typeface="Consolas" panose="020B0609020204030204" pitchFamily="49" charset="0"/>
                </a:rPr>
                <a:t>            </a:t>
              </a:r>
              <a:r>
                <a:rPr lang="en-US" sz="2000" b="1" dirty="0">
                  <a:latin typeface="Consolas" panose="020B0609020204030204" pitchFamily="49" charset="0"/>
                </a:rPr>
                <a:t>this</a:t>
              </a:r>
              <a:r>
                <a:rPr lang="en-US" sz="2000" dirty="0">
                  <a:latin typeface="Consolas" panose="020B0609020204030204" pitchFamily="49" charset="0"/>
                </a:rPr>
                <a:t>.info = data;   </a:t>
              </a:r>
            </a:p>
            <a:p>
              <a:r>
                <a:rPr lang="en-US" sz="2000" b="1" dirty="0">
                  <a:latin typeface="Consolas" panose="020B0609020204030204" pitchFamily="49" charset="0"/>
                </a:rPr>
                <a:t>            </a:t>
              </a:r>
              <a:r>
                <a:rPr lang="en-US" sz="2000" b="1" dirty="0" err="1">
                  <a:latin typeface="Consolas" panose="020B0609020204030204" pitchFamily="49" charset="0"/>
                </a:rPr>
                <a:t>this</a:t>
              </a:r>
              <a:r>
                <a:rPr lang="en-US" sz="2000" dirty="0" err="1">
                  <a:latin typeface="Consolas" panose="020B0609020204030204" pitchFamily="49" charset="0"/>
                </a:rPr>
                <a:t>.link</a:t>
              </a:r>
              <a:r>
                <a:rPr lang="en-US" sz="2000" dirty="0">
                  <a:latin typeface="Consolas" panose="020B0609020204030204" pitchFamily="49" charset="0"/>
                </a:rPr>
                <a:t> = </a:t>
              </a:r>
              <a:r>
                <a:rPr lang="en-US" sz="2000" b="1" dirty="0">
                  <a:latin typeface="Consolas" panose="020B0609020204030204" pitchFamily="49" charset="0"/>
                </a:rPr>
                <a:t>null</a:t>
              </a:r>
              <a:r>
                <a:rPr lang="en-US" sz="2000" dirty="0">
                  <a:latin typeface="Consolas" panose="020B0609020204030204" pitchFamily="49" charset="0"/>
                </a:rPr>
                <a:t>;  </a:t>
              </a:r>
            </a:p>
            <a:p>
              <a:r>
                <a:rPr lang="en-US" sz="2000" dirty="0">
                  <a:latin typeface="Consolas" panose="020B0609020204030204" pitchFamily="49" charset="0"/>
                </a:rPr>
                <a:t>        }  </a:t>
              </a:r>
            </a:p>
            <a:p>
              <a:r>
                <a:rPr lang="en-US" sz="2000" b="1" dirty="0">
                  <a:latin typeface="Consolas" pitchFamily="49" charset="0"/>
                  <a:cs typeface="Consolas" pitchFamily="49" charset="0"/>
                </a:rPr>
                <a:t>}</a:t>
              </a:r>
            </a:p>
          </p:txBody>
        </p:sp>
      </p:grpSp>
      <p:sp>
        <p:nvSpPr>
          <p:cNvPr id="35" name="TextBox 34"/>
          <p:cNvSpPr txBox="1"/>
          <p:nvPr/>
        </p:nvSpPr>
        <p:spPr>
          <a:xfrm>
            <a:off x="5479598" y="5723480"/>
            <a:ext cx="6409506" cy="553998"/>
          </a:xfrm>
          <a:prstGeom prst="rect">
            <a:avLst/>
          </a:prstGeom>
          <a:noFill/>
        </p:spPr>
        <p:txBody>
          <a:bodyPr wrap="square" rtlCol="0">
            <a:spAutoFit/>
          </a:bodyPr>
          <a:lstStyle/>
          <a:p>
            <a:pPr algn="ctr"/>
            <a:r>
              <a:rPr lang="en-IN" sz="3000" b="1" dirty="0"/>
              <a:t>Java class to represent a node</a:t>
            </a:r>
          </a:p>
        </p:txBody>
      </p:sp>
    </p:spTree>
    <p:extLst>
      <p:ext uri="{BB962C8B-B14F-4D97-AF65-F5344CB8AC3E}">
        <p14:creationId xmlns:p14="http://schemas.microsoft.com/office/powerpoint/2010/main" val="193341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3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Algorithms for singly linked list</a:t>
            </a:r>
            <a:endParaRPr lang="en-US" dirty="0"/>
          </a:p>
        </p:txBody>
      </p:sp>
      <p:sp>
        <p:nvSpPr>
          <p:cNvPr id="3" name="Content Placeholder 2"/>
          <p:cNvSpPr>
            <a:spLocks noGrp="1"/>
          </p:cNvSpPr>
          <p:nvPr>
            <p:ph idx="4294967295"/>
          </p:nvPr>
        </p:nvSpPr>
        <p:spPr>
          <a:xfrm>
            <a:off x="131180" y="863444"/>
            <a:ext cx="11929641" cy="5590565"/>
          </a:xfrm>
        </p:spPr>
        <p:txBody>
          <a:bodyPr>
            <a:normAutofit/>
          </a:bodyPr>
          <a:lstStyle/>
          <a:p>
            <a:pPr marL="457200" indent="-457200">
              <a:buFont typeface="+mj-lt"/>
              <a:buAutoNum type="arabicPeriod"/>
            </a:pPr>
            <a:r>
              <a:rPr lang="en-US" sz="2400" dirty="0"/>
              <a:t>Insert at first position</a:t>
            </a:r>
          </a:p>
          <a:p>
            <a:pPr marL="457200" indent="-457200">
              <a:buFont typeface="+mj-lt"/>
              <a:buAutoNum type="arabicPeriod"/>
            </a:pPr>
            <a:r>
              <a:rPr lang="en-US" sz="2400" dirty="0"/>
              <a:t>Insert at last position</a:t>
            </a:r>
          </a:p>
          <a:p>
            <a:pPr marL="457200" indent="-457200">
              <a:buFont typeface="+mj-lt"/>
              <a:buAutoNum type="arabicPeriod"/>
            </a:pPr>
            <a:r>
              <a:rPr lang="en-US" sz="2400" dirty="0"/>
              <a:t>Insert in Ordered Linked list</a:t>
            </a:r>
          </a:p>
          <a:p>
            <a:pPr marL="457200" indent="-457200">
              <a:buFont typeface="+mj-lt"/>
              <a:buAutoNum type="arabicPeriod"/>
            </a:pPr>
            <a:r>
              <a:rPr lang="en-US" sz="2400" dirty="0"/>
              <a:t>Delete Element</a:t>
            </a:r>
          </a:p>
          <a:p>
            <a:pPr marL="457200" indent="-457200">
              <a:buFont typeface="+mj-lt"/>
              <a:buAutoNum type="arabicPeriod"/>
            </a:pPr>
            <a:r>
              <a:rPr lang="en-US" sz="2400" dirty="0"/>
              <a:t>Copy Linked List</a:t>
            </a:r>
          </a:p>
        </p:txBody>
      </p:sp>
    </p:spTree>
    <p:extLst>
      <p:ext uri="{BB962C8B-B14F-4D97-AF65-F5344CB8AC3E}">
        <p14:creationId xmlns:p14="http://schemas.microsoft.com/office/powerpoint/2010/main" val="56791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Availability Stack</a:t>
            </a:r>
            <a:endParaRPr lang="en-US" dirty="0"/>
          </a:p>
        </p:txBody>
      </p:sp>
      <p:sp>
        <p:nvSpPr>
          <p:cNvPr id="3" name="Content Placeholder 2"/>
          <p:cNvSpPr>
            <a:spLocks noGrp="1"/>
          </p:cNvSpPr>
          <p:nvPr>
            <p:ph idx="1"/>
          </p:nvPr>
        </p:nvSpPr>
        <p:spPr>
          <a:xfrm>
            <a:off x="131180" y="876144"/>
            <a:ext cx="11929641" cy="2151141"/>
          </a:xfrm>
        </p:spPr>
        <p:txBody>
          <a:bodyPr/>
          <a:lstStyle/>
          <a:p>
            <a:r>
              <a:rPr lang="en-IN" dirty="0"/>
              <a:t>A </a:t>
            </a:r>
            <a:r>
              <a:rPr lang="en-IN" b="1" dirty="0">
                <a:solidFill>
                  <a:srgbClr val="C00000"/>
                </a:solidFill>
              </a:rPr>
              <a:t>pool</a:t>
            </a:r>
            <a:r>
              <a:rPr lang="en-IN" dirty="0">
                <a:solidFill>
                  <a:srgbClr val="C00000"/>
                </a:solidFill>
              </a:rPr>
              <a:t> </a:t>
            </a:r>
            <a:r>
              <a:rPr lang="en-IN" dirty="0"/>
              <a:t>or list </a:t>
            </a:r>
            <a:r>
              <a:rPr lang="en-IN" b="1" dirty="0">
                <a:solidFill>
                  <a:srgbClr val="C00000"/>
                </a:solidFill>
              </a:rPr>
              <a:t>of free nodes</a:t>
            </a:r>
            <a:r>
              <a:rPr lang="en-IN" dirty="0"/>
              <a:t>, which we refer to as the </a:t>
            </a:r>
            <a:r>
              <a:rPr lang="en-IN" b="1" dirty="0">
                <a:solidFill>
                  <a:srgbClr val="C00000"/>
                </a:solidFill>
              </a:rPr>
              <a:t>availability stack</a:t>
            </a:r>
            <a:r>
              <a:rPr lang="en-IN" dirty="0"/>
              <a:t> is maintained in conjunction with linked allocation.</a:t>
            </a:r>
          </a:p>
          <a:p>
            <a:r>
              <a:rPr lang="en-IN" dirty="0"/>
              <a:t>Whenever a node is to be inserted in a list, a free node is taken from the availability stack and linked to the new list.</a:t>
            </a:r>
          </a:p>
          <a:p>
            <a:r>
              <a:rPr lang="en-IN" dirty="0"/>
              <a:t>On other end, the deleted node from the list is added to the availability stack.</a:t>
            </a:r>
            <a:endParaRPr lang="en-US" dirty="0"/>
          </a:p>
          <a:p>
            <a:endParaRPr lang="en-US" dirty="0"/>
          </a:p>
        </p:txBody>
      </p:sp>
      <p:grpSp>
        <p:nvGrpSpPr>
          <p:cNvPr id="4" name="Group 3"/>
          <p:cNvGrpSpPr/>
          <p:nvPr/>
        </p:nvGrpSpPr>
        <p:grpSpPr>
          <a:xfrm>
            <a:off x="1540693" y="3523344"/>
            <a:ext cx="1066800" cy="457200"/>
            <a:chOff x="685800" y="3505200"/>
            <a:chExt cx="1066800" cy="457200"/>
          </a:xfrm>
        </p:grpSpPr>
        <p:sp>
          <p:nvSpPr>
            <p:cNvPr id="5" name="Rectangle 4"/>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1540693" y="4209144"/>
            <a:ext cx="1066800" cy="457200"/>
            <a:chOff x="685800" y="3505200"/>
            <a:chExt cx="1066800" cy="457200"/>
          </a:xfrm>
        </p:grpSpPr>
        <p:sp>
          <p:nvSpPr>
            <p:cNvPr id="8" name="Rectangle 7"/>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1540693" y="4894944"/>
            <a:ext cx="1066800" cy="457200"/>
            <a:chOff x="685800" y="3505200"/>
            <a:chExt cx="1066800" cy="457200"/>
          </a:xfrm>
        </p:grpSpPr>
        <p:sp>
          <p:nvSpPr>
            <p:cNvPr id="11" name="Rectangle 10"/>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1540693" y="5885544"/>
            <a:ext cx="1066800" cy="457200"/>
            <a:chOff x="685800" y="3505200"/>
            <a:chExt cx="1066800" cy="457200"/>
          </a:xfrm>
        </p:grpSpPr>
        <p:sp>
          <p:nvSpPr>
            <p:cNvPr id="14" name="Rectangle 13"/>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p:nvSpPr>
        <p:spPr>
          <a:xfrm>
            <a:off x="362804" y="3567412"/>
            <a:ext cx="762000" cy="369332"/>
          </a:xfrm>
          <a:prstGeom prst="rect">
            <a:avLst/>
          </a:prstGeom>
          <a:noFill/>
        </p:spPr>
        <p:txBody>
          <a:bodyPr wrap="square" rtlCol="0">
            <a:spAutoFit/>
          </a:bodyPr>
          <a:lstStyle/>
          <a:p>
            <a:r>
              <a:rPr lang="en-IN" b="1" dirty="0">
                <a:solidFill>
                  <a:srgbClr val="C00000"/>
                </a:solidFill>
              </a:rPr>
              <a:t>AVAIL</a:t>
            </a:r>
            <a:endParaRPr lang="en-US" b="1" dirty="0">
              <a:solidFill>
                <a:srgbClr val="C00000"/>
              </a:solidFill>
            </a:endParaRPr>
          </a:p>
        </p:txBody>
      </p:sp>
      <p:cxnSp>
        <p:nvCxnSpPr>
          <p:cNvPr id="17" name="Straight Arrow Connector 16"/>
          <p:cNvCxnSpPr/>
          <p:nvPr/>
        </p:nvCxnSpPr>
        <p:spPr>
          <a:xfrm>
            <a:off x="2378893" y="3980544"/>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p:nvPr/>
        </p:nvCxnSpPr>
        <p:spPr>
          <a:xfrm>
            <a:off x="2378893" y="4666344"/>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a:off x="2378893" y="5352144"/>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a:off x="2378893" y="5635829"/>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21" name="Group 20"/>
          <p:cNvGrpSpPr/>
          <p:nvPr/>
        </p:nvGrpSpPr>
        <p:grpSpPr>
          <a:xfrm>
            <a:off x="3902893" y="3523344"/>
            <a:ext cx="1066800" cy="457200"/>
            <a:chOff x="685800" y="3505200"/>
            <a:chExt cx="1066800" cy="457200"/>
          </a:xfrm>
        </p:grpSpPr>
        <p:sp>
          <p:nvSpPr>
            <p:cNvPr id="22" name="Rectangle 21"/>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3902893" y="4209144"/>
            <a:ext cx="1066800" cy="457200"/>
            <a:chOff x="685800" y="3505200"/>
            <a:chExt cx="1066800" cy="457200"/>
          </a:xfrm>
        </p:grpSpPr>
        <p:sp>
          <p:nvSpPr>
            <p:cNvPr id="25" name="Rectangle 24"/>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3902893" y="4894944"/>
            <a:ext cx="1066800" cy="457200"/>
            <a:chOff x="685800" y="3505200"/>
            <a:chExt cx="1066800" cy="457200"/>
          </a:xfrm>
        </p:grpSpPr>
        <p:sp>
          <p:nvSpPr>
            <p:cNvPr id="28" name="Rectangle 27"/>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3902893" y="5885544"/>
            <a:ext cx="1066800" cy="457200"/>
            <a:chOff x="685800" y="3505200"/>
            <a:chExt cx="1066800" cy="457200"/>
          </a:xfrm>
        </p:grpSpPr>
        <p:sp>
          <p:nvSpPr>
            <p:cNvPr id="31" name="Rectangle 30"/>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3" name="Straight Arrow Connector 32"/>
          <p:cNvCxnSpPr/>
          <p:nvPr/>
        </p:nvCxnSpPr>
        <p:spPr>
          <a:xfrm>
            <a:off x="4741093" y="3980544"/>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4" name="Straight Arrow Connector 33"/>
          <p:cNvCxnSpPr/>
          <p:nvPr/>
        </p:nvCxnSpPr>
        <p:spPr>
          <a:xfrm>
            <a:off x="4741093" y="4666344"/>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5" name="Straight Arrow Connector 34"/>
          <p:cNvCxnSpPr/>
          <p:nvPr/>
        </p:nvCxnSpPr>
        <p:spPr>
          <a:xfrm>
            <a:off x="4741093" y="5352144"/>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6" name="Straight Arrow Connector 35"/>
          <p:cNvCxnSpPr/>
          <p:nvPr/>
        </p:nvCxnSpPr>
        <p:spPr>
          <a:xfrm>
            <a:off x="4741093" y="5635829"/>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7" name="Straight Arrow Connector 36"/>
          <p:cNvCxnSpPr>
            <a:stCxn id="16" idx="3"/>
            <a:endCxn id="5" idx="1"/>
          </p:cNvCxnSpPr>
          <p:nvPr/>
        </p:nvCxnSpPr>
        <p:spPr>
          <a:xfrm flipV="1">
            <a:off x="1124805" y="3751944"/>
            <a:ext cx="415889" cy="13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8" name="TextBox 37"/>
          <p:cNvSpPr txBox="1"/>
          <p:nvPr/>
        </p:nvSpPr>
        <p:spPr>
          <a:xfrm>
            <a:off x="5198293" y="3505820"/>
            <a:ext cx="4191000" cy="2862322"/>
          </a:xfrm>
          <a:prstGeom prst="rect">
            <a:avLst/>
          </a:prstGeom>
          <a:solidFill>
            <a:schemeClr val="bg1">
              <a:lumMod val="95000"/>
            </a:schemeClr>
          </a:solidFill>
        </p:spPr>
        <p:txBody>
          <a:bodyPr wrap="square" rtlCol="0">
            <a:spAutoFit/>
          </a:bodyPr>
          <a:lstStyle/>
          <a:p>
            <a:r>
              <a:rPr lang="en-IN" b="1" dirty="0">
                <a:solidFill>
                  <a:schemeClr val="tx2"/>
                </a:solidFill>
              </a:rPr>
              <a:t>Check for free node in </a:t>
            </a:r>
            <a:r>
              <a:rPr lang="en-IN" b="1" dirty="0">
                <a:solidFill>
                  <a:schemeClr val="tx2"/>
                </a:solidFill>
                <a:sym typeface="Wingdings" pitchFamily="2" charset="2"/>
              </a:rPr>
              <a:t>Availability Stack</a:t>
            </a:r>
          </a:p>
          <a:p>
            <a:r>
              <a:rPr lang="en-IN" b="1" dirty="0"/>
              <a:t>IF</a:t>
            </a:r>
            <a:r>
              <a:rPr lang="en-IN" dirty="0"/>
              <a:t>        AVAIL is NULL</a:t>
            </a:r>
          </a:p>
          <a:p>
            <a:r>
              <a:rPr lang="en-IN" b="1" dirty="0"/>
              <a:t>THEN</a:t>
            </a:r>
            <a:r>
              <a:rPr lang="en-IN" dirty="0"/>
              <a:t>  Write(‘</a:t>
            </a:r>
            <a:r>
              <a:rPr lang="en-IN" dirty="0">
                <a:sym typeface="Wingdings" pitchFamily="2" charset="2"/>
              </a:rPr>
              <a:t>Availability Stack Underflow</a:t>
            </a:r>
            <a:r>
              <a:rPr lang="en-IN" dirty="0"/>
              <a:t>’)</a:t>
            </a:r>
          </a:p>
          <a:p>
            <a:r>
              <a:rPr lang="en-IN" dirty="0"/>
              <a:t>            Return</a:t>
            </a:r>
          </a:p>
          <a:p>
            <a:endParaRPr lang="en-IN" dirty="0"/>
          </a:p>
          <a:p>
            <a:r>
              <a:rPr lang="en-IN" b="1" dirty="0">
                <a:solidFill>
                  <a:schemeClr val="tx2"/>
                </a:solidFill>
              </a:rPr>
              <a:t>Obtain Address of next free node</a:t>
            </a:r>
          </a:p>
          <a:p>
            <a:r>
              <a:rPr lang="en-IN" dirty="0"/>
              <a:t>NEW </a:t>
            </a:r>
            <a:r>
              <a:rPr lang="en-IN" dirty="0">
                <a:sym typeface="Wingdings" pitchFamily="2" charset="2"/>
              </a:rPr>
              <a:t> AVAIL</a:t>
            </a:r>
          </a:p>
          <a:p>
            <a:endParaRPr lang="en-IN" dirty="0">
              <a:sym typeface="Wingdings" pitchFamily="2" charset="2"/>
            </a:endParaRPr>
          </a:p>
          <a:p>
            <a:r>
              <a:rPr lang="en-IN" b="1" dirty="0">
                <a:solidFill>
                  <a:schemeClr val="tx2"/>
                </a:solidFill>
                <a:sym typeface="Wingdings" pitchFamily="2" charset="2"/>
              </a:rPr>
              <a:t>Remove free node from Availability Stack</a:t>
            </a:r>
          </a:p>
          <a:p>
            <a:r>
              <a:rPr lang="en-IN" dirty="0">
                <a:sym typeface="Wingdings" pitchFamily="2" charset="2"/>
              </a:rPr>
              <a:t>AVAIL  LINK(AVAIL)</a:t>
            </a:r>
            <a:endParaRPr lang="en-US" dirty="0"/>
          </a:p>
        </p:txBody>
      </p:sp>
      <p:grpSp>
        <p:nvGrpSpPr>
          <p:cNvPr id="39" name="Group 38"/>
          <p:cNvGrpSpPr/>
          <p:nvPr/>
        </p:nvGrpSpPr>
        <p:grpSpPr>
          <a:xfrm>
            <a:off x="2648805" y="3687412"/>
            <a:ext cx="1177889" cy="369332"/>
            <a:chOff x="2403511" y="3745468"/>
            <a:chExt cx="1177889" cy="369332"/>
          </a:xfrm>
        </p:grpSpPr>
        <p:sp>
          <p:nvSpPr>
            <p:cNvPr id="40" name="TextBox 39"/>
            <p:cNvSpPr txBox="1"/>
            <p:nvPr/>
          </p:nvSpPr>
          <p:spPr>
            <a:xfrm>
              <a:off x="2403511" y="3745468"/>
              <a:ext cx="762000" cy="369332"/>
            </a:xfrm>
            <a:prstGeom prst="rect">
              <a:avLst/>
            </a:prstGeom>
            <a:noFill/>
          </p:spPr>
          <p:txBody>
            <a:bodyPr wrap="square" rtlCol="0">
              <a:spAutoFit/>
            </a:bodyPr>
            <a:lstStyle/>
            <a:p>
              <a:r>
                <a:rPr lang="en-IN" b="1" dirty="0">
                  <a:solidFill>
                    <a:srgbClr val="C00000"/>
                  </a:solidFill>
                </a:rPr>
                <a:t>AVAIL</a:t>
              </a:r>
              <a:endParaRPr lang="en-US" b="1" dirty="0">
                <a:solidFill>
                  <a:srgbClr val="C00000"/>
                </a:solidFill>
              </a:endParaRPr>
            </a:p>
          </p:txBody>
        </p:sp>
        <p:cxnSp>
          <p:nvCxnSpPr>
            <p:cNvPr id="41" name="Straight Arrow Connector 40"/>
            <p:cNvCxnSpPr>
              <a:stCxn id="40" idx="3"/>
            </p:cNvCxnSpPr>
            <p:nvPr/>
          </p:nvCxnSpPr>
          <p:spPr>
            <a:xfrm flipV="1">
              <a:off x="3165511" y="3930000"/>
              <a:ext cx="415889" cy="13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42" name="TextBox 41"/>
          <p:cNvSpPr txBox="1"/>
          <p:nvPr/>
        </p:nvSpPr>
        <p:spPr>
          <a:xfrm>
            <a:off x="2648804" y="3458812"/>
            <a:ext cx="762000" cy="369332"/>
          </a:xfrm>
          <a:prstGeom prst="rect">
            <a:avLst/>
          </a:prstGeom>
          <a:noFill/>
        </p:spPr>
        <p:txBody>
          <a:bodyPr wrap="square" rtlCol="0">
            <a:spAutoFit/>
          </a:bodyPr>
          <a:lstStyle/>
          <a:p>
            <a:r>
              <a:rPr lang="en-IN" b="1" dirty="0">
                <a:solidFill>
                  <a:srgbClr val="C00000"/>
                </a:solidFill>
              </a:rPr>
              <a:t>NEW</a:t>
            </a:r>
            <a:endParaRPr lang="en-US" b="1" dirty="0">
              <a:solidFill>
                <a:srgbClr val="C00000"/>
              </a:solidFill>
            </a:endParaRPr>
          </a:p>
        </p:txBody>
      </p:sp>
      <p:cxnSp>
        <p:nvCxnSpPr>
          <p:cNvPr id="43" name="Straight Arrow Connector 42"/>
          <p:cNvCxnSpPr>
            <a:stCxn id="42" idx="3"/>
          </p:cNvCxnSpPr>
          <p:nvPr/>
        </p:nvCxnSpPr>
        <p:spPr>
          <a:xfrm flipV="1">
            <a:off x="3410805" y="3643344"/>
            <a:ext cx="415889" cy="13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4" name="Straight Connector 43"/>
          <p:cNvCxnSpPr/>
          <p:nvPr/>
        </p:nvCxnSpPr>
        <p:spPr>
          <a:xfrm flipH="1">
            <a:off x="4447544" y="3540993"/>
            <a:ext cx="517947" cy="437029"/>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288410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8">
                                            <p:bg/>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8">
                                            <p:txEl>
                                              <p:pRg st="0" end="0"/>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8">
                                            <p:txEl>
                                              <p:pRg st="1" end="1"/>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8">
                                            <p:txEl>
                                              <p:pRg st="2" end="2"/>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8">
                                            <p:txEl>
                                              <p:pRg st="3" end="3"/>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8">
                                            <p:txEl>
                                              <p:pRg st="5" end="5"/>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8">
                                            <p:txEl>
                                              <p:pRg st="6" end="6"/>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8">
                                            <p:txEl>
                                              <p:pRg st="8" end="8"/>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8">
                                            <p:txEl>
                                              <p:pRg st="9" end="9"/>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42" presetClass="path" presetSubtype="0" accel="50000" decel="50000" fill="hold" nodeType="clickEffect">
                                  <p:stCondLst>
                                    <p:cond delay="0"/>
                                  </p:stCondLst>
                                  <p:childTnLst>
                                    <p:animMotion origin="layout" path="M 5E-6 -3.33333E-6 L 5E-6 0.07153 " pathEditMode="relative" rAng="0" ptsTypes="AA">
                                      <p:cBhvr>
                                        <p:cTn id="96" dur="2000" fill="hold"/>
                                        <p:tgtEl>
                                          <p:spTgt spid="39"/>
                                        </p:tgtEl>
                                        <p:attrNameLst>
                                          <p:attrName>ppt_x</p:attrName>
                                          <p:attrName>ppt_y</p:attrName>
                                        </p:attrNameLst>
                                      </p:cBhvr>
                                      <p:rCtr x="0" y="3565"/>
                                    </p:animMotion>
                                  </p:childTnLst>
                                </p:cTn>
                              </p:par>
                            </p:childTnLst>
                          </p:cTn>
                        </p:par>
                      </p:childTnLst>
                    </p:cTn>
                  </p:par>
                  <p:par>
                    <p:cTn id="97" fill="hold">
                      <p:stCondLst>
                        <p:cond delay="indefinite"/>
                      </p:stCondLst>
                      <p:childTnLst>
                        <p:par>
                          <p:cTn id="98" fill="hold">
                            <p:stCondLst>
                              <p:cond delay="0"/>
                            </p:stCondLst>
                            <p:childTnLst>
                              <p:par>
                                <p:cTn id="99" presetID="22" presetClass="exit" presetSubtype="4" fill="hold" nodeType="clickEffect">
                                  <p:stCondLst>
                                    <p:cond delay="0"/>
                                  </p:stCondLst>
                                  <p:childTnLst>
                                    <p:animEffect transition="out" filter="wipe(down)">
                                      <p:cBhvr>
                                        <p:cTn id="100" dur="500"/>
                                        <p:tgtEl>
                                          <p:spTgt spid="33"/>
                                        </p:tgtEl>
                                      </p:cBhvr>
                                    </p:animEffect>
                                    <p:set>
                                      <p:cBhvr>
                                        <p:cTn id="101" dur="1" fill="hold">
                                          <p:stCondLst>
                                            <p:cond delay="499"/>
                                          </p:stCondLst>
                                        </p:cTn>
                                        <p:tgtEl>
                                          <p:spTgt spid="33"/>
                                        </p:tgtEl>
                                        <p:attrNameLst>
                                          <p:attrName>style.visibility</p:attrName>
                                        </p:attrNameLst>
                                      </p:cBhvr>
                                      <p:to>
                                        <p:strVal val="hidden"/>
                                      </p:to>
                                    </p:set>
                                  </p:childTnLst>
                                </p:cTn>
                              </p:par>
                              <p:par>
                                <p:cTn id="102" presetID="22" presetClass="entr" presetSubtype="1" fill="hold" nodeType="withEffect">
                                  <p:stCondLst>
                                    <p:cond delay="0"/>
                                  </p:stCondLst>
                                  <p:childTnLst>
                                    <p:set>
                                      <p:cBhvr>
                                        <p:cTn id="103" dur="1" fill="hold">
                                          <p:stCondLst>
                                            <p:cond delay="0"/>
                                          </p:stCondLst>
                                        </p:cTn>
                                        <p:tgtEl>
                                          <p:spTgt spid="44"/>
                                        </p:tgtEl>
                                        <p:attrNameLst>
                                          <p:attrName>style.visibility</p:attrName>
                                        </p:attrNameLst>
                                      </p:cBhvr>
                                      <p:to>
                                        <p:strVal val="visible"/>
                                      </p:to>
                                    </p:set>
                                    <p:animEffect transition="in" filter="wipe(up)">
                                      <p:cBhvr>
                                        <p:cTn id="10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6" grpId="0"/>
      <p:bldP spid="38" grpId="0" build="allAtOnce" animBg="1"/>
      <p:bldP spid="4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INSERT(X, First)</a:t>
            </a:r>
          </a:p>
        </p:txBody>
      </p:sp>
      <p:sp>
        <p:nvSpPr>
          <p:cNvPr id="3" name="Content Placeholder 2"/>
          <p:cNvSpPr>
            <a:spLocks noGrp="1"/>
          </p:cNvSpPr>
          <p:nvPr>
            <p:ph idx="1"/>
          </p:nvPr>
        </p:nvSpPr>
        <p:spPr/>
        <p:txBody>
          <a:bodyPr/>
          <a:lstStyle/>
          <a:p>
            <a:r>
              <a:rPr lang="en-IN" dirty="0"/>
              <a:t>This function </a:t>
            </a:r>
            <a:r>
              <a:rPr lang="en-IN" b="1" dirty="0">
                <a:solidFill>
                  <a:srgbClr val="C00000"/>
                </a:solidFill>
              </a:rPr>
              <a:t>inserts a new node at the first position</a:t>
            </a:r>
            <a:r>
              <a:rPr lang="en-IN" b="1" dirty="0">
                <a:solidFill>
                  <a:srgbClr val="FF0000"/>
                </a:solidFill>
              </a:rPr>
              <a:t> </a:t>
            </a:r>
            <a:r>
              <a:rPr lang="en-IN" dirty="0"/>
              <a:t>of Singly linked list. </a:t>
            </a:r>
          </a:p>
          <a:p>
            <a:r>
              <a:rPr lang="en-IN" dirty="0"/>
              <a:t>This function returns address of </a:t>
            </a:r>
            <a:r>
              <a:rPr lang="en-IN" b="1" dirty="0">
                <a:solidFill>
                  <a:srgbClr val="C00000"/>
                </a:solidFill>
              </a:rPr>
              <a:t>FIRST</a:t>
            </a:r>
            <a:r>
              <a:rPr lang="en-IN" dirty="0">
                <a:solidFill>
                  <a:srgbClr val="C00000"/>
                </a:solidFill>
              </a:rPr>
              <a:t> </a:t>
            </a:r>
            <a:r>
              <a:rPr lang="en-IN" dirty="0"/>
              <a:t>node.</a:t>
            </a:r>
            <a:endParaRPr lang="en-US" dirty="0"/>
          </a:p>
          <a:p>
            <a:r>
              <a:rPr lang="en-IN" b="1" dirty="0">
                <a:solidFill>
                  <a:srgbClr val="C00000"/>
                </a:solidFill>
              </a:rPr>
              <a:t>X</a:t>
            </a:r>
            <a:r>
              <a:rPr lang="en-IN" dirty="0">
                <a:solidFill>
                  <a:srgbClr val="C00000"/>
                </a:solidFill>
              </a:rPr>
              <a:t> </a:t>
            </a:r>
            <a:r>
              <a:rPr lang="en-IN" dirty="0"/>
              <a:t>is a new element to be inserted.</a:t>
            </a:r>
          </a:p>
          <a:p>
            <a:r>
              <a:rPr lang="en-IN" b="1" dirty="0">
                <a:solidFill>
                  <a:srgbClr val="C00000"/>
                </a:solidFill>
              </a:rPr>
              <a:t>FIRST</a:t>
            </a:r>
            <a:r>
              <a:rPr lang="en-IN" dirty="0">
                <a:solidFill>
                  <a:srgbClr val="C00000"/>
                </a:solidFill>
              </a:rPr>
              <a:t> </a:t>
            </a:r>
            <a:r>
              <a:rPr lang="en-IN" dirty="0"/>
              <a:t>is a </a:t>
            </a:r>
            <a:r>
              <a:rPr lang="en-IN" b="1" dirty="0"/>
              <a:t>pointer to the first element</a:t>
            </a:r>
            <a:r>
              <a:rPr lang="en-IN" dirty="0"/>
              <a:t> of a Singly linked linear list.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AVAIL</a:t>
            </a:r>
            <a:r>
              <a:rPr lang="en-IN" dirty="0">
                <a:solidFill>
                  <a:srgbClr val="C00000"/>
                </a:solidFill>
              </a:rPr>
              <a:t> </a:t>
            </a:r>
            <a:r>
              <a:rPr lang="en-IN" dirty="0"/>
              <a:t>is a pointer to the top element of the availability stack.</a:t>
            </a:r>
          </a:p>
          <a:p>
            <a:r>
              <a:rPr lang="en-IN" b="1" dirty="0">
                <a:solidFill>
                  <a:srgbClr val="C00000"/>
                </a:solidFill>
              </a:rPr>
              <a:t>NEW</a:t>
            </a:r>
            <a:r>
              <a:rPr lang="en-IN" dirty="0">
                <a:solidFill>
                  <a:srgbClr val="C00000"/>
                </a:solidFill>
              </a:rPr>
              <a:t> </a:t>
            </a:r>
            <a:r>
              <a:rPr lang="en-IN" dirty="0"/>
              <a:t>is a temporary pointer variable. </a:t>
            </a:r>
          </a:p>
          <a:p>
            <a:endParaRPr lang="en-US" dirty="0"/>
          </a:p>
        </p:txBody>
      </p:sp>
    </p:spTree>
    <p:extLst>
      <p:ext uri="{BB962C8B-B14F-4D97-AF65-F5344CB8AC3E}">
        <p14:creationId xmlns:p14="http://schemas.microsoft.com/office/powerpoint/2010/main" val="25715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INSERT(X,FIRST) </a:t>
            </a:r>
            <a:r>
              <a:rPr lang="en-US" dirty="0" err="1"/>
              <a:t>Cont</a:t>
            </a:r>
            <a:r>
              <a:rPr lang="en-US" dirty="0"/>
              <a:t>…</a:t>
            </a:r>
          </a:p>
        </p:txBody>
      </p:sp>
      <p:sp>
        <p:nvSpPr>
          <p:cNvPr id="4" name="TextBox 3"/>
          <p:cNvSpPr txBox="1"/>
          <p:nvPr/>
        </p:nvSpPr>
        <p:spPr>
          <a:xfrm>
            <a:off x="336000" y="923060"/>
            <a:ext cx="11520000" cy="449353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[Underflow?]</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AVAIL = NULL</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latin typeface="Consolas" pitchFamily="49" charset="0"/>
                <a:cs typeface="Consolas" pitchFamily="49" charset="0"/>
              </a:rPr>
              <a:t>  Write (“Availability Stack Underflow”)</a:t>
            </a:r>
          </a:p>
          <a:p>
            <a:r>
              <a:rPr lang="en-IN" sz="2200" dirty="0">
                <a:latin typeface="Consolas" pitchFamily="49" charset="0"/>
                <a:cs typeface="Consolas" pitchFamily="49" charset="0"/>
              </a:rPr>
              <a:t>    	    Return(FIRST)</a:t>
            </a:r>
          </a:p>
          <a:p>
            <a:r>
              <a:rPr lang="en-IN" sz="2200" b="1" dirty="0">
                <a:solidFill>
                  <a:schemeClr val="tx2"/>
                </a:solidFill>
                <a:latin typeface="Consolas" pitchFamily="49" charset="0"/>
                <a:cs typeface="Consolas" pitchFamily="49" charset="0"/>
              </a:rPr>
              <a:t>2. [Obtain address of next free Node]</a:t>
            </a:r>
          </a:p>
          <a:p>
            <a:r>
              <a:rPr lang="en-IN" sz="2200" dirty="0">
                <a:latin typeface="Consolas" pitchFamily="49" charset="0"/>
                <a:cs typeface="Consolas" pitchFamily="49" charset="0"/>
              </a:rPr>
              <a:t>    NEW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AVAIL</a:t>
            </a:r>
          </a:p>
          <a:p>
            <a:r>
              <a:rPr lang="en-IN" sz="2200" b="1" dirty="0">
                <a:solidFill>
                  <a:schemeClr val="tx2"/>
                </a:solidFill>
                <a:latin typeface="Consolas" pitchFamily="49" charset="0"/>
                <a:cs typeface="Consolas" pitchFamily="49" charset="0"/>
              </a:rPr>
              <a:t>3. [Remove free node from availability Stack]</a:t>
            </a:r>
          </a:p>
          <a:p>
            <a:r>
              <a:rPr lang="en-IN" sz="2200" dirty="0">
                <a:latin typeface="Consolas" pitchFamily="49" charset="0"/>
                <a:cs typeface="Consolas" pitchFamily="49" charset="0"/>
              </a:rPr>
              <a:t>    AVAIL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LINK(AVAIL)</a:t>
            </a:r>
          </a:p>
          <a:p>
            <a:r>
              <a:rPr lang="en-IN" sz="2200" b="1" dirty="0">
                <a:solidFill>
                  <a:schemeClr val="tx2"/>
                </a:solidFill>
                <a:latin typeface="Consolas" pitchFamily="49" charset="0"/>
                <a:cs typeface="Consolas" pitchFamily="49" charset="0"/>
              </a:rPr>
              <a:t>4. [Initialize fields of new node and its link to the list]</a:t>
            </a:r>
          </a:p>
          <a:p>
            <a:r>
              <a:rPr lang="en-IN" sz="2200" dirty="0">
                <a:latin typeface="Consolas" pitchFamily="49" charset="0"/>
                <a:cs typeface="Consolas" pitchFamily="49" charset="0"/>
              </a:rPr>
              <a:t>    INFO(NEW)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X</a:t>
            </a:r>
          </a:p>
          <a:p>
            <a:r>
              <a:rPr lang="en-IN" sz="2200" dirty="0">
                <a:latin typeface="Consolas" pitchFamily="49" charset="0"/>
                <a:cs typeface="Consolas" pitchFamily="49" charset="0"/>
              </a:rPr>
              <a:t>    LINK (NEW)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FIRST</a:t>
            </a:r>
          </a:p>
          <a:p>
            <a:r>
              <a:rPr lang="en-IN" sz="2200" b="1" dirty="0">
                <a:solidFill>
                  <a:schemeClr val="tx2"/>
                </a:solidFill>
                <a:latin typeface="Consolas" pitchFamily="49" charset="0"/>
                <a:cs typeface="Consolas" pitchFamily="49" charset="0"/>
              </a:rPr>
              <a:t>5. [Return address of new node]</a:t>
            </a:r>
          </a:p>
          <a:p>
            <a:r>
              <a:rPr lang="en-IN" sz="2200" dirty="0">
                <a:latin typeface="Consolas" pitchFamily="49" charset="0"/>
                <a:cs typeface="Consolas" pitchFamily="49" charset="0"/>
              </a:rPr>
              <a:t>    Return (NEW)</a:t>
            </a:r>
            <a:endParaRPr lang="en-IN" sz="2200" b="1" dirty="0">
              <a:solidFill>
                <a:schemeClr val="tx2">
                  <a:lumMod val="60000"/>
                  <a:lumOff val="40000"/>
                </a:schemeClr>
              </a:solidFill>
              <a:latin typeface="Consolas" pitchFamily="49" charset="0"/>
              <a:cs typeface="Consolas" pitchFamily="49" charset="0"/>
            </a:endParaRPr>
          </a:p>
        </p:txBody>
      </p:sp>
    </p:spTree>
    <p:extLst>
      <p:ext uri="{BB962C8B-B14F-4D97-AF65-F5344CB8AC3E}">
        <p14:creationId xmlns:p14="http://schemas.microsoft.com/office/powerpoint/2010/main" val="3776662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INSERT(50, FIRST)</a:t>
            </a:r>
          </a:p>
        </p:txBody>
      </p:sp>
      <p:grpSp>
        <p:nvGrpSpPr>
          <p:cNvPr id="4" name="Group 3"/>
          <p:cNvGrpSpPr/>
          <p:nvPr/>
        </p:nvGrpSpPr>
        <p:grpSpPr>
          <a:xfrm>
            <a:off x="3085519" y="1381023"/>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link</a:t>
              </a:r>
              <a:endParaRPr lang="en-US" sz="2400" b="1" dirty="0"/>
            </a:p>
          </p:txBody>
        </p:sp>
      </p:grpSp>
      <p:grpSp>
        <p:nvGrpSpPr>
          <p:cNvPr id="7" name="Group 6"/>
          <p:cNvGrpSpPr/>
          <p:nvPr/>
        </p:nvGrpSpPr>
        <p:grpSpPr>
          <a:xfrm>
            <a:off x="5020958" y="1383268"/>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50</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link</a:t>
              </a:r>
              <a:endParaRPr lang="en-US" sz="2400" b="1" dirty="0"/>
            </a:p>
          </p:txBody>
        </p:sp>
      </p:grpSp>
      <p:grpSp>
        <p:nvGrpSpPr>
          <p:cNvPr id="10" name="Group 9"/>
          <p:cNvGrpSpPr/>
          <p:nvPr/>
        </p:nvGrpSpPr>
        <p:grpSpPr>
          <a:xfrm>
            <a:off x="6925958" y="1383268"/>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35</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link</a:t>
              </a:r>
              <a:endParaRPr lang="en-US" sz="2400" b="1" dirty="0"/>
            </a:p>
          </p:txBody>
        </p:sp>
      </p:grpSp>
      <p:grpSp>
        <p:nvGrpSpPr>
          <p:cNvPr id="13" name="Group 12"/>
          <p:cNvGrpSpPr/>
          <p:nvPr/>
        </p:nvGrpSpPr>
        <p:grpSpPr>
          <a:xfrm>
            <a:off x="8830958" y="1383268"/>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4617761" y="1647723"/>
            <a:ext cx="403197" cy="2245"/>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6553200" y="1649968"/>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8458200" y="1649968"/>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9592958" y="1383268"/>
            <a:ext cx="770242"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nvGrpSpPr>
          <p:cNvPr id="24" name="Group 23"/>
          <p:cNvGrpSpPr/>
          <p:nvPr/>
        </p:nvGrpSpPr>
        <p:grpSpPr>
          <a:xfrm>
            <a:off x="3169241" y="1914423"/>
            <a:ext cx="734496" cy="720492"/>
            <a:chOff x="3169241" y="1914423"/>
            <a:chExt cx="734496" cy="720492"/>
          </a:xfrm>
        </p:grpSpPr>
        <p:sp>
          <p:nvSpPr>
            <p:cNvPr id="20" name="TextBox 19"/>
            <p:cNvSpPr txBox="1"/>
            <p:nvPr/>
          </p:nvSpPr>
          <p:spPr>
            <a:xfrm>
              <a:off x="3169241" y="2265583"/>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21" name="Straight Arrow Connector 20"/>
            <p:cNvCxnSpPr>
              <a:endCxn id="5" idx="2"/>
            </p:cNvCxnSpPr>
            <p:nvPr/>
          </p:nvCxnSpPr>
          <p:spPr>
            <a:xfrm flipV="1">
              <a:off x="3466519" y="1914423"/>
              <a:ext cx="0" cy="307045"/>
            </a:xfrm>
            <a:prstGeom prst="straightConnector1">
              <a:avLst/>
            </a:prstGeom>
            <a:ln w="28575">
              <a:solidFill>
                <a:srgbClr val="B84742"/>
              </a:solidFill>
              <a:tailEnd type="arrow"/>
            </a:ln>
          </p:spPr>
          <p:style>
            <a:lnRef idx="2">
              <a:schemeClr val="dk1"/>
            </a:lnRef>
            <a:fillRef idx="0">
              <a:schemeClr val="dk1"/>
            </a:fillRef>
            <a:effectRef idx="1">
              <a:schemeClr val="dk1"/>
            </a:effectRef>
            <a:fontRef idx="minor">
              <a:schemeClr val="tx1"/>
            </a:fontRef>
          </p:style>
        </p:cxnSp>
      </p:grpSp>
      <p:grpSp>
        <p:nvGrpSpPr>
          <p:cNvPr id="25" name="Group 24"/>
          <p:cNvGrpSpPr/>
          <p:nvPr/>
        </p:nvGrpSpPr>
        <p:grpSpPr>
          <a:xfrm>
            <a:off x="1164035" y="1381023"/>
            <a:ext cx="1532242" cy="533400"/>
            <a:chOff x="951919" y="5486400"/>
            <a:chExt cx="1532242" cy="533400"/>
          </a:xfrm>
        </p:grpSpPr>
        <p:sp>
          <p:nvSpPr>
            <p:cNvPr id="26" name="Rectangle 25"/>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7" name="Rectangle 26"/>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link</a:t>
              </a:r>
              <a:endParaRPr lang="en-US" sz="2400" b="1" dirty="0"/>
            </a:p>
          </p:txBody>
        </p:sp>
      </p:grpSp>
      <p:sp>
        <p:nvSpPr>
          <p:cNvPr id="28" name="TextBox 27"/>
          <p:cNvSpPr txBox="1"/>
          <p:nvPr/>
        </p:nvSpPr>
        <p:spPr>
          <a:xfrm>
            <a:off x="1666404" y="1954102"/>
            <a:ext cx="612668" cy="369332"/>
          </a:xfrm>
          <a:prstGeom prst="rect">
            <a:avLst/>
          </a:prstGeom>
          <a:noFill/>
        </p:spPr>
        <p:txBody>
          <a:bodyPr wrap="none" rtlCol="0">
            <a:spAutoFit/>
          </a:bodyPr>
          <a:lstStyle/>
          <a:p>
            <a:r>
              <a:rPr lang="en-IN" b="1" dirty="0">
                <a:solidFill>
                  <a:srgbClr val="C00000"/>
                </a:solidFill>
              </a:rPr>
              <a:t>NEW</a:t>
            </a:r>
            <a:endParaRPr lang="en-US" b="1" dirty="0">
              <a:solidFill>
                <a:srgbClr val="C00000"/>
              </a:solidFill>
            </a:endParaRPr>
          </a:p>
        </p:txBody>
      </p:sp>
      <p:sp>
        <p:nvSpPr>
          <p:cNvPr id="29" name="TextBox 28"/>
          <p:cNvSpPr txBox="1"/>
          <p:nvPr/>
        </p:nvSpPr>
        <p:spPr>
          <a:xfrm>
            <a:off x="1213790" y="1318786"/>
            <a:ext cx="704039" cy="707886"/>
          </a:xfrm>
          <a:prstGeom prst="rect">
            <a:avLst/>
          </a:prstGeom>
          <a:noFill/>
        </p:spPr>
        <p:txBody>
          <a:bodyPr wrap="none" rtlCol="0">
            <a:spAutoFit/>
          </a:bodyPr>
          <a:lstStyle/>
          <a:p>
            <a:r>
              <a:rPr lang="en-IN" sz="4000" b="1" dirty="0">
                <a:solidFill>
                  <a:schemeClr val="bg1"/>
                </a:solidFill>
              </a:rPr>
              <a:t>50</a:t>
            </a:r>
            <a:endParaRPr lang="en-US" sz="4000" b="1" dirty="0">
              <a:solidFill>
                <a:schemeClr val="bg1"/>
              </a:solidFill>
            </a:endParaRPr>
          </a:p>
        </p:txBody>
      </p:sp>
      <p:sp>
        <p:nvSpPr>
          <p:cNvPr id="30" name="TextBox 29"/>
          <p:cNvSpPr txBox="1"/>
          <p:nvPr/>
        </p:nvSpPr>
        <p:spPr>
          <a:xfrm>
            <a:off x="336000" y="3334333"/>
            <a:ext cx="11520000" cy="2308324"/>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400" b="1" dirty="0">
                <a:solidFill>
                  <a:schemeClr val="tx2"/>
                </a:solidFill>
                <a:latin typeface="Consolas" pitchFamily="49" charset="0"/>
                <a:cs typeface="Consolas" pitchFamily="49" charset="0"/>
              </a:rPr>
              <a:t>4. [Initialize fields of new node and its link to the list]</a:t>
            </a:r>
          </a:p>
          <a:p>
            <a:r>
              <a:rPr lang="en-IN" sz="2400" dirty="0">
                <a:latin typeface="Consolas" pitchFamily="49" charset="0"/>
                <a:cs typeface="Consolas" pitchFamily="49" charset="0"/>
              </a:rPr>
              <a:t>    INFO(NEW) </a:t>
            </a:r>
            <a:r>
              <a:rPr lang="en-IN" sz="2400" dirty="0">
                <a:latin typeface="Consolas" pitchFamily="49" charset="0"/>
                <a:cs typeface="Consolas" pitchFamily="49" charset="0"/>
                <a:sym typeface="Wingdings" pitchFamily="2" charset="2"/>
              </a:rPr>
              <a:t> </a:t>
            </a:r>
            <a:r>
              <a:rPr lang="en-IN" sz="2400" dirty="0">
                <a:latin typeface="Consolas" pitchFamily="49" charset="0"/>
                <a:cs typeface="Consolas" pitchFamily="49" charset="0"/>
              </a:rPr>
              <a:t>X</a:t>
            </a:r>
          </a:p>
          <a:p>
            <a:r>
              <a:rPr lang="en-IN" sz="2400" dirty="0">
                <a:latin typeface="Consolas" pitchFamily="49" charset="0"/>
                <a:cs typeface="Consolas" pitchFamily="49" charset="0"/>
              </a:rPr>
              <a:t>    LINK (NEW) </a:t>
            </a:r>
            <a:r>
              <a:rPr lang="en-IN" sz="2400" dirty="0">
                <a:latin typeface="Consolas" pitchFamily="49" charset="0"/>
                <a:cs typeface="Consolas" pitchFamily="49" charset="0"/>
                <a:sym typeface="Wingdings" pitchFamily="2" charset="2"/>
              </a:rPr>
              <a:t> </a:t>
            </a:r>
            <a:r>
              <a:rPr lang="en-IN" sz="2400" dirty="0">
                <a:latin typeface="Consolas" pitchFamily="49" charset="0"/>
                <a:cs typeface="Consolas" pitchFamily="49" charset="0"/>
              </a:rPr>
              <a:t>FIRST</a:t>
            </a:r>
          </a:p>
          <a:p>
            <a:r>
              <a:rPr lang="en-IN" sz="2400" b="1" dirty="0">
                <a:solidFill>
                  <a:schemeClr val="tx2"/>
                </a:solidFill>
                <a:latin typeface="Consolas" pitchFamily="49" charset="0"/>
                <a:cs typeface="Consolas" pitchFamily="49" charset="0"/>
              </a:rPr>
              <a:t>5. [Return address of new node]</a:t>
            </a:r>
          </a:p>
          <a:p>
            <a:r>
              <a:rPr lang="en-IN" sz="2400" dirty="0">
                <a:latin typeface="Consolas" pitchFamily="49" charset="0"/>
                <a:cs typeface="Consolas" pitchFamily="49" charset="0"/>
              </a:rPr>
              <a:t>    Return (NEW)</a:t>
            </a:r>
            <a:endParaRPr lang="en-IN" sz="2400" b="1" dirty="0">
              <a:solidFill>
                <a:schemeClr val="tx2">
                  <a:lumMod val="60000"/>
                  <a:lumOff val="40000"/>
                </a:schemeClr>
              </a:solidFill>
              <a:latin typeface="Consolas" pitchFamily="49" charset="0"/>
              <a:cs typeface="Consolas" pitchFamily="49" charset="0"/>
            </a:endParaRPr>
          </a:p>
        </p:txBody>
      </p:sp>
      <p:cxnSp>
        <p:nvCxnSpPr>
          <p:cNvPr id="36" name="Straight Arrow Connector 35"/>
          <p:cNvCxnSpPr>
            <a:stCxn id="27" idx="3"/>
            <a:endCxn id="5" idx="1"/>
          </p:cNvCxnSpPr>
          <p:nvPr/>
        </p:nvCxnSpPr>
        <p:spPr>
          <a:xfrm>
            <a:off x="2696277" y="1647723"/>
            <a:ext cx="389242"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7" name="TextBox 36"/>
          <p:cNvSpPr txBox="1"/>
          <p:nvPr/>
        </p:nvSpPr>
        <p:spPr>
          <a:xfrm>
            <a:off x="4293263" y="2667001"/>
            <a:ext cx="3605474" cy="461665"/>
          </a:xfrm>
          <a:prstGeom prst="rect">
            <a:avLst/>
          </a:prstGeom>
          <a:noFill/>
        </p:spPr>
        <p:txBody>
          <a:bodyPr wrap="none" rtlCol="0">
            <a:spAutoFit/>
          </a:bodyPr>
          <a:lstStyle/>
          <a:p>
            <a:r>
              <a:rPr lang="en-IN" sz="2400" b="1" dirty="0"/>
              <a:t>FIRST </a:t>
            </a:r>
            <a:r>
              <a:rPr lang="en-IN" sz="2400" b="1" dirty="0">
                <a:sym typeface="Wingdings" pitchFamily="2" charset="2"/>
              </a:rPr>
              <a:t> INSERT (X, FIRST)</a:t>
            </a:r>
            <a:endParaRPr lang="en-US" sz="2400" b="1" dirty="0"/>
          </a:p>
        </p:txBody>
      </p:sp>
    </p:spTree>
    <p:extLst>
      <p:ext uri="{BB962C8B-B14F-4D97-AF65-F5344CB8AC3E}">
        <p14:creationId xmlns:p14="http://schemas.microsoft.com/office/powerpoint/2010/main" val="150219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wipe(left)">
                                      <p:cBhvr>
                                        <p:cTn id="41" dur="500"/>
                                        <p:tgtEl>
                                          <p:spTgt spid="36"/>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35" presetClass="path" presetSubtype="0" accel="50000" decel="50000" fill="hold" nodeType="clickEffect">
                                  <p:stCondLst>
                                    <p:cond delay="0"/>
                                  </p:stCondLst>
                                  <p:childTnLst>
                                    <p:animMotion origin="layout" path="M -3.95833E-6 -2.96296E-6 L -0.15325 -2.96296E-6 " pathEditMode="relative" rAng="0" ptsTypes="AA">
                                      <p:cBhvr>
                                        <p:cTn id="49" dur="2000" fill="hold"/>
                                        <p:tgtEl>
                                          <p:spTgt spid="24"/>
                                        </p:tgtEl>
                                        <p:attrNameLst>
                                          <p:attrName>ppt_x</p:attrName>
                                          <p:attrName>ppt_y</p:attrName>
                                        </p:attrNameLst>
                                      </p:cBhvr>
                                      <p:rCtr x="-766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animBg="1"/>
      <p:bldP spid="3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Java code to insert a Node at First Location</a:t>
            </a:r>
          </a:p>
        </p:txBody>
      </p:sp>
      <p:sp>
        <p:nvSpPr>
          <p:cNvPr id="6" name="Rectangle 5"/>
          <p:cNvSpPr/>
          <p:nvPr/>
        </p:nvSpPr>
        <p:spPr>
          <a:xfrm>
            <a:off x="212364" y="905699"/>
            <a:ext cx="5101318" cy="456328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12364" y="4842109"/>
            <a:ext cx="4824052" cy="400110"/>
          </a:xfrm>
          <a:prstGeom prst="rect">
            <a:avLst/>
          </a:prstGeom>
          <a:noFill/>
        </p:spPr>
        <p:txBody>
          <a:bodyPr wrap="square" rtlCol="0">
            <a:spAutoFit/>
          </a:bodyPr>
          <a:lstStyle/>
          <a:p>
            <a:r>
              <a:rPr lang="en-US" sz="2000" dirty="0"/>
              <a:t>    </a:t>
            </a:r>
            <a:r>
              <a:rPr lang="en-US" sz="2000" b="1" dirty="0"/>
              <a:t>public</a:t>
            </a:r>
            <a:r>
              <a:rPr lang="en-US" sz="2000" dirty="0"/>
              <a:t> </a:t>
            </a:r>
            <a:r>
              <a:rPr lang="en-US" sz="2000" dirty="0">
                <a:solidFill>
                  <a:schemeClr val="tx2"/>
                </a:solidFill>
              </a:rPr>
              <a:t>Node</a:t>
            </a:r>
            <a:r>
              <a:rPr lang="en-US" sz="2000" dirty="0"/>
              <a:t> </a:t>
            </a:r>
            <a:r>
              <a:rPr lang="en-US" sz="2000" dirty="0">
                <a:solidFill>
                  <a:schemeClr val="accent6"/>
                </a:solidFill>
              </a:rPr>
              <a:t>first</a:t>
            </a:r>
            <a:r>
              <a:rPr lang="en-US" sz="2000" dirty="0"/>
              <a:t> = </a:t>
            </a:r>
            <a:r>
              <a:rPr lang="en-US" sz="2000" b="1" dirty="0"/>
              <a:t>null</a:t>
            </a:r>
            <a:r>
              <a:rPr lang="en-US" sz="2000" dirty="0"/>
              <a:t>;  </a:t>
            </a:r>
          </a:p>
        </p:txBody>
      </p:sp>
      <p:sp>
        <p:nvSpPr>
          <p:cNvPr id="9" name="Rectangle 8"/>
          <p:cNvSpPr/>
          <p:nvPr/>
        </p:nvSpPr>
        <p:spPr>
          <a:xfrm>
            <a:off x="5453060" y="905698"/>
            <a:ext cx="6540094" cy="55676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621427" y="4011113"/>
            <a:ext cx="6232349" cy="2462213"/>
          </a:xfrm>
          <a:prstGeom prst="rect">
            <a:avLst/>
          </a:prstGeom>
          <a:noFill/>
        </p:spPr>
        <p:txBody>
          <a:bodyPr wrap="square" rtlCol="0">
            <a:spAutoFit/>
          </a:bodyPr>
          <a:lstStyle/>
          <a:p>
            <a:r>
              <a:rPr lang="en-US" i="1" dirty="0">
                <a:solidFill>
                  <a:schemeClr val="accent3">
                    <a:lumMod val="75000"/>
                  </a:schemeClr>
                </a:solidFill>
              </a:rPr>
              <a:t>           //Node temp will point to head node (first node)</a:t>
            </a:r>
          </a:p>
          <a:p>
            <a:r>
              <a:rPr lang="en-US" sz="2000" dirty="0"/>
              <a:t>          </a:t>
            </a:r>
            <a:r>
              <a:rPr lang="en-US" sz="2000" dirty="0">
                <a:solidFill>
                  <a:schemeClr val="tx2"/>
                </a:solidFill>
              </a:rPr>
              <a:t>Node</a:t>
            </a:r>
            <a:r>
              <a:rPr lang="en-US" sz="2000" dirty="0"/>
              <a:t> </a:t>
            </a:r>
            <a:r>
              <a:rPr lang="en-US" sz="2000" dirty="0">
                <a:solidFill>
                  <a:schemeClr val="accent6"/>
                </a:solidFill>
              </a:rPr>
              <a:t>temp</a:t>
            </a:r>
            <a:r>
              <a:rPr lang="en-US" sz="2000" dirty="0"/>
              <a:t> = </a:t>
            </a:r>
            <a:r>
              <a:rPr lang="en-US" sz="2000" dirty="0">
                <a:solidFill>
                  <a:schemeClr val="accent6"/>
                </a:solidFill>
              </a:rPr>
              <a:t>first</a:t>
            </a:r>
            <a:r>
              <a:rPr lang="en-US" sz="2000" dirty="0"/>
              <a:t>;  </a:t>
            </a:r>
          </a:p>
          <a:p>
            <a:r>
              <a:rPr lang="en-US" i="1" dirty="0">
                <a:solidFill>
                  <a:schemeClr val="accent3">
                    <a:lumMod val="75000"/>
                  </a:schemeClr>
                </a:solidFill>
              </a:rPr>
              <a:t>           //</a:t>
            </a:r>
            <a:r>
              <a:rPr lang="en-US" i="1" dirty="0" err="1">
                <a:solidFill>
                  <a:schemeClr val="accent3">
                    <a:lumMod val="75000"/>
                  </a:schemeClr>
                </a:solidFill>
              </a:rPr>
              <a:t>newNode</a:t>
            </a:r>
            <a:r>
              <a:rPr lang="en-US" i="1" dirty="0">
                <a:solidFill>
                  <a:schemeClr val="accent3">
                    <a:lumMod val="75000"/>
                  </a:schemeClr>
                </a:solidFill>
              </a:rPr>
              <a:t> will become new head of the list (first node)</a:t>
            </a:r>
          </a:p>
          <a:p>
            <a:r>
              <a:rPr lang="en-US" sz="2000" dirty="0"/>
              <a:t>          </a:t>
            </a:r>
            <a:r>
              <a:rPr lang="en-US" sz="2000" dirty="0">
                <a:solidFill>
                  <a:schemeClr val="accent6"/>
                </a:solidFill>
              </a:rPr>
              <a:t>first</a:t>
            </a:r>
            <a:r>
              <a:rPr lang="en-US" sz="2000" dirty="0"/>
              <a:t> = </a:t>
            </a:r>
            <a:r>
              <a:rPr lang="en-US" sz="2000" dirty="0" err="1">
                <a:solidFill>
                  <a:schemeClr val="accent6"/>
                </a:solidFill>
              </a:rPr>
              <a:t>newNode</a:t>
            </a:r>
            <a:r>
              <a:rPr lang="en-US" sz="2000" dirty="0"/>
              <a:t>;  </a:t>
            </a:r>
          </a:p>
          <a:p>
            <a:r>
              <a:rPr lang="en-US" i="1" dirty="0">
                <a:solidFill>
                  <a:schemeClr val="accent3">
                    <a:lumMod val="75000"/>
                  </a:schemeClr>
                </a:solidFill>
              </a:rPr>
              <a:t>           //Node temp will be added after new head (first node)</a:t>
            </a:r>
          </a:p>
          <a:p>
            <a:r>
              <a:rPr lang="en-US" sz="2000" dirty="0"/>
              <a:t>         </a:t>
            </a:r>
            <a:r>
              <a:rPr lang="en-US" sz="2000" dirty="0">
                <a:solidFill>
                  <a:schemeClr val="accent6"/>
                </a:solidFill>
              </a:rPr>
              <a:t> </a:t>
            </a:r>
            <a:r>
              <a:rPr lang="en-US" sz="2000" dirty="0" err="1">
                <a:solidFill>
                  <a:schemeClr val="accent6"/>
                </a:solidFill>
              </a:rPr>
              <a:t>first</a:t>
            </a:r>
            <a:r>
              <a:rPr lang="en-US" sz="2000" dirty="0" err="1"/>
              <a:t>.link</a:t>
            </a:r>
            <a:r>
              <a:rPr lang="en-US" sz="2000" dirty="0"/>
              <a:t> = </a:t>
            </a:r>
            <a:r>
              <a:rPr lang="en-US" sz="2000" dirty="0">
                <a:solidFill>
                  <a:schemeClr val="accent6"/>
                </a:solidFill>
              </a:rPr>
              <a:t>temp</a:t>
            </a:r>
            <a:r>
              <a:rPr lang="en-US" sz="2000" dirty="0"/>
              <a:t>;  </a:t>
            </a:r>
          </a:p>
          <a:p>
            <a:r>
              <a:rPr lang="en-US" sz="2000" dirty="0"/>
              <a:t>        }  </a:t>
            </a:r>
          </a:p>
          <a:p>
            <a:r>
              <a:rPr lang="en-US" sz="2000" dirty="0"/>
              <a:t> </a:t>
            </a:r>
            <a:r>
              <a:rPr lang="en-US" sz="2000" b="1" dirty="0">
                <a:solidFill>
                  <a:schemeClr val="accent6"/>
                </a:solidFill>
              </a:rPr>
              <a:t>}</a:t>
            </a:r>
          </a:p>
        </p:txBody>
      </p:sp>
      <p:sp>
        <p:nvSpPr>
          <p:cNvPr id="12" name="TextBox 11"/>
          <p:cNvSpPr txBox="1"/>
          <p:nvPr/>
        </p:nvSpPr>
        <p:spPr>
          <a:xfrm>
            <a:off x="350997" y="1002127"/>
            <a:ext cx="4824052" cy="400110"/>
          </a:xfrm>
          <a:prstGeom prst="rect">
            <a:avLst/>
          </a:prstGeom>
          <a:noFill/>
        </p:spPr>
        <p:txBody>
          <a:bodyPr wrap="square" rtlCol="0">
            <a:spAutoFit/>
          </a:bodyPr>
          <a:lstStyle/>
          <a:p>
            <a:r>
              <a:rPr lang="en-US" sz="2000" b="1" dirty="0"/>
              <a:t>public</a:t>
            </a:r>
            <a:r>
              <a:rPr lang="en-US" sz="2000" dirty="0"/>
              <a:t> </a:t>
            </a:r>
            <a:r>
              <a:rPr lang="en-US" sz="2000" b="1" dirty="0"/>
              <a:t>class</a:t>
            </a:r>
            <a:r>
              <a:rPr lang="en-US" sz="2000" dirty="0"/>
              <a:t> </a:t>
            </a:r>
            <a:r>
              <a:rPr lang="en-US" sz="2000" b="1" dirty="0" err="1">
                <a:solidFill>
                  <a:schemeClr val="accent2">
                    <a:lumMod val="75000"/>
                  </a:schemeClr>
                </a:solidFill>
              </a:rPr>
              <a:t>LinkedList</a:t>
            </a:r>
            <a:r>
              <a:rPr lang="en-US" sz="2000" dirty="0"/>
              <a:t> </a:t>
            </a:r>
            <a:r>
              <a:rPr lang="en-US" sz="2000" b="1" dirty="0">
                <a:solidFill>
                  <a:schemeClr val="accent6"/>
                </a:solidFill>
              </a:rPr>
              <a:t>{  </a:t>
            </a:r>
            <a:r>
              <a:rPr lang="en-US" sz="2000" dirty="0"/>
              <a:t>  </a:t>
            </a:r>
          </a:p>
        </p:txBody>
      </p:sp>
      <p:sp>
        <p:nvSpPr>
          <p:cNvPr id="13" name="TextBox 12"/>
          <p:cNvSpPr txBox="1"/>
          <p:nvPr/>
        </p:nvSpPr>
        <p:spPr>
          <a:xfrm>
            <a:off x="350997" y="1617680"/>
            <a:ext cx="4824052" cy="3139321"/>
          </a:xfrm>
          <a:prstGeom prst="rect">
            <a:avLst/>
          </a:prstGeom>
          <a:noFill/>
        </p:spPr>
        <p:txBody>
          <a:bodyPr wrap="square" rtlCol="0">
            <a:spAutoFit/>
          </a:bodyPr>
          <a:lstStyle/>
          <a:p>
            <a:r>
              <a:rPr lang="en-US" i="1" dirty="0">
                <a:solidFill>
                  <a:schemeClr val="accent3">
                    <a:lumMod val="75000"/>
                  </a:schemeClr>
                </a:solidFill>
              </a:rPr>
              <a:t>    //Represent a node of the singly linked list  </a:t>
            </a:r>
          </a:p>
          <a:p>
            <a:r>
              <a:rPr lang="en-US" sz="2000" dirty="0"/>
              <a:t>    </a:t>
            </a:r>
            <a:r>
              <a:rPr lang="en-US" sz="2000" b="1" dirty="0"/>
              <a:t>class</a:t>
            </a:r>
            <a:r>
              <a:rPr lang="en-US" sz="2000" dirty="0"/>
              <a:t> </a:t>
            </a:r>
            <a:r>
              <a:rPr lang="en-US" sz="2000" b="1" dirty="0">
                <a:solidFill>
                  <a:schemeClr val="accent2">
                    <a:lumMod val="75000"/>
                  </a:schemeClr>
                </a:solidFill>
              </a:rPr>
              <a:t>Node</a:t>
            </a:r>
            <a:r>
              <a:rPr lang="en-US" sz="2000" dirty="0">
                <a:solidFill>
                  <a:schemeClr val="accent2">
                    <a:lumMod val="75000"/>
                  </a:schemeClr>
                </a:solidFill>
              </a:rPr>
              <a:t> </a:t>
            </a:r>
            <a:r>
              <a:rPr lang="en-US" sz="2000" dirty="0"/>
              <a:t>{  </a:t>
            </a:r>
          </a:p>
          <a:p>
            <a:r>
              <a:rPr lang="en-US" sz="2000" dirty="0"/>
              <a:t>        </a:t>
            </a:r>
            <a:r>
              <a:rPr lang="en-US" sz="2000" b="1" dirty="0" err="1">
                <a:solidFill>
                  <a:schemeClr val="accent4"/>
                </a:solidFill>
              </a:rPr>
              <a:t>int</a:t>
            </a:r>
            <a:r>
              <a:rPr lang="en-US" sz="2000" dirty="0"/>
              <a:t> info;  </a:t>
            </a:r>
          </a:p>
          <a:p>
            <a:r>
              <a:rPr lang="en-US" sz="2000" dirty="0"/>
              <a:t>        </a:t>
            </a:r>
            <a:r>
              <a:rPr lang="en-US" sz="2000" b="1" dirty="0">
                <a:solidFill>
                  <a:schemeClr val="accent4"/>
                </a:solidFill>
              </a:rPr>
              <a:t>Node</a:t>
            </a:r>
            <a:r>
              <a:rPr lang="en-US" sz="2000" dirty="0"/>
              <a:t> link;  </a:t>
            </a:r>
          </a:p>
          <a:p>
            <a:r>
              <a:rPr lang="en-US" sz="2000" dirty="0"/>
              <a:t>  </a:t>
            </a:r>
          </a:p>
          <a:p>
            <a:r>
              <a:rPr lang="en-US" sz="2000" dirty="0"/>
              <a:t>        </a:t>
            </a:r>
            <a:r>
              <a:rPr lang="en-US" sz="2000" b="1" dirty="0"/>
              <a:t>public</a:t>
            </a:r>
            <a:r>
              <a:rPr lang="en-US" sz="2000" dirty="0"/>
              <a:t> </a:t>
            </a:r>
            <a:r>
              <a:rPr lang="en-US" sz="2000" dirty="0">
                <a:solidFill>
                  <a:schemeClr val="accent2">
                    <a:lumMod val="75000"/>
                  </a:schemeClr>
                </a:solidFill>
              </a:rPr>
              <a:t>Node</a:t>
            </a:r>
            <a:r>
              <a:rPr lang="en-US" sz="2000" dirty="0"/>
              <a:t> (</a:t>
            </a:r>
            <a:r>
              <a:rPr lang="en-US" sz="2000" b="1" dirty="0" err="1"/>
              <a:t>int</a:t>
            </a:r>
            <a:r>
              <a:rPr lang="en-US" sz="2000" dirty="0"/>
              <a:t> data) {  </a:t>
            </a:r>
          </a:p>
          <a:p>
            <a:r>
              <a:rPr lang="en-US" sz="2000" dirty="0"/>
              <a:t>            </a:t>
            </a:r>
            <a:r>
              <a:rPr lang="en-US" sz="2000" b="1" dirty="0"/>
              <a:t>this</a:t>
            </a:r>
            <a:r>
              <a:rPr lang="en-US" sz="2000" dirty="0"/>
              <a:t>.info = data;   </a:t>
            </a:r>
          </a:p>
          <a:p>
            <a:r>
              <a:rPr lang="en-US" sz="2000" b="1" dirty="0"/>
              <a:t>            </a:t>
            </a:r>
            <a:r>
              <a:rPr lang="en-US" sz="2000" b="1" dirty="0" err="1"/>
              <a:t>this</a:t>
            </a:r>
            <a:r>
              <a:rPr lang="en-US" sz="2000" dirty="0" err="1"/>
              <a:t>.link</a:t>
            </a:r>
            <a:r>
              <a:rPr lang="en-US" sz="2000" dirty="0"/>
              <a:t> = </a:t>
            </a:r>
            <a:r>
              <a:rPr lang="en-US" sz="2000" b="1" dirty="0"/>
              <a:t>null</a:t>
            </a:r>
            <a:r>
              <a:rPr lang="en-US" sz="2000" dirty="0"/>
              <a:t>;  </a:t>
            </a:r>
          </a:p>
          <a:p>
            <a:r>
              <a:rPr lang="en-US" sz="2000" dirty="0"/>
              <a:t>        }  </a:t>
            </a:r>
          </a:p>
          <a:p>
            <a:r>
              <a:rPr lang="en-US" sz="2000" dirty="0"/>
              <a:t>    } </a:t>
            </a:r>
          </a:p>
        </p:txBody>
      </p:sp>
      <p:sp>
        <p:nvSpPr>
          <p:cNvPr id="14" name="TextBox 13"/>
          <p:cNvSpPr txBox="1"/>
          <p:nvPr/>
        </p:nvSpPr>
        <p:spPr>
          <a:xfrm>
            <a:off x="5606932" y="1002127"/>
            <a:ext cx="6232349" cy="400110"/>
          </a:xfrm>
          <a:prstGeom prst="rect">
            <a:avLst/>
          </a:prstGeom>
          <a:noFill/>
        </p:spPr>
        <p:txBody>
          <a:bodyPr wrap="square" rtlCol="0">
            <a:spAutoFit/>
          </a:bodyPr>
          <a:lstStyle/>
          <a:p>
            <a:r>
              <a:rPr lang="en-US" sz="2000" b="1" dirty="0"/>
              <a:t>public</a:t>
            </a:r>
            <a:r>
              <a:rPr lang="en-US" sz="2000" dirty="0"/>
              <a:t> </a:t>
            </a:r>
            <a:r>
              <a:rPr lang="en-US" sz="2000" b="1" dirty="0"/>
              <a:t>void</a:t>
            </a:r>
            <a:r>
              <a:rPr lang="en-US" sz="2000" dirty="0"/>
              <a:t> </a:t>
            </a:r>
            <a:r>
              <a:rPr lang="en-US" sz="2000" b="1" dirty="0" err="1">
                <a:solidFill>
                  <a:schemeClr val="accent6"/>
                </a:solidFill>
              </a:rPr>
              <a:t>insertAtFirst</a:t>
            </a:r>
            <a:r>
              <a:rPr lang="en-US" sz="2000" b="1" dirty="0">
                <a:solidFill>
                  <a:schemeClr val="accent6"/>
                </a:solidFill>
              </a:rPr>
              <a:t> </a:t>
            </a:r>
            <a:r>
              <a:rPr lang="en-US" sz="2000" dirty="0"/>
              <a:t>(</a:t>
            </a:r>
            <a:r>
              <a:rPr lang="en-US" sz="2000" b="1" dirty="0" err="1">
                <a:solidFill>
                  <a:srgbClr val="00B050"/>
                </a:solidFill>
              </a:rPr>
              <a:t>int</a:t>
            </a:r>
            <a:r>
              <a:rPr lang="en-US" sz="2000" dirty="0"/>
              <a:t> data) {  </a:t>
            </a:r>
          </a:p>
        </p:txBody>
      </p:sp>
      <p:sp>
        <p:nvSpPr>
          <p:cNvPr id="15" name="TextBox 14"/>
          <p:cNvSpPr txBox="1"/>
          <p:nvPr/>
        </p:nvSpPr>
        <p:spPr>
          <a:xfrm>
            <a:off x="5683868" y="1508917"/>
            <a:ext cx="6232349" cy="677108"/>
          </a:xfrm>
          <a:prstGeom prst="rect">
            <a:avLst/>
          </a:prstGeom>
          <a:noFill/>
        </p:spPr>
        <p:txBody>
          <a:bodyPr wrap="square" rtlCol="0">
            <a:spAutoFit/>
          </a:bodyPr>
          <a:lstStyle/>
          <a:p>
            <a:r>
              <a:rPr lang="en-US" i="1" dirty="0">
                <a:solidFill>
                  <a:schemeClr val="accent3">
                    <a:lumMod val="75000"/>
                  </a:schemeClr>
                </a:solidFill>
              </a:rPr>
              <a:t>        //Create a new node  </a:t>
            </a:r>
          </a:p>
          <a:p>
            <a:r>
              <a:rPr lang="en-US" sz="2000" dirty="0"/>
              <a:t>        </a:t>
            </a:r>
            <a:r>
              <a:rPr lang="en-US" sz="2000" dirty="0">
                <a:solidFill>
                  <a:schemeClr val="tx2"/>
                </a:solidFill>
              </a:rPr>
              <a:t>Node</a:t>
            </a:r>
            <a:r>
              <a:rPr lang="en-US" sz="2000" dirty="0"/>
              <a:t> </a:t>
            </a:r>
            <a:r>
              <a:rPr lang="en-US" sz="2000" dirty="0" err="1">
                <a:solidFill>
                  <a:schemeClr val="accent6"/>
                </a:solidFill>
              </a:rPr>
              <a:t>newNode</a:t>
            </a:r>
            <a:r>
              <a:rPr lang="en-US" sz="2000" dirty="0"/>
              <a:t> = </a:t>
            </a:r>
            <a:r>
              <a:rPr lang="en-US" sz="2000" b="1" dirty="0"/>
              <a:t>new</a:t>
            </a:r>
            <a:r>
              <a:rPr lang="en-US" sz="2000" dirty="0"/>
              <a:t> Node(data);</a:t>
            </a:r>
          </a:p>
        </p:txBody>
      </p:sp>
      <p:sp>
        <p:nvSpPr>
          <p:cNvPr id="16" name="TextBox 15"/>
          <p:cNvSpPr txBox="1"/>
          <p:nvPr/>
        </p:nvSpPr>
        <p:spPr>
          <a:xfrm>
            <a:off x="5760805" y="2265052"/>
            <a:ext cx="6232349" cy="1631216"/>
          </a:xfrm>
          <a:prstGeom prst="rect">
            <a:avLst/>
          </a:prstGeom>
          <a:noFill/>
        </p:spPr>
        <p:txBody>
          <a:bodyPr wrap="square" rtlCol="0">
            <a:spAutoFit/>
          </a:bodyPr>
          <a:lstStyle/>
          <a:p>
            <a:r>
              <a:rPr lang="en-US" i="1" dirty="0">
                <a:solidFill>
                  <a:schemeClr val="accent3">
                    <a:lumMod val="75000"/>
                  </a:schemeClr>
                </a:solidFill>
              </a:rPr>
              <a:t>       //Checks if the list is empty </a:t>
            </a:r>
            <a:r>
              <a:rPr lang="en-US" sz="2000" dirty="0"/>
              <a:t> </a:t>
            </a:r>
          </a:p>
          <a:p>
            <a:r>
              <a:rPr lang="en-US" sz="2000" dirty="0"/>
              <a:t>        </a:t>
            </a:r>
            <a:r>
              <a:rPr lang="en-US" sz="2000" b="1" dirty="0"/>
              <a:t>if</a:t>
            </a:r>
            <a:r>
              <a:rPr lang="en-US" sz="2000" dirty="0"/>
              <a:t>(</a:t>
            </a:r>
            <a:r>
              <a:rPr lang="en-US" sz="2000" dirty="0">
                <a:solidFill>
                  <a:schemeClr val="accent6"/>
                </a:solidFill>
              </a:rPr>
              <a:t>first</a:t>
            </a:r>
            <a:r>
              <a:rPr lang="en-US" sz="2000" dirty="0"/>
              <a:t> == </a:t>
            </a:r>
            <a:r>
              <a:rPr lang="en-US" sz="2000" b="1" dirty="0"/>
              <a:t>null</a:t>
            </a:r>
            <a:r>
              <a:rPr lang="en-US" sz="2000" dirty="0"/>
              <a:t>) {  </a:t>
            </a:r>
          </a:p>
          <a:p>
            <a:r>
              <a:rPr lang="en-US" sz="2000" dirty="0"/>
              <a:t>            </a:t>
            </a:r>
            <a:r>
              <a:rPr lang="en-US" sz="2000" dirty="0">
                <a:solidFill>
                  <a:schemeClr val="accent6"/>
                </a:solidFill>
              </a:rPr>
              <a:t>first</a:t>
            </a:r>
            <a:r>
              <a:rPr lang="en-US" sz="2000" dirty="0"/>
              <a:t> = </a:t>
            </a:r>
            <a:r>
              <a:rPr lang="en-US" sz="2000" dirty="0" err="1">
                <a:solidFill>
                  <a:schemeClr val="accent6"/>
                </a:solidFill>
              </a:rPr>
              <a:t>newNode</a:t>
            </a:r>
            <a:r>
              <a:rPr lang="en-US" sz="2000" dirty="0"/>
              <a:t>;  </a:t>
            </a:r>
          </a:p>
          <a:p>
            <a:r>
              <a:rPr lang="en-US" sz="2000" dirty="0"/>
              <a:t>            return;</a:t>
            </a:r>
          </a:p>
          <a:p>
            <a:r>
              <a:rPr lang="en-US" sz="2000" dirty="0"/>
              <a:t>        } </a:t>
            </a:r>
          </a:p>
        </p:txBody>
      </p:sp>
    </p:spTree>
    <p:extLst>
      <p:ext uri="{BB962C8B-B14F-4D97-AF65-F5344CB8AC3E}">
        <p14:creationId xmlns:p14="http://schemas.microsoft.com/office/powerpoint/2010/main" val="223796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animBg="1"/>
      <p:bldP spid="10" grpId="0"/>
      <p:bldP spid="12" grpId="0"/>
      <p:bldP spid="13" grpId="0"/>
      <p:bldP spid="14" grpId="0"/>
      <p:bldP spid="1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39790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2" y="1157831"/>
            <a:ext cx="9688649" cy="5262979"/>
          </a:xfrm>
          <a:prstGeom prst="rect">
            <a:avLst/>
          </a:prstGeom>
          <a:noFill/>
        </p:spPr>
        <p:txBody>
          <a:bodyPr wrap="square" rtlCol="0">
            <a:spAutoFit/>
          </a:bodyPr>
          <a:lstStyle/>
          <a:p>
            <a:r>
              <a:rPr lang="en-US" sz="2400" b="1" dirty="0"/>
              <a:t>Topics to be covered</a:t>
            </a:r>
          </a:p>
          <a:p>
            <a:pPr marL="800100" lvl="1" indent="-342900">
              <a:buFont typeface="Wingdings" panose="05000000000000000000" pitchFamily="2" charset="2"/>
              <a:buChar char="§"/>
            </a:pPr>
            <a:r>
              <a:rPr lang="en-US" sz="2400" dirty="0">
                <a:solidFill>
                  <a:schemeClr val="bg1">
                    <a:lumMod val="50000"/>
                  </a:schemeClr>
                </a:solidFill>
              </a:rPr>
              <a:t>What is a Linked List?</a:t>
            </a:r>
          </a:p>
          <a:p>
            <a:pPr marL="800100" lvl="1" indent="-342900">
              <a:buFont typeface="Wingdings" panose="05000000000000000000" pitchFamily="2" charset="2"/>
              <a:buChar char="§"/>
            </a:pPr>
            <a:r>
              <a:rPr lang="en-US" sz="2400" dirty="0">
                <a:solidFill>
                  <a:schemeClr val="bg1">
                    <a:lumMod val="50000"/>
                  </a:schemeClr>
                </a:solidFill>
              </a:rPr>
              <a:t>Linked Storage Representation vs. Continuous Storage Representation</a:t>
            </a:r>
          </a:p>
          <a:p>
            <a:pPr marL="800100" lvl="1" indent="-342900">
              <a:buFont typeface="Wingdings" panose="05000000000000000000" pitchFamily="2" charset="2"/>
              <a:buChar char="§"/>
            </a:pPr>
            <a:r>
              <a:rPr lang="en-US" sz="2400" dirty="0">
                <a:solidFill>
                  <a:schemeClr val="bg1">
                    <a:lumMod val="50000"/>
                  </a:schemeClr>
                </a:solidFill>
              </a:rPr>
              <a:t>Type of Linked List</a:t>
            </a:r>
          </a:p>
          <a:p>
            <a:pPr marL="800100" lvl="1" indent="-342900">
              <a:buFont typeface="Wingdings" panose="05000000000000000000" pitchFamily="2" charset="2"/>
              <a:buChar char="§"/>
            </a:pPr>
            <a:r>
              <a:rPr lang="en-US" sz="2400" dirty="0">
                <a:solidFill>
                  <a:schemeClr val="bg1">
                    <a:lumMod val="50000"/>
                  </a:schemeClr>
                </a:solidFill>
              </a:rPr>
              <a:t>Operations on Linked List</a:t>
            </a:r>
          </a:p>
          <a:p>
            <a:pPr marL="800100" lvl="1" indent="-342900">
              <a:buFont typeface="Wingdings" panose="05000000000000000000" pitchFamily="2" charset="2"/>
              <a:buChar char="§"/>
            </a:pPr>
            <a:r>
              <a:rPr lang="en-US" sz="2400" dirty="0">
                <a:solidFill>
                  <a:schemeClr val="bg1">
                    <a:lumMod val="50000"/>
                  </a:schemeClr>
                </a:solidFill>
              </a:rPr>
              <a:t>Singly Linked List</a:t>
            </a:r>
          </a:p>
          <a:p>
            <a:pPr marL="1257300" lvl="2" indent="-342900">
              <a:buFont typeface="Arial" panose="020B0604020202020204" pitchFamily="34" charset="0"/>
              <a:buChar char="•"/>
            </a:pPr>
            <a:r>
              <a:rPr lang="en-US" sz="2400" dirty="0">
                <a:solidFill>
                  <a:schemeClr val="bg1">
                    <a:lumMod val="50000"/>
                  </a:schemeClr>
                </a:solidFill>
              </a:rPr>
              <a:t>Node Structure of Singly List</a:t>
            </a:r>
          </a:p>
          <a:p>
            <a:pPr marL="1257300" lvl="2" indent="-342900">
              <a:buFont typeface="Arial" panose="020B0604020202020204" pitchFamily="34" charset="0"/>
              <a:buChar char="•"/>
            </a:pPr>
            <a:r>
              <a:rPr lang="en-US" sz="2400" dirty="0">
                <a:solidFill>
                  <a:schemeClr val="bg1">
                    <a:lumMod val="50000"/>
                  </a:schemeClr>
                </a:solidFill>
              </a:rPr>
              <a:t>Operations on Singly Linked List</a:t>
            </a:r>
          </a:p>
          <a:p>
            <a:pPr marL="800100" lvl="1" indent="-342900">
              <a:buFont typeface="Wingdings" panose="05000000000000000000" pitchFamily="2" charset="2"/>
              <a:buChar char="§"/>
            </a:pPr>
            <a:r>
              <a:rPr lang="en-US" sz="2400" dirty="0">
                <a:solidFill>
                  <a:schemeClr val="bg1">
                    <a:lumMod val="50000"/>
                  </a:schemeClr>
                </a:solidFill>
              </a:rPr>
              <a:t>Circularly Linked Linear List</a:t>
            </a:r>
          </a:p>
          <a:p>
            <a:pPr marL="1257300" lvl="2" indent="-342900">
              <a:buFont typeface="Arial" panose="020B0604020202020204" pitchFamily="34" charset="0"/>
              <a:buChar char="•"/>
            </a:pPr>
            <a:r>
              <a:rPr lang="en-US" sz="2400" dirty="0">
                <a:solidFill>
                  <a:schemeClr val="bg1">
                    <a:lumMod val="50000"/>
                  </a:schemeClr>
                </a:solidFill>
              </a:rPr>
              <a:t>Operations on Circularly Linked List</a:t>
            </a:r>
          </a:p>
          <a:p>
            <a:pPr marL="1257300" lvl="2" indent="-342900">
              <a:buFont typeface="Arial" panose="020B0604020202020204" pitchFamily="34" charset="0"/>
              <a:buChar char="•"/>
            </a:pPr>
            <a:r>
              <a:rPr lang="en-US" sz="2400" dirty="0">
                <a:solidFill>
                  <a:schemeClr val="bg1">
                    <a:lumMod val="50000"/>
                  </a:schemeClr>
                </a:solidFill>
              </a:rPr>
              <a:t>Circularly Linked List with Header Node</a:t>
            </a:r>
          </a:p>
          <a:p>
            <a:pPr marL="800100" lvl="1" indent="-342900">
              <a:buFont typeface="Wingdings" panose="05000000000000000000" pitchFamily="2" charset="2"/>
              <a:buChar char="§"/>
            </a:pPr>
            <a:r>
              <a:rPr lang="en-US" sz="2400" dirty="0">
                <a:solidFill>
                  <a:schemeClr val="bg1">
                    <a:lumMod val="50000"/>
                  </a:schemeClr>
                </a:solidFill>
              </a:rPr>
              <a:t>Doubly Linked Linear List</a:t>
            </a:r>
          </a:p>
          <a:p>
            <a:pPr marL="1257300" lvl="2" indent="-342900">
              <a:buFont typeface="Arial" panose="020B0604020202020204" pitchFamily="34" charset="0"/>
              <a:buChar char="•"/>
            </a:pPr>
            <a:r>
              <a:rPr lang="en-US" sz="2400" dirty="0">
                <a:solidFill>
                  <a:schemeClr val="bg1">
                    <a:lumMod val="50000"/>
                  </a:schemeClr>
                </a:solidFill>
              </a:rPr>
              <a:t>Node Structure of Doubly Linked List</a:t>
            </a:r>
          </a:p>
          <a:p>
            <a:pPr marL="1257300" lvl="2" indent="-342900">
              <a:buFont typeface="Arial" panose="020B0604020202020204" pitchFamily="34" charset="0"/>
              <a:buChar char="•"/>
            </a:pPr>
            <a:r>
              <a:rPr lang="en-US" sz="2400" dirty="0">
                <a:solidFill>
                  <a:schemeClr val="bg1">
                    <a:lumMod val="50000"/>
                  </a:schemeClr>
                </a:solidFill>
              </a:rPr>
              <a:t>Operations on Doubly Linked List</a:t>
            </a:r>
          </a:p>
        </p:txBody>
      </p:sp>
    </p:spTree>
    <p:extLst>
      <p:ext uri="{BB962C8B-B14F-4D97-AF65-F5344CB8AC3E}">
        <p14:creationId xmlns:p14="http://schemas.microsoft.com/office/powerpoint/2010/main" val="4139638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500"/>
                                        <p:tgtEl>
                                          <p:spTgt spid="5"/>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INSEND(X, FIRST)</a:t>
            </a:r>
          </a:p>
        </p:txBody>
      </p:sp>
      <p:sp>
        <p:nvSpPr>
          <p:cNvPr id="3" name="Content Placeholder 2"/>
          <p:cNvSpPr>
            <a:spLocks noGrp="1"/>
          </p:cNvSpPr>
          <p:nvPr>
            <p:ph idx="1"/>
          </p:nvPr>
        </p:nvSpPr>
        <p:spPr/>
        <p:txBody>
          <a:bodyPr/>
          <a:lstStyle/>
          <a:p>
            <a:r>
              <a:rPr lang="en-IN" dirty="0"/>
              <a:t>This function </a:t>
            </a:r>
            <a:r>
              <a:rPr lang="en-IN" b="1" dirty="0">
                <a:solidFill>
                  <a:srgbClr val="C00000"/>
                </a:solidFill>
              </a:rPr>
              <a:t>inserts</a:t>
            </a:r>
            <a:r>
              <a:rPr lang="en-IN" dirty="0">
                <a:solidFill>
                  <a:srgbClr val="C00000"/>
                </a:solidFill>
              </a:rPr>
              <a:t> </a:t>
            </a:r>
            <a:r>
              <a:rPr lang="en-IN" dirty="0"/>
              <a:t>a new node at the </a:t>
            </a:r>
            <a:r>
              <a:rPr lang="en-IN" b="1" dirty="0">
                <a:solidFill>
                  <a:srgbClr val="C00000"/>
                </a:solidFill>
              </a:rPr>
              <a:t>last position</a:t>
            </a:r>
            <a:r>
              <a:rPr lang="en-IN" b="1" dirty="0">
                <a:solidFill>
                  <a:srgbClr val="FF0000"/>
                </a:solidFill>
              </a:rPr>
              <a:t> </a:t>
            </a:r>
            <a:r>
              <a:rPr lang="en-IN" dirty="0"/>
              <a:t>of linked list. </a:t>
            </a:r>
          </a:p>
          <a:p>
            <a:r>
              <a:rPr lang="en-IN" dirty="0"/>
              <a:t>This function returns address of </a:t>
            </a:r>
            <a:r>
              <a:rPr lang="en-IN" b="1" dirty="0">
                <a:solidFill>
                  <a:srgbClr val="C00000"/>
                </a:solidFill>
              </a:rPr>
              <a:t>FIRST</a:t>
            </a:r>
            <a:r>
              <a:rPr lang="en-IN" dirty="0">
                <a:solidFill>
                  <a:srgbClr val="C00000"/>
                </a:solidFill>
              </a:rPr>
              <a:t> </a:t>
            </a:r>
            <a:r>
              <a:rPr lang="en-IN" dirty="0"/>
              <a:t>node.</a:t>
            </a:r>
            <a:endParaRPr lang="en-US" dirty="0"/>
          </a:p>
          <a:p>
            <a:r>
              <a:rPr lang="en-IN" b="1" dirty="0">
                <a:solidFill>
                  <a:srgbClr val="C00000"/>
                </a:solidFill>
              </a:rPr>
              <a:t>X</a:t>
            </a:r>
            <a:r>
              <a:rPr lang="en-IN" dirty="0">
                <a:solidFill>
                  <a:srgbClr val="C00000"/>
                </a:solidFill>
              </a:rPr>
              <a:t> </a:t>
            </a:r>
            <a:r>
              <a:rPr lang="en-IN" dirty="0"/>
              <a:t>is a new element to be inserted.</a:t>
            </a:r>
          </a:p>
          <a:p>
            <a:r>
              <a:rPr lang="en-IN" b="1" dirty="0">
                <a:solidFill>
                  <a:srgbClr val="C00000"/>
                </a:solidFill>
              </a:rPr>
              <a:t>FIRST</a:t>
            </a:r>
            <a:r>
              <a:rPr lang="en-IN" dirty="0">
                <a:solidFill>
                  <a:srgbClr val="C00000"/>
                </a:solidFill>
              </a:rPr>
              <a:t> </a:t>
            </a:r>
            <a:r>
              <a:rPr lang="en-IN" dirty="0"/>
              <a:t>is a </a:t>
            </a:r>
            <a:r>
              <a:rPr lang="en-IN" b="1" dirty="0"/>
              <a:t>pointer to the first element</a:t>
            </a:r>
            <a:r>
              <a:rPr lang="en-IN" dirty="0"/>
              <a:t> of a Singly linked linear list.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AVAIL</a:t>
            </a:r>
            <a:r>
              <a:rPr lang="en-IN" dirty="0">
                <a:solidFill>
                  <a:srgbClr val="C00000"/>
                </a:solidFill>
              </a:rPr>
              <a:t> </a:t>
            </a:r>
            <a:r>
              <a:rPr lang="en-IN" dirty="0"/>
              <a:t>is a pointer to the top element of the availability stack.</a:t>
            </a:r>
          </a:p>
          <a:p>
            <a:r>
              <a:rPr lang="en-IN" b="1" dirty="0">
                <a:solidFill>
                  <a:srgbClr val="C00000"/>
                </a:solidFill>
              </a:rPr>
              <a:t>NEW</a:t>
            </a:r>
            <a:r>
              <a:rPr lang="en-IN" dirty="0">
                <a:solidFill>
                  <a:srgbClr val="C00000"/>
                </a:solidFill>
              </a:rPr>
              <a:t> </a:t>
            </a:r>
            <a:r>
              <a:rPr lang="en-IN" dirty="0"/>
              <a:t>is a temporary pointer variable. </a:t>
            </a:r>
          </a:p>
        </p:txBody>
      </p:sp>
    </p:spTree>
    <p:extLst>
      <p:ext uri="{BB962C8B-B14F-4D97-AF65-F5344CB8AC3E}">
        <p14:creationId xmlns:p14="http://schemas.microsoft.com/office/powerpoint/2010/main" val="149345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INSEND(X, First) </a:t>
            </a:r>
            <a:r>
              <a:rPr lang="en-US" dirty="0" err="1"/>
              <a:t>Cont</a:t>
            </a:r>
            <a:r>
              <a:rPr lang="en-US" dirty="0"/>
              <a:t>…</a:t>
            </a:r>
          </a:p>
        </p:txBody>
      </p:sp>
      <p:sp>
        <p:nvSpPr>
          <p:cNvPr id="4" name="TextBox 3"/>
          <p:cNvSpPr txBox="1"/>
          <p:nvPr/>
        </p:nvSpPr>
        <p:spPr>
          <a:xfrm>
            <a:off x="270684" y="783771"/>
            <a:ext cx="5760000" cy="501675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[Underflow?]</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AVAIL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Write (“Availability </a:t>
            </a:r>
          </a:p>
          <a:p>
            <a:r>
              <a:rPr lang="en-IN" sz="2000" dirty="0">
                <a:latin typeface="Consolas" pitchFamily="49" charset="0"/>
                <a:cs typeface="Consolas" pitchFamily="49" charset="0"/>
              </a:rPr>
              <a:t>          Stack Underflow”)</a:t>
            </a:r>
          </a:p>
          <a:p>
            <a:r>
              <a:rPr lang="en-IN" sz="2000" dirty="0">
                <a:latin typeface="Consolas" pitchFamily="49" charset="0"/>
                <a:cs typeface="Consolas" pitchFamily="49" charset="0"/>
              </a:rPr>
              <a:t>          Return(FIRST)</a:t>
            </a:r>
          </a:p>
          <a:p>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2. [Obtain address of next free Node]</a:t>
            </a:r>
          </a:p>
          <a:p>
            <a:r>
              <a:rPr lang="en-IN" sz="2000" dirty="0">
                <a:latin typeface="Consolas" pitchFamily="49" charset="0"/>
                <a:cs typeface="Consolas" pitchFamily="49" charset="0"/>
              </a:rPr>
              <a:t>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AVAIL</a:t>
            </a:r>
          </a:p>
          <a:p>
            <a:endParaRPr lang="en-IN" sz="2000" b="1" dirty="0">
              <a:solidFill>
                <a:schemeClr val="tx2">
                  <a:lumMod val="60000"/>
                  <a:lumOff val="40000"/>
                </a:schemeClr>
              </a:solidFill>
              <a:latin typeface="Consolas" pitchFamily="49" charset="0"/>
              <a:cs typeface="Consolas" pitchFamily="49" charset="0"/>
            </a:endParaRPr>
          </a:p>
          <a:p>
            <a:pPr marL="449263" indent="-449263"/>
            <a:r>
              <a:rPr lang="en-IN" sz="2000" b="1" dirty="0">
                <a:solidFill>
                  <a:schemeClr val="tx2"/>
                </a:solidFill>
                <a:latin typeface="Consolas" pitchFamily="49" charset="0"/>
                <a:cs typeface="Consolas" pitchFamily="49" charset="0"/>
              </a:rPr>
              <a:t>3. [Remove free node from availability Stack]</a:t>
            </a:r>
          </a:p>
          <a:p>
            <a:r>
              <a:rPr lang="en-IN" sz="2000" dirty="0">
                <a:latin typeface="Consolas" pitchFamily="49" charset="0"/>
                <a:cs typeface="Consolas" pitchFamily="49" charset="0"/>
              </a:rPr>
              <a:t>    AVAIL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LINK(AVAIL)</a:t>
            </a:r>
          </a:p>
          <a:p>
            <a:endParaRPr lang="en-IN" sz="2000" b="1" dirty="0">
              <a:solidFill>
                <a:schemeClr val="tx2">
                  <a:lumMod val="60000"/>
                  <a:lumOff val="40000"/>
                </a:schemeClr>
              </a:solidFill>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4. [Initialize fields of new node]</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X</a:t>
            </a:r>
          </a:p>
          <a:p>
            <a:r>
              <a:rPr lang="en-IN" sz="2000" dirty="0">
                <a:latin typeface="Consolas" pitchFamily="49" charset="0"/>
                <a:cs typeface="Consolas" pitchFamily="49" charset="0"/>
              </a:rPr>
              <a:t>    LINK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NULL</a:t>
            </a:r>
          </a:p>
        </p:txBody>
      </p:sp>
      <p:sp>
        <p:nvSpPr>
          <p:cNvPr id="5" name="TextBox 4"/>
          <p:cNvSpPr txBox="1"/>
          <p:nvPr/>
        </p:nvSpPr>
        <p:spPr>
          <a:xfrm>
            <a:off x="6127202" y="783771"/>
            <a:ext cx="5760000" cy="501675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5. [Is the list empty?]</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FIRST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Return (NEW)</a:t>
            </a:r>
          </a:p>
          <a:p>
            <a:endParaRPr lang="en-IN" sz="2000" b="1" dirty="0">
              <a:solidFill>
                <a:schemeClr val="tx2">
                  <a:lumMod val="60000"/>
                  <a:lumOff val="40000"/>
                </a:schemeClr>
              </a:solidFill>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6. [Initialize search for a last node]</a:t>
            </a:r>
          </a:p>
          <a:p>
            <a:r>
              <a:rPr lang="en-IN" sz="2000" dirty="0">
                <a:latin typeface="Consolas" pitchFamily="49" charset="0"/>
                <a:cs typeface="Consolas" pitchFamily="49" charset="0"/>
              </a:rPr>
              <a:t>    SAVE</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FIRST</a:t>
            </a:r>
          </a:p>
          <a:p>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7. [Search for end of list]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Repeat</a:t>
            </a:r>
            <a:r>
              <a:rPr lang="en-IN" sz="2000" dirty="0">
                <a:latin typeface="Consolas" pitchFamily="49" charset="0"/>
                <a:cs typeface="Consolas" pitchFamily="49" charset="0"/>
              </a:rPr>
              <a:t> while LINK (SAVE) ≠ NULL</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LINK (SAVE)</a:t>
            </a:r>
          </a:p>
          <a:p>
            <a:endParaRPr lang="en-IN" sz="2000" b="1" dirty="0">
              <a:solidFill>
                <a:schemeClr val="tx2">
                  <a:lumMod val="60000"/>
                  <a:lumOff val="40000"/>
                </a:schemeClr>
              </a:solidFill>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8. [Set link field of last node to NEW]</a:t>
            </a:r>
          </a:p>
          <a:p>
            <a:r>
              <a:rPr lang="en-IN" sz="2000" dirty="0">
                <a:latin typeface="Consolas" pitchFamily="49" charset="0"/>
                <a:cs typeface="Consolas" pitchFamily="49" charset="0"/>
              </a:rPr>
              <a:t>    LINK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9. [Return first node pointer]</a:t>
            </a:r>
          </a:p>
          <a:p>
            <a:r>
              <a:rPr lang="en-IN" sz="2000" dirty="0">
                <a:latin typeface="Consolas" pitchFamily="49" charset="0"/>
                <a:cs typeface="Consolas" pitchFamily="49" charset="0"/>
              </a:rPr>
              <a:t>    Return (FIRST)</a:t>
            </a:r>
          </a:p>
        </p:txBody>
      </p:sp>
    </p:spTree>
    <p:extLst>
      <p:ext uri="{BB962C8B-B14F-4D97-AF65-F5344CB8AC3E}">
        <p14:creationId xmlns:p14="http://schemas.microsoft.com/office/powerpoint/2010/main" val="246450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3" end="1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 end="1"/>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8" end="8"/>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INSEND(50, FIRST)</a:t>
            </a:r>
          </a:p>
        </p:txBody>
      </p:sp>
      <p:grpSp>
        <p:nvGrpSpPr>
          <p:cNvPr id="4" name="Group 3"/>
          <p:cNvGrpSpPr/>
          <p:nvPr/>
        </p:nvGrpSpPr>
        <p:grpSpPr>
          <a:xfrm>
            <a:off x="1536766" y="4826005"/>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1" name="Group 20"/>
          <p:cNvGrpSpPr/>
          <p:nvPr/>
        </p:nvGrpSpPr>
        <p:grpSpPr>
          <a:xfrm>
            <a:off x="2758596" y="4826005"/>
            <a:ext cx="920012" cy="533400"/>
            <a:chOff x="951919" y="5486400"/>
            <a:chExt cx="920012" cy="533400"/>
          </a:xfrm>
        </p:grpSpPr>
        <p:sp>
          <p:nvSpPr>
            <p:cNvPr id="22" name="Rectangle 21"/>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50</a:t>
              </a:r>
              <a:endParaRPr lang="en-US" sz="2400" b="1" dirty="0"/>
            </a:p>
          </p:txBody>
        </p:sp>
        <p:sp>
          <p:nvSpPr>
            <p:cNvPr id="23" name="Rectangle 22"/>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4" name="Group 23"/>
          <p:cNvGrpSpPr/>
          <p:nvPr/>
        </p:nvGrpSpPr>
        <p:grpSpPr>
          <a:xfrm>
            <a:off x="3977796" y="4826005"/>
            <a:ext cx="920012" cy="533400"/>
            <a:chOff x="951919" y="5486400"/>
            <a:chExt cx="920012" cy="533400"/>
          </a:xfrm>
        </p:grpSpPr>
        <p:sp>
          <p:nvSpPr>
            <p:cNvPr id="25" name="Rectangle 2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a:t>
              </a:r>
              <a:endParaRPr lang="en-US" sz="2400" b="1" dirty="0"/>
            </a:p>
          </p:txBody>
        </p:sp>
        <p:sp>
          <p:nvSpPr>
            <p:cNvPr id="26" name="Rectangle 2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7" name="Group 26"/>
          <p:cNvGrpSpPr/>
          <p:nvPr/>
        </p:nvGrpSpPr>
        <p:grpSpPr>
          <a:xfrm>
            <a:off x="5196996" y="4826005"/>
            <a:ext cx="920012" cy="533400"/>
            <a:chOff x="951919" y="5486400"/>
            <a:chExt cx="920012" cy="533400"/>
          </a:xfrm>
        </p:grpSpPr>
        <p:sp>
          <p:nvSpPr>
            <p:cNvPr id="28" name="Rectangle 2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8</a:t>
              </a:r>
              <a:endParaRPr lang="en-US" sz="2400" b="1" dirty="0"/>
            </a:p>
          </p:txBody>
        </p:sp>
        <p:sp>
          <p:nvSpPr>
            <p:cNvPr id="29" name="Rectangle 2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0" name="Group 29"/>
          <p:cNvGrpSpPr/>
          <p:nvPr/>
        </p:nvGrpSpPr>
        <p:grpSpPr>
          <a:xfrm>
            <a:off x="6416196" y="4826005"/>
            <a:ext cx="920012" cy="533400"/>
            <a:chOff x="951919" y="5486400"/>
            <a:chExt cx="920012" cy="533400"/>
          </a:xfrm>
        </p:grpSpPr>
        <p:sp>
          <p:nvSpPr>
            <p:cNvPr id="31" name="Rectangle 3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35</a:t>
              </a:r>
              <a:endParaRPr lang="en-US" sz="2400" b="1" dirty="0"/>
            </a:p>
          </p:txBody>
        </p:sp>
        <p:sp>
          <p:nvSpPr>
            <p:cNvPr id="32" name="Rectangle 3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57" name="Group 56"/>
          <p:cNvGrpSpPr/>
          <p:nvPr/>
        </p:nvGrpSpPr>
        <p:grpSpPr>
          <a:xfrm>
            <a:off x="7635396" y="4826005"/>
            <a:ext cx="1058662" cy="533400"/>
            <a:chOff x="6256538" y="5334000"/>
            <a:chExt cx="1058662" cy="533400"/>
          </a:xfrm>
        </p:grpSpPr>
        <p:sp>
          <p:nvSpPr>
            <p:cNvPr id="34" name="Rectangle 33"/>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44</a:t>
              </a:r>
              <a:endParaRPr lang="en-US" sz="2400" b="1" dirty="0"/>
            </a:p>
          </p:txBody>
        </p:sp>
        <p:sp>
          <p:nvSpPr>
            <p:cNvPr id="35" name="Rectangle 34"/>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7" name="Group 16"/>
          <p:cNvGrpSpPr/>
          <p:nvPr/>
        </p:nvGrpSpPr>
        <p:grpSpPr>
          <a:xfrm>
            <a:off x="9079024" y="4826005"/>
            <a:ext cx="1148612" cy="533400"/>
            <a:chOff x="7690588" y="3352179"/>
            <a:chExt cx="1148612" cy="533400"/>
          </a:xfrm>
        </p:grpSpPr>
        <p:sp>
          <p:nvSpPr>
            <p:cNvPr id="37" name="Rectangle 36"/>
            <p:cNvSpPr/>
            <p:nvPr/>
          </p:nvSpPr>
          <p:spPr>
            <a:xfrm>
              <a:off x="7690588" y="3352179"/>
              <a:ext cx="621758"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38" name="Rectangle 37"/>
            <p:cNvSpPr/>
            <p:nvPr/>
          </p:nvSpPr>
          <p:spPr>
            <a:xfrm>
              <a:off x="8318887" y="3352179"/>
              <a:ext cx="52031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40" name="Straight Arrow Connector 39"/>
          <p:cNvCxnSpPr>
            <a:stCxn id="6" idx="3"/>
            <a:endCxn id="22" idx="1"/>
          </p:cNvCxnSpPr>
          <p:nvPr/>
        </p:nvCxnSpPr>
        <p:spPr>
          <a:xfrm>
            <a:off x="2456778" y="5092705"/>
            <a:ext cx="30181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2" name="Straight Arrow Connector 41"/>
          <p:cNvCxnSpPr>
            <a:stCxn id="23" idx="3"/>
            <a:endCxn id="25" idx="1"/>
          </p:cNvCxnSpPr>
          <p:nvPr/>
        </p:nvCxnSpPr>
        <p:spPr>
          <a:xfrm>
            <a:off x="3678608" y="509270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stCxn id="26" idx="3"/>
            <a:endCxn id="28" idx="1"/>
          </p:cNvCxnSpPr>
          <p:nvPr/>
        </p:nvCxnSpPr>
        <p:spPr>
          <a:xfrm>
            <a:off x="4897808" y="509270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a:stCxn id="29" idx="3"/>
            <a:endCxn id="31" idx="1"/>
          </p:cNvCxnSpPr>
          <p:nvPr/>
        </p:nvCxnSpPr>
        <p:spPr>
          <a:xfrm>
            <a:off x="6117008" y="509270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8" name="Straight Arrow Connector 47"/>
          <p:cNvCxnSpPr>
            <a:stCxn id="32" idx="3"/>
            <a:endCxn id="34" idx="1"/>
          </p:cNvCxnSpPr>
          <p:nvPr/>
        </p:nvCxnSpPr>
        <p:spPr>
          <a:xfrm>
            <a:off x="7336208" y="509270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9" name="TextBox 38"/>
          <p:cNvSpPr txBox="1"/>
          <p:nvPr/>
        </p:nvSpPr>
        <p:spPr>
          <a:xfrm>
            <a:off x="6096000" y="833378"/>
            <a:ext cx="5760000" cy="286232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7. [Search for end of list]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Repeat</a:t>
            </a:r>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while</a:t>
            </a:r>
            <a:r>
              <a:rPr lang="en-IN" sz="2000" dirty="0">
                <a:latin typeface="Consolas" pitchFamily="49" charset="0"/>
                <a:cs typeface="Consolas" pitchFamily="49" charset="0"/>
              </a:rPr>
              <a:t> LINK (SAVE) ≠ NULL</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LINK (SAVE)</a:t>
            </a:r>
          </a:p>
          <a:p>
            <a:endParaRPr lang="en-IN" sz="2000" b="1" dirty="0">
              <a:solidFill>
                <a:schemeClr val="tx2">
                  <a:lumMod val="60000"/>
                  <a:lumOff val="40000"/>
                </a:schemeClr>
              </a:solidFill>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8. [Set link field of last node to NEW]</a:t>
            </a:r>
          </a:p>
          <a:p>
            <a:r>
              <a:rPr lang="en-IN" sz="2000" dirty="0">
                <a:latin typeface="Consolas" pitchFamily="49" charset="0"/>
                <a:cs typeface="Consolas" pitchFamily="49" charset="0"/>
              </a:rPr>
              <a:t>    LINK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9. [Return first node pointer]</a:t>
            </a:r>
          </a:p>
          <a:p>
            <a:r>
              <a:rPr lang="en-IN" sz="2000" dirty="0">
                <a:latin typeface="Consolas" pitchFamily="49" charset="0"/>
                <a:cs typeface="Consolas" pitchFamily="49" charset="0"/>
              </a:rPr>
              <a:t>    Return (FIRST)</a:t>
            </a:r>
          </a:p>
        </p:txBody>
      </p:sp>
      <p:sp>
        <p:nvSpPr>
          <p:cNvPr id="41" name="TextBox 40"/>
          <p:cNvSpPr txBox="1"/>
          <p:nvPr/>
        </p:nvSpPr>
        <p:spPr>
          <a:xfrm>
            <a:off x="290438" y="833378"/>
            <a:ext cx="5760000" cy="3170099"/>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4. [Initialize fields of new node]</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X</a:t>
            </a:r>
          </a:p>
          <a:p>
            <a:r>
              <a:rPr lang="en-IN" sz="2000" dirty="0">
                <a:latin typeface="Consolas" pitchFamily="49" charset="0"/>
                <a:cs typeface="Consolas" pitchFamily="49" charset="0"/>
              </a:rPr>
              <a:t>    LINK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NULL</a:t>
            </a:r>
          </a:p>
          <a:p>
            <a:endParaRPr lang="en-IN" sz="2000" b="1" dirty="0">
              <a:solidFill>
                <a:schemeClr val="tx2">
                  <a:lumMod val="60000"/>
                  <a:lumOff val="40000"/>
                </a:schemeClr>
              </a:solidFill>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5. [Is the list empty?]</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FIRST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Return (NEW)</a:t>
            </a:r>
          </a:p>
          <a:p>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6. [Initialize search for a last node]</a:t>
            </a:r>
          </a:p>
          <a:p>
            <a:r>
              <a:rPr lang="en-IN" sz="2000" dirty="0">
                <a:latin typeface="Consolas" pitchFamily="49" charset="0"/>
                <a:cs typeface="Consolas" pitchFamily="49" charset="0"/>
              </a:rPr>
              <a:t>    SAVE</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FIRST</a:t>
            </a:r>
          </a:p>
        </p:txBody>
      </p:sp>
      <p:sp>
        <p:nvSpPr>
          <p:cNvPr id="43" name="TextBox 42"/>
          <p:cNvSpPr txBox="1"/>
          <p:nvPr/>
        </p:nvSpPr>
        <p:spPr>
          <a:xfrm>
            <a:off x="1455058" y="5588005"/>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45" name="Straight Arrow Connector 44"/>
          <p:cNvCxnSpPr/>
          <p:nvPr/>
        </p:nvCxnSpPr>
        <p:spPr>
          <a:xfrm flipV="1">
            <a:off x="1773608" y="5359405"/>
            <a:ext cx="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4" name="Straight Connector 13"/>
          <p:cNvCxnSpPr/>
          <p:nvPr/>
        </p:nvCxnSpPr>
        <p:spPr>
          <a:xfrm flipV="1">
            <a:off x="9709525" y="4826006"/>
            <a:ext cx="500743" cy="500743"/>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47" name="TextBox 46"/>
          <p:cNvSpPr txBox="1"/>
          <p:nvPr/>
        </p:nvSpPr>
        <p:spPr>
          <a:xfrm>
            <a:off x="9267929" y="5447894"/>
            <a:ext cx="612668" cy="369332"/>
          </a:xfrm>
          <a:prstGeom prst="rect">
            <a:avLst/>
          </a:prstGeom>
          <a:noFill/>
        </p:spPr>
        <p:txBody>
          <a:bodyPr wrap="none" rtlCol="0">
            <a:spAutoFit/>
          </a:bodyPr>
          <a:lstStyle/>
          <a:p>
            <a:r>
              <a:rPr lang="en-IN" b="1" dirty="0">
                <a:solidFill>
                  <a:srgbClr val="C00000"/>
                </a:solidFill>
              </a:rPr>
              <a:t>NEW</a:t>
            </a:r>
            <a:endParaRPr lang="en-US" b="1" dirty="0">
              <a:solidFill>
                <a:srgbClr val="C00000"/>
              </a:solidFill>
            </a:endParaRPr>
          </a:p>
        </p:txBody>
      </p:sp>
      <p:cxnSp>
        <p:nvCxnSpPr>
          <p:cNvPr id="49" name="Straight Connector 48"/>
          <p:cNvCxnSpPr/>
          <p:nvPr/>
        </p:nvCxnSpPr>
        <p:spPr>
          <a:xfrm flipV="1">
            <a:off x="8178810" y="4826005"/>
            <a:ext cx="500120" cy="500128"/>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58" name="TextBox 57"/>
          <p:cNvSpPr txBox="1"/>
          <p:nvPr/>
        </p:nvSpPr>
        <p:spPr>
          <a:xfrm>
            <a:off x="9109334" y="4864468"/>
            <a:ext cx="591448" cy="461665"/>
          </a:xfrm>
          <a:prstGeom prst="rect">
            <a:avLst/>
          </a:prstGeom>
          <a:noFill/>
        </p:spPr>
        <p:txBody>
          <a:bodyPr wrap="square" rtlCol="0">
            <a:spAutoFit/>
          </a:bodyPr>
          <a:lstStyle/>
          <a:p>
            <a:pPr algn="ctr"/>
            <a:r>
              <a:rPr lang="en-IN" sz="2400" b="1" dirty="0">
                <a:solidFill>
                  <a:srgbClr val="FFFF00"/>
                </a:solidFill>
              </a:rPr>
              <a:t>50</a:t>
            </a:r>
            <a:endParaRPr lang="en-US" sz="2400" b="1" dirty="0">
              <a:solidFill>
                <a:srgbClr val="FFFF00"/>
              </a:solidFill>
            </a:endParaRPr>
          </a:p>
        </p:txBody>
      </p:sp>
      <p:grpSp>
        <p:nvGrpSpPr>
          <p:cNvPr id="62" name="Group 61"/>
          <p:cNvGrpSpPr/>
          <p:nvPr/>
        </p:nvGrpSpPr>
        <p:grpSpPr>
          <a:xfrm>
            <a:off x="1593704" y="3987805"/>
            <a:ext cx="694422" cy="838200"/>
            <a:chOff x="214846" y="4495800"/>
            <a:chExt cx="694422" cy="838200"/>
          </a:xfrm>
        </p:grpSpPr>
        <p:sp>
          <p:nvSpPr>
            <p:cNvPr id="59" name="TextBox 58"/>
            <p:cNvSpPr txBox="1"/>
            <p:nvPr/>
          </p:nvSpPr>
          <p:spPr>
            <a:xfrm>
              <a:off x="214846" y="4495800"/>
              <a:ext cx="694422" cy="369332"/>
            </a:xfrm>
            <a:prstGeom prst="rect">
              <a:avLst/>
            </a:prstGeom>
            <a:noFill/>
          </p:spPr>
          <p:txBody>
            <a:bodyPr wrap="none" rtlCol="0">
              <a:spAutoFit/>
            </a:bodyPr>
            <a:lstStyle/>
            <a:p>
              <a:pPr algn="ctr"/>
              <a:r>
                <a:rPr lang="en-IN" b="1" dirty="0">
                  <a:solidFill>
                    <a:srgbClr val="C00000"/>
                  </a:solidFill>
                </a:rPr>
                <a:t>SAVE</a:t>
              </a:r>
              <a:endParaRPr lang="en-US" b="1" dirty="0">
                <a:solidFill>
                  <a:srgbClr val="C00000"/>
                </a:solidFill>
              </a:endParaRPr>
            </a:p>
          </p:txBody>
        </p:sp>
        <p:cxnSp>
          <p:nvCxnSpPr>
            <p:cNvPr id="61" name="Straight Arrow Connector 60"/>
            <p:cNvCxnSpPr>
              <a:stCxn id="59" idx="2"/>
            </p:cNvCxnSpPr>
            <p:nvPr/>
          </p:nvCxnSpPr>
          <p:spPr>
            <a:xfrm>
              <a:off x="562057" y="4865132"/>
              <a:ext cx="0" cy="4688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cxnSp>
        <p:nvCxnSpPr>
          <p:cNvPr id="74" name="Straight Arrow Connector 73"/>
          <p:cNvCxnSpPr>
            <a:stCxn id="35" idx="3"/>
            <a:endCxn id="37" idx="1"/>
          </p:cNvCxnSpPr>
          <p:nvPr/>
        </p:nvCxnSpPr>
        <p:spPr>
          <a:xfrm>
            <a:off x="8694058" y="5092705"/>
            <a:ext cx="38496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31414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63" presetClass="path" presetSubtype="0" accel="50000" decel="50000" fill="hold" nodeType="clickEffect">
                                  <p:stCondLst>
                                    <p:cond delay="0"/>
                                  </p:stCondLst>
                                  <p:childTnLst>
                                    <p:animMotion origin="layout" path="M -4.58333E-6 -2.59259E-6 L 0.11355 -2.59259E-6 " pathEditMode="relative" rAng="0" ptsTypes="AA">
                                      <p:cBhvr>
                                        <p:cTn id="60" dur="2000" fill="hold"/>
                                        <p:tgtEl>
                                          <p:spTgt spid="62"/>
                                        </p:tgtEl>
                                        <p:attrNameLst>
                                          <p:attrName>ppt_x</p:attrName>
                                          <p:attrName>ppt_y</p:attrName>
                                        </p:attrNameLst>
                                      </p:cBhvr>
                                      <p:rCtr x="5677" y="0"/>
                                    </p:animMotion>
                                  </p:childTnLst>
                                </p:cTn>
                              </p:par>
                            </p:childTnLst>
                          </p:cTn>
                        </p:par>
                      </p:childTnLst>
                    </p:cTn>
                  </p:par>
                  <p:par>
                    <p:cTn id="61" fill="hold">
                      <p:stCondLst>
                        <p:cond delay="indefinite"/>
                      </p:stCondLst>
                      <p:childTnLst>
                        <p:par>
                          <p:cTn id="62" fill="hold">
                            <p:stCondLst>
                              <p:cond delay="0"/>
                            </p:stCondLst>
                            <p:childTnLst>
                              <p:par>
                                <p:cTn id="63" presetID="63" presetClass="path" presetSubtype="0" accel="50000" decel="50000" fill="hold" nodeType="clickEffect">
                                  <p:stCondLst>
                                    <p:cond delay="0"/>
                                  </p:stCondLst>
                                  <p:childTnLst>
                                    <p:animMotion origin="layout" path="M 0.11355 -2.59259E-6 L 0.21237 -2.59259E-6 " pathEditMode="relative" rAng="0" ptsTypes="AA">
                                      <p:cBhvr>
                                        <p:cTn id="64" dur="2000" fill="hold"/>
                                        <p:tgtEl>
                                          <p:spTgt spid="62"/>
                                        </p:tgtEl>
                                        <p:attrNameLst>
                                          <p:attrName>ppt_x</p:attrName>
                                          <p:attrName>ppt_y</p:attrName>
                                        </p:attrNameLst>
                                      </p:cBhvr>
                                      <p:rCtr x="4935" y="0"/>
                                    </p:animMotion>
                                  </p:childTnLst>
                                </p:cTn>
                              </p:par>
                            </p:childTnLst>
                          </p:cTn>
                        </p:par>
                      </p:childTnLst>
                    </p:cTn>
                  </p:par>
                  <p:par>
                    <p:cTn id="65" fill="hold">
                      <p:stCondLst>
                        <p:cond delay="indefinite"/>
                      </p:stCondLst>
                      <p:childTnLst>
                        <p:par>
                          <p:cTn id="66" fill="hold">
                            <p:stCondLst>
                              <p:cond delay="0"/>
                            </p:stCondLst>
                            <p:childTnLst>
                              <p:par>
                                <p:cTn id="67" presetID="63" presetClass="path" presetSubtype="0" accel="50000" decel="50000" fill="hold" nodeType="clickEffect">
                                  <p:stCondLst>
                                    <p:cond delay="0"/>
                                  </p:stCondLst>
                                  <p:childTnLst>
                                    <p:animMotion origin="layout" path="M 0.21237 -2.59259E-6 L 0.31159 -2.59259E-6 " pathEditMode="relative" rAng="0" ptsTypes="AA">
                                      <p:cBhvr>
                                        <p:cTn id="68" dur="2000" fill="hold"/>
                                        <p:tgtEl>
                                          <p:spTgt spid="62"/>
                                        </p:tgtEl>
                                        <p:attrNameLst>
                                          <p:attrName>ppt_x</p:attrName>
                                          <p:attrName>ppt_y</p:attrName>
                                        </p:attrNameLst>
                                      </p:cBhvr>
                                      <p:rCtr x="4961" y="0"/>
                                    </p:animMotion>
                                  </p:childTnLst>
                                </p:cTn>
                              </p:par>
                            </p:childTnLst>
                          </p:cTn>
                        </p:par>
                      </p:childTnLst>
                    </p:cTn>
                  </p:par>
                  <p:par>
                    <p:cTn id="69" fill="hold">
                      <p:stCondLst>
                        <p:cond delay="indefinite"/>
                      </p:stCondLst>
                      <p:childTnLst>
                        <p:par>
                          <p:cTn id="70" fill="hold">
                            <p:stCondLst>
                              <p:cond delay="0"/>
                            </p:stCondLst>
                            <p:childTnLst>
                              <p:par>
                                <p:cTn id="71" presetID="63" presetClass="path" presetSubtype="0" accel="50000" decel="50000" fill="hold" nodeType="clickEffect">
                                  <p:stCondLst>
                                    <p:cond delay="0"/>
                                  </p:stCondLst>
                                  <p:childTnLst>
                                    <p:animMotion origin="layout" path="M 0.31159 -2.59259E-6 L 0.41094 -2.59259E-6 " pathEditMode="relative" rAng="0" ptsTypes="AA">
                                      <p:cBhvr>
                                        <p:cTn id="72" dur="2000" fill="hold"/>
                                        <p:tgtEl>
                                          <p:spTgt spid="62"/>
                                        </p:tgtEl>
                                        <p:attrNameLst>
                                          <p:attrName>ppt_x</p:attrName>
                                          <p:attrName>ppt_y</p:attrName>
                                        </p:attrNameLst>
                                      </p:cBhvr>
                                      <p:rCtr x="4961" y="0"/>
                                    </p:animMotion>
                                  </p:childTnLst>
                                </p:cTn>
                              </p:par>
                            </p:childTnLst>
                          </p:cTn>
                        </p:par>
                      </p:childTnLst>
                    </p:cTn>
                  </p:par>
                  <p:par>
                    <p:cTn id="73" fill="hold">
                      <p:stCondLst>
                        <p:cond delay="indefinite"/>
                      </p:stCondLst>
                      <p:childTnLst>
                        <p:par>
                          <p:cTn id="74" fill="hold">
                            <p:stCondLst>
                              <p:cond delay="0"/>
                            </p:stCondLst>
                            <p:childTnLst>
                              <p:par>
                                <p:cTn id="75" presetID="63" presetClass="path" presetSubtype="0" accel="50000" decel="50000" fill="hold" nodeType="clickEffect">
                                  <p:stCondLst>
                                    <p:cond delay="0"/>
                                  </p:stCondLst>
                                  <p:childTnLst>
                                    <p:animMotion origin="layout" path="M 0.41094 -2.59259E-6 L 0.51094 -2.59259E-6 " pathEditMode="relative" rAng="0" ptsTypes="AA">
                                      <p:cBhvr>
                                        <p:cTn id="76" dur="2000" fill="hold"/>
                                        <p:tgtEl>
                                          <p:spTgt spid="62"/>
                                        </p:tgtEl>
                                        <p:attrNameLst>
                                          <p:attrName>ppt_x</p:attrName>
                                          <p:attrName>ppt_y</p:attrName>
                                        </p:attrNameLst>
                                      </p:cBhvr>
                                      <p:rCtr x="5000" y="0"/>
                                    </p:animMotion>
                                  </p:childTnLst>
                                </p:cTn>
                              </p:par>
                            </p:childTnLst>
                          </p:cTn>
                        </p:par>
                      </p:childTnLst>
                    </p:cTn>
                  </p:par>
                  <p:par>
                    <p:cTn id="77" fill="hold">
                      <p:stCondLst>
                        <p:cond delay="indefinite"/>
                      </p:stCondLst>
                      <p:childTnLst>
                        <p:par>
                          <p:cTn id="78" fill="hold">
                            <p:stCondLst>
                              <p:cond delay="0"/>
                            </p:stCondLst>
                            <p:childTnLst>
                              <p:par>
                                <p:cTn id="79" presetID="22" presetClass="exit" presetSubtype="1" fill="hold" nodeType="clickEffect">
                                  <p:stCondLst>
                                    <p:cond delay="0"/>
                                  </p:stCondLst>
                                  <p:childTnLst>
                                    <p:animEffect transition="out" filter="wipe(up)">
                                      <p:cBhvr>
                                        <p:cTn id="80" dur="500"/>
                                        <p:tgtEl>
                                          <p:spTgt spid="49"/>
                                        </p:tgtEl>
                                      </p:cBhvr>
                                    </p:animEffect>
                                    <p:set>
                                      <p:cBhvr>
                                        <p:cTn id="81" dur="1" fill="hold">
                                          <p:stCondLst>
                                            <p:cond delay="499"/>
                                          </p:stCondLst>
                                        </p:cTn>
                                        <p:tgtEl>
                                          <p:spTgt spid="49"/>
                                        </p:tgtEl>
                                        <p:attrNameLst>
                                          <p:attrName>style.visibility</p:attrName>
                                        </p:attrNameLst>
                                      </p:cBhvr>
                                      <p:to>
                                        <p:strVal val="hidden"/>
                                      </p:to>
                                    </p:set>
                                  </p:childTnLst>
                                </p:cTn>
                              </p:par>
                              <p:par>
                                <p:cTn id="82" presetID="22" presetClass="entr" presetSubtype="8" fill="hold" nodeType="withEffect">
                                  <p:stCondLst>
                                    <p:cond delay="0"/>
                                  </p:stCondLst>
                                  <p:childTnLst>
                                    <p:set>
                                      <p:cBhvr>
                                        <p:cTn id="83" dur="1" fill="hold">
                                          <p:stCondLst>
                                            <p:cond delay="0"/>
                                          </p:stCondLst>
                                        </p:cTn>
                                        <p:tgtEl>
                                          <p:spTgt spid="74"/>
                                        </p:tgtEl>
                                        <p:attrNameLst>
                                          <p:attrName>style.visibility</p:attrName>
                                        </p:attrNameLst>
                                      </p:cBhvr>
                                      <p:to>
                                        <p:strVal val="visible"/>
                                      </p:to>
                                    </p:set>
                                    <p:animEffect transition="in" filter="wipe(left)">
                                      <p:cBhvr>
                                        <p:cTn id="84"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animBg="1"/>
      <p:bldP spid="43" grpId="0"/>
      <p:bldP spid="47" grpId="0"/>
      <p:bldP spid="5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code to insert a Node at Last Location</a:t>
            </a:r>
          </a:p>
        </p:txBody>
      </p:sp>
      <p:sp>
        <p:nvSpPr>
          <p:cNvPr id="9" name="Rectangle 8"/>
          <p:cNvSpPr/>
          <p:nvPr/>
        </p:nvSpPr>
        <p:spPr>
          <a:xfrm>
            <a:off x="5534639" y="905699"/>
            <a:ext cx="6400799" cy="556097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725976" y="5433591"/>
            <a:ext cx="6200317" cy="1015663"/>
          </a:xfrm>
          <a:prstGeom prst="rect">
            <a:avLst/>
          </a:prstGeom>
          <a:noFill/>
        </p:spPr>
        <p:txBody>
          <a:bodyPr wrap="square" rtlCol="0">
            <a:spAutoFit/>
          </a:bodyPr>
          <a:lstStyle/>
          <a:p>
            <a:r>
              <a:rPr lang="en-US" sz="2000" dirty="0"/>
              <a:t>        </a:t>
            </a:r>
            <a:r>
              <a:rPr lang="en-US" sz="2000" dirty="0">
                <a:solidFill>
                  <a:schemeClr val="accent6"/>
                </a:solidFill>
              </a:rPr>
              <a:t> </a:t>
            </a:r>
            <a:r>
              <a:rPr lang="en-US" sz="2000" dirty="0" err="1">
                <a:solidFill>
                  <a:schemeClr val="accent6"/>
                </a:solidFill>
              </a:rPr>
              <a:t>last</a:t>
            </a:r>
            <a:r>
              <a:rPr lang="en-US" sz="2000" dirty="0" err="1"/>
              <a:t>.link</a:t>
            </a:r>
            <a:r>
              <a:rPr lang="en-US" sz="2000" dirty="0"/>
              <a:t> = </a:t>
            </a:r>
            <a:r>
              <a:rPr lang="en-US" sz="2000" dirty="0" err="1">
                <a:solidFill>
                  <a:schemeClr val="accent6"/>
                </a:solidFill>
              </a:rPr>
              <a:t>newNode</a:t>
            </a:r>
            <a:r>
              <a:rPr lang="en-US" sz="2000" dirty="0"/>
              <a:t>;  </a:t>
            </a:r>
          </a:p>
          <a:p>
            <a:r>
              <a:rPr lang="en-US" sz="2000" dirty="0"/>
              <a:t>     } </a:t>
            </a:r>
          </a:p>
          <a:p>
            <a:r>
              <a:rPr lang="en-US" sz="2000" b="1" dirty="0">
                <a:solidFill>
                  <a:schemeClr val="accent6"/>
                </a:solidFill>
              </a:rPr>
              <a:t>}</a:t>
            </a:r>
          </a:p>
        </p:txBody>
      </p:sp>
      <p:grpSp>
        <p:nvGrpSpPr>
          <p:cNvPr id="3" name="Group 2"/>
          <p:cNvGrpSpPr/>
          <p:nvPr/>
        </p:nvGrpSpPr>
        <p:grpSpPr>
          <a:xfrm>
            <a:off x="212364" y="905698"/>
            <a:ext cx="5101318" cy="4656901"/>
            <a:chOff x="212364" y="905698"/>
            <a:chExt cx="5101318" cy="4656901"/>
          </a:xfrm>
        </p:grpSpPr>
        <p:sp>
          <p:nvSpPr>
            <p:cNvPr id="14" name="Rectangle 13"/>
            <p:cNvSpPr/>
            <p:nvPr/>
          </p:nvSpPr>
          <p:spPr>
            <a:xfrm>
              <a:off x="212364" y="905698"/>
              <a:ext cx="5101318" cy="465690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67710" y="1012176"/>
              <a:ext cx="4824052" cy="4370427"/>
            </a:xfrm>
            <a:prstGeom prst="rect">
              <a:avLst/>
            </a:prstGeom>
            <a:noFill/>
          </p:spPr>
          <p:txBody>
            <a:bodyPr wrap="square" rtlCol="0">
              <a:spAutoFit/>
            </a:bodyPr>
            <a:lstStyle/>
            <a:p>
              <a:r>
                <a:rPr lang="en-US" sz="2000" b="1" dirty="0"/>
                <a:t>public</a:t>
              </a:r>
              <a:r>
                <a:rPr lang="en-US" sz="2000" dirty="0"/>
                <a:t> </a:t>
              </a:r>
              <a:r>
                <a:rPr lang="en-US" sz="2000" b="1" dirty="0"/>
                <a:t>class</a:t>
              </a:r>
              <a:r>
                <a:rPr lang="en-US" sz="2000" dirty="0"/>
                <a:t> </a:t>
              </a:r>
              <a:r>
                <a:rPr lang="en-US" sz="2000" b="1" dirty="0" err="1">
                  <a:solidFill>
                    <a:schemeClr val="accent2">
                      <a:lumMod val="75000"/>
                    </a:schemeClr>
                  </a:solidFill>
                </a:rPr>
                <a:t>LinkedList</a:t>
              </a:r>
              <a:r>
                <a:rPr lang="en-US" sz="2000" dirty="0"/>
                <a:t> </a:t>
              </a:r>
              <a:r>
                <a:rPr lang="en-US" sz="2000" b="1" dirty="0">
                  <a:solidFill>
                    <a:schemeClr val="accent6"/>
                  </a:solidFill>
                </a:rPr>
                <a:t>{</a:t>
              </a:r>
              <a:r>
                <a:rPr lang="en-US" sz="2000" dirty="0"/>
                <a:t>  </a:t>
              </a:r>
            </a:p>
            <a:p>
              <a:r>
                <a:rPr lang="en-US" sz="2000" dirty="0"/>
                <a:t>  </a:t>
              </a:r>
            </a:p>
            <a:p>
              <a:r>
                <a:rPr lang="en-US" i="1" dirty="0">
                  <a:solidFill>
                    <a:schemeClr val="accent3">
                      <a:lumMod val="75000"/>
                    </a:schemeClr>
                  </a:solidFill>
                </a:rPr>
                <a:t>    //Represent a node of the singly linked list  </a:t>
              </a:r>
            </a:p>
            <a:p>
              <a:r>
                <a:rPr lang="en-US" sz="2000" dirty="0"/>
                <a:t>    </a:t>
              </a:r>
              <a:r>
                <a:rPr lang="en-US" sz="2000" b="1" dirty="0"/>
                <a:t>class</a:t>
              </a:r>
              <a:r>
                <a:rPr lang="en-US" sz="2000" dirty="0"/>
                <a:t> </a:t>
              </a:r>
              <a:r>
                <a:rPr lang="en-US" sz="2000" b="1" dirty="0">
                  <a:solidFill>
                    <a:schemeClr val="accent2">
                      <a:lumMod val="75000"/>
                    </a:schemeClr>
                  </a:solidFill>
                </a:rPr>
                <a:t>Node</a:t>
              </a:r>
              <a:r>
                <a:rPr lang="en-US" sz="2000" dirty="0">
                  <a:solidFill>
                    <a:schemeClr val="accent2">
                      <a:lumMod val="75000"/>
                    </a:schemeClr>
                  </a:solidFill>
                </a:rPr>
                <a:t> </a:t>
              </a:r>
              <a:r>
                <a:rPr lang="en-US" sz="2000" dirty="0"/>
                <a:t>{  </a:t>
              </a:r>
            </a:p>
            <a:p>
              <a:r>
                <a:rPr lang="en-US" sz="2000" dirty="0"/>
                <a:t>        </a:t>
              </a:r>
              <a:r>
                <a:rPr lang="en-US" sz="2000" b="1" dirty="0" err="1">
                  <a:solidFill>
                    <a:schemeClr val="accent4"/>
                  </a:solidFill>
                </a:rPr>
                <a:t>int</a:t>
              </a:r>
              <a:r>
                <a:rPr lang="en-US" sz="2000" dirty="0"/>
                <a:t> info;  </a:t>
              </a:r>
            </a:p>
            <a:p>
              <a:r>
                <a:rPr lang="en-US" sz="2000" dirty="0"/>
                <a:t>        </a:t>
              </a:r>
              <a:r>
                <a:rPr lang="en-US" sz="2000" b="1" dirty="0">
                  <a:solidFill>
                    <a:schemeClr val="accent4"/>
                  </a:solidFill>
                </a:rPr>
                <a:t>Node</a:t>
              </a:r>
              <a:r>
                <a:rPr lang="en-US" sz="2000" dirty="0"/>
                <a:t> link;  </a:t>
              </a:r>
            </a:p>
            <a:p>
              <a:r>
                <a:rPr lang="en-US" sz="2000" dirty="0"/>
                <a:t>  </a:t>
              </a:r>
            </a:p>
            <a:p>
              <a:r>
                <a:rPr lang="en-US" sz="2000" dirty="0"/>
                <a:t>        </a:t>
              </a:r>
              <a:r>
                <a:rPr lang="en-US" sz="2000" b="1" dirty="0"/>
                <a:t>public</a:t>
              </a:r>
              <a:r>
                <a:rPr lang="en-US" sz="2000" dirty="0"/>
                <a:t> </a:t>
              </a:r>
              <a:r>
                <a:rPr lang="en-US" sz="2000" dirty="0">
                  <a:solidFill>
                    <a:schemeClr val="accent2">
                      <a:lumMod val="75000"/>
                    </a:schemeClr>
                  </a:solidFill>
                </a:rPr>
                <a:t>Node</a:t>
              </a:r>
              <a:r>
                <a:rPr lang="en-US" sz="2000" dirty="0"/>
                <a:t> (</a:t>
              </a:r>
              <a:r>
                <a:rPr lang="en-US" sz="2000" b="1" dirty="0" err="1"/>
                <a:t>int</a:t>
              </a:r>
              <a:r>
                <a:rPr lang="en-US" sz="2000" dirty="0"/>
                <a:t> data) {  </a:t>
              </a:r>
            </a:p>
            <a:p>
              <a:r>
                <a:rPr lang="en-US" sz="2000" dirty="0"/>
                <a:t>            </a:t>
              </a:r>
              <a:r>
                <a:rPr lang="en-US" sz="2000" b="1" dirty="0"/>
                <a:t>this</a:t>
              </a:r>
              <a:r>
                <a:rPr lang="en-US" sz="2000" dirty="0"/>
                <a:t>.info = data;   </a:t>
              </a:r>
            </a:p>
            <a:p>
              <a:r>
                <a:rPr lang="en-US" sz="2000" b="1" dirty="0"/>
                <a:t>            </a:t>
              </a:r>
              <a:r>
                <a:rPr lang="en-US" sz="2000" b="1" dirty="0" err="1"/>
                <a:t>this</a:t>
              </a:r>
              <a:r>
                <a:rPr lang="en-US" sz="2000" dirty="0" err="1"/>
                <a:t>.link</a:t>
              </a:r>
              <a:r>
                <a:rPr lang="en-US" sz="2000" dirty="0"/>
                <a:t> = </a:t>
              </a:r>
              <a:r>
                <a:rPr lang="en-US" sz="2000" b="1" dirty="0"/>
                <a:t>null</a:t>
              </a:r>
              <a:r>
                <a:rPr lang="en-US" sz="2000" dirty="0"/>
                <a:t>;  </a:t>
              </a:r>
            </a:p>
            <a:p>
              <a:r>
                <a:rPr lang="en-US" sz="2000" dirty="0"/>
                <a:t>        }  </a:t>
              </a:r>
            </a:p>
            <a:p>
              <a:r>
                <a:rPr lang="en-US" sz="2000" dirty="0"/>
                <a:t>    }  </a:t>
              </a:r>
            </a:p>
            <a:p>
              <a:endParaRPr lang="en-US" sz="2000" dirty="0"/>
            </a:p>
            <a:p>
              <a:r>
                <a:rPr lang="en-US" sz="2000" dirty="0"/>
                <a:t>    </a:t>
              </a:r>
              <a:r>
                <a:rPr lang="en-US" sz="2000" b="1" dirty="0"/>
                <a:t>public</a:t>
              </a:r>
              <a:r>
                <a:rPr lang="en-US" sz="2000" dirty="0"/>
                <a:t> </a:t>
              </a:r>
              <a:r>
                <a:rPr lang="en-US" sz="2000" dirty="0">
                  <a:solidFill>
                    <a:schemeClr val="accent2">
                      <a:lumMod val="75000"/>
                    </a:schemeClr>
                  </a:solidFill>
                </a:rPr>
                <a:t>Node </a:t>
              </a:r>
              <a:r>
                <a:rPr lang="en-US" sz="2000" dirty="0">
                  <a:solidFill>
                    <a:schemeClr val="accent6"/>
                  </a:solidFill>
                </a:rPr>
                <a:t>first</a:t>
              </a:r>
              <a:r>
                <a:rPr lang="en-US" sz="2000" dirty="0"/>
                <a:t> = </a:t>
              </a:r>
              <a:r>
                <a:rPr lang="en-US" sz="2000" b="1" dirty="0"/>
                <a:t>null</a:t>
              </a:r>
              <a:r>
                <a:rPr lang="en-US" sz="2000" dirty="0"/>
                <a:t>;  </a:t>
              </a:r>
            </a:p>
          </p:txBody>
        </p:sp>
      </p:grpSp>
      <p:sp>
        <p:nvSpPr>
          <p:cNvPr id="12" name="TextBox 11"/>
          <p:cNvSpPr txBox="1"/>
          <p:nvPr/>
        </p:nvSpPr>
        <p:spPr>
          <a:xfrm>
            <a:off x="5725977" y="1005829"/>
            <a:ext cx="6200317" cy="984885"/>
          </a:xfrm>
          <a:prstGeom prst="rect">
            <a:avLst/>
          </a:prstGeom>
          <a:noFill/>
        </p:spPr>
        <p:txBody>
          <a:bodyPr wrap="square" rtlCol="0">
            <a:spAutoFit/>
          </a:bodyPr>
          <a:lstStyle/>
          <a:p>
            <a:r>
              <a:rPr lang="en-US" sz="2000" b="1" dirty="0"/>
              <a:t>public</a:t>
            </a:r>
            <a:r>
              <a:rPr lang="en-US" sz="2000" dirty="0"/>
              <a:t> </a:t>
            </a:r>
            <a:r>
              <a:rPr lang="en-US" sz="2000" b="1" dirty="0"/>
              <a:t>void</a:t>
            </a:r>
            <a:r>
              <a:rPr lang="en-US" sz="2000" dirty="0"/>
              <a:t> </a:t>
            </a:r>
            <a:r>
              <a:rPr lang="en-US" sz="2000" b="1" dirty="0" err="1">
                <a:solidFill>
                  <a:schemeClr val="accent6"/>
                </a:solidFill>
              </a:rPr>
              <a:t>insertAtLast</a:t>
            </a:r>
            <a:r>
              <a:rPr lang="en-US" sz="2000" b="1" dirty="0">
                <a:solidFill>
                  <a:schemeClr val="accent6"/>
                </a:solidFill>
              </a:rPr>
              <a:t> </a:t>
            </a:r>
            <a:r>
              <a:rPr lang="en-US" sz="2000" dirty="0"/>
              <a:t>(</a:t>
            </a:r>
            <a:r>
              <a:rPr lang="en-US" sz="2000" b="1" dirty="0" err="1">
                <a:solidFill>
                  <a:srgbClr val="00B050"/>
                </a:solidFill>
              </a:rPr>
              <a:t>int</a:t>
            </a:r>
            <a:r>
              <a:rPr lang="en-US" sz="2000" dirty="0"/>
              <a:t> data) {  </a:t>
            </a:r>
          </a:p>
          <a:p>
            <a:r>
              <a:rPr lang="en-US" i="1" dirty="0">
                <a:solidFill>
                  <a:schemeClr val="accent3">
                    <a:lumMod val="75000"/>
                  </a:schemeClr>
                </a:solidFill>
              </a:rPr>
              <a:t>        //Create a new node  </a:t>
            </a:r>
          </a:p>
          <a:p>
            <a:r>
              <a:rPr lang="en-US" sz="2000" dirty="0"/>
              <a:t>        </a:t>
            </a:r>
            <a:r>
              <a:rPr lang="en-US" sz="2000" dirty="0">
                <a:solidFill>
                  <a:schemeClr val="tx2"/>
                </a:solidFill>
              </a:rPr>
              <a:t>Node</a:t>
            </a:r>
            <a:r>
              <a:rPr lang="en-US" sz="2000" dirty="0"/>
              <a:t> </a:t>
            </a:r>
            <a:r>
              <a:rPr lang="en-US" sz="2000" dirty="0" err="1">
                <a:solidFill>
                  <a:schemeClr val="accent6"/>
                </a:solidFill>
              </a:rPr>
              <a:t>newNode</a:t>
            </a:r>
            <a:r>
              <a:rPr lang="en-US" sz="2000" dirty="0"/>
              <a:t> = </a:t>
            </a:r>
            <a:r>
              <a:rPr lang="en-US" sz="2000" b="1" dirty="0"/>
              <a:t>new</a:t>
            </a:r>
            <a:r>
              <a:rPr lang="en-US" sz="2000" dirty="0"/>
              <a:t> Node(data);</a:t>
            </a:r>
          </a:p>
        </p:txBody>
      </p:sp>
      <p:sp>
        <p:nvSpPr>
          <p:cNvPr id="16" name="TextBox 15"/>
          <p:cNvSpPr txBox="1"/>
          <p:nvPr/>
        </p:nvSpPr>
        <p:spPr>
          <a:xfrm>
            <a:off x="5735121" y="2168439"/>
            <a:ext cx="6200317" cy="1908215"/>
          </a:xfrm>
          <a:prstGeom prst="rect">
            <a:avLst/>
          </a:prstGeom>
          <a:noFill/>
        </p:spPr>
        <p:txBody>
          <a:bodyPr wrap="square" rtlCol="0">
            <a:spAutoFit/>
          </a:bodyPr>
          <a:lstStyle/>
          <a:p>
            <a:r>
              <a:rPr lang="en-US" i="1" dirty="0">
                <a:solidFill>
                  <a:schemeClr val="accent3">
                    <a:lumMod val="75000"/>
                  </a:schemeClr>
                </a:solidFill>
              </a:rPr>
              <a:t>       //Checks if the list is empty </a:t>
            </a:r>
            <a:r>
              <a:rPr lang="en-US" sz="2000" dirty="0"/>
              <a:t> </a:t>
            </a:r>
          </a:p>
          <a:p>
            <a:r>
              <a:rPr lang="en-US" sz="2000" dirty="0"/>
              <a:t>        </a:t>
            </a:r>
            <a:r>
              <a:rPr lang="en-US" sz="2000" b="1" dirty="0"/>
              <a:t>if</a:t>
            </a:r>
            <a:r>
              <a:rPr lang="en-US" sz="2000" dirty="0"/>
              <a:t>(</a:t>
            </a:r>
            <a:r>
              <a:rPr lang="en-US" sz="2000" dirty="0">
                <a:solidFill>
                  <a:schemeClr val="accent6"/>
                </a:solidFill>
              </a:rPr>
              <a:t>first </a:t>
            </a:r>
            <a:r>
              <a:rPr lang="en-US" sz="2000" dirty="0"/>
              <a:t>== </a:t>
            </a:r>
            <a:r>
              <a:rPr lang="en-US" sz="2000" b="1" dirty="0"/>
              <a:t>null</a:t>
            </a:r>
            <a:r>
              <a:rPr lang="en-US" sz="2000" dirty="0"/>
              <a:t>) {  </a:t>
            </a:r>
          </a:p>
          <a:p>
            <a:r>
              <a:rPr lang="en-US" i="1" dirty="0">
                <a:solidFill>
                  <a:schemeClr val="accent3">
                    <a:lumMod val="75000"/>
                  </a:schemeClr>
                </a:solidFill>
              </a:rPr>
              <a:t>             //If list is empty, first will point to new node  </a:t>
            </a:r>
          </a:p>
          <a:p>
            <a:r>
              <a:rPr lang="en-US" sz="2000" dirty="0"/>
              <a:t>           </a:t>
            </a:r>
            <a:r>
              <a:rPr lang="en-US" sz="2000" dirty="0">
                <a:solidFill>
                  <a:schemeClr val="accent6"/>
                </a:solidFill>
              </a:rPr>
              <a:t> first</a:t>
            </a:r>
            <a:r>
              <a:rPr lang="en-US" sz="2000" dirty="0"/>
              <a:t> = </a:t>
            </a:r>
            <a:r>
              <a:rPr lang="en-US" sz="2000" dirty="0" err="1">
                <a:solidFill>
                  <a:schemeClr val="accent6"/>
                </a:solidFill>
              </a:rPr>
              <a:t>newNode</a:t>
            </a:r>
            <a:r>
              <a:rPr lang="en-US" sz="2000" dirty="0"/>
              <a:t>;</a:t>
            </a:r>
          </a:p>
          <a:p>
            <a:r>
              <a:rPr lang="en-US" sz="2000" dirty="0"/>
              <a:t>            return;</a:t>
            </a:r>
          </a:p>
          <a:p>
            <a:r>
              <a:rPr lang="en-US" sz="2000" dirty="0"/>
              <a:t>        } </a:t>
            </a:r>
          </a:p>
        </p:txBody>
      </p:sp>
      <p:sp>
        <p:nvSpPr>
          <p:cNvPr id="17" name="TextBox 16"/>
          <p:cNvSpPr txBox="1"/>
          <p:nvPr/>
        </p:nvSpPr>
        <p:spPr>
          <a:xfrm>
            <a:off x="5735121" y="4108122"/>
            <a:ext cx="6200317" cy="1323439"/>
          </a:xfrm>
          <a:prstGeom prst="rect">
            <a:avLst/>
          </a:prstGeom>
          <a:noFill/>
        </p:spPr>
        <p:txBody>
          <a:bodyPr wrap="square" rtlCol="0">
            <a:spAutoFit/>
          </a:bodyPr>
          <a:lstStyle/>
          <a:p>
            <a:r>
              <a:rPr lang="en-US" sz="2000" dirty="0"/>
              <a:t>        </a:t>
            </a:r>
            <a:r>
              <a:rPr lang="en-US" sz="2000" dirty="0">
                <a:solidFill>
                  <a:schemeClr val="tx2"/>
                </a:solidFill>
              </a:rPr>
              <a:t>Node</a:t>
            </a:r>
            <a:r>
              <a:rPr lang="en-US" sz="2000" dirty="0"/>
              <a:t> </a:t>
            </a:r>
            <a:r>
              <a:rPr lang="en-US" sz="2000" dirty="0">
                <a:solidFill>
                  <a:schemeClr val="accent6"/>
                </a:solidFill>
              </a:rPr>
              <a:t>last</a:t>
            </a:r>
            <a:r>
              <a:rPr lang="en-US" sz="2000" dirty="0"/>
              <a:t> = </a:t>
            </a:r>
            <a:r>
              <a:rPr lang="en-US" sz="2000" dirty="0">
                <a:solidFill>
                  <a:schemeClr val="accent6"/>
                </a:solidFill>
              </a:rPr>
              <a:t>first</a:t>
            </a:r>
            <a:r>
              <a:rPr lang="en-US" sz="2000" dirty="0"/>
              <a:t>;</a:t>
            </a:r>
          </a:p>
          <a:p>
            <a:r>
              <a:rPr lang="en-US" sz="2000" dirty="0"/>
              <a:t>        while (</a:t>
            </a:r>
            <a:r>
              <a:rPr lang="en-US" sz="2000" dirty="0" err="1">
                <a:solidFill>
                  <a:schemeClr val="accent6"/>
                </a:solidFill>
              </a:rPr>
              <a:t>last</a:t>
            </a:r>
            <a:r>
              <a:rPr lang="en-US" sz="2000" dirty="0" err="1"/>
              <a:t>.link</a:t>
            </a:r>
            <a:r>
              <a:rPr lang="en-US" sz="2000" dirty="0"/>
              <a:t> != null) {</a:t>
            </a:r>
          </a:p>
          <a:p>
            <a:r>
              <a:rPr lang="en-US" sz="2000" dirty="0"/>
              <a:t>                 </a:t>
            </a:r>
            <a:r>
              <a:rPr lang="en-US" sz="2000" dirty="0">
                <a:solidFill>
                  <a:schemeClr val="accent6"/>
                </a:solidFill>
              </a:rPr>
              <a:t>last </a:t>
            </a:r>
            <a:r>
              <a:rPr lang="en-US" sz="2000" dirty="0"/>
              <a:t>= </a:t>
            </a:r>
            <a:r>
              <a:rPr lang="en-US" sz="2000" dirty="0" err="1">
                <a:solidFill>
                  <a:schemeClr val="accent6"/>
                </a:solidFill>
              </a:rPr>
              <a:t>last</a:t>
            </a:r>
            <a:r>
              <a:rPr lang="en-US" sz="2000" dirty="0" err="1"/>
              <a:t>.link</a:t>
            </a:r>
            <a:r>
              <a:rPr lang="en-US" sz="2000" dirty="0"/>
              <a:t>;</a:t>
            </a:r>
          </a:p>
          <a:p>
            <a:r>
              <a:rPr lang="en-US" sz="2000" dirty="0"/>
              <a:t>         }</a:t>
            </a:r>
          </a:p>
        </p:txBody>
      </p:sp>
    </p:spTree>
    <p:extLst>
      <p:ext uri="{BB962C8B-B14F-4D97-AF65-F5344CB8AC3E}">
        <p14:creationId xmlns:p14="http://schemas.microsoft.com/office/powerpoint/2010/main" val="372524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2" grpId="0"/>
      <p:bldP spid="16" grpId="0"/>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INSORD(X, FIRST)</a:t>
            </a:r>
          </a:p>
        </p:txBody>
      </p:sp>
      <p:sp>
        <p:nvSpPr>
          <p:cNvPr id="3" name="Content Placeholder 2"/>
          <p:cNvSpPr>
            <a:spLocks noGrp="1"/>
          </p:cNvSpPr>
          <p:nvPr>
            <p:ph idx="1"/>
          </p:nvPr>
        </p:nvSpPr>
        <p:spPr>
          <a:xfrm>
            <a:off x="131180" y="876144"/>
            <a:ext cx="11929641" cy="3347513"/>
          </a:xfrm>
        </p:spPr>
        <p:txBody>
          <a:bodyPr/>
          <a:lstStyle/>
          <a:p>
            <a:pPr>
              <a:spcBef>
                <a:spcPts val="600"/>
              </a:spcBef>
            </a:pPr>
            <a:r>
              <a:rPr lang="en-IN" dirty="0"/>
              <a:t>This function </a:t>
            </a:r>
            <a:r>
              <a:rPr lang="en-IN" b="1" dirty="0">
                <a:solidFill>
                  <a:srgbClr val="C00000"/>
                </a:solidFill>
              </a:rPr>
              <a:t>inserts</a:t>
            </a:r>
            <a:r>
              <a:rPr lang="en-IN" dirty="0">
                <a:solidFill>
                  <a:srgbClr val="C00000"/>
                </a:solidFill>
              </a:rPr>
              <a:t> </a:t>
            </a:r>
            <a:r>
              <a:rPr lang="en-IN" dirty="0"/>
              <a:t>a new node such that linked list preserves the ordering of the terms in </a:t>
            </a:r>
            <a:r>
              <a:rPr lang="en-IN" b="1" dirty="0">
                <a:solidFill>
                  <a:srgbClr val="C00000"/>
                </a:solidFill>
              </a:rPr>
              <a:t>increasing</a:t>
            </a:r>
            <a:r>
              <a:rPr lang="en-IN" b="1" dirty="0">
                <a:solidFill>
                  <a:srgbClr val="FF0000"/>
                </a:solidFill>
              </a:rPr>
              <a:t> </a:t>
            </a:r>
            <a:r>
              <a:rPr lang="en-IN" b="1" dirty="0">
                <a:solidFill>
                  <a:srgbClr val="C00000"/>
                </a:solidFill>
              </a:rPr>
              <a:t>order</a:t>
            </a:r>
            <a:r>
              <a:rPr lang="en-IN" b="1" dirty="0">
                <a:solidFill>
                  <a:srgbClr val="FF0000"/>
                </a:solidFill>
              </a:rPr>
              <a:t> </a:t>
            </a:r>
            <a:r>
              <a:rPr lang="en-IN" dirty="0"/>
              <a:t>of their </a:t>
            </a:r>
            <a:r>
              <a:rPr lang="en-IN" b="1" dirty="0">
                <a:solidFill>
                  <a:srgbClr val="C00000"/>
                </a:solidFill>
              </a:rPr>
              <a:t>INFO</a:t>
            </a:r>
            <a:r>
              <a:rPr lang="en-IN" dirty="0">
                <a:solidFill>
                  <a:srgbClr val="C00000"/>
                </a:solidFill>
              </a:rPr>
              <a:t> </a:t>
            </a:r>
            <a:r>
              <a:rPr lang="en-IN" dirty="0"/>
              <a:t>field.</a:t>
            </a:r>
          </a:p>
          <a:p>
            <a:pPr>
              <a:spcBef>
                <a:spcPts val="600"/>
              </a:spcBef>
            </a:pPr>
            <a:r>
              <a:rPr lang="en-IN" dirty="0"/>
              <a:t>This function returns address of </a:t>
            </a:r>
            <a:r>
              <a:rPr lang="en-IN" b="1" dirty="0">
                <a:solidFill>
                  <a:srgbClr val="C00000"/>
                </a:solidFill>
              </a:rPr>
              <a:t>FIRST</a:t>
            </a:r>
            <a:r>
              <a:rPr lang="en-IN" dirty="0">
                <a:solidFill>
                  <a:srgbClr val="C00000"/>
                </a:solidFill>
              </a:rPr>
              <a:t> </a:t>
            </a:r>
            <a:r>
              <a:rPr lang="en-IN" dirty="0"/>
              <a:t>node.</a:t>
            </a:r>
            <a:endParaRPr lang="en-US" dirty="0"/>
          </a:p>
          <a:p>
            <a:pPr>
              <a:spcBef>
                <a:spcPts val="600"/>
              </a:spcBef>
            </a:pPr>
            <a:r>
              <a:rPr lang="en-IN" b="1" dirty="0">
                <a:solidFill>
                  <a:srgbClr val="C00000"/>
                </a:solidFill>
              </a:rPr>
              <a:t>X</a:t>
            </a:r>
            <a:r>
              <a:rPr lang="en-IN" dirty="0">
                <a:solidFill>
                  <a:srgbClr val="C00000"/>
                </a:solidFill>
              </a:rPr>
              <a:t> </a:t>
            </a:r>
            <a:r>
              <a:rPr lang="en-IN" dirty="0"/>
              <a:t>is a new element to be inserted.</a:t>
            </a:r>
          </a:p>
          <a:p>
            <a:pPr>
              <a:spcBef>
                <a:spcPts val="600"/>
              </a:spcBef>
            </a:pPr>
            <a:r>
              <a:rPr lang="en-IN" b="1" dirty="0">
                <a:solidFill>
                  <a:srgbClr val="C00000"/>
                </a:solidFill>
              </a:rPr>
              <a:t>FIRST</a:t>
            </a:r>
            <a:r>
              <a:rPr lang="en-IN" dirty="0">
                <a:solidFill>
                  <a:srgbClr val="C00000"/>
                </a:solidFill>
              </a:rPr>
              <a:t> </a:t>
            </a:r>
            <a:r>
              <a:rPr lang="en-IN" dirty="0"/>
              <a:t>is a </a:t>
            </a:r>
            <a:r>
              <a:rPr lang="en-IN" b="1" dirty="0"/>
              <a:t>pointer to the first element</a:t>
            </a:r>
            <a:r>
              <a:rPr lang="en-IN" dirty="0"/>
              <a:t> of a Singly linked linear list. </a:t>
            </a:r>
          </a:p>
          <a:p>
            <a:pPr>
              <a:spcBef>
                <a:spcPts val="600"/>
              </a:spcBef>
            </a:pPr>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pPr>
              <a:spcBef>
                <a:spcPts val="600"/>
              </a:spcBef>
            </a:pPr>
            <a:r>
              <a:rPr lang="en-IN" b="1" dirty="0">
                <a:solidFill>
                  <a:srgbClr val="C00000"/>
                </a:solidFill>
              </a:rPr>
              <a:t>AVAIL</a:t>
            </a:r>
            <a:r>
              <a:rPr lang="en-IN" dirty="0">
                <a:solidFill>
                  <a:srgbClr val="C00000"/>
                </a:solidFill>
              </a:rPr>
              <a:t> </a:t>
            </a:r>
            <a:r>
              <a:rPr lang="en-IN" dirty="0"/>
              <a:t>is a pointer to the top element of the availability stack.</a:t>
            </a:r>
          </a:p>
          <a:p>
            <a:pPr>
              <a:spcBef>
                <a:spcPts val="600"/>
              </a:spcBef>
            </a:pPr>
            <a:r>
              <a:rPr lang="en-IN" b="1" dirty="0">
                <a:solidFill>
                  <a:srgbClr val="C00000"/>
                </a:solidFill>
              </a:rPr>
              <a:t>NEW</a:t>
            </a:r>
            <a:r>
              <a:rPr lang="en-IN" dirty="0">
                <a:solidFill>
                  <a:srgbClr val="C00000"/>
                </a:solidFill>
              </a:rPr>
              <a:t> </a:t>
            </a:r>
            <a:r>
              <a:rPr lang="en-IN" dirty="0"/>
              <a:t>is a temporary pointer variable</a:t>
            </a:r>
            <a:endParaRPr lang="en-US" dirty="0"/>
          </a:p>
        </p:txBody>
      </p:sp>
      <p:grpSp>
        <p:nvGrpSpPr>
          <p:cNvPr id="4" name="Group 3"/>
          <p:cNvGrpSpPr/>
          <p:nvPr/>
        </p:nvGrpSpPr>
        <p:grpSpPr>
          <a:xfrm>
            <a:off x="1752600" y="4819528"/>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3048000" y="4819528"/>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4343400" y="4819528"/>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5638800" y="4819528"/>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8071588" y="4819528"/>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9380738" y="4819528"/>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a:stCxn id="6" idx="3"/>
            <a:endCxn id="8" idx="1"/>
          </p:cNvCxnSpPr>
          <p:nvPr/>
        </p:nvCxnSpPr>
        <p:spPr>
          <a:xfrm>
            <a:off x="2672612" y="5086228"/>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3968012" y="5086228"/>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5263412" y="5086228"/>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6558812" y="5086228"/>
            <a:ext cx="151277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8991600" y="5086228"/>
            <a:ext cx="38913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V="1">
            <a:off x="9939280" y="4819528"/>
            <a:ext cx="500120" cy="500128"/>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28" name="TextBox 27"/>
          <p:cNvSpPr txBox="1"/>
          <p:nvPr/>
        </p:nvSpPr>
        <p:spPr>
          <a:xfrm>
            <a:off x="1752600" y="5581528"/>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29" name="Straight Arrow Connector 28"/>
          <p:cNvCxnSpPr/>
          <p:nvPr/>
        </p:nvCxnSpPr>
        <p:spPr>
          <a:xfrm flipV="1">
            <a:off x="2071150" y="5352928"/>
            <a:ext cx="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30" name="Group 29"/>
          <p:cNvGrpSpPr/>
          <p:nvPr/>
        </p:nvGrpSpPr>
        <p:grpSpPr>
          <a:xfrm>
            <a:off x="6855194" y="5766194"/>
            <a:ext cx="920012" cy="533400"/>
            <a:chOff x="951919" y="5486400"/>
            <a:chExt cx="920012" cy="533400"/>
          </a:xfrm>
        </p:grpSpPr>
        <p:sp>
          <p:nvSpPr>
            <p:cNvPr id="31" name="Rectangle 3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22</a:t>
              </a:r>
              <a:endParaRPr lang="en-US" sz="2400" b="1" dirty="0"/>
            </a:p>
          </p:txBody>
        </p:sp>
        <p:sp>
          <p:nvSpPr>
            <p:cNvPr id="32" name="Rectangle 3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3" name="TextBox 32"/>
          <p:cNvSpPr txBox="1"/>
          <p:nvPr/>
        </p:nvSpPr>
        <p:spPr>
          <a:xfrm>
            <a:off x="5440728" y="4350660"/>
            <a:ext cx="1341073" cy="369332"/>
          </a:xfrm>
          <a:prstGeom prst="rect">
            <a:avLst/>
          </a:prstGeom>
          <a:noFill/>
        </p:spPr>
        <p:txBody>
          <a:bodyPr wrap="none" rtlCol="0">
            <a:spAutoFit/>
          </a:bodyPr>
          <a:lstStyle/>
          <a:p>
            <a:r>
              <a:rPr lang="en-IN" b="1" dirty="0">
                <a:solidFill>
                  <a:srgbClr val="C00000"/>
                </a:solidFill>
              </a:rPr>
              <a:t>Predecessor</a:t>
            </a:r>
            <a:endParaRPr lang="en-US" b="1" dirty="0">
              <a:solidFill>
                <a:srgbClr val="C00000"/>
              </a:solidFill>
            </a:endParaRPr>
          </a:p>
        </p:txBody>
      </p:sp>
      <p:sp>
        <p:nvSpPr>
          <p:cNvPr id="34" name="TextBox 33"/>
          <p:cNvSpPr txBox="1"/>
          <p:nvPr/>
        </p:nvSpPr>
        <p:spPr>
          <a:xfrm>
            <a:off x="7033643" y="6299594"/>
            <a:ext cx="612668" cy="369332"/>
          </a:xfrm>
          <a:prstGeom prst="rect">
            <a:avLst/>
          </a:prstGeom>
          <a:noFill/>
        </p:spPr>
        <p:txBody>
          <a:bodyPr wrap="none" rtlCol="0">
            <a:spAutoFit/>
          </a:bodyPr>
          <a:lstStyle/>
          <a:p>
            <a:pPr algn="ctr"/>
            <a:r>
              <a:rPr lang="en-IN" b="1" dirty="0">
                <a:solidFill>
                  <a:srgbClr val="C00000"/>
                </a:solidFill>
              </a:rPr>
              <a:t>NEW</a:t>
            </a:r>
            <a:endParaRPr lang="en-US" b="1" dirty="0">
              <a:solidFill>
                <a:srgbClr val="C00000"/>
              </a:solidFill>
            </a:endParaRPr>
          </a:p>
        </p:txBody>
      </p:sp>
      <p:cxnSp>
        <p:nvCxnSpPr>
          <p:cNvPr id="35" name="Straight Connector 34"/>
          <p:cNvCxnSpPr>
            <a:stCxn id="32" idx="3"/>
          </p:cNvCxnSpPr>
          <p:nvPr/>
        </p:nvCxnSpPr>
        <p:spPr>
          <a:xfrm>
            <a:off x="7775206" y="6032894"/>
            <a:ext cx="563082"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6" name="Straight Arrow Connector 35"/>
          <p:cNvCxnSpPr>
            <a:endCxn id="17" idx="2"/>
          </p:cNvCxnSpPr>
          <p:nvPr/>
        </p:nvCxnSpPr>
        <p:spPr>
          <a:xfrm flipV="1">
            <a:off x="8338288" y="5352928"/>
            <a:ext cx="0" cy="67996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7" name="Straight Connector 36"/>
          <p:cNvCxnSpPr>
            <a:stCxn id="15" idx="2"/>
          </p:cNvCxnSpPr>
          <p:nvPr/>
        </p:nvCxnSpPr>
        <p:spPr>
          <a:xfrm>
            <a:off x="6368312" y="5352928"/>
            <a:ext cx="0" cy="679966"/>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8" name="Straight Arrow Connector 37"/>
          <p:cNvCxnSpPr>
            <a:endCxn id="31" idx="1"/>
          </p:cNvCxnSpPr>
          <p:nvPr/>
        </p:nvCxnSpPr>
        <p:spPr>
          <a:xfrm>
            <a:off x="6368312" y="6032894"/>
            <a:ext cx="486882"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743324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25"/>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8" grpId="0"/>
      <p:bldP spid="33" grpId="0"/>
      <p:bldP spid="3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INSORD(X, FIRST)</a:t>
            </a:r>
          </a:p>
        </p:txBody>
      </p:sp>
      <p:sp>
        <p:nvSpPr>
          <p:cNvPr id="4" name="TextBox 3"/>
          <p:cNvSpPr txBox="1"/>
          <p:nvPr/>
        </p:nvSpPr>
        <p:spPr>
          <a:xfrm>
            <a:off x="233081" y="811309"/>
            <a:ext cx="5760000" cy="501675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[Underflow?]</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AVAIL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b="1" dirty="0">
                <a:latin typeface="Consolas" pitchFamily="49" charset="0"/>
                <a:cs typeface="Consolas" pitchFamily="49" charset="0"/>
              </a:rPr>
              <a:t>  </a:t>
            </a:r>
            <a:r>
              <a:rPr lang="en-IN" sz="2000" dirty="0">
                <a:latin typeface="Consolas" pitchFamily="49" charset="0"/>
                <a:cs typeface="Consolas" pitchFamily="49" charset="0"/>
              </a:rPr>
              <a:t>Write (“Availability </a:t>
            </a:r>
          </a:p>
          <a:p>
            <a:r>
              <a:rPr lang="en-IN" sz="2000" dirty="0">
                <a:latin typeface="Consolas" pitchFamily="49" charset="0"/>
                <a:cs typeface="Consolas" pitchFamily="49" charset="0"/>
              </a:rPr>
              <a:t>          Stack Underflow”)</a:t>
            </a:r>
          </a:p>
          <a:p>
            <a:r>
              <a:rPr lang="en-IN" sz="2000" dirty="0">
                <a:latin typeface="Consolas" pitchFamily="49" charset="0"/>
                <a:cs typeface="Consolas" pitchFamily="49" charset="0"/>
              </a:rPr>
              <a:t>          Return(FIRST)</a:t>
            </a:r>
          </a:p>
          <a:p>
            <a:r>
              <a:rPr lang="en-IN" sz="2000" b="1" dirty="0">
                <a:solidFill>
                  <a:schemeClr val="tx2"/>
                </a:solidFill>
                <a:latin typeface="Consolas" pitchFamily="49" charset="0"/>
                <a:cs typeface="Consolas" pitchFamily="49" charset="0"/>
              </a:rPr>
              <a:t>2. [Obtain address of next free Node]</a:t>
            </a:r>
          </a:p>
          <a:p>
            <a:r>
              <a:rPr lang="en-IN" sz="2000" dirty="0">
                <a:latin typeface="Consolas" pitchFamily="49" charset="0"/>
                <a:cs typeface="Consolas" pitchFamily="49" charset="0"/>
              </a:rPr>
              <a:t>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AVAIL</a:t>
            </a:r>
          </a:p>
          <a:p>
            <a:pPr marL="444500" indent="-444500"/>
            <a:r>
              <a:rPr lang="en-IN" sz="2000" b="1" dirty="0">
                <a:solidFill>
                  <a:schemeClr val="tx2"/>
                </a:solidFill>
                <a:latin typeface="Consolas" pitchFamily="49" charset="0"/>
                <a:cs typeface="Consolas" pitchFamily="49" charset="0"/>
              </a:rPr>
              <a:t>3. [Remove free node from availability Stack]</a:t>
            </a:r>
          </a:p>
          <a:p>
            <a:r>
              <a:rPr lang="en-IN" sz="2000" dirty="0">
                <a:latin typeface="Consolas" pitchFamily="49" charset="0"/>
                <a:cs typeface="Consolas" pitchFamily="49" charset="0"/>
              </a:rPr>
              <a:t>    AVAIL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LINK(AVAIL)</a:t>
            </a:r>
          </a:p>
          <a:p>
            <a:r>
              <a:rPr lang="en-IN" sz="2000" b="1" dirty="0">
                <a:solidFill>
                  <a:schemeClr val="tx2"/>
                </a:solidFill>
                <a:latin typeface="Consolas" pitchFamily="49" charset="0"/>
                <a:cs typeface="Consolas" pitchFamily="49" charset="0"/>
              </a:rPr>
              <a:t>4. [Initialize fields of new node]</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X</a:t>
            </a:r>
          </a:p>
          <a:p>
            <a:r>
              <a:rPr lang="en-IN" sz="2000" b="1" dirty="0">
                <a:solidFill>
                  <a:schemeClr val="tx2"/>
                </a:solidFill>
                <a:latin typeface="Consolas" pitchFamily="49" charset="0"/>
                <a:cs typeface="Consolas" pitchFamily="49" charset="0"/>
              </a:rPr>
              <a:t>5. [Is the list empty?]</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FIRST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LINK(NEW) </a:t>
            </a:r>
            <a:r>
              <a:rPr lang="en-IN" sz="2000" dirty="0">
                <a:latin typeface="Consolas" pitchFamily="49" charset="0"/>
                <a:cs typeface="Consolas" pitchFamily="49" charset="0"/>
                <a:sym typeface="Wingdings" pitchFamily="2" charset="2"/>
              </a:rPr>
              <a:t> NULL</a:t>
            </a:r>
            <a:endParaRPr lang="en-IN" sz="2000" dirty="0">
              <a:latin typeface="Consolas" pitchFamily="49" charset="0"/>
              <a:cs typeface="Consolas" pitchFamily="49" charset="0"/>
            </a:endParaRPr>
          </a:p>
          <a:p>
            <a:r>
              <a:rPr lang="en-IN" sz="2000" dirty="0">
                <a:latin typeface="Consolas" pitchFamily="49" charset="0"/>
                <a:cs typeface="Consolas" pitchFamily="49" charset="0"/>
              </a:rPr>
              <a:t> 	   Return (NEW)</a:t>
            </a:r>
          </a:p>
        </p:txBody>
      </p:sp>
      <p:sp>
        <p:nvSpPr>
          <p:cNvPr id="5" name="TextBox 4"/>
          <p:cNvSpPr txBox="1"/>
          <p:nvPr/>
        </p:nvSpPr>
        <p:spPr>
          <a:xfrm>
            <a:off x="6212541" y="811309"/>
            <a:ext cx="5760000" cy="532453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pPr marL="444500" indent="-444500"/>
            <a:r>
              <a:rPr lang="en-IN" sz="2000" b="1" dirty="0">
                <a:solidFill>
                  <a:schemeClr val="tx2"/>
                </a:solidFill>
                <a:latin typeface="Consolas" pitchFamily="49" charset="0"/>
                <a:cs typeface="Consolas" pitchFamily="49" charset="0"/>
              </a:rPr>
              <a:t>6. [Does the new node precede all other node in the list?]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  INFO(NEW) ≤ INFO (FIRST)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FIRST</a:t>
            </a:r>
          </a:p>
          <a:p>
            <a:r>
              <a:rPr lang="en-IN" sz="2000" dirty="0">
                <a:latin typeface="Consolas" pitchFamily="49" charset="0"/>
                <a:cs typeface="Consolas" pitchFamily="49" charset="0"/>
              </a:rPr>
              <a:t>	  Return (NEW)</a:t>
            </a:r>
          </a:p>
          <a:p>
            <a:r>
              <a:rPr lang="en-IN" sz="2000" b="1" dirty="0">
                <a:solidFill>
                  <a:schemeClr val="tx2"/>
                </a:solidFill>
                <a:latin typeface="Consolas" pitchFamily="49" charset="0"/>
                <a:cs typeface="Consolas" pitchFamily="49" charset="0"/>
              </a:rPr>
              <a:t>7. [Initialize temporary pointer]</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FIRST</a:t>
            </a:r>
          </a:p>
          <a:p>
            <a:r>
              <a:rPr lang="en-IN" sz="2000" b="1" dirty="0">
                <a:solidFill>
                  <a:schemeClr val="tx2"/>
                </a:solidFill>
                <a:latin typeface="Consolas" pitchFamily="49" charset="0"/>
                <a:cs typeface="Consolas" pitchFamily="49" charset="0"/>
              </a:rPr>
              <a:t>8. [Search for predecessor of new node]</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Repeat</a:t>
            </a:r>
            <a:r>
              <a:rPr lang="en-IN" sz="2000" b="1"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while</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 (SAVE) ≠ NULL</a:t>
            </a:r>
          </a:p>
          <a:p>
            <a:r>
              <a:rPr lang="en-IN" sz="2000" dirty="0">
                <a:latin typeface="Consolas" pitchFamily="49" charset="0"/>
                <a:cs typeface="Consolas" pitchFamily="49" charset="0"/>
              </a:rPr>
              <a:t>    </a:t>
            </a:r>
            <a:r>
              <a:rPr lang="en-IN" sz="2000" b="1" dirty="0">
                <a:latin typeface="Consolas" pitchFamily="49" charset="0"/>
                <a:cs typeface="Consolas" pitchFamily="49" charset="0"/>
              </a:rPr>
              <a:t>&amp;</a:t>
            </a:r>
            <a:r>
              <a:rPr lang="en-IN" sz="2000" dirty="0">
                <a:latin typeface="Consolas" pitchFamily="49" charset="0"/>
                <a:cs typeface="Consolas" pitchFamily="49" charset="0"/>
              </a:rPr>
              <a:t> INFO(NEW) ≥ INFO(LINK(SAVE))</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LINK (SAVE)</a:t>
            </a:r>
          </a:p>
          <a:p>
            <a:pPr marL="444500" indent="-444500"/>
            <a:r>
              <a:rPr lang="en-IN" sz="2000" b="1" dirty="0">
                <a:solidFill>
                  <a:schemeClr val="tx2"/>
                </a:solidFill>
                <a:latin typeface="Consolas" pitchFamily="49" charset="0"/>
                <a:cs typeface="Consolas" pitchFamily="49" charset="0"/>
              </a:rPr>
              <a:t>9. [Set link field of NEW node and its predecessor]</a:t>
            </a:r>
          </a:p>
          <a:p>
            <a:r>
              <a:rPr lang="en-IN" sz="2000" dirty="0">
                <a:latin typeface="Consolas" pitchFamily="49" charset="0"/>
                <a:cs typeface="Consolas" pitchFamily="49" charset="0"/>
              </a:rPr>
              <a:t>    LINK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 (SAVE)</a:t>
            </a:r>
          </a:p>
          <a:p>
            <a:r>
              <a:rPr lang="en-IN" sz="2000" dirty="0">
                <a:latin typeface="Consolas" pitchFamily="49" charset="0"/>
                <a:cs typeface="Consolas" pitchFamily="49" charset="0"/>
              </a:rPr>
              <a:t>    LINK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b="1" dirty="0">
                <a:solidFill>
                  <a:schemeClr val="tx2"/>
                </a:solidFill>
                <a:latin typeface="Consolas" pitchFamily="49" charset="0"/>
                <a:cs typeface="Consolas" pitchFamily="49" charset="0"/>
              </a:rPr>
              <a:t>10. [Return first node pointer]</a:t>
            </a:r>
          </a:p>
          <a:p>
            <a:r>
              <a:rPr lang="en-IN" sz="2000" dirty="0">
                <a:latin typeface="Consolas" pitchFamily="49" charset="0"/>
                <a:cs typeface="Consolas" pitchFamily="49" charset="0"/>
              </a:rPr>
              <a:t>    Return (FIRST)</a:t>
            </a:r>
          </a:p>
        </p:txBody>
      </p:sp>
    </p:spTree>
    <p:extLst>
      <p:ext uri="{BB962C8B-B14F-4D97-AF65-F5344CB8AC3E}">
        <p14:creationId xmlns:p14="http://schemas.microsoft.com/office/powerpoint/2010/main" val="2023630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2" end="1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1" end="1"/>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xEl>
                                              <p:pRg st="2" end="2"/>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5">
                                            <p:txEl>
                                              <p:pRg st="7" end="7"/>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
                                            <p:txEl>
                                              <p:pRg st="8" end="8"/>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5">
                                            <p:txEl>
                                              <p:pRg st="11" end="11"/>
                                            </p:txEl>
                                          </p:spTgt>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INSORD(3, FIRST)</a:t>
            </a:r>
          </a:p>
        </p:txBody>
      </p:sp>
      <p:grpSp>
        <p:nvGrpSpPr>
          <p:cNvPr id="4" name="Group 3"/>
          <p:cNvGrpSpPr/>
          <p:nvPr/>
        </p:nvGrpSpPr>
        <p:grpSpPr>
          <a:xfrm>
            <a:off x="3200400" y="1219200"/>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4422230" y="1219200"/>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5641430" y="1219200"/>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6860630" y="1219200"/>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8079830" y="1219200"/>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9299030" y="1219200"/>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a:stCxn id="6" idx="3"/>
            <a:endCxn id="8" idx="1"/>
          </p:cNvCxnSpPr>
          <p:nvPr/>
        </p:nvCxnSpPr>
        <p:spPr>
          <a:xfrm>
            <a:off x="4120412" y="1485900"/>
            <a:ext cx="30181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5342242" y="148590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6561442" y="148590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7780642" y="148590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8999842" y="148590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1905000" y="2676241"/>
            <a:ext cx="612668" cy="369332"/>
          </a:xfrm>
          <a:prstGeom prst="rect">
            <a:avLst/>
          </a:prstGeom>
          <a:noFill/>
        </p:spPr>
        <p:txBody>
          <a:bodyPr wrap="none" rtlCol="0">
            <a:spAutoFit/>
          </a:bodyPr>
          <a:lstStyle/>
          <a:p>
            <a:r>
              <a:rPr lang="en-IN" b="1" dirty="0">
                <a:solidFill>
                  <a:srgbClr val="C00000"/>
                </a:solidFill>
              </a:rPr>
              <a:t>NEW</a:t>
            </a:r>
            <a:endParaRPr lang="en-US" b="1" dirty="0">
              <a:solidFill>
                <a:srgbClr val="C00000"/>
              </a:solidFill>
            </a:endParaRPr>
          </a:p>
        </p:txBody>
      </p:sp>
      <p:cxnSp>
        <p:nvCxnSpPr>
          <p:cNvPr id="29" name="Straight Connector 28"/>
          <p:cNvCxnSpPr/>
          <p:nvPr/>
        </p:nvCxnSpPr>
        <p:spPr>
          <a:xfrm flipV="1">
            <a:off x="9842444" y="1219200"/>
            <a:ext cx="500120" cy="500128"/>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30" name="TextBox 29"/>
          <p:cNvSpPr txBox="1"/>
          <p:nvPr/>
        </p:nvSpPr>
        <p:spPr>
          <a:xfrm>
            <a:off x="3200400" y="1981200"/>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31" name="Straight Arrow Connector 30"/>
          <p:cNvCxnSpPr/>
          <p:nvPr/>
        </p:nvCxnSpPr>
        <p:spPr>
          <a:xfrm flipV="1">
            <a:off x="3518950" y="1752600"/>
            <a:ext cx="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32" name="Group 31"/>
          <p:cNvGrpSpPr/>
          <p:nvPr/>
        </p:nvGrpSpPr>
        <p:grpSpPr>
          <a:xfrm>
            <a:off x="1676400" y="2133600"/>
            <a:ext cx="1148612" cy="533400"/>
            <a:chOff x="7690588" y="3352179"/>
            <a:chExt cx="1148612" cy="533400"/>
          </a:xfrm>
        </p:grpSpPr>
        <p:sp>
          <p:nvSpPr>
            <p:cNvPr id="33" name="Rectangle 32"/>
            <p:cNvSpPr/>
            <p:nvPr/>
          </p:nvSpPr>
          <p:spPr>
            <a:xfrm>
              <a:off x="7690588" y="3352179"/>
              <a:ext cx="621758"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a:t>
              </a:r>
              <a:endParaRPr lang="en-US" sz="2400" b="1" dirty="0"/>
            </a:p>
          </p:txBody>
        </p:sp>
        <p:sp>
          <p:nvSpPr>
            <p:cNvPr id="34" name="Rectangle 33"/>
            <p:cNvSpPr/>
            <p:nvPr/>
          </p:nvSpPr>
          <p:spPr>
            <a:xfrm>
              <a:off x="8318887" y="3352179"/>
              <a:ext cx="52031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5" name="TextBox 34"/>
          <p:cNvSpPr txBox="1"/>
          <p:nvPr/>
        </p:nvSpPr>
        <p:spPr>
          <a:xfrm>
            <a:off x="367552" y="3309470"/>
            <a:ext cx="11456895" cy="1569660"/>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400" b="1" dirty="0">
                <a:solidFill>
                  <a:schemeClr val="tx2"/>
                </a:solidFill>
                <a:latin typeface="Consolas" pitchFamily="49" charset="0"/>
                <a:cs typeface="Consolas" pitchFamily="49" charset="0"/>
              </a:rPr>
              <a:t>6. [Does the new node precede all other node in the list?]</a:t>
            </a:r>
          </a:p>
          <a:p>
            <a:r>
              <a:rPr lang="en-IN" sz="2400" dirty="0">
                <a:latin typeface="Consolas" pitchFamily="49" charset="0"/>
                <a:cs typeface="Consolas" pitchFamily="49" charset="0"/>
              </a:rPr>
              <a:t>    </a:t>
            </a:r>
            <a:r>
              <a:rPr lang="en-IN" sz="2400" b="1" dirty="0">
                <a:solidFill>
                  <a:schemeClr val="tx2">
                    <a:lumMod val="75000"/>
                  </a:schemeClr>
                </a:solidFill>
                <a:latin typeface="Consolas" pitchFamily="49" charset="0"/>
                <a:cs typeface="Consolas" pitchFamily="49" charset="0"/>
              </a:rPr>
              <a:t>IF</a:t>
            </a:r>
            <a:r>
              <a:rPr lang="en-IN" sz="2400" dirty="0">
                <a:solidFill>
                  <a:schemeClr val="tx2">
                    <a:lumMod val="75000"/>
                  </a:schemeClr>
                </a:solidFill>
                <a:latin typeface="Consolas" pitchFamily="49" charset="0"/>
                <a:cs typeface="Consolas" pitchFamily="49" charset="0"/>
              </a:rPr>
              <a:t> </a:t>
            </a:r>
            <a:r>
              <a:rPr lang="en-IN" sz="2400" dirty="0">
                <a:latin typeface="Consolas" pitchFamily="49" charset="0"/>
                <a:cs typeface="Consolas" pitchFamily="49" charset="0"/>
              </a:rPr>
              <a:t>  INFO(NEW) ≤ INFO (FIRST)</a:t>
            </a:r>
          </a:p>
          <a:p>
            <a:r>
              <a:rPr lang="en-IN" sz="2400" dirty="0">
                <a:latin typeface="Consolas" pitchFamily="49" charset="0"/>
                <a:cs typeface="Consolas" pitchFamily="49" charset="0"/>
              </a:rPr>
              <a:t>    </a:t>
            </a:r>
            <a:r>
              <a:rPr lang="en-IN" sz="2400" b="1" dirty="0">
                <a:solidFill>
                  <a:schemeClr val="tx2">
                    <a:lumMod val="75000"/>
                  </a:schemeClr>
                </a:solidFill>
                <a:latin typeface="Consolas" pitchFamily="49" charset="0"/>
                <a:cs typeface="Consolas" pitchFamily="49" charset="0"/>
              </a:rPr>
              <a:t>THEN</a:t>
            </a:r>
            <a:r>
              <a:rPr lang="en-IN" sz="2400" dirty="0">
                <a:solidFill>
                  <a:schemeClr val="tx2">
                    <a:lumMod val="75000"/>
                  </a:schemeClr>
                </a:solidFill>
                <a:latin typeface="Consolas" pitchFamily="49" charset="0"/>
                <a:cs typeface="Consolas" pitchFamily="49" charset="0"/>
              </a:rPr>
              <a:t> </a:t>
            </a:r>
            <a:r>
              <a:rPr lang="en-IN" sz="2400" dirty="0">
                <a:latin typeface="Consolas" pitchFamily="49" charset="0"/>
                <a:cs typeface="Consolas" pitchFamily="49" charset="0"/>
              </a:rPr>
              <a:t>LINK (NEW) </a:t>
            </a:r>
            <a:r>
              <a:rPr lang="en-IN" sz="2400" dirty="0">
                <a:latin typeface="Consolas" pitchFamily="49" charset="0"/>
                <a:cs typeface="Consolas" pitchFamily="49" charset="0"/>
                <a:sym typeface="Wingdings" pitchFamily="2" charset="2"/>
              </a:rPr>
              <a:t> </a:t>
            </a:r>
            <a:r>
              <a:rPr lang="en-IN" sz="2400" dirty="0">
                <a:latin typeface="Consolas" pitchFamily="49" charset="0"/>
                <a:cs typeface="Consolas" pitchFamily="49" charset="0"/>
              </a:rPr>
              <a:t>FIRST</a:t>
            </a:r>
          </a:p>
          <a:p>
            <a:r>
              <a:rPr lang="en-IN" sz="2400" dirty="0">
                <a:latin typeface="Consolas" pitchFamily="49" charset="0"/>
                <a:cs typeface="Consolas" pitchFamily="49" charset="0"/>
              </a:rPr>
              <a:t>	    Return (NEW)</a:t>
            </a:r>
          </a:p>
        </p:txBody>
      </p:sp>
      <p:cxnSp>
        <p:nvCxnSpPr>
          <p:cNvPr id="37" name="Straight Connector 36"/>
          <p:cNvCxnSpPr>
            <a:stCxn id="34" idx="0"/>
          </p:cNvCxnSpPr>
          <p:nvPr/>
        </p:nvCxnSpPr>
        <p:spPr>
          <a:xfrm flipH="1" flipV="1">
            <a:off x="2564156" y="1485900"/>
            <a:ext cx="701" cy="6477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a:endCxn id="5" idx="1"/>
          </p:cNvCxnSpPr>
          <p:nvPr/>
        </p:nvCxnSpPr>
        <p:spPr>
          <a:xfrm>
            <a:off x="2564856" y="1485900"/>
            <a:ext cx="635544"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032289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P spid="3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INSORD(22, FIRST)</a:t>
            </a:r>
          </a:p>
        </p:txBody>
      </p:sp>
      <p:sp>
        <p:nvSpPr>
          <p:cNvPr id="4" name="TextBox 3"/>
          <p:cNvSpPr txBox="1"/>
          <p:nvPr/>
        </p:nvSpPr>
        <p:spPr>
          <a:xfrm>
            <a:off x="6160493" y="869402"/>
            <a:ext cx="5760000" cy="193899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pPr marL="444500" indent="-444500"/>
            <a:r>
              <a:rPr lang="en-IN" sz="2000" b="1" dirty="0">
                <a:solidFill>
                  <a:schemeClr val="tx2"/>
                </a:solidFill>
                <a:latin typeface="Consolas" pitchFamily="49" charset="0"/>
                <a:cs typeface="Consolas" pitchFamily="49" charset="0"/>
              </a:rPr>
              <a:t>9. [Set link field of NEW node and its predecessor]</a:t>
            </a:r>
          </a:p>
          <a:p>
            <a:r>
              <a:rPr lang="en-IN" sz="2000" dirty="0">
                <a:latin typeface="Consolas" pitchFamily="49" charset="0"/>
                <a:cs typeface="Consolas" pitchFamily="49" charset="0"/>
              </a:rPr>
              <a:t>    LINK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 (SAVE)</a:t>
            </a:r>
          </a:p>
          <a:p>
            <a:r>
              <a:rPr lang="en-IN" sz="2000" dirty="0">
                <a:latin typeface="Consolas" pitchFamily="49" charset="0"/>
                <a:cs typeface="Consolas" pitchFamily="49" charset="0"/>
              </a:rPr>
              <a:t>    LINK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b="1" dirty="0">
                <a:solidFill>
                  <a:schemeClr val="tx2"/>
                </a:solidFill>
                <a:latin typeface="Consolas" pitchFamily="49" charset="0"/>
                <a:cs typeface="Consolas" pitchFamily="49" charset="0"/>
              </a:rPr>
              <a:t>10. [Return first node pointer]</a:t>
            </a:r>
          </a:p>
          <a:p>
            <a:r>
              <a:rPr lang="en-IN" sz="2000" dirty="0">
                <a:latin typeface="Consolas" pitchFamily="49" charset="0"/>
                <a:cs typeface="Consolas" pitchFamily="49" charset="0"/>
              </a:rPr>
              <a:t>     Return (FIRST)</a:t>
            </a:r>
          </a:p>
        </p:txBody>
      </p:sp>
      <p:sp>
        <p:nvSpPr>
          <p:cNvPr id="5" name="TextBox 4"/>
          <p:cNvSpPr txBox="1"/>
          <p:nvPr/>
        </p:nvSpPr>
        <p:spPr>
          <a:xfrm>
            <a:off x="177034" y="869402"/>
            <a:ext cx="5760000" cy="193899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7. [Initialize temporary pointer]</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FIRST</a:t>
            </a:r>
          </a:p>
          <a:p>
            <a:r>
              <a:rPr lang="en-IN" sz="2000" b="1" dirty="0">
                <a:solidFill>
                  <a:schemeClr val="tx2"/>
                </a:solidFill>
                <a:latin typeface="Consolas" pitchFamily="49" charset="0"/>
                <a:cs typeface="Consolas" pitchFamily="49" charset="0"/>
              </a:rPr>
              <a:t>8. [Search for predecessor of new node]</a:t>
            </a:r>
          </a:p>
          <a:p>
            <a:r>
              <a:rPr lang="en-IN" sz="2000" b="1"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Repeat while</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 (SAVE) ≠ NULL </a:t>
            </a:r>
          </a:p>
          <a:p>
            <a:r>
              <a:rPr lang="en-IN" sz="2000" b="1" dirty="0">
                <a:latin typeface="Consolas" pitchFamily="49" charset="0"/>
                <a:cs typeface="Consolas" pitchFamily="49" charset="0"/>
              </a:rPr>
              <a:t>    &amp;</a:t>
            </a:r>
            <a:r>
              <a:rPr lang="en-IN" sz="2000" dirty="0">
                <a:latin typeface="Consolas" pitchFamily="49" charset="0"/>
                <a:cs typeface="Consolas" pitchFamily="49" charset="0"/>
              </a:rPr>
              <a:t> INFO(NEW) ≥ INFO(LINK(SAVE))</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LINK (SAVE)</a:t>
            </a:r>
          </a:p>
        </p:txBody>
      </p:sp>
      <p:grpSp>
        <p:nvGrpSpPr>
          <p:cNvPr id="6" name="Group 5"/>
          <p:cNvGrpSpPr/>
          <p:nvPr/>
        </p:nvGrpSpPr>
        <p:grpSpPr>
          <a:xfrm>
            <a:off x="1752600" y="3794775"/>
            <a:ext cx="920012" cy="533400"/>
            <a:chOff x="951919" y="5486400"/>
            <a:chExt cx="920012" cy="533400"/>
          </a:xfrm>
        </p:grpSpPr>
        <p:sp>
          <p:nvSpPr>
            <p:cNvPr id="7" name="Rectangle 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3194788" y="3794775"/>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4648200" y="3794775"/>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6096000" y="3794775"/>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8" name="Group 17"/>
          <p:cNvGrpSpPr/>
          <p:nvPr/>
        </p:nvGrpSpPr>
        <p:grpSpPr>
          <a:xfrm>
            <a:off x="7995388" y="3794775"/>
            <a:ext cx="920012" cy="533400"/>
            <a:chOff x="951919" y="5486400"/>
            <a:chExt cx="920012" cy="533400"/>
          </a:xfrm>
        </p:grpSpPr>
        <p:sp>
          <p:nvSpPr>
            <p:cNvPr id="19" name="Rectangle 18"/>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20" name="Rectangle 19"/>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1" name="Group 20"/>
          <p:cNvGrpSpPr/>
          <p:nvPr/>
        </p:nvGrpSpPr>
        <p:grpSpPr>
          <a:xfrm>
            <a:off x="9380738" y="3794775"/>
            <a:ext cx="1058662" cy="533400"/>
            <a:chOff x="6256538" y="5334000"/>
            <a:chExt cx="1058662" cy="533400"/>
          </a:xfrm>
        </p:grpSpPr>
        <p:sp>
          <p:nvSpPr>
            <p:cNvPr id="22" name="Rectangle 21"/>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3" name="Rectangle 22"/>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4" name="Straight Arrow Connector 23"/>
          <p:cNvCxnSpPr>
            <a:stCxn id="8" idx="3"/>
            <a:endCxn id="10" idx="1"/>
          </p:cNvCxnSpPr>
          <p:nvPr/>
        </p:nvCxnSpPr>
        <p:spPr>
          <a:xfrm>
            <a:off x="2672612" y="4061475"/>
            <a:ext cx="52217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1" idx="3"/>
            <a:endCxn id="13" idx="1"/>
          </p:cNvCxnSpPr>
          <p:nvPr/>
        </p:nvCxnSpPr>
        <p:spPr>
          <a:xfrm>
            <a:off x="4114800" y="4061475"/>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4" idx="3"/>
            <a:endCxn id="16" idx="1"/>
          </p:cNvCxnSpPr>
          <p:nvPr/>
        </p:nvCxnSpPr>
        <p:spPr>
          <a:xfrm>
            <a:off x="5568212" y="4061475"/>
            <a:ext cx="5277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a:stCxn id="17" idx="3"/>
            <a:endCxn id="19" idx="1"/>
          </p:cNvCxnSpPr>
          <p:nvPr/>
        </p:nvCxnSpPr>
        <p:spPr>
          <a:xfrm>
            <a:off x="7016012" y="4061475"/>
            <a:ext cx="97937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a:stCxn id="20" idx="3"/>
            <a:endCxn id="22" idx="1"/>
          </p:cNvCxnSpPr>
          <p:nvPr/>
        </p:nvCxnSpPr>
        <p:spPr>
          <a:xfrm>
            <a:off x="8915400" y="4061475"/>
            <a:ext cx="46533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9" name="Straight Connector 28"/>
          <p:cNvCxnSpPr/>
          <p:nvPr/>
        </p:nvCxnSpPr>
        <p:spPr>
          <a:xfrm flipV="1">
            <a:off x="9939280" y="3794775"/>
            <a:ext cx="500120" cy="500128"/>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30" name="TextBox 29"/>
          <p:cNvSpPr txBox="1"/>
          <p:nvPr/>
        </p:nvSpPr>
        <p:spPr>
          <a:xfrm>
            <a:off x="1752600" y="4556775"/>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31" name="Straight Arrow Connector 30"/>
          <p:cNvCxnSpPr/>
          <p:nvPr/>
        </p:nvCxnSpPr>
        <p:spPr>
          <a:xfrm flipV="1">
            <a:off x="2071150" y="4328175"/>
            <a:ext cx="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2" name="TextBox 31"/>
          <p:cNvSpPr txBox="1"/>
          <p:nvPr/>
        </p:nvSpPr>
        <p:spPr>
          <a:xfrm>
            <a:off x="7324828" y="5544948"/>
            <a:ext cx="612668" cy="369332"/>
          </a:xfrm>
          <a:prstGeom prst="rect">
            <a:avLst/>
          </a:prstGeom>
          <a:noFill/>
        </p:spPr>
        <p:txBody>
          <a:bodyPr wrap="none" rtlCol="0">
            <a:spAutoFit/>
          </a:bodyPr>
          <a:lstStyle/>
          <a:p>
            <a:r>
              <a:rPr lang="en-IN" b="1" dirty="0">
                <a:solidFill>
                  <a:srgbClr val="C00000"/>
                </a:solidFill>
              </a:rPr>
              <a:t>NEW</a:t>
            </a:r>
            <a:endParaRPr lang="en-US" b="1" dirty="0">
              <a:solidFill>
                <a:srgbClr val="C00000"/>
              </a:solidFill>
            </a:endParaRPr>
          </a:p>
        </p:txBody>
      </p:sp>
      <p:grpSp>
        <p:nvGrpSpPr>
          <p:cNvPr id="33" name="Group 32"/>
          <p:cNvGrpSpPr/>
          <p:nvPr/>
        </p:nvGrpSpPr>
        <p:grpSpPr>
          <a:xfrm>
            <a:off x="7096228" y="5002307"/>
            <a:ext cx="1148612" cy="533400"/>
            <a:chOff x="7690588" y="3352179"/>
            <a:chExt cx="1148612" cy="533400"/>
          </a:xfrm>
        </p:grpSpPr>
        <p:sp>
          <p:nvSpPr>
            <p:cNvPr id="34" name="Rectangle 33"/>
            <p:cNvSpPr/>
            <p:nvPr/>
          </p:nvSpPr>
          <p:spPr>
            <a:xfrm>
              <a:off x="7690588" y="3352179"/>
              <a:ext cx="621758"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22</a:t>
              </a:r>
              <a:endParaRPr lang="en-US" sz="2400" b="1" dirty="0"/>
            </a:p>
          </p:txBody>
        </p:sp>
        <p:sp>
          <p:nvSpPr>
            <p:cNvPr id="35" name="Rectangle 34"/>
            <p:cNvSpPr/>
            <p:nvPr/>
          </p:nvSpPr>
          <p:spPr>
            <a:xfrm>
              <a:off x="8318887" y="3352179"/>
              <a:ext cx="52031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8" name="Group 37"/>
          <p:cNvGrpSpPr/>
          <p:nvPr/>
        </p:nvGrpSpPr>
        <p:grpSpPr>
          <a:xfrm>
            <a:off x="1674838" y="3032775"/>
            <a:ext cx="694422" cy="748553"/>
            <a:chOff x="150838" y="3288268"/>
            <a:chExt cx="694422" cy="748553"/>
          </a:xfrm>
        </p:grpSpPr>
        <p:sp>
          <p:nvSpPr>
            <p:cNvPr id="36" name="TextBox 35"/>
            <p:cNvSpPr txBox="1"/>
            <p:nvPr/>
          </p:nvSpPr>
          <p:spPr>
            <a:xfrm>
              <a:off x="150838" y="3288268"/>
              <a:ext cx="694422" cy="369332"/>
            </a:xfrm>
            <a:prstGeom prst="rect">
              <a:avLst/>
            </a:prstGeom>
            <a:noFill/>
          </p:spPr>
          <p:txBody>
            <a:bodyPr wrap="none" rtlCol="0">
              <a:spAutoFit/>
            </a:bodyPr>
            <a:lstStyle/>
            <a:p>
              <a:pPr algn="ctr"/>
              <a:r>
                <a:rPr lang="en-IN" b="1" dirty="0">
                  <a:solidFill>
                    <a:srgbClr val="C00000"/>
                  </a:solidFill>
                </a:rPr>
                <a:t>SAVE</a:t>
              </a:r>
              <a:endParaRPr lang="en-US" b="1" dirty="0">
                <a:solidFill>
                  <a:srgbClr val="C00000"/>
                </a:solidFill>
              </a:endParaRPr>
            </a:p>
          </p:txBody>
        </p:sp>
        <p:cxnSp>
          <p:nvCxnSpPr>
            <p:cNvPr id="37" name="Straight Arrow Connector 36"/>
            <p:cNvCxnSpPr>
              <a:stCxn id="36" idx="2"/>
              <a:endCxn id="7" idx="0"/>
            </p:cNvCxnSpPr>
            <p:nvPr/>
          </p:nvCxnSpPr>
          <p:spPr>
            <a:xfrm flipH="1">
              <a:off x="495300" y="3657600"/>
              <a:ext cx="2749" cy="3792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cxnSp>
        <p:nvCxnSpPr>
          <p:cNvPr id="39" name="Straight Connector 38"/>
          <p:cNvCxnSpPr>
            <a:stCxn id="35" idx="3"/>
          </p:cNvCxnSpPr>
          <p:nvPr/>
        </p:nvCxnSpPr>
        <p:spPr>
          <a:xfrm>
            <a:off x="8244840" y="5269007"/>
            <a:ext cx="283948"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41" name="Straight Arrow Connector 40"/>
          <p:cNvCxnSpPr/>
          <p:nvPr/>
        </p:nvCxnSpPr>
        <p:spPr>
          <a:xfrm flipV="1">
            <a:off x="8528788" y="4328175"/>
            <a:ext cx="0" cy="94083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3" name="Straight Connector 42"/>
          <p:cNvCxnSpPr>
            <a:stCxn id="17" idx="2"/>
          </p:cNvCxnSpPr>
          <p:nvPr/>
        </p:nvCxnSpPr>
        <p:spPr>
          <a:xfrm>
            <a:off x="6825512" y="4328175"/>
            <a:ext cx="0" cy="94083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49" name="Straight Arrow Connector 48"/>
          <p:cNvCxnSpPr>
            <a:endCxn id="34" idx="1"/>
          </p:cNvCxnSpPr>
          <p:nvPr/>
        </p:nvCxnSpPr>
        <p:spPr>
          <a:xfrm>
            <a:off x="6825512" y="5269007"/>
            <a:ext cx="27071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453492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63" presetClass="path" presetSubtype="0" accel="50000" decel="50000" fill="hold" nodeType="clickEffect">
                                  <p:stCondLst>
                                    <p:cond delay="0"/>
                                  </p:stCondLst>
                                  <p:childTnLst>
                                    <p:animMotion origin="layout" path="M 5E-6 7.40741E-7 L 0.13789 7.40741E-7 " pathEditMode="relative" rAng="0" ptsTypes="AA">
                                      <p:cBhvr>
                                        <p:cTn id="46" dur="2000" fill="hold"/>
                                        <p:tgtEl>
                                          <p:spTgt spid="38"/>
                                        </p:tgtEl>
                                        <p:attrNameLst>
                                          <p:attrName>ppt_x</p:attrName>
                                          <p:attrName>ppt_y</p:attrName>
                                        </p:attrNameLst>
                                      </p:cBhvr>
                                      <p:rCtr x="6901" y="0"/>
                                    </p:animMotion>
                                  </p:childTnLst>
                                </p:cTn>
                              </p:par>
                            </p:childTnLst>
                          </p:cTn>
                        </p:par>
                      </p:childTnLst>
                    </p:cTn>
                  </p:par>
                  <p:par>
                    <p:cTn id="47" fill="hold">
                      <p:stCondLst>
                        <p:cond delay="indefinite"/>
                      </p:stCondLst>
                      <p:childTnLst>
                        <p:par>
                          <p:cTn id="48" fill="hold">
                            <p:stCondLst>
                              <p:cond delay="0"/>
                            </p:stCondLst>
                            <p:childTnLst>
                              <p:par>
                                <p:cTn id="49" presetID="63" presetClass="path" presetSubtype="0" accel="50000" decel="50000" fill="hold" nodeType="clickEffect">
                                  <p:stCondLst>
                                    <p:cond delay="0"/>
                                  </p:stCondLst>
                                  <p:childTnLst>
                                    <p:animMotion origin="layout" path="M 0.14023 7.40741E-7 L 0.25 7.40741E-7 " pathEditMode="relative" rAng="0" ptsTypes="AA">
                                      <p:cBhvr>
                                        <p:cTn id="50" dur="2000" fill="hold"/>
                                        <p:tgtEl>
                                          <p:spTgt spid="38"/>
                                        </p:tgtEl>
                                        <p:attrNameLst>
                                          <p:attrName>ppt_x</p:attrName>
                                          <p:attrName>ppt_y</p:attrName>
                                        </p:attrNameLst>
                                      </p:cBhvr>
                                      <p:rCtr x="5482" y="0"/>
                                    </p:animMotion>
                                  </p:childTnLst>
                                </p:cTn>
                              </p:par>
                            </p:childTnLst>
                          </p:cTn>
                        </p:par>
                      </p:childTnLst>
                    </p:cTn>
                  </p:par>
                  <p:par>
                    <p:cTn id="51" fill="hold">
                      <p:stCondLst>
                        <p:cond delay="indefinite"/>
                      </p:stCondLst>
                      <p:childTnLst>
                        <p:par>
                          <p:cTn id="52" fill="hold">
                            <p:stCondLst>
                              <p:cond delay="0"/>
                            </p:stCondLst>
                            <p:childTnLst>
                              <p:par>
                                <p:cTn id="53" presetID="63" presetClass="path" presetSubtype="0" accel="50000" decel="50000" fill="hold" nodeType="clickEffect">
                                  <p:stCondLst>
                                    <p:cond delay="0"/>
                                  </p:stCondLst>
                                  <p:childTnLst>
                                    <p:animMotion origin="layout" path="M 0.2539 7.40741E-7 L 0.36809 7.40741E-7 " pathEditMode="relative" rAng="0" ptsTypes="AA">
                                      <p:cBhvr>
                                        <p:cTn id="54" dur="2000" fill="hold"/>
                                        <p:tgtEl>
                                          <p:spTgt spid="38"/>
                                        </p:tgtEl>
                                        <p:attrNameLst>
                                          <p:attrName>ppt_x</p:attrName>
                                          <p:attrName>ppt_y</p:attrName>
                                        </p:attrNameLst>
                                      </p:cBhvr>
                                      <p:rCtr x="5703" y="0"/>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27"/>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code to insert a Node in Ordered Linked List</a:t>
            </a:r>
          </a:p>
        </p:txBody>
      </p:sp>
      <p:sp>
        <p:nvSpPr>
          <p:cNvPr id="9" name="Rectangle 8"/>
          <p:cNvSpPr/>
          <p:nvPr/>
        </p:nvSpPr>
        <p:spPr>
          <a:xfrm>
            <a:off x="228285" y="862153"/>
            <a:ext cx="9803485" cy="560966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39147" y="5435913"/>
            <a:ext cx="9692623" cy="1015663"/>
          </a:xfrm>
          <a:prstGeom prst="rect">
            <a:avLst/>
          </a:prstGeom>
          <a:noFill/>
        </p:spPr>
        <p:txBody>
          <a:bodyPr wrap="square" rtlCol="0">
            <a:spAutoFit/>
          </a:bodyPr>
          <a:lstStyle/>
          <a:p>
            <a:r>
              <a:rPr lang="en-US" sz="2000" dirty="0"/>
              <a:t>         </a:t>
            </a:r>
            <a:r>
              <a:rPr lang="en-US" sz="2000" dirty="0" err="1">
                <a:solidFill>
                  <a:schemeClr val="accent6"/>
                </a:solidFill>
              </a:rPr>
              <a:t>newNode</a:t>
            </a:r>
            <a:r>
              <a:rPr lang="en-US" sz="2000" dirty="0" err="1"/>
              <a:t>.link</a:t>
            </a:r>
            <a:r>
              <a:rPr lang="en-US" sz="2000" dirty="0"/>
              <a:t> = </a:t>
            </a:r>
            <a:r>
              <a:rPr lang="en-US" sz="2000" dirty="0" err="1">
                <a:solidFill>
                  <a:schemeClr val="accent6"/>
                </a:solidFill>
              </a:rPr>
              <a:t>current</a:t>
            </a:r>
            <a:r>
              <a:rPr lang="en-US" sz="2000" dirty="0" err="1"/>
              <a:t>.link</a:t>
            </a:r>
            <a:r>
              <a:rPr lang="en-US" sz="2000" dirty="0"/>
              <a:t>;  </a:t>
            </a:r>
          </a:p>
          <a:p>
            <a:r>
              <a:rPr lang="en-US" sz="2000" dirty="0"/>
              <a:t>         </a:t>
            </a:r>
            <a:r>
              <a:rPr lang="en-US" sz="2000" dirty="0" err="1">
                <a:solidFill>
                  <a:schemeClr val="accent6"/>
                </a:solidFill>
              </a:rPr>
              <a:t>current</a:t>
            </a:r>
            <a:r>
              <a:rPr lang="en-US" sz="2000" dirty="0" err="1"/>
              <a:t>.link</a:t>
            </a:r>
            <a:r>
              <a:rPr lang="en-US" sz="2000" dirty="0"/>
              <a:t> = </a:t>
            </a:r>
            <a:r>
              <a:rPr lang="en-US" sz="2000" dirty="0" err="1">
                <a:solidFill>
                  <a:schemeClr val="accent6"/>
                </a:solidFill>
              </a:rPr>
              <a:t>newNode</a:t>
            </a:r>
            <a:r>
              <a:rPr lang="en-US" sz="2000" dirty="0"/>
              <a:t>;</a:t>
            </a:r>
          </a:p>
          <a:p>
            <a:r>
              <a:rPr lang="en-US" sz="2000" dirty="0"/>
              <a:t>} </a:t>
            </a:r>
            <a:endParaRPr lang="en-US" sz="2000" b="1" dirty="0">
              <a:solidFill>
                <a:schemeClr val="accent6"/>
              </a:solidFill>
            </a:endParaRPr>
          </a:p>
        </p:txBody>
      </p:sp>
      <p:sp>
        <p:nvSpPr>
          <p:cNvPr id="6" name="TextBox 5"/>
          <p:cNvSpPr txBox="1"/>
          <p:nvPr/>
        </p:nvSpPr>
        <p:spPr>
          <a:xfrm>
            <a:off x="339147" y="870288"/>
            <a:ext cx="9692623" cy="984885"/>
          </a:xfrm>
          <a:prstGeom prst="rect">
            <a:avLst/>
          </a:prstGeom>
          <a:noFill/>
        </p:spPr>
        <p:txBody>
          <a:bodyPr wrap="square" rtlCol="0">
            <a:spAutoFit/>
          </a:bodyPr>
          <a:lstStyle/>
          <a:p>
            <a:r>
              <a:rPr lang="en-US" sz="2000" b="1" dirty="0"/>
              <a:t>public</a:t>
            </a:r>
            <a:r>
              <a:rPr lang="en-US" sz="2000" dirty="0"/>
              <a:t> </a:t>
            </a:r>
            <a:r>
              <a:rPr lang="en-US" sz="2000" b="1" dirty="0"/>
              <a:t>void</a:t>
            </a:r>
            <a:r>
              <a:rPr lang="en-US" sz="2000" dirty="0"/>
              <a:t> </a:t>
            </a:r>
            <a:r>
              <a:rPr lang="en-US" sz="2000" b="1" dirty="0" err="1">
                <a:solidFill>
                  <a:schemeClr val="accent6"/>
                </a:solidFill>
              </a:rPr>
              <a:t>insertAtOrder</a:t>
            </a:r>
            <a:r>
              <a:rPr lang="en-US" sz="2000" b="1" dirty="0">
                <a:solidFill>
                  <a:schemeClr val="accent6"/>
                </a:solidFill>
              </a:rPr>
              <a:t> </a:t>
            </a:r>
            <a:r>
              <a:rPr lang="en-US" sz="2000" dirty="0"/>
              <a:t>(</a:t>
            </a:r>
            <a:r>
              <a:rPr lang="en-US" sz="2000" b="1" dirty="0" err="1">
                <a:solidFill>
                  <a:srgbClr val="00B050"/>
                </a:solidFill>
              </a:rPr>
              <a:t>int</a:t>
            </a:r>
            <a:r>
              <a:rPr lang="en-US" sz="2000" dirty="0"/>
              <a:t> data) {  </a:t>
            </a:r>
          </a:p>
          <a:p>
            <a:r>
              <a:rPr lang="en-US" i="1" dirty="0">
                <a:solidFill>
                  <a:schemeClr val="accent3">
                    <a:lumMod val="75000"/>
                  </a:schemeClr>
                </a:solidFill>
              </a:rPr>
              <a:t>        //Create a new node  </a:t>
            </a:r>
          </a:p>
          <a:p>
            <a:r>
              <a:rPr lang="en-US" sz="2000" dirty="0"/>
              <a:t>        </a:t>
            </a:r>
            <a:r>
              <a:rPr lang="en-US" sz="2000" dirty="0">
                <a:solidFill>
                  <a:schemeClr val="tx2"/>
                </a:solidFill>
              </a:rPr>
              <a:t>Node</a:t>
            </a:r>
            <a:r>
              <a:rPr lang="en-US" sz="2000" dirty="0"/>
              <a:t> </a:t>
            </a:r>
            <a:r>
              <a:rPr lang="en-US" sz="2000" dirty="0" err="1">
                <a:solidFill>
                  <a:schemeClr val="accent6"/>
                </a:solidFill>
              </a:rPr>
              <a:t>newNode</a:t>
            </a:r>
            <a:r>
              <a:rPr lang="en-US" sz="2000" dirty="0"/>
              <a:t> = </a:t>
            </a:r>
            <a:r>
              <a:rPr lang="en-US" sz="2000" b="1" dirty="0"/>
              <a:t>new</a:t>
            </a:r>
            <a:r>
              <a:rPr lang="en-US" sz="2000" dirty="0"/>
              <a:t> Node(data);</a:t>
            </a:r>
          </a:p>
        </p:txBody>
      </p:sp>
      <p:sp>
        <p:nvSpPr>
          <p:cNvPr id="7" name="TextBox 6"/>
          <p:cNvSpPr txBox="1"/>
          <p:nvPr/>
        </p:nvSpPr>
        <p:spPr>
          <a:xfrm>
            <a:off x="314195" y="2004205"/>
            <a:ext cx="9692623" cy="1938992"/>
          </a:xfrm>
          <a:prstGeom prst="rect">
            <a:avLst/>
          </a:prstGeom>
          <a:noFill/>
        </p:spPr>
        <p:txBody>
          <a:bodyPr wrap="square" rtlCol="0">
            <a:spAutoFit/>
          </a:bodyPr>
          <a:lstStyle/>
          <a:p>
            <a:r>
              <a:rPr lang="en-US" i="1" dirty="0">
                <a:solidFill>
                  <a:schemeClr val="accent3">
                    <a:lumMod val="75000"/>
                  </a:schemeClr>
                </a:solidFill>
              </a:rPr>
              <a:t>       //Location is first one </a:t>
            </a:r>
            <a:r>
              <a:rPr lang="en-US" sz="2000" dirty="0"/>
              <a:t> </a:t>
            </a:r>
          </a:p>
          <a:p>
            <a:r>
              <a:rPr lang="en-US" sz="2000" dirty="0"/>
              <a:t>        </a:t>
            </a:r>
            <a:r>
              <a:rPr lang="en-US" sz="2000" b="1" dirty="0"/>
              <a:t>if</a:t>
            </a:r>
            <a:r>
              <a:rPr lang="en-US" sz="2000" dirty="0"/>
              <a:t>(</a:t>
            </a:r>
            <a:r>
              <a:rPr lang="en-US" sz="2000" dirty="0">
                <a:solidFill>
                  <a:schemeClr val="accent6"/>
                </a:solidFill>
              </a:rPr>
              <a:t>first</a:t>
            </a:r>
            <a:r>
              <a:rPr lang="en-US" sz="2000" dirty="0"/>
              <a:t> == </a:t>
            </a:r>
            <a:r>
              <a:rPr lang="en-US" sz="2000" b="1" dirty="0"/>
              <a:t>null || </a:t>
            </a:r>
            <a:r>
              <a:rPr lang="en-US" sz="2000" dirty="0">
                <a:solidFill>
                  <a:schemeClr val="accent6"/>
                </a:solidFill>
              </a:rPr>
              <a:t>newNode</a:t>
            </a:r>
            <a:r>
              <a:rPr lang="en-US" sz="2000" dirty="0"/>
              <a:t>.info &lt;= </a:t>
            </a:r>
            <a:r>
              <a:rPr lang="en-US" sz="2000" dirty="0">
                <a:solidFill>
                  <a:schemeClr val="accent6"/>
                </a:solidFill>
              </a:rPr>
              <a:t>first</a:t>
            </a:r>
            <a:r>
              <a:rPr lang="en-US" sz="2000" dirty="0"/>
              <a:t>.info) {  </a:t>
            </a:r>
          </a:p>
          <a:p>
            <a:r>
              <a:rPr lang="en-US" sz="2000" dirty="0"/>
              <a:t>            </a:t>
            </a:r>
            <a:r>
              <a:rPr lang="en-US" sz="2000" dirty="0" err="1">
                <a:solidFill>
                  <a:schemeClr val="accent6"/>
                </a:solidFill>
              </a:rPr>
              <a:t>newNode</a:t>
            </a:r>
            <a:r>
              <a:rPr lang="en-US" sz="2000" dirty="0" err="1"/>
              <a:t>.link</a:t>
            </a:r>
            <a:r>
              <a:rPr lang="en-US" sz="2000" dirty="0"/>
              <a:t> = </a:t>
            </a:r>
            <a:r>
              <a:rPr lang="en-US" sz="2000" dirty="0">
                <a:solidFill>
                  <a:schemeClr val="accent6"/>
                </a:solidFill>
              </a:rPr>
              <a:t>first</a:t>
            </a:r>
            <a:r>
              <a:rPr lang="en-US" sz="2000" dirty="0"/>
              <a:t>;</a:t>
            </a:r>
          </a:p>
          <a:p>
            <a:r>
              <a:rPr lang="en-US" sz="2000" dirty="0"/>
              <a:t>            </a:t>
            </a:r>
            <a:r>
              <a:rPr lang="en-US" sz="2000" dirty="0">
                <a:solidFill>
                  <a:schemeClr val="accent6"/>
                </a:solidFill>
              </a:rPr>
              <a:t>first</a:t>
            </a:r>
            <a:r>
              <a:rPr lang="en-US" sz="2000" dirty="0"/>
              <a:t> = </a:t>
            </a:r>
            <a:r>
              <a:rPr lang="en-US" sz="2000" dirty="0" err="1">
                <a:solidFill>
                  <a:schemeClr val="accent6"/>
                </a:solidFill>
              </a:rPr>
              <a:t>newNode</a:t>
            </a:r>
            <a:r>
              <a:rPr lang="en-US" sz="2000" dirty="0"/>
              <a:t>;</a:t>
            </a:r>
          </a:p>
          <a:p>
            <a:r>
              <a:rPr lang="en-US" sz="2000" dirty="0"/>
              <a:t>            return;</a:t>
            </a:r>
          </a:p>
          <a:p>
            <a:r>
              <a:rPr lang="en-US" sz="2000" dirty="0"/>
              <a:t>        } </a:t>
            </a:r>
          </a:p>
        </p:txBody>
      </p:sp>
      <p:sp>
        <p:nvSpPr>
          <p:cNvPr id="11" name="TextBox 10"/>
          <p:cNvSpPr txBox="1"/>
          <p:nvPr/>
        </p:nvSpPr>
        <p:spPr>
          <a:xfrm>
            <a:off x="339147" y="4092229"/>
            <a:ext cx="9692623" cy="1323439"/>
          </a:xfrm>
          <a:prstGeom prst="rect">
            <a:avLst/>
          </a:prstGeom>
          <a:noFill/>
        </p:spPr>
        <p:txBody>
          <a:bodyPr wrap="square" rtlCol="0">
            <a:spAutoFit/>
          </a:bodyPr>
          <a:lstStyle/>
          <a:p>
            <a:r>
              <a:rPr lang="en-US" sz="2000" dirty="0"/>
              <a:t>        </a:t>
            </a:r>
            <a:r>
              <a:rPr lang="en-US" sz="2000" dirty="0">
                <a:solidFill>
                  <a:schemeClr val="tx2"/>
                </a:solidFill>
              </a:rPr>
              <a:t>Node</a:t>
            </a:r>
            <a:r>
              <a:rPr lang="en-US" sz="2000" dirty="0"/>
              <a:t> </a:t>
            </a:r>
            <a:r>
              <a:rPr lang="en-US" sz="2000" dirty="0">
                <a:solidFill>
                  <a:schemeClr val="accent6"/>
                </a:solidFill>
              </a:rPr>
              <a:t>current</a:t>
            </a:r>
            <a:r>
              <a:rPr lang="en-US" sz="2000" dirty="0"/>
              <a:t>;</a:t>
            </a:r>
          </a:p>
          <a:p>
            <a:r>
              <a:rPr lang="en-US" sz="2000" dirty="0"/>
              <a:t>        while (</a:t>
            </a:r>
            <a:r>
              <a:rPr lang="en-US" sz="2000" dirty="0" err="1">
                <a:solidFill>
                  <a:schemeClr val="accent6"/>
                </a:solidFill>
              </a:rPr>
              <a:t>current</a:t>
            </a:r>
            <a:r>
              <a:rPr lang="en-US" sz="2000" dirty="0" err="1"/>
              <a:t>.link</a:t>
            </a:r>
            <a:r>
              <a:rPr lang="en-US" sz="2000" dirty="0"/>
              <a:t> != null &amp;&amp; </a:t>
            </a:r>
            <a:r>
              <a:rPr lang="en-US" sz="2000" dirty="0">
                <a:solidFill>
                  <a:schemeClr val="accent6"/>
                </a:solidFill>
              </a:rPr>
              <a:t>newNode</a:t>
            </a:r>
            <a:r>
              <a:rPr lang="en-US" sz="2000" dirty="0"/>
              <a:t>.info&gt;= </a:t>
            </a:r>
            <a:r>
              <a:rPr lang="en-US" sz="2000" dirty="0">
                <a:solidFill>
                  <a:schemeClr val="accent6"/>
                </a:solidFill>
              </a:rPr>
              <a:t>current</a:t>
            </a:r>
            <a:r>
              <a:rPr lang="en-US" sz="2000" dirty="0"/>
              <a:t>.link.info) {</a:t>
            </a:r>
          </a:p>
          <a:p>
            <a:r>
              <a:rPr lang="en-US" sz="2000" dirty="0"/>
              <a:t>                 </a:t>
            </a:r>
            <a:r>
              <a:rPr lang="en-US" sz="2000" dirty="0">
                <a:solidFill>
                  <a:schemeClr val="accent6"/>
                </a:solidFill>
              </a:rPr>
              <a:t>current</a:t>
            </a:r>
            <a:r>
              <a:rPr lang="en-US" sz="2000" dirty="0"/>
              <a:t> = </a:t>
            </a:r>
            <a:r>
              <a:rPr lang="en-US" sz="2000" dirty="0" err="1">
                <a:solidFill>
                  <a:schemeClr val="accent6"/>
                </a:solidFill>
              </a:rPr>
              <a:t>current</a:t>
            </a:r>
            <a:r>
              <a:rPr lang="en-US" sz="2000" dirty="0" err="1"/>
              <a:t>.link</a:t>
            </a:r>
            <a:r>
              <a:rPr lang="en-US" sz="2000" dirty="0"/>
              <a:t>;</a:t>
            </a:r>
          </a:p>
          <a:p>
            <a:r>
              <a:rPr lang="en-US" sz="2000" dirty="0"/>
              <a:t>         }</a:t>
            </a:r>
          </a:p>
        </p:txBody>
      </p:sp>
    </p:spTree>
    <p:extLst>
      <p:ext uri="{BB962C8B-B14F-4D97-AF65-F5344CB8AC3E}">
        <p14:creationId xmlns:p14="http://schemas.microsoft.com/office/powerpoint/2010/main" val="265109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6" grpId="0"/>
      <p:bldP spid="7"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DELETE(X, FIRST)</a:t>
            </a:r>
          </a:p>
        </p:txBody>
      </p:sp>
      <p:sp>
        <p:nvSpPr>
          <p:cNvPr id="3" name="Content Placeholder 2"/>
          <p:cNvSpPr>
            <a:spLocks noGrp="1"/>
          </p:cNvSpPr>
          <p:nvPr>
            <p:ph idx="1"/>
          </p:nvPr>
        </p:nvSpPr>
        <p:spPr>
          <a:xfrm>
            <a:off x="131180" y="876145"/>
            <a:ext cx="11929641" cy="1928016"/>
          </a:xfrm>
        </p:spPr>
        <p:txBody>
          <a:bodyPr/>
          <a:lstStyle/>
          <a:p>
            <a:r>
              <a:rPr lang="en-IN" dirty="0"/>
              <a:t>This algorithm </a:t>
            </a:r>
            <a:r>
              <a:rPr lang="en-IN" b="1" dirty="0">
                <a:solidFill>
                  <a:srgbClr val="C00000"/>
                </a:solidFill>
              </a:rPr>
              <a:t>delete</a:t>
            </a:r>
            <a:r>
              <a:rPr lang="en-IN" dirty="0">
                <a:solidFill>
                  <a:srgbClr val="C00000"/>
                </a:solidFill>
              </a:rPr>
              <a:t> </a:t>
            </a:r>
            <a:r>
              <a:rPr lang="en-IN" dirty="0"/>
              <a:t>a node whose address is given by variable </a:t>
            </a:r>
            <a:r>
              <a:rPr lang="en-IN" b="1" dirty="0">
                <a:solidFill>
                  <a:srgbClr val="C00000"/>
                </a:solidFill>
              </a:rPr>
              <a:t>X</a:t>
            </a:r>
            <a:r>
              <a:rPr lang="en-IN" dirty="0"/>
              <a:t>.</a:t>
            </a:r>
          </a:p>
          <a:p>
            <a:r>
              <a:rPr lang="en-IN" b="1" dirty="0">
                <a:solidFill>
                  <a:srgbClr val="C00000"/>
                </a:solidFill>
              </a:rPr>
              <a:t>FIRST</a:t>
            </a:r>
            <a:r>
              <a:rPr lang="en-IN" dirty="0">
                <a:solidFill>
                  <a:srgbClr val="C00000"/>
                </a:solidFill>
              </a:rPr>
              <a:t> </a:t>
            </a:r>
            <a:r>
              <a:rPr lang="en-IN" dirty="0"/>
              <a:t>is a </a:t>
            </a:r>
            <a:r>
              <a:rPr lang="en-IN" b="1" dirty="0"/>
              <a:t>pointer to the first element</a:t>
            </a:r>
            <a:r>
              <a:rPr lang="en-IN" dirty="0"/>
              <a:t> of a Singly linked linear list.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SAVE</a:t>
            </a:r>
            <a:r>
              <a:rPr lang="en-IN" b="1" dirty="0">
                <a:solidFill>
                  <a:srgbClr val="FF0000"/>
                </a:solidFill>
              </a:rPr>
              <a:t> </a:t>
            </a:r>
            <a:r>
              <a:rPr lang="en-IN" b="1" dirty="0">
                <a:solidFill>
                  <a:schemeClr val="tx1">
                    <a:lumMod val="95000"/>
                    <a:lumOff val="5000"/>
                  </a:schemeClr>
                </a:solidFill>
              </a:rPr>
              <a:t>&amp;</a:t>
            </a:r>
            <a:r>
              <a:rPr lang="en-IN" b="1" dirty="0">
                <a:solidFill>
                  <a:srgbClr val="FF0000"/>
                </a:solidFill>
              </a:rPr>
              <a:t> </a:t>
            </a:r>
            <a:r>
              <a:rPr lang="en-IN" b="1" dirty="0">
                <a:solidFill>
                  <a:srgbClr val="C00000"/>
                </a:solidFill>
              </a:rPr>
              <a:t>PRED</a:t>
            </a:r>
            <a:r>
              <a:rPr lang="en-IN" b="1" dirty="0">
                <a:solidFill>
                  <a:srgbClr val="FF0000"/>
                </a:solidFill>
              </a:rPr>
              <a:t> </a:t>
            </a:r>
            <a:r>
              <a:rPr lang="en-IN" dirty="0"/>
              <a:t>are temporary pointer variable. </a:t>
            </a:r>
          </a:p>
          <a:p>
            <a:endParaRPr lang="en-US" dirty="0"/>
          </a:p>
        </p:txBody>
      </p:sp>
      <p:grpSp>
        <p:nvGrpSpPr>
          <p:cNvPr id="4" name="Group 3"/>
          <p:cNvGrpSpPr/>
          <p:nvPr/>
        </p:nvGrpSpPr>
        <p:grpSpPr>
          <a:xfrm>
            <a:off x="1752600" y="3718575"/>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3048000" y="3718575"/>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4343400" y="3718575"/>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6090388" y="3718575"/>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8071588" y="3718575"/>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9380738" y="3718575"/>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p:nvPr/>
        </p:nvCxnSpPr>
        <p:spPr>
          <a:xfrm>
            <a:off x="2672612" y="3990219"/>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3968012" y="3985275"/>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5263412" y="3985275"/>
            <a:ext cx="82697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7010400" y="3985275"/>
            <a:ext cx="1061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8991600" y="3985275"/>
            <a:ext cx="38913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V="1">
            <a:off x="9939280" y="3718575"/>
            <a:ext cx="500120" cy="500128"/>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28" name="TextBox 27"/>
          <p:cNvSpPr txBox="1"/>
          <p:nvPr/>
        </p:nvSpPr>
        <p:spPr>
          <a:xfrm>
            <a:off x="1752600" y="4480575"/>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29" name="Straight Arrow Connector 28"/>
          <p:cNvCxnSpPr/>
          <p:nvPr/>
        </p:nvCxnSpPr>
        <p:spPr>
          <a:xfrm flipV="1">
            <a:off x="2071150" y="4256919"/>
            <a:ext cx="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0" name="TextBox 29"/>
          <p:cNvSpPr txBox="1"/>
          <p:nvPr/>
        </p:nvSpPr>
        <p:spPr>
          <a:xfrm>
            <a:off x="4438390" y="3285744"/>
            <a:ext cx="696024" cy="369332"/>
          </a:xfrm>
          <a:prstGeom prst="rect">
            <a:avLst/>
          </a:prstGeom>
          <a:noFill/>
        </p:spPr>
        <p:txBody>
          <a:bodyPr wrap="none" rtlCol="0">
            <a:spAutoFit/>
          </a:bodyPr>
          <a:lstStyle/>
          <a:p>
            <a:pPr algn="ctr"/>
            <a:r>
              <a:rPr lang="en-IN" b="1" dirty="0">
                <a:solidFill>
                  <a:srgbClr val="C00000"/>
                </a:solidFill>
              </a:rPr>
              <a:t>PRED</a:t>
            </a:r>
            <a:endParaRPr lang="en-US" b="1" dirty="0">
              <a:solidFill>
                <a:srgbClr val="C00000"/>
              </a:solidFill>
            </a:endParaRPr>
          </a:p>
        </p:txBody>
      </p:sp>
      <p:sp>
        <p:nvSpPr>
          <p:cNvPr id="31" name="TextBox 30"/>
          <p:cNvSpPr txBox="1"/>
          <p:nvPr/>
        </p:nvSpPr>
        <p:spPr>
          <a:xfrm>
            <a:off x="6201508" y="3285744"/>
            <a:ext cx="694422" cy="369332"/>
          </a:xfrm>
          <a:prstGeom prst="rect">
            <a:avLst/>
          </a:prstGeom>
          <a:noFill/>
        </p:spPr>
        <p:txBody>
          <a:bodyPr wrap="none" rtlCol="0">
            <a:spAutoFit/>
          </a:bodyPr>
          <a:lstStyle/>
          <a:p>
            <a:pPr algn="ctr"/>
            <a:r>
              <a:rPr lang="en-IN" b="1" dirty="0">
                <a:solidFill>
                  <a:srgbClr val="C00000"/>
                </a:solidFill>
              </a:rPr>
              <a:t>SAVE</a:t>
            </a:r>
            <a:endParaRPr lang="en-US" b="1" dirty="0">
              <a:solidFill>
                <a:srgbClr val="C00000"/>
              </a:solidFill>
            </a:endParaRPr>
          </a:p>
        </p:txBody>
      </p:sp>
      <p:cxnSp>
        <p:nvCxnSpPr>
          <p:cNvPr id="32" name="Straight Connector 31"/>
          <p:cNvCxnSpPr/>
          <p:nvPr/>
        </p:nvCxnSpPr>
        <p:spPr>
          <a:xfrm>
            <a:off x="5072912" y="4251975"/>
            <a:ext cx="0" cy="59793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3" name="Straight Connector 32"/>
          <p:cNvCxnSpPr/>
          <p:nvPr/>
        </p:nvCxnSpPr>
        <p:spPr>
          <a:xfrm>
            <a:off x="5072912" y="4849907"/>
            <a:ext cx="3265376"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4" name="Straight Arrow Connector 33"/>
          <p:cNvCxnSpPr>
            <a:endCxn id="17" idx="2"/>
          </p:cNvCxnSpPr>
          <p:nvPr/>
        </p:nvCxnSpPr>
        <p:spPr>
          <a:xfrm flipV="1">
            <a:off x="8338288" y="4251975"/>
            <a:ext cx="0" cy="59793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887621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2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13"/>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8" grpId="0"/>
      <p:bldP spid="30" grpId="0"/>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Storage Representation</a:t>
            </a:r>
          </a:p>
        </p:txBody>
      </p:sp>
      <p:sp>
        <p:nvSpPr>
          <p:cNvPr id="3" name="Content Placeholder 2"/>
          <p:cNvSpPr>
            <a:spLocks noGrp="1"/>
          </p:cNvSpPr>
          <p:nvPr>
            <p:ph idx="4294967295"/>
          </p:nvPr>
        </p:nvSpPr>
        <p:spPr>
          <a:xfrm>
            <a:off x="131180" y="863444"/>
            <a:ext cx="11929641" cy="3304347"/>
          </a:xfrm>
        </p:spPr>
        <p:txBody>
          <a:bodyPr vert="horz" lIns="91440" tIns="45720" rIns="91440" bIns="45720" rtlCol="0">
            <a:noAutofit/>
          </a:bodyPr>
          <a:lstStyle/>
          <a:p>
            <a:pPr marL="265113" indent="-265113" algn="just">
              <a:buClr>
                <a:schemeClr val="accent6"/>
              </a:buClr>
              <a:buFont typeface="Wingdings 3" panose="05040102010807070707" pitchFamily="18" charset="2"/>
              <a:buChar char=""/>
            </a:pPr>
            <a:r>
              <a:rPr lang="en-IN" sz="2400" dirty="0"/>
              <a:t>There are many applications where </a:t>
            </a:r>
            <a:r>
              <a:rPr lang="en-IN" sz="2400" dirty="0">
                <a:solidFill>
                  <a:schemeClr val="accent6"/>
                </a:solidFill>
              </a:rPr>
              <a:t>sequential allocation method is unacceptable</a:t>
            </a:r>
            <a:r>
              <a:rPr lang="en-IN" sz="2400" dirty="0"/>
              <a:t> because of following characteristics</a:t>
            </a:r>
          </a:p>
          <a:p>
            <a:pPr marL="809625" lvl="1" indent="-352425" algn="just">
              <a:spcBef>
                <a:spcPts val="1000"/>
              </a:spcBef>
              <a:buClr>
                <a:schemeClr val="accent6"/>
              </a:buClr>
              <a:buFont typeface="Wingdings 3" panose="05040102010807070707" pitchFamily="18" charset="2"/>
              <a:buChar char=""/>
            </a:pPr>
            <a:r>
              <a:rPr lang="en-IN" sz="2000" dirty="0">
                <a:solidFill>
                  <a:schemeClr val="accent6"/>
                </a:solidFill>
              </a:rPr>
              <a:t>Unpredictable storage requirement</a:t>
            </a:r>
          </a:p>
          <a:p>
            <a:pPr marL="809625" lvl="1" indent="-352425" algn="just">
              <a:spcBef>
                <a:spcPts val="1000"/>
              </a:spcBef>
              <a:buClr>
                <a:schemeClr val="accent6"/>
              </a:buClr>
              <a:buFont typeface="Wingdings 3" panose="05040102010807070707" pitchFamily="18" charset="2"/>
              <a:buChar char=""/>
            </a:pPr>
            <a:r>
              <a:rPr lang="en-IN" sz="2000" dirty="0">
                <a:solidFill>
                  <a:schemeClr val="accent6"/>
                </a:solidFill>
              </a:rPr>
              <a:t>Extensive manipulation of stored data</a:t>
            </a:r>
          </a:p>
          <a:p>
            <a:pPr marL="265113" indent="-265113" algn="just">
              <a:buClr>
                <a:schemeClr val="accent6"/>
              </a:buClr>
              <a:buFont typeface="Wingdings 3" panose="05040102010807070707" pitchFamily="18" charset="2"/>
              <a:buChar char=""/>
            </a:pPr>
            <a:r>
              <a:rPr lang="en-IN" sz="2400" dirty="0"/>
              <a:t>One method of </a:t>
            </a:r>
            <a:r>
              <a:rPr lang="en-IN" sz="2400" dirty="0">
                <a:solidFill>
                  <a:schemeClr val="accent6"/>
                </a:solidFill>
              </a:rPr>
              <a:t>obtaining the address of node</a:t>
            </a:r>
            <a:r>
              <a:rPr lang="en-IN" sz="2400" dirty="0"/>
              <a:t> is to </a:t>
            </a:r>
            <a:r>
              <a:rPr lang="en-IN" sz="2400" dirty="0">
                <a:solidFill>
                  <a:schemeClr val="accent6"/>
                </a:solidFill>
              </a:rPr>
              <a:t>store address in computer’s main memory</a:t>
            </a:r>
            <a:r>
              <a:rPr lang="en-IN" sz="2400" dirty="0"/>
              <a:t>, we refer this addressing mode as </a:t>
            </a:r>
            <a:r>
              <a:rPr lang="en-IN" sz="2400" b="1" dirty="0"/>
              <a:t>pointer of link addressing</a:t>
            </a:r>
            <a:r>
              <a:rPr lang="en-IN" sz="2400" dirty="0"/>
              <a:t>.</a:t>
            </a:r>
          </a:p>
          <a:p>
            <a:pPr marL="265113" indent="-265113" algn="just">
              <a:buClr>
                <a:schemeClr val="accent6"/>
              </a:buClr>
              <a:buFont typeface="Wingdings 3" panose="05040102010807070707" pitchFamily="18" charset="2"/>
              <a:buChar char=""/>
            </a:pPr>
            <a:r>
              <a:rPr lang="en-IN" sz="2400" dirty="0"/>
              <a:t>A simple way to represent a linear list is to expand each node to contain a link or pointer to the next node. This representation is called one-way chain or Singly Linked Linear List.</a:t>
            </a:r>
          </a:p>
          <a:p>
            <a:pPr marL="265113" indent="-265113" algn="just">
              <a:buClr>
                <a:schemeClr val="accent6"/>
              </a:buClr>
              <a:buFont typeface="Wingdings 3" panose="05040102010807070707" pitchFamily="18" charset="2"/>
              <a:buChar char=""/>
            </a:pPr>
            <a:endParaRPr lang="en-IN" sz="2400" dirty="0"/>
          </a:p>
          <a:p>
            <a:pPr marL="265113" indent="-265113" algn="just">
              <a:buClr>
                <a:schemeClr val="accent6"/>
              </a:buClr>
              <a:buFont typeface="Wingdings 3" panose="05040102010807070707" pitchFamily="18" charset="2"/>
              <a:buChar char=""/>
            </a:pPr>
            <a:endParaRPr lang="en-US" sz="2400" dirty="0"/>
          </a:p>
        </p:txBody>
      </p:sp>
      <p:grpSp>
        <p:nvGrpSpPr>
          <p:cNvPr id="4" name="Group 3"/>
          <p:cNvGrpSpPr/>
          <p:nvPr/>
        </p:nvGrpSpPr>
        <p:grpSpPr>
          <a:xfrm>
            <a:off x="1978768" y="4792657"/>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3914207" y="4792657"/>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5819207" y="4792657"/>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7724207" y="4792657"/>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3511011" y="5059357"/>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5446449" y="5059357"/>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7351449" y="5059357"/>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8486207" y="4792657"/>
            <a:ext cx="770242"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0" name="TextBox 19"/>
          <p:cNvSpPr txBox="1"/>
          <p:nvPr/>
        </p:nvSpPr>
        <p:spPr>
          <a:xfrm>
            <a:off x="4740601" y="5666152"/>
            <a:ext cx="1716496" cy="461665"/>
          </a:xfrm>
          <a:prstGeom prst="rect">
            <a:avLst/>
          </a:prstGeom>
          <a:noFill/>
        </p:spPr>
        <p:txBody>
          <a:bodyPr wrap="none" rtlCol="0">
            <a:spAutoFit/>
          </a:bodyPr>
          <a:lstStyle/>
          <a:p>
            <a:r>
              <a:rPr lang="en-IN" sz="2400" b="1" dirty="0"/>
              <a:t>A linked List</a:t>
            </a:r>
            <a:endParaRPr lang="en-US" sz="2400" b="1" dirty="0"/>
          </a:p>
        </p:txBody>
      </p:sp>
      <p:sp>
        <p:nvSpPr>
          <p:cNvPr id="21" name="TextBox 20"/>
          <p:cNvSpPr txBox="1"/>
          <p:nvPr/>
        </p:nvSpPr>
        <p:spPr>
          <a:xfrm>
            <a:off x="4372576" y="5306764"/>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22" name="TextBox 21"/>
          <p:cNvSpPr txBox="1"/>
          <p:nvPr/>
        </p:nvSpPr>
        <p:spPr>
          <a:xfrm>
            <a:off x="6279191" y="5320015"/>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23" name="TextBox 22"/>
          <p:cNvSpPr txBox="1"/>
          <p:nvPr/>
        </p:nvSpPr>
        <p:spPr>
          <a:xfrm>
            <a:off x="8207309" y="5320015"/>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24" name="TextBox 23"/>
          <p:cNvSpPr txBox="1"/>
          <p:nvPr/>
        </p:nvSpPr>
        <p:spPr>
          <a:xfrm>
            <a:off x="2442686" y="5318432"/>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
        <p:nvSpPr>
          <p:cNvPr id="25" name="TextBox 24"/>
          <p:cNvSpPr txBox="1"/>
          <p:nvPr/>
        </p:nvSpPr>
        <p:spPr>
          <a:xfrm>
            <a:off x="2812507" y="4880525"/>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26" name="TextBox 25"/>
          <p:cNvSpPr txBox="1"/>
          <p:nvPr/>
        </p:nvSpPr>
        <p:spPr>
          <a:xfrm>
            <a:off x="4737385" y="4868857"/>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27" name="TextBox 26"/>
          <p:cNvSpPr txBox="1"/>
          <p:nvPr/>
        </p:nvSpPr>
        <p:spPr>
          <a:xfrm>
            <a:off x="6649012" y="4868857"/>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cxnSp>
        <p:nvCxnSpPr>
          <p:cNvPr id="28" name="Straight Arrow Connector 27"/>
          <p:cNvCxnSpPr>
            <a:endCxn id="15" idx="0"/>
          </p:cNvCxnSpPr>
          <p:nvPr/>
        </p:nvCxnSpPr>
        <p:spPr>
          <a:xfrm>
            <a:off x="8875449" y="4564057"/>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9" name="Straight Connector 28"/>
          <p:cNvCxnSpPr/>
          <p:nvPr/>
        </p:nvCxnSpPr>
        <p:spPr>
          <a:xfrm>
            <a:off x="8875449" y="4564057"/>
            <a:ext cx="381000"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30" name="TextBox 29"/>
          <p:cNvSpPr txBox="1"/>
          <p:nvPr/>
        </p:nvSpPr>
        <p:spPr>
          <a:xfrm>
            <a:off x="9263002" y="4255659"/>
            <a:ext cx="736099" cy="646331"/>
          </a:xfrm>
          <a:prstGeom prst="rect">
            <a:avLst/>
          </a:prstGeom>
          <a:noFill/>
        </p:spPr>
        <p:txBody>
          <a:bodyPr wrap="none" rtlCol="0">
            <a:spAutoFit/>
          </a:bodyPr>
          <a:lstStyle/>
          <a:p>
            <a:r>
              <a:rPr lang="en-IN" b="1" dirty="0">
                <a:solidFill>
                  <a:srgbClr val="C00000"/>
                </a:solidFill>
              </a:rPr>
              <a:t>NULL </a:t>
            </a:r>
            <a:br>
              <a:rPr lang="en-IN" b="1" dirty="0">
                <a:solidFill>
                  <a:srgbClr val="C00000"/>
                </a:solidFill>
              </a:rPr>
            </a:br>
            <a:r>
              <a:rPr lang="en-IN" b="1" dirty="0">
                <a:solidFill>
                  <a:srgbClr val="C00000"/>
                </a:solidFill>
              </a:rPr>
              <a:t>Value</a:t>
            </a:r>
            <a:endParaRPr lang="en-US" b="1" dirty="0">
              <a:solidFill>
                <a:srgbClr val="C00000"/>
              </a:solidFill>
            </a:endParaRPr>
          </a:p>
        </p:txBody>
      </p:sp>
      <p:sp>
        <p:nvSpPr>
          <p:cNvPr id="31" name="TextBox 30"/>
          <p:cNvSpPr txBox="1"/>
          <p:nvPr/>
        </p:nvSpPr>
        <p:spPr>
          <a:xfrm>
            <a:off x="7736214" y="4420832"/>
            <a:ext cx="1132682" cy="369332"/>
          </a:xfrm>
          <a:prstGeom prst="rect">
            <a:avLst/>
          </a:prstGeom>
          <a:noFill/>
        </p:spPr>
        <p:txBody>
          <a:bodyPr wrap="none" rtlCol="0">
            <a:spAutoFit/>
          </a:bodyPr>
          <a:lstStyle/>
          <a:p>
            <a:r>
              <a:rPr lang="en-IN" b="1" dirty="0"/>
              <a:t>Last Node</a:t>
            </a:r>
            <a:endParaRPr lang="en-US" b="1" dirty="0"/>
          </a:p>
        </p:txBody>
      </p:sp>
    </p:spTree>
    <p:extLst>
      <p:ext uri="{BB962C8B-B14F-4D97-AF65-F5344CB8AC3E}">
        <p14:creationId xmlns:p14="http://schemas.microsoft.com/office/powerpoint/2010/main" val="11933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p:bldP spid="27" grpId="0"/>
      <p:bldP spid="30" grpId="0"/>
      <p:bldP spid="3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DELETE( X, FIRST)</a:t>
            </a:r>
          </a:p>
        </p:txBody>
      </p:sp>
      <p:sp>
        <p:nvSpPr>
          <p:cNvPr id="4" name="TextBox 3"/>
          <p:cNvSpPr txBox="1"/>
          <p:nvPr/>
        </p:nvSpPr>
        <p:spPr>
          <a:xfrm>
            <a:off x="233083" y="896472"/>
            <a:ext cx="5760000" cy="4154984"/>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[Is Empty list?]</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FIRST = NULL</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latin typeface="Consolas" pitchFamily="49" charset="0"/>
                <a:cs typeface="Consolas" pitchFamily="49" charset="0"/>
              </a:rPr>
              <a:t>	write (‘Underflow’)</a:t>
            </a:r>
          </a:p>
          <a:p>
            <a:r>
              <a:rPr lang="en-IN" sz="2200" dirty="0">
                <a:latin typeface="Consolas" pitchFamily="49" charset="0"/>
                <a:cs typeface="Consolas" pitchFamily="49" charset="0"/>
              </a:rPr>
              <a:t>		Return</a:t>
            </a:r>
          </a:p>
          <a:p>
            <a:r>
              <a:rPr lang="en-IN" sz="2200" b="1" dirty="0">
                <a:solidFill>
                  <a:schemeClr val="tx2"/>
                </a:solidFill>
                <a:latin typeface="Consolas" pitchFamily="49" charset="0"/>
                <a:cs typeface="Consolas" pitchFamily="49" charset="0"/>
              </a:rPr>
              <a:t>2. [Initialize search for X]</a:t>
            </a:r>
          </a:p>
          <a:p>
            <a:r>
              <a:rPr lang="en-IN" sz="2200" dirty="0">
                <a:latin typeface="Consolas" pitchFamily="49" charset="0"/>
                <a:cs typeface="Consolas" pitchFamily="49" charset="0"/>
              </a:rPr>
              <a:t>    SAVE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FIRST</a:t>
            </a:r>
          </a:p>
          <a:p>
            <a:r>
              <a:rPr lang="en-IN" sz="2200" b="1" dirty="0">
                <a:solidFill>
                  <a:schemeClr val="tx2"/>
                </a:solidFill>
                <a:latin typeface="Consolas" pitchFamily="49" charset="0"/>
                <a:cs typeface="Consolas" pitchFamily="49" charset="0"/>
              </a:rPr>
              <a:t>3. [Find X]</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Repeat</a:t>
            </a:r>
            <a:r>
              <a:rPr lang="en-IN" sz="2200" dirty="0">
                <a:latin typeface="Consolas" pitchFamily="49" charset="0"/>
                <a:cs typeface="Consolas" pitchFamily="49" charset="0"/>
              </a:rPr>
              <a:t> thru step-5 </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while</a:t>
            </a:r>
            <a:r>
              <a:rPr lang="en-IN" sz="2200" dirty="0">
                <a:latin typeface="Consolas" pitchFamily="49" charset="0"/>
                <a:cs typeface="Consolas" pitchFamily="49" charset="0"/>
              </a:rPr>
              <a:t> SAVE ≠ X and </a:t>
            </a:r>
          </a:p>
          <a:p>
            <a:r>
              <a:rPr lang="en-IN" sz="2200" dirty="0">
                <a:latin typeface="Consolas" pitchFamily="49" charset="0"/>
                <a:cs typeface="Consolas" pitchFamily="49" charset="0"/>
              </a:rPr>
              <a:t>     LINK (SAVE) ≠ NULL</a:t>
            </a:r>
          </a:p>
          <a:p>
            <a:r>
              <a:rPr lang="en-IN" sz="2200" b="1" dirty="0">
                <a:solidFill>
                  <a:schemeClr val="tx2"/>
                </a:solidFill>
                <a:latin typeface="Consolas" pitchFamily="49" charset="0"/>
                <a:cs typeface="Consolas" pitchFamily="49" charset="0"/>
              </a:rPr>
              <a:t>4. [Update predecessor marker]</a:t>
            </a:r>
          </a:p>
          <a:p>
            <a:r>
              <a:rPr lang="en-IN" sz="2200" dirty="0">
                <a:latin typeface="Consolas" pitchFamily="49" charset="0"/>
                <a:cs typeface="Consolas" pitchFamily="49" charset="0"/>
              </a:rPr>
              <a:t>    PRED </a:t>
            </a:r>
            <a:r>
              <a:rPr lang="en-IN" sz="2200" dirty="0">
                <a:latin typeface="Consolas" pitchFamily="49" charset="0"/>
                <a:cs typeface="Consolas" pitchFamily="49" charset="0"/>
                <a:sym typeface="Wingdings" pitchFamily="2" charset="2"/>
              </a:rPr>
              <a:t> SAVE</a:t>
            </a:r>
            <a:endParaRPr lang="en-IN" sz="2200" dirty="0">
              <a:latin typeface="Consolas" pitchFamily="49" charset="0"/>
              <a:cs typeface="Consolas" pitchFamily="49" charset="0"/>
            </a:endParaRPr>
          </a:p>
        </p:txBody>
      </p:sp>
      <p:sp>
        <p:nvSpPr>
          <p:cNvPr id="5" name="TextBox 4"/>
          <p:cNvSpPr txBox="1"/>
          <p:nvPr/>
        </p:nvSpPr>
        <p:spPr>
          <a:xfrm>
            <a:off x="6194612" y="896472"/>
            <a:ext cx="5760000" cy="4154984"/>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5. [Move to next node]</a:t>
            </a:r>
          </a:p>
          <a:p>
            <a:r>
              <a:rPr lang="en-IN" sz="2200" dirty="0">
                <a:latin typeface="Consolas" pitchFamily="49" charset="0"/>
                <a:cs typeface="Consolas" pitchFamily="49" charset="0"/>
              </a:rPr>
              <a:t>    SAVE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LINK(SAVE)</a:t>
            </a:r>
          </a:p>
          <a:p>
            <a:r>
              <a:rPr lang="en-IN" sz="2200" b="1" dirty="0">
                <a:solidFill>
                  <a:schemeClr val="tx2"/>
                </a:solidFill>
                <a:latin typeface="Consolas" pitchFamily="49" charset="0"/>
                <a:cs typeface="Consolas" pitchFamily="49" charset="0"/>
              </a:rPr>
              <a:t>6. [End of the list?]</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SAVE ≠ X</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latin typeface="Consolas" pitchFamily="49" charset="0"/>
                <a:cs typeface="Consolas" pitchFamily="49" charset="0"/>
              </a:rPr>
              <a:t>	write (‘</a:t>
            </a:r>
            <a:r>
              <a:rPr lang="en-IN" sz="2200" b="1" dirty="0">
                <a:latin typeface="Consolas" pitchFamily="49" charset="0"/>
                <a:cs typeface="Consolas" pitchFamily="49" charset="0"/>
              </a:rPr>
              <a:t>Node not found</a:t>
            </a:r>
            <a:r>
              <a:rPr lang="en-IN" sz="2200" dirty="0">
                <a:latin typeface="Consolas" pitchFamily="49" charset="0"/>
                <a:cs typeface="Consolas" pitchFamily="49" charset="0"/>
              </a:rPr>
              <a:t>’)</a:t>
            </a:r>
          </a:p>
          <a:p>
            <a:r>
              <a:rPr lang="en-IN" sz="2200" dirty="0">
                <a:latin typeface="Consolas" pitchFamily="49" charset="0"/>
                <a:cs typeface="Consolas" pitchFamily="49" charset="0"/>
              </a:rPr>
              <a:t>       	Return</a:t>
            </a:r>
          </a:p>
          <a:p>
            <a:r>
              <a:rPr lang="en-IN" sz="2200" b="1" dirty="0">
                <a:solidFill>
                  <a:schemeClr val="tx2"/>
                </a:solidFill>
                <a:latin typeface="Consolas" pitchFamily="49" charset="0"/>
                <a:cs typeface="Consolas" pitchFamily="49" charset="0"/>
              </a:rPr>
              <a:t>7. [Delete X]</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X = FIRST</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latin typeface="Consolas" pitchFamily="49" charset="0"/>
                <a:cs typeface="Consolas" pitchFamily="49" charset="0"/>
              </a:rPr>
              <a:t> FIRST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LINK(FIRST)</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ELSE</a:t>
            </a:r>
            <a:r>
              <a:rPr lang="en-IN" sz="2200" dirty="0">
                <a:latin typeface="Consolas" pitchFamily="49" charset="0"/>
                <a:cs typeface="Consolas" pitchFamily="49" charset="0"/>
              </a:rPr>
              <a:t> LINK (PRED)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LINK (X)</a:t>
            </a:r>
            <a:endParaRPr lang="en-IN" sz="2200" b="1" dirty="0">
              <a:solidFill>
                <a:schemeClr val="tx2">
                  <a:lumMod val="60000"/>
                  <a:lumOff val="40000"/>
                </a:schemeClr>
              </a:solidFill>
              <a:latin typeface="Consolas" pitchFamily="49" charset="0"/>
              <a:cs typeface="Consolas" pitchFamily="49" charset="0"/>
            </a:endParaRPr>
          </a:p>
          <a:p>
            <a:r>
              <a:rPr lang="en-IN" sz="2200" b="1" dirty="0">
                <a:solidFill>
                  <a:schemeClr val="tx2"/>
                </a:solidFill>
                <a:latin typeface="Consolas" pitchFamily="49" charset="0"/>
                <a:cs typeface="Consolas" pitchFamily="49" charset="0"/>
              </a:rPr>
              <a:t>8. [Free Deleted Node]</a:t>
            </a:r>
          </a:p>
          <a:p>
            <a:r>
              <a:rPr lang="en-IN" sz="2200" dirty="0">
                <a:latin typeface="Consolas" pitchFamily="49" charset="0"/>
                <a:cs typeface="Consolas" pitchFamily="49" charset="0"/>
              </a:rPr>
              <a:t>    Free (X)</a:t>
            </a:r>
          </a:p>
        </p:txBody>
      </p:sp>
    </p:spTree>
    <p:extLst>
      <p:ext uri="{BB962C8B-B14F-4D97-AF65-F5344CB8AC3E}">
        <p14:creationId xmlns:p14="http://schemas.microsoft.com/office/powerpoint/2010/main" val="247177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3" end="3"/>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
                                            <p:txEl>
                                              <p:pRg st="4" end="4"/>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
                                            <p:txEl>
                                              <p:pRg st="7" end="7"/>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
                                            <p:txEl>
                                              <p:pRg st="8" end="8"/>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DELETE(7541, FIRST)</a:t>
            </a:r>
          </a:p>
        </p:txBody>
      </p:sp>
      <p:grpSp>
        <p:nvGrpSpPr>
          <p:cNvPr id="3" name="Group 2"/>
          <p:cNvGrpSpPr/>
          <p:nvPr/>
        </p:nvGrpSpPr>
        <p:grpSpPr>
          <a:xfrm>
            <a:off x="1752600" y="4973633"/>
            <a:ext cx="920012" cy="533400"/>
            <a:chOff x="951919" y="5486400"/>
            <a:chExt cx="920012" cy="533400"/>
          </a:xfrm>
        </p:grpSpPr>
        <p:sp>
          <p:nvSpPr>
            <p:cNvPr id="4" name="Rectangle 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5" name="Rectangle 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6" name="Group 5"/>
          <p:cNvGrpSpPr/>
          <p:nvPr/>
        </p:nvGrpSpPr>
        <p:grpSpPr>
          <a:xfrm>
            <a:off x="3048000" y="4973633"/>
            <a:ext cx="920012" cy="533400"/>
            <a:chOff x="951919" y="5486400"/>
            <a:chExt cx="920012" cy="533400"/>
          </a:xfrm>
        </p:grpSpPr>
        <p:sp>
          <p:nvSpPr>
            <p:cNvPr id="7" name="Rectangle 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4343400" y="4973633"/>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6090388" y="4973633"/>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8071588" y="4973633"/>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8" name="Group 17"/>
          <p:cNvGrpSpPr/>
          <p:nvPr/>
        </p:nvGrpSpPr>
        <p:grpSpPr>
          <a:xfrm>
            <a:off x="9380738" y="4973633"/>
            <a:ext cx="1058662" cy="533400"/>
            <a:chOff x="6256538" y="5334000"/>
            <a:chExt cx="1058662" cy="533400"/>
          </a:xfrm>
        </p:grpSpPr>
        <p:sp>
          <p:nvSpPr>
            <p:cNvPr id="19" name="Rectangle 18"/>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0" name="Rectangle 19"/>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1" name="Straight Arrow Connector 20"/>
          <p:cNvCxnSpPr>
            <a:stCxn id="5" idx="3"/>
            <a:endCxn id="7" idx="1"/>
          </p:cNvCxnSpPr>
          <p:nvPr/>
        </p:nvCxnSpPr>
        <p:spPr>
          <a:xfrm>
            <a:off x="2672612" y="5240333"/>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8" idx="3"/>
            <a:endCxn id="10" idx="1"/>
          </p:cNvCxnSpPr>
          <p:nvPr/>
        </p:nvCxnSpPr>
        <p:spPr>
          <a:xfrm>
            <a:off x="3968012" y="5240333"/>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11" idx="3"/>
            <a:endCxn id="13" idx="1"/>
          </p:cNvCxnSpPr>
          <p:nvPr/>
        </p:nvCxnSpPr>
        <p:spPr>
          <a:xfrm>
            <a:off x="5263412" y="5240333"/>
            <a:ext cx="82697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4" idx="3"/>
            <a:endCxn id="16" idx="1"/>
          </p:cNvCxnSpPr>
          <p:nvPr/>
        </p:nvCxnSpPr>
        <p:spPr>
          <a:xfrm>
            <a:off x="7010400" y="5240333"/>
            <a:ext cx="1061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7" idx="3"/>
            <a:endCxn id="19" idx="1"/>
          </p:cNvCxnSpPr>
          <p:nvPr/>
        </p:nvCxnSpPr>
        <p:spPr>
          <a:xfrm>
            <a:off x="8991600" y="5240333"/>
            <a:ext cx="38913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flipV="1">
            <a:off x="9939280" y="4973633"/>
            <a:ext cx="500120" cy="500128"/>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27" name="TextBox 26"/>
          <p:cNvSpPr txBox="1"/>
          <p:nvPr/>
        </p:nvSpPr>
        <p:spPr>
          <a:xfrm>
            <a:off x="1724025" y="6040433"/>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28" name="Straight Arrow Connector 27"/>
          <p:cNvCxnSpPr>
            <a:stCxn id="27" idx="0"/>
          </p:cNvCxnSpPr>
          <p:nvPr/>
        </p:nvCxnSpPr>
        <p:spPr>
          <a:xfrm flipH="1" flipV="1">
            <a:off x="2071151" y="5507033"/>
            <a:ext cx="20123" cy="5334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1" name="Straight Connector 30"/>
          <p:cNvCxnSpPr/>
          <p:nvPr/>
        </p:nvCxnSpPr>
        <p:spPr>
          <a:xfrm>
            <a:off x="5072912" y="5507033"/>
            <a:ext cx="0" cy="59793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2" name="Straight Connector 31"/>
          <p:cNvCxnSpPr/>
          <p:nvPr/>
        </p:nvCxnSpPr>
        <p:spPr>
          <a:xfrm>
            <a:off x="5072912" y="6104965"/>
            <a:ext cx="3265376"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3" name="Straight Arrow Connector 32"/>
          <p:cNvCxnSpPr>
            <a:endCxn id="16" idx="2"/>
          </p:cNvCxnSpPr>
          <p:nvPr/>
        </p:nvCxnSpPr>
        <p:spPr>
          <a:xfrm flipV="1">
            <a:off x="8338288" y="5507033"/>
            <a:ext cx="0" cy="59793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4" name="TextBox 33"/>
          <p:cNvSpPr txBox="1"/>
          <p:nvPr/>
        </p:nvSpPr>
        <p:spPr>
          <a:xfrm>
            <a:off x="1752601" y="5647765"/>
            <a:ext cx="652743" cy="369332"/>
          </a:xfrm>
          <a:prstGeom prst="rect">
            <a:avLst/>
          </a:prstGeom>
          <a:noFill/>
        </p:spPr>
        <p:txBody>
          <a:bodyPr wrap="none" rtlCol="0">
            <a:spAutoFit/>
          </a:bodyPr>
          <a:lstStyle/>
          <a:p>
            <a:r>
              <a:rPr lang="en-IN" dirty="0"/>
              <a:t>5000</a:t>
            </a:r>
            <a:endParaRPr lang="en-US" dirty="0"/>
          </a:p>
        </p:txBody>
      </p:sp>
      <p:sp>
        <p:nvSpPr>
          <p:cNvPr id="35" name="TextBox 34"/>
          <p:cNvSpPr txBox="1"/>
          <p:nvPr/>
        </p:nvSpPr>
        <p:spPr>
          <a:xfrm>
            <a:off x="3048001" y="5550967"/>
            <a:ext cx="652743" cy="369332"/>
          </a:xfrm>
          <a:prstGeom prst="rect">
            <a:avLst/>
          </a:prstGeom>
          <a:noFill/>
        </p:spPr>
        <p:txBody>
          <a:bodyPr wrap="none" rtlCol="0">
            <a:spAutoFit/>
          </a:bodyPr>
          <a:lstStyle/>
          <a:p>
            <a:r>
              <a:rPr lang="en-IN" dirty="0"/>
              <a:t>4455</a:t>
            </a:r>
            <a:endParaRPr lang="en-US" dirty="0"/>
          </a:p>
        </p:txBody>
      </p:sp>
      <p:sp>
        <p:nvSpPr>
          <p:cNvPr id="36" name="TextBox 35"/>
          <p:cNvSpPr txBox="1"/>
          <p:nvPr/>
        </p:nvSpPr>
        <p:spPr>
          <a:xfrm>
            <a:off x="4343401" y="5516558"/>
            <a:ext cx="652743" cy="369332"/>
          </a:xfrm>
          <a:prstGeom prst="rect">
            <a:avLst/>
          </a:prstGeom>
          <a:noFill/>
        </p:spPr>
        <p:txBody>
          <a:bodyPr wrap="none" rtlCol="0">
            <a:spAutoFit/>
          </a:bodyPr>
          <a:lstStyle/>
          <a:p>
            <a:r>
              <a:rPr lang="en-IN" dirty="0"/>
              <a:t>8564</a:t>
            </a:r>
            <a:endParaRPr lang="en-US" dirty="0"/>
          </a:p>
        </p:txBody>
      </p:sp>
      <p:sp>
        <p:nvSpPr>
          <p:cNvPr id="37" name="TextBox 36"/>
          <p:cNvSpPr txBox="1"/>
          <p:nvPr/>
        </p:nvSpPr>
        <p:spPr>
          <a:xfrm>
            <a:off x="6090389" y="5507033"/>
            <a:ext cx="652743" cy="369332"/>
          </a:xfrm>
          <a:prstGeom prst="rect">
            <a:avLst/>
          </a:prstGeom>
          <a:noFill/>
        </p:spPr>
        <p:txBody>
          <a:bodyPr wrap="none" rtlCol="0">
            <a:spAutoFit/>
          </a:bodyPr>
          <a:lstStyle/>
          <a:p>
            <a:r>
              <a:rPr lang="en-IN" dirty="0"/>
              <a:t>7541</a:t>
            </a:r>
            <a:endParaRPr lang="en-US" dirty="0"/>
          </a:p>
        </p:txBody>
      </p:sp>
      <p:sp>
        <p:nvSpPr>
          <p:cNvPr id="38" name="TextBox 37"/>
          <p:cNvSpPr txBox="1"/>
          <p:nvPr/>
        </p:nvSpPr>
        <p:spPr>
          <a:xfrm>
            <a:off x="8020051" y="5541442"/>
            <a:ext cx="652743" cy="369332"/>
          </a:xfrm>
          <a:prstGeom prst="rect">
            <a:avLst/>
          </a:prstGeom>
          <a:noFill/>
        </p:spPr>
        <p:txBody>
          <a:bodyPr wrap="none" rtlCol="0">
            <a:spAutoFit/>
          </a:bodyPr>
          <a:lstStyle/>
          <a:p>
            <a:r>
              <a:rPr lang="en-IN" dirty="0"/>
              <a:t>1254</a:t>
            </a:r>
            <a:endParaRPr lang="en-US" dirty="0"/>
          </a:p>
        </p:txBody>
      </p:sp>
      <p:sp>
        <p:nvSpPr>
          <p:cNvPr id="39" name="TextBox 38"/>
          <p:cNvSpPr txBox="1"/>
          <p:nvPr/>
        </p:nvSpPr>
        <p:spPr>
          <a:xfrm>
            <a:off x="9380739" y="5507033"/>
            <a:ext cx="652743" cy="369332"/>
          </a:xfrm>
          <a:prstGeom prst="rect">
            <a:avLst/>
          </a:prstGeom>
          <a:noFill/>
        </p:spPr>
        <p:txBody>
          <a:bodyPr wrap="none" rtlCol="0">
            <a:spAutoFit/>
          </a:bodyPr>
          <a:lstStyle/>
          <a:p>
            <a:r>
              <a:rPr lang="en-IN" dirty="0"/>
              <a:t>3254</a:t>
            </a:r>
            <a:endParaRPr lang="en-US" dirty="0"/>
          </a:p>
        </p:txBody>
      </p:sp>
      <p:sp>
        <p:nvSpPr>
          <p:cNvPr id="40" name="TextBox 39"/>
          <p:cNvSpPr txBox="1"/>
          <p:nvPr/>
        </p:nvSpPr>
        <p:spPr>
          <a:xfrm>
            <a:off x="233644" y="876300"/>
            <a:ext cx="5760000" cy="3170099"/>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2. [Initialize search for X]</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FIRST</a:t>
            </a:r>
          </a:p>
          <a:p>
            <a:r>
              <a:rPr lang="en-IN" sz="2000" b="1" dirty="0">
                <a:solidFill>
                  <a:schemeClr val="tx2"/>
                </a:solidFill>
                <a:latin typeface="Consolas" pitchFamily="49" charset="0"/>
                <a:cs typeface="Consolas" pitchFamily="49" charset="0"/>
              </a:rPr>
              <a:t>3. [Find X]</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Repeat</a:t>
            </a:r>
            <a:r>
              <a:rPr lang="en-IN" sz="2000" dirty="0">
                <a:latin typeface="Consolas" pitchFamily="49" charset="0"/>
                <a:cs typeface="Consolas" pitchFamily="49" charset="0"/>
              </a:rPr>
              <a:t> thru step-5 </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while</a:t>
            </a:r>
            <a:r>
              <a:rPr lang="en-IN" sz="2000" dirty="0">
                <a:latin typeface="Consolas" pitchFamily="49" charset="0"/>
                <a:cs typeface="Consolas" pitchFamily="49" charset="0"/>
              </a:rPr>
              <a:t> SAVE ≠ X and </a:t>
            </a:r>
          </a:p>
          <a:p>
            <a:r>
              <a:rPr lang="en-IN" sz="2000" dirty="0">
                <a:latin typeface="Consolas" pitchFamily="49" charset="0"/>
                <a:cs typeface="Consolas" pitchFamily="49" charset="0"/>
              </a:rPr>
              <a:t>	LINK (SAVE) ≠ NULL</a:t>
            </a:r>
          </a:p>
          <a:p>
            <a:r>
              <a:rPr lang="en-IN" sz="2000" b="1" dirty="0">
                <a:solidFill>
                  <a:schemeClr val="tx2"/>
                </a:solidFill>
                <a:latin typeface="Consolas" pitchFamily="49" charset="0"/>
                <a:cs typeface="Consolas" pitchFamily="49" charset="0"/>
              </a:rPr>
              <a:t>4. [Update predecessor marker]</a:t>
            </a:r>
          </a:p>
          <a:p>
            <a:r>
              <a:rPr lang="en-IN" sz="2000" dirty="0">
                <a:latin typeface="Consolas" pitchFamily="49" charset="0"/>
                <a:cs typeface="Consolas" pitchFamily="49" charset="0"/>
              </a:rPr>
              <a:t>    PRED </a:t>
            </a:r>
            <a:r>
              <a:rPr lang="en-IN" sz="2000" dirty="0">
                <a:latin typeface="Consolas" pitchFamily="49" charset="0"/>
                <a:cs typeface="Consolas" pitchFamily="49" charset="0"/>
                <a:sym typeface="Wingdings" pitchFamily="2" charset="2"/>
              </a:rPr>
              <a:t> SAVE</a:t>
            </a:r>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5. [Move to next node]</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LINK(SAVE)</a:t>
            </a:r>
          </a:p>
        </p:txBody>
      </p:sp>
      <p:sp>
        <p:nvSpPr>
          <p:cNvPr id="41" name="TextBox 40"/>
          <p:cNvSpPr txBox="1"/>
          <p:nvPr/>
        </p:nvSpPr>
        <p:spPr>
          <a:xfrm>
            <a:off x="6181721" y="876299"/>
            <a:ext cx="5760000" cy="3170099"/>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6. [End of the list?]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  SAVE ≠ X</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Write (‘</a:t>
            </a:r>
            <a:r>
              <a:rPr lang="en-IN" sz="2000" b="1" dirty="0">
                <a:latin typeface="Consolas" pitchFamily="49" charset="0"/>
                <a:cs typeface="Consolas" pitchFamily="49" charset="0"/>
              </a:rPr>
              <a:t>Node not found</a:t>
            </a:r>
            <a:r>
              <a:rPr lang="en-IN" sz="2000" dirty="0">
                <a:latin typeface="Consolas" pitchFamily="49" charset="0"/>
                <a:cs typeface="Consolas" pitchFamily="49" charset="0"/>
              </a:rPr>
              <a:t>’)</a:t>
            </a:r>
          </a:p>
          <a:p>
            <a:r>
              <a:rPr lang="en-IN" sz="2000" dirty="0">
                <a:latin typeface="Consolas" pitchFamily="49" charset="0"/>
                <a:cs typeface="Consolas" pitchFamily="49" charset="0"/>
              </a:rPr>
              <a:t>         Return</a:t>
            </a:r>
          </a:p>
          <a:p>
            <a:r>
              <a:rPr lang="en-IN" sz="2000" b="1" dirty="0">
                <a:solidFill>
                  <a:schemeClr val="tx2"/>
                </a:solidFill>
                <a:latin typeface="Consolas" pitchFamily="49" charset="0"/>
                <a:cs typeface="Consolas" pitchFamily="49" charset="0"/>
              </a:rPr>
              <a:t>7. [Delete X]</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X = FIRST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FIRST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LINK(FIRST)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ELSE</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 (PRED)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 (X)</a:t>
            </a:r>
          </a:p>
          <a:p>
            <a:r>
              <a:rPr lang="en-IN" sz="2000" b="1" dirty="0">
                <a:solidFill>
                  <a:schemeClr val="tx2"/>
                </a:solidFill>
                <a:latin typeface="Consolas" pitchFamily="49" charset="0"/>
                <a:cs typeface="Consolas" pitchFamily="49" charset="0"/>
              </a:rPr>
              <a:t>8. [Free Deleted Node]</a:t>
            </a:r>
          </a:p>
          <a:p>
            <a:r>
              <a:rPr lang="en-IN" sz="2000" dirty="0">
                <a:latin typeface="Consolas" pitchFamily="49" charset="0"/>
                <a:cs typeface="Consolas" pitchFamily="49" charset="0"/>
              </a:rPr>
              <a:t>    Free (X)</a:t>
            </a:r>
          </a:p>
        </p:txBody>
      </p:sp>
      <p:grpSp>
        <p:nvGrpSpPr>
          <p:cNvPr id="46" name="Group 45"/>
          <p:cNvGrpSpPr/>
          <p:nvPr/>
        </p:nvGrpSpPr>
        <p:grpSpPr>
          <a:xfrm>
            <a:off x="1762775" y="4112515"/>
            <a:ext cx="694422" cy="861119"/>
            <a:chOff x="238775" y="4179749"/>
            <a:chExt cx="694422" cy="861119"/>
          </a:xfrm>
        </p:grpSpPr>
        <p:sp>
          <p:nvSpPr>
            <p:cNvPr id="30" name="TextBox 29"/>
            <p:cNvSpPr txBox="1"/>
            <p:nvPr/>
          </p:nvSpPr>
          <p:spPr>
            <a:xfrm>
              <a:off x="238775" y="4179749"/>
              <a:ext cx="694422" cy="369332"/>
            </a:xfrm>
            <a:prstGeom prst="rect">
              <a:avLst/>
            </a:prstGeom>
            <a:noFill/>
          </p:spPr>
          <p:txBody>
            <a:bodyPr wrap="none" rtlCol="0">
              <a:spAutoFit/>
            </a:bodyPr>
            <a:lstStyle/>
            <a:p>
              <a:pPr algn="ctr"/>
              <a:r>
                <a:rPr lang="en-IN" b="1" dirty="0">
                  <a:solidFill>
                    <a:srgbClr val="C00000"/>
                  </a:solidFill>
                </a:rPr>
                <a:t>SAVE</a:t>
              </a:r>
              <a:endParaRPr lang="en-US" b="1" dirty="0">
                <a:solidFill>
                  <a:srgbClr val="C00000"/>
                </a:solidFill>
              </a:endParaRPr>
            </a:p>
          </p:txBody>
        </p:sp>
        <p:cxnSp>
          <p:nvCxnSpPr>
            <p:cNvPr id="45" name="Straight Arrow Connector 44"/>
            <p:cNvCxnSpPr>
              <a:stCxn id="30" idx="2"/>
            </p:cNvCxnSpPr>
            <p:nvPr/>
          </p:nvCxnSpPr>
          <p:spPr>
            <a:xfrm>
              <a:off x="585986" y="4549081"/>
              <a:ext cx="0" cy="49178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49" name="Group 48"/>
          <p:cNvGrpSpPr/>
          <p:nvPr/>
        </p:nvGrpSpPr>
        <p:grpSpPr>
          <a:xfrm>
            <a:off x="2133600" y="4428565"/>
            <a:ext cx="696024" cy="531621"/>
            <a:chOff x="609600" y="4495800"/>
            <a:chExt cx="696024" cy="531621"/>
          </a:xfrm>
        </p:grpSpPr>
        <p:sp>
          <p:nvSpPr>
            <p:cNvPr id="29" name="TextBox 28"/>
            <p:cNvSpPr txBox="1"/>
            <p:nvPr/>
          </p:nvSpPr>
          <p:spPr>
            <a:xfrm>
              <a:off x="609600" y="4495800"/>
              <a:ext cx="696024" cy="369332"/>
            </a:xfrm>
            <a:prstGeom prst="rect">
              <a:avLst/>
            </a:prstGeom>
            <a:noFill/>
          </p:spPr>
          <p:txBody>
            <a:bodyPr wrap="none" rtlCol="0">
              <a:spAutoFit/>
            </a:bodyPr>
            <a:lstStyle/>
            <a:p>
              <a:pPr algn="ctr"/>
              <a:r>
                <a:rPr lang="en-IN" b="1" dirty="0">
                  <a:solidFill>
                    <a:srgbClr val="C00000"/>
                  </a:solidFill>
                </a:rPr>
                <a:t>PRED</a:t>
              </a:r>
              <a:endParaRPr lang="en-US" b="1" dirty="0">
                <a:solidFill>
                  <a:srgbClr val="C00000"/>
                </a:solidFill>
              </a:endParaRPr>
            </a:p>
          </p:txBody>
        </p:sp>
        <p:cxnSp>
          <p:nvCxnSpPr>
            <p:cNvPr id="48" name="Straight Arrow Connector 47"/>
            <p:cNvCxnSpPr>
              <a:stCxn id="29" idx="2"/>
              <a:endCxn id="5" idx="0"/>
            </p:cNvCxnSpPr>
            <p:nvPr/>
          </p:nvCxnSpPr>
          <p:spPr>
            <a:xfrm>
              <a:off x="957612" y="4865132"/>
              <a:ext cx="500" cy="16228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val="590601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63" presetClass="path" presetSubtype="0" accel="50000" decel="50000" fill="hold" nodeType="clickEffect">
                                  <p:stCondLst>
                                    <p:cond delay="0"/>
                                  </p:stCondLst>
                                  <p:childTnLst>
                                    <p:animMotion origin="layout" path="M 3.125E-6 0.00231 L 0.10182 0.00231 " pathEditMode="relative" rAng="0" ptsTypes="AA">
                                      <p:cBhvr>
                                        <p:cTn id="66" dur="2000" fill="hold"/>
                                        <p:tgtEl>
                                          <p:spTgt spid="46"/>
                                        </p:tgtEl>
                                        <p:attrNameLst>
                                          <p:attrName>ppt_x</p:attrName>
                                          <p:attrName>ppt_y</p:attrName>
                                        </p:attrNameLst>
                                      </p:cBhvr>
                                      <p:rCtr x="5091" y="0"/>
                                    </p:animMotion>
                                  </p:childTnLst>
                                </p:cTn>
                              </p:par>
                            </p:childTnLst>
                          </p:cTn>
                        </p:par>
                      </p:childTnLst>
                    </p:cTn>
                  </p:par>
                  <p:par>
                    <p:cTn id="67" fill="hold">
                      <p:stCondLst>
                        <p:cond delay="indefinite"/>
                      </p:stCondLst>
                      <p:childTnLst>
                        <p:par>
                          <p:cTn id="68" fill="hold">
                            <p:stCondLst>
                              <p:cond delay="0"/>
                            </p:stCondLst>
                            <p:childTnLst>
                              <p:par>
                                <p:cTn id="69" presetID="63" presetClass="path" presetSubtype="0" accel="50000" decel="50000" fill="hold" nodeType="clickEffect">
                                  <p:stCondLst>
                                    <p:cond delay="0"/>
                                  </p:stCondLst>
                                  <p:childTnLst>
                                    <p:animMotion origin="layout" path="M 4.375E-6 -7.40741E-7 L 0.10078 -7.40741E-7 " pathEditMode="relative" rAng="0" ptsTypes="AA">
                                      <p:cBhvr>
                                        <p:cTn id="70" dur="2000" fill="hold"/>
                                        <p:tgtEl>
                                          <p:spTgt spid="49"/>
                                        </p:tgtEl>
                                        <p:attrNameLst>
                                          <p:attrName>ppt_x</p:attrName>
                                          <p:attrName>ppt_y</p:attrName>
                                        </p:attrNameLst>
                                      </p:cBhvr>
                                      <p:rCtr x="5039" y="0"/>
                                    </p:animMotion>
                                  </p:childTnLst>
                                </p:cTn>
                              </p:par>
                            </p:childTnLst>
                          </p:cTn>
                        </p:par>
                      </p:childTnLst>
                    </p:cTn>
                  </p:par>
                  <p:par>
                    <p:cTn id="71" fill="hold">
                      <p:stCondLst>
                        <p:cond delay="indefinite"/>
                      </p:stCondLst>
                      <p:childTnLst>
                        <p:par>
                          <p:cTn id="72" fill="hold">
                            <p:stCondLst>
                              <p:cond delay="0"/>
                            </p:stCondLst>
                            <p:childTnLst>
                              <p:par>
                                <p:cTn id="73" presetID="63" presetClass="path" presetSubtype="0" accel="50000" decel="50000" fill="hold" nodeType="clickEffect">
                                  <p:stCondLst>
                                    <p:cond delay="0"/>
                                  </p:stCondLst>
                                  <p:childTnLst>
                                    <p:animMotion origin="layout" path="M 0.1039 0.00162 L 0.20859 0.00162 " pathEditMode="relative" rAng="0" ptsTypes="AA">
                                      <p:cBhvr>
                                        <p:cTn id="74" dur="2000" fill="hold"/>
                                        <p:tgtEl>
                                          <p:spTgt spid="46"/>
                                        </p:tgtEl>
                                        <p:attrNameLst>
                                          <p:attrName>ppt_x</p:attrName>
                                          <p:attrName>ppt_y</p:attrName>
                                        </p:attrNameLst>
                                      </p:cBhvr>
                                      <p:rCtr x="5234" y="0"/>
                                    </p:animMotion>
                                  </p:childTnLst>
                                </p:cTn>
                              </p:par>
                            </p:childTnLst>
                          </p:cTn>
                        </p:par>
                      </p:childTnLst>
                    </p:cTn>
                  </p:par>
                  <p:par>
                    <p:cTn id="75" fill="hold">
                      <p:stCondLst>
                        <p:cond delay="indefinite"/>
                      </p:stCondLst>
                      <p:childTnLst>
                        <p:par>
                          <p:cTn id="76" fill="hold">
                            <p:stCondLst>
                              <p:cond delay="0"/>
                            </p:stCondLst>
                            <p:childTnLst>
                              <p:par>
                                <p:cTn id="77" presetID="63" presetClass="path" presetSubtype="0" accel="50000" decel="50000" fill="hold" nodeType="clickEffect">
                                  <p:stCondLst>
                                    <p:cond delay="0"/>
                                  </p:stCondLst>
                                  <p:childTnLst>
                                    <p:animMotion origin="layout" path="M 0.10079 3.7037E-7 L 0.21002 0.00139 " pathEditMode="relative" rAng="0" ptsTypes="AA">
                                      <p:cBhvr>
                                        <p:cTn id="78" dur="2000" fill="hold"/>
                                        <p:tgtEl>
                                          <p:spTgt spid="49"/>
                                        </p:tgtEl>
                                        <p:attrNameLst>
                                          <p:attrName>ppt_x</p:attrName>
                                          <p:attrName>ppt_y</p:attrName>
                                        </p:attrNameLst>
                                      </p:cBhvr>
                                      <p:rCtr x="5495" y="0"/>
                                    </p:animMotion>
                                  </p:childTnLst>
                                </p:cTn>
                              </p:par>
                            </p:childTnLst>
                          </p:cTn>
                        </p:par>
                      </p:childTnLst>
                    </p:cTn>
                  </p:par>
                  <p:par>
                    <p:cTn id="79" fill="hold">
                      <p:stCondLst>
                        <p:cond delay="indefinite"/>
                      </p:stCondLst>
                      <p:childTnLst>
                        <p:par>
                          <p:cTn id="80" fill="hold">
                            <p:stCondLst>
                              <p:cond delay="0"/>
                            </p:stCondLst>
                            <p:childTnLst>
                              <p:par>
                                <p:cTn id="81" presetID="63" presetClass="path" presetSubtype="0" accel="50000" decel="50000" fill="hold" nodeType="clickEffect">
                                  <p:stCondLst>
                                    <p:cond delay="0"/>
                                  </p:stCondLst>
                                  <p:childTnLst>
                                    <p:animMotion origin="layout" path="M 0.20833 0.0037 L 0.35651 0.0037 " pathEditMode="relative" rAng="0" ptsTypes="AA">
                                      <p:cBhvr>
                                        <p:cTn id="82" dur="2000" fill="hold"/>
                                        <p:tgtEl>
                                          <p:spTgt spid="46"/>
                                        </p:tgtEl>
                                        <p:attrNameLst>
                                          <p:attrName>ppt_x</p:attrName>
                                          <p:attrName>ppt_y</p:attrName>
                                        </p:attrNameLst>
                                      </p:cBhvr>
                                      <p:rCtr x="7409" y="0"/>
                                    </p:animMotion>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12"/>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23"/>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24"/>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37"/>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4" grpId="0"/>
      <p:bldP spid="35" grpId="0"/>
      <p:bldP spid="36" grpId="0"/>
      <p:bldP spid="37" grpId="0"/>
      <p:bldP spid="37" grpId="1"/>
      <p:bldP spid="38" grpId="0"/>
      <p:bldP spid="39" grpId="0"/>
      <p:bldP spid="40" grpId="0" animBg="1"/>
      <p:bldP spid="4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5930976" y="863690"/>
            <a:ext cx="5946023" cy="492751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Java code to delete a Node from linked list</a:t>
            </a:r>
          </a:p>
        </p:txBody>
      </p:sp>
      <p:sp>
        <p:nvSpPr>
          <p:cNvPr id="9" name="Rectangle 8"/>
          <p:cNvSpPr/>
          <p:nvPr/>
        </p:nvSpPr>
        <p:spPr>
          <a:xfrm>
            <a:off x="309305" y="862153"/>
            <a:ext cx="5431737" cy="492904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155053" y="4704814"/>
            <a:ext cx="5419628" cy="1015663"/>
          </a:xfrm>
          <a:prstGeom prst="rect">
            <a:avLst/>
          </a:prstGeom>
          <a:noFill/>
        </p:spPr>
        <p:txBody>
          <a:bodyPr wrap="square" rtlCol="0">
            <a:spAutoFit/>
          </a:bodyPr>
          <a:lstStyle/>
          <a:p>
            <a:r>
              <a:rPr lang="en-US" i="1" dirty="0">
                <a:solidFill>
                  <a:schemeClr val="accent3">
                    <a:lumMod val="75000"/>
                  </a:schemeClr>
                </a:solidFill>
              </a:rPr>
              <a:t>          // Unlink the node from linked list </a:t>
            </a:r>
          </a:p>
          <a:p>
            <a:r>
              <a:rPr lang="en-US" sz="2200" dirty="0"/>
              <a:t>        </a:t>
            </a:r>
            <a:r>
              <a:rPr lang="en-US" sz="2200" dirty="0" err="1"/>
              <a:t>prev.link</a:t>
            </a:r>
            <a:r>
              <a:rPr lang="en-US" sz="2200" dirty="0"/>
              <a:t> = </a:t>
            </a:r>
            <a:r>
              <a:rPr lang="en-US" sz="2200" dirty="0" err="1"/>
              <a:t>temp.link</a:t>
            </a:r>
            <a:r>
              <a:rPr lang="en-US" sz="2200" dirty="0"/>
              <a:t>; </a:t>
            </a:r>
          </a:p>
          <a:p>
            <a:r>
              <a:rPr lang="en-US" sz="2000" b="1" dirty="0">
                <a:solidFill>
                  <a:schemeClr val="accent6"/>
                </a:solidFill>
              </a:rPr>
              <a:t>}</a:t>
            </a:r>
          </a:p>
        </p:txBody>
      </p:sp>
      <p:sp>
        <p:nvSpPr>
          <p:cNvPr id="7" name="TextBox 6"/>
          <p:cNvSpPr txBox="1"/>
          <p:nvPr/>
        </p:nvSpPr>
        <p:spPr>
          <a:xfrm>
            <a:off x="356118" y="946208"/>
            <a:ext cx="4470523" cy="430887"/>
          </a:xfrm>
          <a:prstGeom prst="rect">
            <a:avLst/>
          </a:prstGeom>
          <a:noFill/>
        </p:spPr>
        <p:txBody>
          <a:bodyPr wrap="square" rtlCol="0">
            <a:spAutoFit/>
          </a:bodyPr>
          <a:lstStyle/>
          <a:p>
            <a:r>
              <a:rPr lang="en-US" sz="2200" b="1" dirty="0"/>
              <a:t>public</a:t>
            </a:r>
            <a:r>
              <a:rPr lang="en-US" sz="2200" dirty="0"/>
              <a:t> </a:t>
            </a:r>
            <a:r>
              <a:rPr lang="en-US" sz="2200" b="1" dirty="0"/>
              <a:t>void</a:t>
            </a:r>
            <a:r>
              <a:rPr lang="en-US" sz="2200" dirty="0"/>
              <a:t> </a:t>
            </a:r>
            <a:r>
              <a:rPr lang="en-US" sz="2200" b="1" dirty="0" err="1">
                <a:solidFill>
                  <a:schemeClr val="accent6"/>
                </a:solidFill>
              </a:rPr>
              <a:t>deleteNode</a:t>
            </a:r>
            <a:r>
              <a:rPr lang="en-US" sz="2200" b="1" dirty="0">
                <a:solidFill>
                  <a:schemeClr val="accent6"/>
                </a:solidFill>
              </a:rPr>
              <a:t> </a:t>
            </a:r>
            <a:r>
              <a:rPr lang="en-US" sz="2200" dirty="0"/>
              <a:t>(</a:t>
            </a:r>
            <a:r>
              <a:rPr lang="en-US" sz="2200" b="1" dirty="0" err="1">
                <a:solidFill>
                  <a:srgbClr val="00B050"/>
                </a:solidFill>
              </a:rPr>
              <a:t>int</a:t>
            </a:r>
            <a:r>
              <a:rPr lang="en-US" sz="2200" dirty="0"/>
              <a:t> key) </a:t>
            </a:r>
            <a:r>
              <a:rPr lang="en-US" sz="2200" b="1" dirty="0">
                <a:solidFill>
                  <a:schemeClr val="accent6"/>
                </a:solidFill>
              </a:rPr>
              <a:t>{</a:t>
            </a:r>
            <a:r>
              <a:rPr lang="en-US" sz="2200" dirty="0"/>
              <a:t>  </a:t>
            </a:r>
          </a:p>
        </p:txBody>
      </p:sp>
      <p:sp>
        <p:nvSpPr>
          <p:cNvPr id="12" name="TextBox 11"/>
          <p:cNvSpPr txBox="1"/>
          <p:nvPr/>
        </p:nvSpPr>
        <p:spPr>
          <a:xfrm>
            <a:off x="479801" y="1468727"/>
            <a:ext cx="4694081" cy="1754326"/>
          </a:xfrm>
          <a:prstGeom prst="rect">
            <a:avLst/>
          </a:prstGeom>
          <a:noFill/>
        </p:spPr>
        <p:txBody>
          <a:bodyPr wrap="square" rtlCol="0">
            <a:spAutoFit/>
          </a:bodyPr>
          <a:lstStyle/>
          <a:p>
            <a:r>
              <a:rPr lang="en-US" i="1" dirty="0">
                <a:solidFill>
                  <a:schemeClr val="accent3">
                    <a:lumMod val="75000"/>
                  </a:schemeClr>
                </a:solidFill>
              </a:rPr>
              <a:t>       // Linked list is empty</a:t>
            </a:r>
            <a:r>
              <a:rPr lang="en-US" sz="2000" dirty="0"/>
              <a:t> </a:t>
            </a:r>
          </a:p>
          <a:p>
            <a:r>
              <a:rPr lang="en-US" sz="2000" dirty="0"/>
              <a:t>       </a:t>
            </a:r>
            <a:r>
              <a:rPr lang="en-US" sz="2200" dirty="0"/>
              <a:t> </a:t>
            </a:r>
            <a:r>
              <a:rPr lang="en-US" sz="2200" b="1" dirty="0"/>
              <a:t>if</a:t>
            </a:r>
            <a:r>
              <a:rPr lang="en-US" sz="2200" dirty="0"/>
              <a:t>(</a:t>
            </a:r>
            <a:r>
              <a:rPr lang="en-US" sz="2200" dirty="0">
                <a:solidFill>
                  <a:schemeClr val="accent6"/>
                </a:solidFill>
              </a:rPr>
              <a:t>first</a:t>
            </a:r>
            <a:r>
              <a:rPr lang="en-US" sz="2200" dirty="0"/>
              <a:t> == </a:t>
            </a:r>
            <a:r>
              <a:rPr lang="en-US" sz="2200" b="1" dirty="0"/>
              <a:t>null) </a:t>
            </a:r>
            <a:r>
              <a:rPr lang="en-US" sz="2200" dirty="0"/>
              <a:t>{  </a:t>
            </a:r>
          </a:p>
          <a:p>
            <a:r>
              <a:rPr lang="en-US" sz="2200" dirty="0"/>
              <a:t>             </a:t>
            </a:r>
            <a:r>
              <a:rPr lang="en-US" sz="2200" dirty="0" err="1"/>
              <a:t>system.out.println</a:t>
            </a:r>
            <a:r>
              <a:rPr lang="en-US" sz="2200" dirty="0"/>
              <a:t>(“empty");</a:t>
            </a:r>
          </a:p>
          <a:p>
            <a:r>
              <a:rPr lang="en-US" sz="2200" dirty="0"/>
              <a:t>             return;</a:t>
            </a:r>
          </a:p>
          <a:p>
            <a:r>
              <a:rPr lang="en-US" sz="2200" dirty="0"/>
              <a:t>        } </a:t>
            </a:r>
          </a:p>
        </p:txBody>
      </p:sp>
      <p:sp>
        <p:nvSpPr>
          <p:cNvPr id="13" name="TextBox 12"/>
          <p:cNvSpPr txBox="1"/>
          <p:nvPr/>
        </p:nvSpPr>
        <p:spPr>
          <a:xfrm>
            <a:off x="499239" y="3225505"/>
            <a:ext cx="4519537" cy="2369880"/>
          </a:xfrm>
          <a:prstGeom prst="rect">
            <a:avLst/>
          </a:prstGeom>
          <a:noFill/>
        </p:spPr>
        <p:txBody>
          <a:bodyPr wrap="square" rtlCol="0">
            <a:spAutoFit/>
          </a:bodyPr>
          <a:lstStyle/>
          <a:p>
            <a:r>
              <a:rPr lang="en-US" sz="2200" dirty="0"/>
              <a:t>        </a:t>
            </a:r>
            <a:r>
              <a:rPr lang="en-US" sz="2200" dirty="0">
                <a:solidFill>
                  <a:schemeClr val="tx2"/>
                </a:solidFill>
              </a:rPr>
              <a:t>Node</a:t>
            </a:r>
            <a:r>
              <a:rPr lang="en-US" sz="2200" dirty="0"/>
              <a:t> </a:t>
            </a:r>
            <a:r>
              <a:rPr lang="en-US" sz="2200" dirty="0">
                <a:solidFill>
                  <a:schemeClr val="accent6"/>
                </a:solidFill>
              </a:rPr>
              <a:t>temp</a:t>
            </a:r>
            <a:r>
              <a:rPr lang="en-US" sz="2200" dirty="0"/>
              <a:t> = </a:t>
            </a:r>
            <a:r>
              <a:rPr lang="en-US" sz="2200" dirty="0">
                <a:solidFill>
                  <a:schemeClr val="accent6"/>
                </a:solidFill>
              </a:rPr>
              <a:t>first</a:t>
            </a:r>
            <a:r>
              <a:rPr lang="en-US" sz="2200" dirty="0"/>
              <a:t>, </a:t>
            </a:r>
            <a:r>
              <a:rPr lang="en-US" sz="2200" dirty="0" err="1">
                <a:solidFill>
                  <a:schemeClr val="accent6"/>
                </a:solidFill>
              </a:rPr>
              <a:t>prev</a:t>
            </a:r>
            <a:r>
              <a:rPr lang="en-US" sz="2200" dirty="0">
                <a:solidFill>
                  <a:schemeClr val="accent6"/>
                </a:solidFill>
              </a:rPr>
              <a:t> </a:t>
            </a:r>
            <a:r>
              <a:rPr lang="en-US" sz="2200" dirty="0"/>
              <a:t>= null;</a:t>
            </a:r>
          </a:p>
          <a:p>
            <a:endParaRPr lang="en-US" i="1" dirty="0">
              <a:solidFill>
                <a:schemeClr val="accent3">
                  <a:lumMod val="75000"/>
                </a:schemeClr>
              </a:solidFill>
            </a:endParaRPr>
          </a:p>
          <a:p>
            <a:r>
              <a:rPr lang="en-US" i="1" dirty="0">
                <a:solidFill>
                  <a:schemeClr val="accent3">
                    <a:lumMod val="75000"/>
                  </a:schemeClr>
                </a:solidFill>
              </a:rPr>
              <a:t>         // First node holds the key</a:t>
            </a:r>
            <a:r>
              <a:rPr lang="en-US" sz="2000" dirty="0"/>
              <a:t> </a:t>
            </a:r>
            <a:endParaRPr lang="en-US" dirty="0"/>
          </a:p>
          <a:p>
            <a:r>
              <a:rPr lang="en-US" sz="2200" dirty="0"/>
              <a:t>       if(</a:t>
            </a:r>
            <a:r>
              <a:rPr lang="en-US" sz="2200" dirty="0">
                <a:solidFill>
                  <a:schemeClr val="accent6"/>
                </a:solidFill>
              </a:rPr>
              <a:t>temp</a:t>
            </a:r>
            <a:r>
              <a:rPr lang="en-US" sz="2200" dirty="0"/>
              <a:t>.info==key) {</a:t>
            </a:r>
          </a:p>
          <a:p>
            <a:r>
              <a:rPr lang="en-US" sz="2200" dirty="0"/>
              <a:t>              </a:t>
            </a:r>
            <a:r>
              <a:rPr lang="en-US" sz="2200" dirty="0">
                <a:solidFill>
                  <a:schemeClr val="accent6"/>
                </a:solidFill>
              </a:rPr>
              <a:t>first</a:t>
            </a:r>
            <a:r>
              <a:rPr lang="en-US" sz="2200" dirty="0"/>
              <a:t> = </a:t>
            </a:r>
            <a:r>
              <a:rPr lang="en-US" sz="2200" dirty="0" err="1">
                <a:solidFill>
                  <a:schemeClr val="accent6"/>
                </a:solidFill>
              </a:rPr>
              <a:t>temp</a:t>
            </a:r>
            <a:r>
              <a:rPr lang="en-US" sz="2200" dirty="0" err="1"/>
              <a:t>.link</a:t>
            </a:r>
            <a:r>
              <a:rPr lang="en-US" sz="2200" dirty="0"/>
              <a:t>;</a:t>
            </a:r>
          </a:p>
          <a:p>
            <a:r>
              <a:rPr lang="en-US" sz="2200" dirty="0"/>
              <a:t>              return; </a:t>
            </a:r>
          </a:p>
          <a:p>
            <a:r>
              <a:rPr lang="en-US" sz="2200" dirty="0"/>
              <a:t>       }</a:t>
            </a:r>
          </a:p>
        </p:txBody>
      </p:sp>
      <p:sp>
        <p:nvSpPr>
          <p:cNvPr id="15" name="TextBox 14"/>
          <p:cNvSpPr txBox="1"/>
          <p:nvPr/>
        </p:nvSpPr>
        <p:spPr>
          <a:xfrm>
            <a:off x="6705555" y="985105"/>
            <a:ext cx="5054321" cy="2000548"/>
          </a:xfrm>
          <a:prstGeom prst="rect">
            <a:avLst/>
          </a:prstGeom>
          <a:noFill/>
        </p:spPr>
        <p:txBody>
          <a:bodyPr wrap="square" rtlCol="0">
            <a:spAutoFit/>
          </a:bodyPr>
          <a:lstStyle/>
          <a:p>
            <a:r>
              <a:rPr lang="en-US" i="1" dirty="0">
                <a:solidFill>
                  <a:schemeClr val="accent3">
                    <a:lumMod val="75000"/>
                  </a:schemeClr>
                </a:solidFill>
              </a:rPr>
              <a:t>// Search for the key to be deleted, keep track of </a:t>
            </a:r>
          </a:p>
          <a:p>
            <a:r>
              <a:rPr lang="en-US" i="1" dirty="0">
                <a:solidFill>
                  <a:schemeClr val="accent3">
                    <a:lumMod val="75000"/>
                  </a:schemeClr>
                </a:solidFill>
              </a:rPr>
              <a:t>// the previous node as we need to change </a:t>
            </a:r>
            <a:r>
              <a:rPr lang="en-US" i="1" dirty="0" err="1">
                <a:solidFill>
                  <a:schemeClr val="accent3">
                    <a:lumMod val="75000"/>
                  </a:schemeClr>
                </a:solidFill>
              </a:rPr>
              <a:t>temp.link</a:t>
            </a:r>
            <a:r>
              <a:rPr lang="en-US" i="1" dirty="0">
                <a:solidFill>
                  <a:schemeClr val="accent3">
                    <a:lumMod val="75000"/>
                  </a:schemeClr>
                </a:solidFill>
              </a:rPr>
              <a:t> </a:t>
            </a:r>
          </a:p>
          <a:p>
            <a:r>
              <a:rPr lang="en-US" sz="2200" dirty="0"/>
              <a:t>while (</a:t>
            </a:r>
            <a:r>
              <a:rPr lang="en-US" sz="2200" dirty="0">
                <a:solidFill>
                  <a:schemeClr val="accent6"/>
                </a:solidFill>
              </a:rPr>
              <a:t>temp</a:t>
            </a:r>
            <a:r>
              <a:rPr lang="en-US" sz="2200" dirty="0"/>
              <a:t> != null &amp;&amp; </a:t>
            </a:r>
            <a:r>
              <a:rPr lang="en-US" sz="2200" dirty="0">
                <a:solidFill>
                  <a:schemeClr val="accent6"/>
                </a:solidFill>
              </a:rPr>
              <a:t>temp</a:t>
            </a:r>
            <a:r>
              <a:rPr lang="en-US" sz="2200" dirty="0"/>
              <a:t>.info != key) { </a:t>
            </a:r>
          </a:p>
          <a:p>
            <a:r>
              <a:rPr lang="en-US" sz="2200" dirty="0"/>
              <a:t>       </a:t>
            </a:r>
            <a:r>
              <a:rPr lang="en-US" sz="2200" dirty="0" err="1">
                <a:solidFill>
                  <a:schemeClr val="accent6"/>
                </a:solidFill>
              </a:rPr>
              <a:t>prev</a:t>
            </a:r>
            <a:r>
              <a:rPr lang="en-US" sz="2200" dirty="0">
                <a:solidFill>
                  <a:schemeClr val="accent6"/>
                </a:solidFill>
              </a:rPr>
              <a:t> </a:t>
            </a:r>
            <a:r>
              <a:rPr lang="en-US" sz="2200" dirty="0"/>
              <a:t>= </a:t>
            </a:r>
            <a:r>
              <a:rPr lang="en-US" sz="2200" dirty="0">
                <a:solidFill>
                  <a:schemeClr val="accent6"/>
                </a:solidFill>
              </a:rPr>
              <a:t>temp</a:t>
            </a:r>
            <a:r>
              <a:rPr lang="en-US" sz="2200" dirty="0"/>
              <a:t>; </a:t>
            </a:r>
          </a:p>
          <a:p>
            <a:r>
              <a:rPr lang="en-US" sz="2200" dirty="0"/>
              <a:t>       </a:t>
            </a:r>
            <a:r>
              <a:rPr lang="en-US" sz="2200" dirty="0">
                <a:solidFill>
                  <a:schemeClr val="accent6"/>
                </a:solidFill>
              </a:rPr>
              <a:t>temp</a:t>
            </a:r>
            <a:r>
              <a:rPr lang="en-US" sz="2200" dirty="0"/>
              <a:t> = </a:t>
            </a:r>
            <a:r>
              <a:rPr lang="en-US" sz="2200" dirty="0" err="1">
                <a:solidFill>
                  <a:schemeClr val="accent6"/>
                </a:solidFill>
              </a:rPr>
              <a:t>temp</a:t>
            </a:r>
            <a:r>
              <a:rPr lang="en-US" sz="2200" dirty="0" err="1"/>
              <a:t>.link</a:t>
            </a:r>
            <a:r>
              <a:rPr lang="en-US" sz="2200" dirty="0"/>
              <a:t>; </a:t>
            </a:r>
          </a:p>
          <a:p>
            <a:r>
              <a:rPr lang="en-US" sz="2200" dirty="0"/>
              <a:t>} </a:t>
            </a:r>
          </a:p>
        </p:txBody>
      </p:sp>
      <p:sp>
        <p:nvSpPr>
          <p:cNvPr id="16" name="TextBox 15"/>
          <p:cNvSpPr txBox="1"/>
          <p:nvPr/>
        </p:nvSpPr>
        <p:spPr>
          <a:xfrm>
            <a:off x="6705555" y="2983957"/>
            <a:ext cx="5097323" cy="1723549"/>
          </a:xfrm>
          <a:prstGeom prst="rect">
            <a:avLst/>
          </a:prstGeom>
          <a:noFill/>
        </p:spPr>
        <p:txBody>
          <a:bodyPr wrap="square" rtlCol="0">
            <a:spAutoFit/>
          </a:bodyPr>
          <a:lstStyle/>
          <a:p>
            <a:r>
              <a:rPr lang="en-US" i="1" dirty="0">
                <a:solidFill>
                  <a:schemeClr val="accent3">
                    <a:lumMod val="75000"/>
                  </a:schemeClr>
                </a:solidFill>
              </a:rPr>
              <a:t>// If key was not present in linked list </a:t>
            </a:r>
          </a:p>
          <a:p>
            <a:r>
              <a:rPr lang="en-US" sz="2200" dirty="0"/>
              <a:t>if (</a:t>
            </a:r>
            <a:r>
              <a:rPr lang="en-US" sz="2200" dirty="0">
                <a:solidFill>
                  <a:schemeClr val="accent6"/>
                </a:solidFill>
              </a:rPr>
              <a:t>temp</a:t>
            </a:r>
            <a:r>
              <a:rPr lang="en-US" sz="2200" dirty="0"/>
              <a:t> == </a:t>
            </a:r>
            <a:r>
              <a:rPr lang="en-US" sz="2200" b="1" dirty="0"/>
              <a:t>null</a:t>
            </a:r>
            <a:r>
              <a:rPr lang="en-US" sz="2200" dirty="0"/>
              <a:t>) {</a:t>
            </a:r>
          </a:p>
          <a:p>
            <a:r>
              <a:rPr lang="en-US" sz="2200" dirty="0"/>
              <a:t>       </a:t>
            </a:r>
            <a:r>
              <a:rPr lang="en-US" sz="2200" dirty="0" err="1"/>
              <a:t>system.out.println</a:t>
            </a:r>
            <a:r>
              <a:rPr lang="en-US" sz="2200" dirty="0"/>
              <a:t>(“Node not found");</a:t>
            </a:r>
          </a:p>
          <a:p>
            <a:r>
              <a:rPr lang="en-US" sz="2200" dirty="0"/>
              <a:t>       return; </a:t>
            </a:r>
          </a:p>
          <a:p>
            <a:r>
              <a:rPr lang="en-US" sz="2200" dirty="0"/>
              <a:t>}</a:t>
            </a:r>
          </a:p>
        </p:txBody>
      </p:sp>
    </p:spTree>
    <p:extLst>
      <p:ext uri="{BB962C8B-B14F-4D97-AF65-F5344CB8AC3E}">
        <p14:creationId xmlns:p14="http://schemas.microsoft.com/office/powerpoint/2010/main" val="3387496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9" grpId="0" animBg="1"/>
      <p:bldP spid="10" grpId="0"/>
      <p:bldP spid="7" grpId="0"/>
      <p:bldP spid="12" grpId="0"/>
      <p:bldP spid="13" grpId="0"/>
      <p:bldP spid="15" grpId="0"/>
      <p:bldP spid="1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COUNT_NODES(FIRST)</a:t>
            </a:r>
          </a:p>
        </p:txBody>
      </p:sp>
      <p:sp>
        <p:nvSpPr>
          <p:cNvPr id="3" name="Content Placeholder 2"/>
          <p:cNvSpPr>
            <a:spLocks noGrp="1"/>
          </p:cNvSpPr>
          <p:nvPr>
            <p:ph idx="1"/>
          </p:nvPr>
        </p:nvSpPr>
        <p:spPr>
          <a:xfrm>
            <a:off x="131180" y="876145"/>
            <a:ext cx="11929641" cy="1928016"/>
          </a:xfrm>
        </p:spPr>
        <p:txBody>
          <a:bodyPr/>
          <a:lstStyle/>
          <a:p>
            <a:r>
              <a:rPr lang="en-IN" dirty="0"/>
              <a:t>This function </a:t>
            </a:r>
            <a:r>
              <a:rPr lang="en-IN" b="1" dirty="0">
                <a:solidFill>
                  <a:srgbClr val="C00000"/>
                </a:solidFill>
              </a:rPr>
              <a:t>counts</a:t>
            </a:r>
            <a:r>
              <a:rPr lang="en-IN" dirty="0">
                <a:solidFill>
                  <a:srgbClr val="C00000"/>
                </a:solidFill>
              </a:rPr>
              <a:t> </a:t>
            </a:r>
            <a:r>
              <a:rPr lang="en-IN" dirty="0"/>
              <a:t>number of nodes</a:t>
            </a:r>
            <a:r>
              <a:rPr lang="en-IN" b="1" dirty="0">
                <a:solidFill>
                  <a:srgbClr val="FF0000"/>
                </a:solidFill>
              </a:rPr>
              <a:t> </a:t>
            </a:r>
            <a:r>
              <a:rPr lang="en-IN" dirty="0"/>
              <a:t>of the linked list and returns </a:t>
            </a:r>
            <a:r>
              <a:rPr lang="en-IN" b="1" dirty="0">
                <a:solidFill>
                  <a:srgbClr val="C00000"/>
                </a:solidFill>
              </a:rPr>
              <a:t>COUNT</a:t>
            </a:r>
            <a:r>
              <a:rPr lang="en-IN" dirty="0"/>
              <a:t>. </a:t>
            </a:r>
          </a:p>
          <a:p>
            <a:r>
              <a:rPr lang="en-IN" b="1" dirty="0">
                <a:solidFill>
                  <a:srgbClr val="C00000"/>
                </a:solidFill>
              </a:rPr>
              <a:t>FIRST</a:t>
            </a:r>
            <a:r>
              <a:rPr lang="en-IN" dirty="0">
                <a:solidFill>
                  <a:srgbClr val="C00000"/>
                </a:solidFill>
              </a:rPr>
              <a:t> </a:t>
            </a:r>
            <a:r>
              <a:rPr lang="en-IN" dirty="0"/>
              <a:t>is a </a:t>
            </a:r>
            <a:r>
              <a:rPr lang="en-IN" b="1" dirty="0"/>
              <a:t>pointer to the first element</a:t>
            </a:r>
            <a:r>
              <a:rPr lang="en-IN" dirty="0"/>
              <a:t> of a Singly linked linear list.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SAVE </a:t>
            </a:r>
            <a:r>
              <a:rPr lang="en-IN" dirty="0"/>
              <a:t>is a Temporary pointer variable.</a:t>
            </a:r>
          </a:p>
        </p:txBody>
      </p:sp>
      <p:sp>
        <p:nvSpPr>
          <p:cNvPr id="4" name="TextBox 3"/>
          <p:cNvSpPr txBox="1"/>
          <p:nvPr/>
        </p:nvSpPr>
        <p:spPr>
          <a:xfrm>
            <a:off x="407895" y="3199053"/>
            <a:ext cx="5760000" cy="2462213"/>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[Is list Empty?]</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FIRST = NULL</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latin typeface="Consolas" pitchFamily="49" charset="0"/>
                <a:cs typeface="Consolas" pitchFamily="49" charset="0"/>
              </a:rPr>
              <a:t>  COUNT </a:t>
            </a:r>
            <a:r>
              <a:rPr lang="en-IN" sz="2200" dirty="0">
                <a:latin typeface="Consolas" pitchFamily="49" charset="0"/>
                <a:cs typeface="Consolas" pitchFamily="49" charset="0"/>
                <a:sym typeface="Wingdings" panose="05000000000000000000" pitchFamily="2" charset="2"/>
              </a:rPr>
              <a:t> 0</a:t>
            </a:r>
            <a:endParaRPr lang="en-IN" sz="2200" dirty="0">
              <a:latin typeface="Consolas" pitchFamily="49" charset="0"/>
              <a:cs typeface="Consolas" pitchFamily="49" charset="0"/>
            </a:endParaRPr>
          </a:p>
          <a:p>
            <a:r>
              <a:rPr lang="en-IN" sz="2200" dirty="0">
                <a:latin typeface="Consolas" pitchFamily="49" charset="0"/>
                <a:cs typeface="Consolas" pitchFamily="49" charset="0"/>
              </a:rPr>
              <a:t>         Return(COUNT)</a:t>
            </a:r>
            <a:endParaRPr lang="en-IN" sz="2200" b="1" dirty="0">
              <a:solidFill>
                <a:schemeClr val="tx2">
                  <a:lumMod val="60000"/>
                  <a:lumOff val="40000"/>
                </a:schemeClr>
              </a:solidFill>
              <a:latin typeface="Consolas" pitchFamily="49" charset="0"/>
              <a:cs typeface="Consolas" pitchFamily="49" charset="0"/>
            </a:endParaRPr>
          </a:p>
          <a:p>
            <a:pPr marL="444500" indent="-444500"/>
            <a:r>
              <a:rPr lang="en-IN" sz="2200" b="1" dirty="0">
                <a:solidFill>
                  <a:schemeClr val="tx2"/>
                </a:solidFill>
                <a:latin typeface="Consolas" pitchFamily="49" charset="0"/>
                <a:cs typeface="Consolas" pitchFamily="49" charset="0"/>
              </a:rPr>
              <a:t>2. [Initialize loop for a last node to update count]</a:t>
            </a:r>
          </a:p>
          <a:p>
            <a:r>
              <a:rPr lang="en-IN" sz="2200" dirty="0">
                <a:latin typeface="Consolas" pitchFamily="49" charset="0"/>
                <a:cs typeface="Consolas" pitchFamily="49" charset="0"/>
              </a:rPr>
              <a:t>    SAVE</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FIRST</a:t>
            </a:r>
          </a:p>
        </p:txBody>
      </p:sp>
      <p:sp>
        <p:nvSpPr>
          <p:cNvPr id="5" name="Rectangle 4"/>
          <p:cNvSpPr/>
          <p:nvPr/>
        </p:nvSpPr>
        <p:spPr>
          <a:xfrm>
            <a:off x="6241081" y="3199053"/>
            <a:ext cx="5760000" cy="2123658"/>
          </a:xfrm>
          <a:prstGeom prst="rect">
            <a:avLst/>
          </a:prstGeom>
          <a:solidFill>
            <a:schemeClr val="bg1">
              <a:lumMod val="95000"/>
            </a:schemeClr>
          </a:solidFill>
        </p:spPr>
        <p:txBody>
          <a:bodyPr>
            <a:spAutoFit/>
          </a:bodyPr>
          <a:lstStyle/>
          <a:p>
            <a:r>
              <a:rPr lang="en-IN" sz="2200" b="1" dirty="0">
                <a:solidFill>
                  <a:schemeClr val="tx2"/>
                </a:solidFill>
                <a:latin typeface="Consolas" pitchFamily="49" charset="0"/>
                <a:cs typeface="Consolas" pitchFamily="49" charset="0"/>
              </a:rPr>
              <a:t>3. [Go for end of list]</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Repeat</a:t>
            </a:r>
            <a:r>
              <a:rPr lang="en-IN" sz="2200" dirty="0">
                <a:solidFill>
                  <a:schemeClr val="tx2">
                    <a:lumMod val="75000"/>
                  </a:schemeClr>
                </a:solidFill>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while</a:t>
            </a:r>
            <a:r>
              <a:rPr lang="en-IN" sz="2200" dirty="0">
                <a:latin typeface="Consolas" pitchFamily="49" charset="0"/>
                <a:cs typeface="Consolas" pitchFamily="49" charset="0"/>
              </a:rPr>
              <a:t> LINK (SAVE) ≠ NULL</a:t>
            </a:r>
          </a:p>
          <a:p>
            <a:r>
              <a:rPr lang="en-IN" sz="2200" dirty="0">
                <a:latin typeface="Consolas" pitchFamily="49" charset="0"/>
                <a:cs typeface="Consolas" pitchFamily="49" charset="0"/>
              </a:rPr>
              <a:t> 	SAVE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LINK (SAVE)</a:t>
            </a:r>
          </a:p>
          <a:p>
            <a:r>
              <a:rPr lang="en-IN" sz="2200" dirty="0">
                <a:latin typeface="Consolas" pitchFamily="49" charset="0"/>
                <a:cs typeface="Consolas" pitchFamily="49" charset="0"/>
              </a:rPr>
              <a:t>	COUNT </a:t>
            </a:r>
            <a:r>
              <a:rPr lang="en-IN" sz="2200" dirty="0">
                <a:latin typeface="Consolas" pitchFamily="49" charset="0"/>
                <a:cs typeface="Consolas" pitchFamily="49" charset="0"/>
                <a:sym typeface="Wingdings" panose="05000000000000000000" pitchFamily="2" charset="2"/>
              </a:rPr>
              <a:t> COUNT + 1</a:t>
            </a:r>
            <a:endParaRPr lang="en-IN" sz="2200" dirty="0">
              <a:latin typeface="Consolas" pitchFamily="49" charset="0"/>
              <a:cs typeface="Consolas" pitchFamily="49" charset="0"/>
            </a:endParaRPr>
          </a:p>
          <a:p>
            <a:r>
              <a:rPr lang="en-IN" sz="2200" b="1" dirty="0">
                <a:solidFill>
                  <a:schemeClr val="tx2"/>
                </a:solidFill>
                <a:latin typeface="Consolas" pitchFamily="49" charset="0"/>
                <a:cs typeface="Consolas" pitchFamily="49" charset="0"/>
              </a:rPr>
              <a:t>4. [Return Count]</a:t>
            </a:r>
          </a:p>
          <a:p>
            <a:r>
              <a:rPr lang="en-IN" sz="2200" dirty="0">
                <a:latin typeface="Consolas" pitchFamily="49" charset="0"/>
                <a:cs typeface="Consolas" pitchFamily="49" charset="0"/>
              </a:rPr>
              <a:t>    Return (COUNT)</a:t>
            </a:r>
          </a:p>
        </p:txBody>
      </p:sp>
    </p:spTree>
    <p:extLst>
      <p:ext uri="{BB962C8B-B14F-4D97-AF65-F5344CB8AC3E}">
        <p14:creationId xmlns:p14="http://schemas.microsoft.com/office/powerpoint/2010/main" val="3084084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bg/>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 end="1"/>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 end="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4" end="4"/>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build="allAtOnce"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COPY (FIRST)</a:t>
            </a:r>
          </a:p>
        </p:txBody>
      </p:sp>
      <p:sp>
        <p:nvSpPr>
          <p:cNvPr id="3" name="Content Placeholder 2"/>
          <p:cNvSpPr>
            <a:spLocks noGrp="1"/>
          </p:cNvSpPr>
          <p:nvPr>
            <p:ph idx="1"/>
          </p:nvPr>
        </p:nvSpPr>
        <p:spPr/>
        <p:txBody>
          <a:bodyPr/>
          <a:lstStyle/>
          <a:p>
            <a:r>
              <a:rPr lang="en-IN" dirty="0"/>
              <a:t>This function </a:t>
            </a:r>
            <a:r>
              <a:rPr lang="en-IN" b="1" dirty="0">
                <a:solidFill>
                  <a:srgbClr val="C00000"/>
                </a:solidFill>
              </a:rPr>
              <a:t>Copy</a:t>
            </a:r>
            <a:r>
              <a:rPr lang="en-IN" dirty="0">
                <a:solidFill>
                  <a:srgbClr val="C00000"/>
                </a:solidFill>
              </a:rPr>
              <a:t> </a:t>
            </a:r>
            <a:r>
              <a:rPr lang="en-IN" dirty="0"/>
              <a:t>a Link List and creates new Linked List</a:t>
            </a:r>
          </a:p>
          <a:p>
            <a:r>
              <a:rPr lang="en-IN" dirty="0"/>
              <a:t>This function returns address of first node of newly created linked list. </a:t>
            </a:r>
          </a:p>
          <a:p>
            <a:r>
              <a:rPr lang="en-IN" dirty="0"/>
              <a:t>The </a:t>
            </a:r>
            <a:r>
              <a:rPr lang="en-IN" b="1" dirty="0"/>
              <a:t>new list </a:t>
            </a:r>
            <a:r>
              <a:rPr lang="en-IN" dirty="0"/>
              <a:t>is to contain </a:t>
            </a:r>
            <a:r>
              <a:rPr lang="en-IN" b="1" dirty="0"/>
              <a:t>nodes</a:t>
            </a:r>
            <a:r>
              <a:rPr lang="en-IN" dirty="0"/>
              <a:t> whose </a:t>
            </a:r>
            <a:r>
              <a:rPr lang="en-IN" b="1" dirty="0">
                <a:solidFill>
                  <a:srgbClr val="C00000"/>
                </a:solidFill>
              </a:rPr>
              <a:t>information</a:t>
            </a:r>
            <a:r>
              <a:rPr lang="en-IN" dirty="0">
                <a:solidFill>
                  <a:srgbClr val="C00000"/>
                </a:solidFill>
              </a:rPr>
              <a:t> </a:t>
            </a:r>
            <a:r>
              <a:rPr lang="en-IN" dirty="0"/>
              <a:t>and </a:t>
            </a:r>
            <a:r>
              <a:rPr lang="en-IN" b="1" dirty="0">
                <a:solidFill>
                  <a:srgbClr val="C00000"/>
                </a:solidFill>
              </a:rPr>
              <a:t>pointer</a:t>
            </a:r>
            <a:r>
              <a:rPr lang="en-IN" dirty="0">
                <a:solidFill>
                  <a:srgbClr val="C00000"/>
                </a:solidFill>
              </a:rPr>
              <a:t> </a:t>
            </a:r>
            <a:r>
              <a:rPr lang="en-IN" dirty="0"/>
              <a:t>fields are denoted by </a:t>
            </a:r>
            <a:r>
              <a:rPr lang="en-IN" b="1" dirty="0">
                <a:solidFill>
                  <a:srgbClr val="C00000"/>
                </a:solidFill>
              </a:rPr>
              <a:t>FIELD</a:t>
            </a:r>
            <a:r>
              <a:rPr lang="en-IN" dirty="0">
                <a:solidFill>
                  <a:srgbClr val="C00000"/>
                </a:solidFill>
              </a:rPr>
              <a:t> </a:t>
            </a:r>
            <a:r>
              <a:rPr lang="en-IN" dirty="0"/>
              <a:t>and </a:t>
            </a:r>
            <a:r>
              <a:rPr lang="en-IN" b="1" dirty="0">
                <a:solidFill>
                  <a:srgbClr val="C00000"/>
                </a:solidFill>
              </a:rPr>
              <a:t>PTR</a:t>
            </a:r>
            <a:r>
              <a:rPr lang="en-IN" dirty="0"/>
              <a:t>, respectively. </a:t>
            </a:r>
          </a:p>
          <a:p>
            <a:r>
              <a:rPr lang="en-IN" dirty="0"/>
              <a:t>The address of the </a:t>
            </a:r>
            <a:r>
              <a:rPr lang="en-IN" b="1" dirty="0">
                <a:solidFill>
                  <a:srgbClr val="C00000"/>
                </a:solidFill>
              </a:rPr>
              <a:t>first</a:t>
            </a:r>
            <a:r>
              <a:rPr lang="en-IN" b="1" dirty="0">
                <a:solidFill>
                  <a:srgbClr val="FF0000"/>
                </a:solidFill>
              </a:rPr>
              <a:t> </a:t>
            </a:r>
            <a:r>
              <a:rPr lang="en-IN" b="1" dirty="0">
                <a:solidFill>
                  <a:srgbClr val="C00000"/>
                </a:solidFill>
              </a:rPr>
              <a:t>node</a:t>
            </a:r>
            <a:r>
              <a:rPr lang="en-IN" b="1" dirty="0">
                <a:solidFill>
                  <a:srgbClr val="FF0000"/>
                </a:solidFill>
              </a:rPr>
              <a:t> </a:t>
            </a:r>
            <a:r>
              <a:rPr lang="en-IN" dirty="0"/>
              <a:t>in the newly created list is to be placed in </a:t>
            </a:r>
            <a:r>
              <a:rPr lang="en-IN" b="1" dirty="0">
                <a:solidFill>
                  <a:srgbClr val="C00000"/>
                </a:solidFill>
              </a:rPr>
              <a:t>BEGIN</a:t>
            </a:r>
            <a:endParaRPr lang="en-US" b="1" dirty="0">
              <a:solidFill>
                <a:srgbClr val="C00000"/>
              </a:solidFill>
            </a:endParaRPr>
          </a:p>
          <a:p>
            <a:r>
              <a:rPr lang="en-IN" b="1" dirty="0">
                <a:solidFill>
                  <a:srgbClr val="C00000"/>
                </a:solidFill>
              </a:rPr>
              <a:t>FIRST</a:t>
            </a:r>
            <a:r>
              <a:rPr lang="en-IN" dirty="0">
                <a:solidFill>
                  <a:srgbClr val="C00000"/>
                </a:solidFill>
              </a:rPr>
              <a:t> </a:t>
            </a:r>
            <a:r>
              <a:rPr lang="en-IN" dirty="0"/>
              <a:t>is a </a:t>
            </a:r>
            <a:r>
              <a:rPr lang="en-IN" b="1" dirty="0"/>
              <a:t>pointer to the first element</a:t>
            </a:r>
            <a:r>
              <a:rPr lang="en-IN" dirty="0"/>
              <a:t> of a Singly linked linear list.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AVAIL</a:t>
            </a:r>
            <a:r>
              <a:rPr lang="en-IN" dirty="0">
                <a:solidFill>
                  <a:srgbClr val="C00000"/>
                </a:solidFill>
              </a:rPr>
              <a:t> </a:t>
            </a:r>
            <a:r>
              <a:rPr lang="en-IN" dirty="0"/>
              <a:t>is a pointer to the top element of the availability stack.</a:t>
            </a:r>
          </a:p>
          <a:p>
            <a:r>
              <a:rPr lang="en-IN" b="1" dirty="0">
                <a:solidFill>
                  <a:srgbClr val="C00000"/>
                </a:solidFill>
              </a:rPr>
              <a:t>NEW, SAVE</a:t>
            </a:r>
            <a:r>
              <a:rPr lang="en-IN" b="1" dirty="0">
                <a:solidFill>
                  <a:srgbClr val="FF0000"/>
                </a:solidFill>
              </a:rPr>
              <a:t> </a:t>
            </a:r>
            <a:r>
              <a:rPr lang="en-IN" b="1" dirty="0"/>
              <a:t>and</a:t>
            </a:r>
            <a:r>
              <a:rPr lang="en-IN" b="1" dirty="0">
                <a:solidFill>
                  <a:srgbClr val="FF0000"/>
                </a:solidFill>
              </a:rPr>
              <a:t> </a:t>
            </a:r>
            <a:r>
              <a:rPr lang="en-IN" b="1" dirty="0">
                <a:solidFill>
                  <a:srgbClr val="C00000"/>
                </a:solidFill>
              </a:rPr>
              <a:t>PRED</a:t>
            </a:r>
            <a:r>
              <a:rPr lang="en-IN" dirty="0">
                <a:solidFill>
                  <a:srgbClr val="C00000"/>
                </a:solidFill>
              </a:rPr>
              <a:t> </a:t>
            </a:r>
            <a:r>
              <a:rPr lang="en-IN" dirty="0"/>
              <a:t>are temporary pointer variables. </a:t>
            </a:r>
          </a:p>
        </p:txBody>
      </p:sp>
    </p:spTree>
    <p:extLst>
      <p:ext uri="{BB962C8B-B14F-4D97-AF65-F5344CB8AC3E}">
        <p14:creationId xmlns:p14="http://schemas.microsoft.com/office/powerpoint/2010/main" val="2668480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COPY (FIRST)</a:t>
            </a:r>
          </a:p>
        </p:txBody>
      </p:sp>
      <p:sp>
        <p:nvSpPr>
          <p:cNvPr id="4" name="TextBox 3"/>
          <p:cNvSpPr txBox="1"/>
          <p:nvPr/>
        </p:nvSpPr>
        <p:spPr>
          <a:xfrm>
            <a:off x="233082" y="909918"/>
            <a:ext cx="5760000" cy="532453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[Is Empty list?]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FIRST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Return(NULL)</a:t>
            </a:r>
          </a:p>
          <a:p>
            <a:r>
              <a:rPr lang="en-IN" sz="2000" b="1" dirty="0">
                <a:solidFill>
                  <a:schemeClr val="tx2"/>
                </a:solidFill>
                <a:latin typeface="Consolas" pitchFamily="49" charset="0"/>
                <a:cs typeface="Consolas" pitchFamily="49" charset="0"/>
              </a:rPr>
              <a:t>2. [Copy first node]</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AVAIL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write (‘Underflow’)</a:t>
            </a:r>
          </a:p>
          <a:p>
            <a:r>
              <a:rPr lang="en-IN" sz="2000" dirty="0">
                <a:latin typeface="Consolas" pitchFamily="49" charset="0"/>
                <a:cs typeface="Consolas" pitchFamily="49" charset="0"/>
              </a:rPr>
              <a:t>	   Return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ELSE</a:t>
            </a:r>
            <a:r>
              <a:rPr lang="en-IN" sz="2000" dirty="0">
                <a:latin typeface="Consolas" pitchFamily="49" charset="0"/>
                <a:cs typeface="Consolas" pitchFamily="49" charset="0"/>
              </a:rPr>
              <a:t> NEW</a:t>
            </a:r>
            <a:r>
              <a:rPr lang="en-IN" sz="2000" dirty="0">
                <a:latin typeface="Consolas" pitchFamily="49" charset="0"/>
                <a:cs typeface="Consolas" pitchFamily="49" charset="0"/>
                <a:sym typeface="Wingdings" pitchFamily="2" charset="2"/>
              </a:rPr>
              <a:t>AVAIL</a:t>
            </a:r>
          </a:p>
          <a:p>
            <a:r>
              <a:rPr lang="en-IN" sz="2000" dirty="0">
                <a:latin typeface="Consolas" pitchFamily="49" charset="0"/>
                <a:cs typeface="Consolas" pitchFamily="49" charset="0"/>
                <a:sym typeface="Wingdings" pitchFamily="2" charset="2"/>
              </a:rPr>
              <a:t>         AVAILLINK(AVAIL)</a:t>
            </a:r>
            <a:endParaRPr lang="en-IN" sz="2000" dirty="0">
              <a:latin typeface="Consolas" pitchFamily="49" charset="0"/>
              <a:cs typeface="Consolas" pitchFamily="49" charset="0"/>
            </a:endParaRPr>
          </a:p>
          <a:p>
            <a:r>
              <a:rPr lang="en-IN" sz="2000" dirty="0">
                <a:latin typeface="Consolas" pitchFamily="49" charset="0"/>
                <a:cs typeface="Consolas" pitchFamily="49" charset="0"/>
              </a:rPr>
              <a:t>         FIELD(NEW)</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INFO(FIRST)</a:t>
            </a:r>
          </a:p>
          <a:p>
            <a:r>
              <a:rPr lang="en-IN" sz="2000" dirty="0">
                <a:latin typeface="Consolas" pitchFamily="49" charset="0"/>
                <a:cs typeface="Consolas" pitchFamily="49" charset="0"/>
              </a:rPr>
              <a:t>         BEGIN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NEW</a:t>
            </a:r>
          </a:p>
          <a:p>
            <a:r>
              <a:rPr lang="en-IN" sz="2000" b="1" dirty="0">
                <a:solidFill>
                  <a:schemeClr val="tx2"/>
                </a:solidFill>
                <a:latin typeface="Consolas" pitchFamily="49" charset="0"/>
                <a:cs typeface="Consolas" pitchFamily="49" charset="0"/>
              </a:rPr>
              <a:t>3. [Initialize Traversal]</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 FIRST</a:t>
            </a:r>
            <a:endParaRPr lang="en-IN" sz="2000" dirty="0">
              <a:latin typeface="Consolas" pitchFamily="49" charset="0"/>
              <a:cs typeface="Consolas" pitchFamily="49" charset="0"/>
            </a:endParaRPr>
          </a:p>
          <a:p>
            <a:pPr marL="444500" indent="-444500"/>
            <a:r>
              <a:rPr lang="en-IN" sz="2000" b="1" dirty="0">
                <a:solidFill>
                  <a:schemeClr val="tx2"/>
                </a:solidFill>
                <a:latin typeface="Consolas" pitchFamily="49" charset="0"/>
                <a:cs typeface="Consolas" pitchFamily="49" charset="0"/>
              </a:rPr>
              <a:t>4. [Move the next node if not at the end if list]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Repeat</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thru step 6 </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While</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LINK(SAVE) ≠ NULL</a:t>
            </a:r>
          </a:p>
        </p:txBody>
      </p:sp>
      <p:sp>
        <p:nvSpPr>
          <p:cNvPr id="6" name="TextBox 5"/>
          <p:cNvSpPr txBox="1"/>
          <p:nvPr/>
        </p:nvSpPr>
        <p:spPr>
          <a:xfrm>
            <a:off x="6185646" y="909918"/>
            <a:ext cx="5782235" cy="440120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5. [Update predecessor and save pointer]</a:t>
            </a:r>
          </a:p>
          <a:p>
            <a:r>
              <a:rPr lang="en-IN" sz="2000" dirty="0">
                <a:latin typeface="Consolas" pitchFamily="49" charset="0"/>
                <a:cs typeface="Consolas" pitchFamily="49" charset="0"/>
              </a:rPr>
              <a:t>    PRED</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SAVE</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LINK(SAVE)</a:t>
            </a:r>
          </a:p>
          <a:p>
            <a:r>
              <a:rPr lang="en-IN" sz="2000" b="1" dirty="0">
                <a:solidFill>
                  <a:schemeClr val="tx2"/>
                </a:solidFill>
                <a:latin typeface="Consolas" pitchFamily="49" charset="0"/>
                <a:cs typeface="Consolas" pitchFamily="49" charset="0"/>
              </a:rPr>
              <a:t>6. [Copy Node]</a:t>
            </a:r>
          </a:p>
          <a:p>
            <a:r>
              <a:rPr lang="en-IN" sz="2000" b="1" dirty="0">
                <a:solidFill>
                  <a:schemeClr val="tx2"/>
                </a:solidFill>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AVAIL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write (‘Underflow’)</a:t>
            </a:r>
          </a:p>
          <a:p>
            <a:r>
              <a:rPr lang="en-IN" sz="2000" dirty="0">
                <a:latin typeface="Consolas" pitchFamily="49" charset="0"/>
                <a:cs typeface="Consolas" pitchFamily="49" charset="0"/>
              </a:rPr>
              <a:t>         Return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ELSE</a:t>
            </a:r>
            <a:r>
              <a:rPr lang="en-IN" sz="2000" dirty="0">
                <a:latin typeface="Consolas" pitchFamily="49" charset="0"/>
                <a:cs typeface="Consolas" pitchFamily="49" charset="0"/>
              </a:rPr>
              <a:t>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AVAIL</a:t>
            </a:r>
          </a:p>
          <a:p>
            <a:r>
              <a:rPr lang="en-IN" sz="2000" dirty="0">
                <a:latin typeface="Consolas" pitchFamily="49" charset="0"/>
                <a:cs typeface="Consolas" pitchFamily="49" charset="0"/>
              </a:rPr>
              <a:t>         AVAIL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LINK(AVAIL)</a:t>
            </a:r>
          </a:p>
          <a:p>
            <a:r>
              <a:rPr lang="en-IN" sz="2000" dirty="0">
                <a:latin typeface="Consolas" pitchFamily="49" charset="0"/>
                <a:cs typeface="Consolas" pitchFamily="49" charset="0"/>
              </a:rPr>
              <a:t>         FIELD(NEW)</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INFO(SAVE)</a:t>
            </a:r>
          </a:p>
          <a:p>
            <a:r>
              <a:rPr lang="en-IN" sz="2000" dirty="0">
                <a:latin typeface="Consolas" pitchFamily="49" charset="0"/>
                <a:cs typeface="Consolas" pitchFamily="49" charset="0"/>
              </a:rPr>
              <a:t>         PTR(PRED)</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NEW</a:t>
            </a:r>
          </a:p>
          <a:p>
            <a:r>
              <a:rPr lang="en-IN" sz="2000" b="1" dirty="0">
                <a:solidFill>
                  <a:schemeClr val="tx2"/>
                </a:solidFill>
                <a:latin typeface="Consolas" pitchFamily="49" charset="0"/>
                <a:cs typeface="Consolas" pitchFamily="49" charset="0"/>
              </a:rPr>
              <a:t>7. [Set link of last node and return]</a:t>
            </a:r>
          </a:p>
          <a:p>
            <a:r>
              <a:rPr lang="en-IN" sz="2000" dirty="0">
                <a:latin typeface="Consolas" pitchFamily="49" charset="0"/>
                <a:cs typeface="Consolas" pitchFamily="49" charset="0"/>
              </a:rPr>
              <a:t>    PTR(NEW)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NULL</a:t>
            </a:r>
          </a:p>
          <a:p>
            <a:r>
              <a:rPr lang="en-IN" sz="2000" dirty="0">
                <a:latin typeface="Consolas" pitchFamily="49" charset="0"/>
                <a:cs typeface="Consolas" pitchFamily="49" charset="0"/>
              </a:rPr>
              <a:t>    Return(BEGIN)</a:t>
            </a:r>
          </a:p>
        </p:txBody>
      </p:sp>
    </p:spTree>
    <p:extLst>
      <p:ext uri="{BB962C8B-B14F-4D97-AF65-F5344CB8AC3E}">
        <p14:creationId xmlns:p14="http://schemas.microsoft.com/office/powerpoint/2010/main" val="96264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4" end="1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bg/>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1" end="1"/>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
                                            <p:txEl>
                                              <p:pRg st="4" end="4"/>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
                                            <p:txEl>
                                              <p:pRg st="5" end="5"/>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
                                            <p:txEl>
                                              <p:pRg st="7" end="7"/>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
                                            <p:txEl>
                                              <p:pRg st="8" end="8"/>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
                                            <p:txEl>
                                              <p:pRg st="9" end="9"/>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uiExpand="1" build="allAtOnce"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COPY (FIRST)</a:t>
            </a:r>
          </a:p>
        </p:txBody>
      </p:sp>
      <p:sp>
        <p:nvSpPr>
          <p:cNvPr id="4" name="TextBox 3"/>
          <p:cNvSpPr txBox="1"/>
          <p:nvPr/>
        </p:nvSpPr>
        <p:spPr>
          <a:xfrm>
            <a:off x="233292" y="934329"/>
            <a:ext cx="5760000" cy="1015663"/>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[Is Empty list?]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   FIRST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Return(NULL)</a:t>
            </a:r>
          </a:p>
        </p:txBody>
      </p:sp>
      <p:sp>
        <p:nvSpPr>
          <p:cNvPr id="5" name="TextBox 4"/>
          <p:cNvSpPr txBox="1"/>
          <p:nvPr/>
        </p:nvSpPr>
        <p:spPr>
          <a:xfrm>
            <a:off x="6163992" y="934329"/>
            <a:ext cx="5760000" cy="233910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2. [Copy first node]</a:t>
            </a:r>
          </a:p>
          <a:p>
            <a:r>
              <a:rPr lang="en-IN"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IF</a:t>
            </a:r>
            <a:r>
              <a:rPr lang="en-IN" dirty="0">
                <a:latin typeface="Consolas" pitchFamily="49" charset="0"/>
                <a:cs typeface="Consolas" pitchFamily="49" charset="0"/>
              </a:rPr>
              <a:t>   AVAIL = NULL</a:t>
            </a:r>
          </a:p>
          <a:p>
            <a:r>
              <a:rPr lang="en-IN"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THEN</a:t>
            </a:r>
            <a:r>
              <a:rPr lang="en-IN" dirty="0">
                <a:solidFill>
                  <a:schemeClr val="tx2">
                    <a:lumMod val="75000"/>
                  </a:schemeClr>
                </a:solidFill>
                <a:latin typeface="Consolas" pitchFamily="49" charset="0"/>
                <a:cs typeface="Consolas" pitchFamily="49" charset="0"/>
              </a:rPr>
              <a:t> </a:t>
            </a:r>
            <a:r>
              <a:rPr lang="en-IN" dirty="0">
                <a:latin typeface="Consolas" pitchFamily="49" charset="0"/>
                <a:cs typeface="Consolas" pitchFamily="49" charset="0"/>
              </a:rPr>
              <a:t>write (‘Underflow’)</a:t>
            </a:r>
          </a:p>
          <a:p>
            <a:r>
              <a:rPr lang="en-IN" dirty="0">
                <a:latin typeface="Consolas" pitchFamily="49" charset="0"/>
                <a:cs typeface="Consolas" pitchFamily="49" charset="0"/>
              </a:rPr>
              <a:t>          Return (0)</a:t>
            </a:r>
          </a:p>
          <a:p>
            <a:r>
              <a:rPr lang="en-IN"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ELSE</a:t>
            </a:r>
            <a:r>
              <a:rPr lang="en-IN" dirty="0">
                <a:solidFill>
                  <a:schemeClr val="tx2">
                    <a:lumMod val="75000"/>
                  </a:schemeClr>
                </a:solidFill>
                <a:latin typeface="Consolas" pitchFamily="49" charset="0"/>
                <a:cs typeface="Consolas" pitchFamily="49" charset="0"/>
              </a:rPr>
              <a:t> </a:t>
            </a:r>
            <a:r>
              <a:rPr lang="en-IN" dirty="0">
                <a:latin typeface="Consolas" pitchFamily="49" charset="0"/>
                <a:cs typeface="Consolas" pitchFamily="49" charset="0"/>
              </a:rPr>
              <a:t>NEW</a:t>
            </a:r>
            <a:r>
              <a:rPr lang="en-IN" dirty="0">
                <a:latin typeface="Consolas" pitchFamily="49" charset="0"/>
                <a:cs typeface="Consolas" pitchFamily="49" charset="0"/>
                <a:sym typeface="Wingdings" pitchFamily="2" charset="2"/>
              </a:rPr>
              <a:t>AVAIL</a:t>
            </a:r>
          </a:p>
          <a:p>
            <a:r>
              <a:rPr lang="en-IN" dirty="0">
                <a:latin typeface="Consolas" pitchFamily="49" charset="0"/>
                <a:cs typeface="Consolas" pitchFamily="49" charset="0"/>
                <a:sym typeface="Wingdings" pitchFamily="2" charset="2"/>
              </a:rPr>
              <a:t>          AVAILLINK(AVAIL)</a:t>
            </a:r>
            <a:endParaRPr lang="en-IN" dirty="0">
              <a:latin typeface="Consolas" pitchFamily="49" charset="0"/>
              <a:cs typeface="Consolas" pitchFamily="49" charset="0"/>
            </a:endParaRPr>
          </a:p>
          <a:p>
            <a:r>
              <a:rPr lang="en-IN" dirty="0">
                <a:latin typeface="Consolas" pitchFamily="49" charset="0"/>
                <a:cs typeface="Consolas" pitchFamily="49" charset="0"/>
              </a:rPr>
              <a:t>          FIELD(NEW)</a:t>
            </a:r>
            <a:r>
              <a:rPr lang="en-IN" dirty="0">
                <a:latin typeface="Consolas" pitchFamily="49" charset="0"/>
                <a:cs typeface="Consolas" pitchFamily="49" charset="0"/>
                <a:sym typeface="Wingdings" pitchFamily="2" charset="2"/>
              </a:rPr>
              <a:t></a:t>
            </a:r>
            <a:r>
              <a:rPr lang="en-IN" dirty="0">
                <a:latin typeface="Consolas" pitchFamily="49" charset="0"/>
                <a:cs typeface="Consolas" pitchFamily="49" charset="0"/>
              </a:rPr>
              <a:t>INFO(FIRST)</a:t>
            </a:r>
          </a:p>
          <a:p>
            <a:r>
              <a:rPr lang="en-IN" dirty="0">
                <a:latin typeface="Consolas" pitchFamily="49" charset="0"/>
                <a:cs typeface="Consolas" pitchFamily="49" charset="0"/>
              </a:rPr>
              <a:t>          BEGIN </a:t>
            </a:r>
            <a:r>
              <a:rPr lang="en-IN" dirty="0">
                <a:latin typeface="Consolas" pitchFamily="49" charset="0"/>
                <a:cs typeface="Consolas" pitchFamily="49" charset="0"/>
                <a:sym typeface="Wingdings" pitchFamily="2" charset="2"/>
              </a:rPr>
              <a:t></a:t>
            </a:r>
            <a:r>
              <a:rPr lang="en-IN" dirty="0">
                <a:latin typeface="Consolas" pitchFamily="49" charset="0"/>
                <a:cs typeface="Consolas" pitchFamily="49" charset="0"/>
              </a:rPr>
              <a:t>NEW</a:t>
            </a:r>
          </a:p>
        </p:txBody>
      </p:sp>
      <p:grpSp>
        <p:nvGrpSpPr>
          <p:cNvPr id="6" name="Group 5"/>
          <p:cNvGrpSpPr/>
          <p:nvPr/>
        </p:nvGrpSpPr>
        <p:grpSpPr>
          <a:xfrm>
            <a:off x="747011" y="3126488"/>
            <a:ext cx="920012" cy="533400"/>
            <a:chOff x="951919" y="5486400"/>
            <a:chExt cx="920012" cy="533400"/>
          </a:xfrm>
        </p:grpSpPr>
        <p:sp>
          <p:nvSpPr>
            <p:cNvPr id="7" name="Rectangle 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1968841" y="3126488"/>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3188041" y="3126488"/>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1" name="Group 20"/>
          <p:cNvGrpSpPr/>
          <p:nvPr/>
        </p:nvGrpSpPr>
        <p:grpSpPr>
          <a:xfrm>
            <a:off x="4407241" y="3135453"/>
            <a:ext cx="1058662" cy="533400"/>
            <a:chOff x="6256538" y="5334000"/>
            <a:chExt cx="1058662" cy="533400"/>
          </a:xfrm>
        </p:grpSpPr>
        <p:sp>
          <p:nvSpPr>
            <p:cNvPr id="22" name="Rectangle 21"/>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3" name="Rectangle 22"/>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4" name="Straight Arrow Connector 23"/>
          <p:cNvCxnSpPr>
            <a:stCxn id="8" idx="3"/>
            <a:endCxn id="10" idx="1"/>
          </p:cNvCxnSpPr>
          <p:nvPr/>
        </p:nvCxnSpPr>
        <p:spPr>
          <a:xfrm>
            <a:off x="1667023" y="3393188"/>
            <a:ext cx="30181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1" idx="3"/>
            <a:endCxn id="13" idx="1"/>
          </p:cNvCxnSpPr>
          <p:nvPr/>
        </p:nvCxnSpPr>
        <p:spPr>
          <a:xfrm>
            <a:off x="2888853" y="339318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4" idx="3"/>
          </p:cNvCxnSpPr>
          <p:nvPr/>
        </p:nvCxnSpPr>
        <p:spPr>
          <a:xfrm>
            <a:off x="4108053" y="339318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9" name="Straight Connector 28"/>
          <p:cNvCxnSpPr/>
          <p:nvPr/>
        </p:nvCxnSpPr>
        <p:spPr>
          <a:xfrm flipV="1">
            <a:off x="4950655" y="3135453"/>
            <a:ext cx="500120" cy="500128"/>
          </a:xfrm>
          <a:prstGeom prst="line">
            <a:avLst/>
          </a:prstGeom>
        </p:spPr>
        <p:style>
          <a:lnRef idx="3">
            <a:schemeClr val="accent6"/>
          </a:lnRef>
          <a:fillRef idx="0">
            <a:schemeClr val="accent6"/>
          </a:fillRef>
          <a:effectRef idx="2">
            <a:schemeClr val="accent6"/>
          </a:effectRef>
          <a:fontRef idx="minor">
            <a:schemeClr val="tx1"/>
          </a:fontRef>
        </p:style>
      </p:cxnSp>
      <p:sp>
        <p:nvSpPr>
          <p:cNvPr id="30" name="TextBox 29"/>
          <p:cNvSpPr txBox="1"/>
          <p:nvPr/>
        </p:nvSpPr>
        <p:spPr>
          <a:xfrm>
            <a:off x="658950" y="2124220"/>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grpSp>
        <p:nvGrpSpPr>
          <p:cNvPr id="32" name="Group 31"/>
          <p:cNvGrpSpPr/>
          <p:nvPr/>
        </p:nvGrpSpPr>
        <p:grpSpPr>
          <a:xfrm>
            <a:off x="708911" y="4791220"/>
            <a:ext cx="920012" cy="533400"/>
            <a:chOff x="951919" y="5486400"/>
            <a:chExt cx="920012" cy="533400"/>
          </a:xfrm>
        </p:grpSpPr>
        <p:sp>
          <p:nvSpPr>
            <p:cNvPr id="33" name="Rectangle 32"/>
            <p:cNvSpPr/>
            <p:nvPr/>
          </p:nvSpPr>
          <p:spPr>
            <a:xfrm>
              <a:off x="951919" y="5486400"/>
              <a:ext cx="533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sp>
          <p:nvSpPr>
            <p:cNvPr id="34" name="Rectangle 33"/>
            <p:cNvSpPr/>
            <p:nvPr/>
          </p:nvSpPr>
          <p:spPr>
            <a:xfrm>
              <a:off x="1490931" y="5486400"/>
              <a:ext cx="381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sp>
        <p:nvSpPr>
          <p:cNvPr id="35" name="TextBox 34"/>
          <p:cNvSpPr txBox="1"/>
          <p:nvPr/>
        </p:nvSpPr>
        <p:spPr>
          <a:xfrm>
            <a:off x="802511" y="5400820"/>
            <a:ext cx="612668" cy="369332"/>
          </a:xfrm>
          <a:prstGeom prst="rect">
            <a:avLst/>
          </a:prstGeom>
          <a:noFill/>
        </p:spPr>
        <p:txBody>
          <a:bodyPr wrap="none" rtlCol="0">
            <a:spAutoFit/>
          </a:bodyPr>
          <a:lstStyle/>
          <a:p>
            <a:pPr algn="ctr"/>
            <a:r>
              <a:rPr lang="en-IN" b="1" dirty="0">
                <a:solidFill>
                  <a:srgbClr val="C00000"/>
                </a:solidFill>
              </a:rPr>
              <a:t>NEW</a:t>
            </a:r>
            <a:endParaRPr lang="en-US" b="1" dirty="0">
              <a:solidFill>
                <a:srgbClr val="C00000"/>
              </a:solidFill>
            </a:endParaRPr>
          </a:p>
        </p:txBody>
      </p:sp>
      <p:cxnSp>
        <p:nvCxnSpPr>
          <p:cNvPr id="37" name="Straight Arrow Connector 36"/>
          <p:cNvCxnSpPr>
            <a:stCxn id="30" idx="2"/>
          </p:cNvCxnSpPr>
          <p:nvPr/>
        </p:nvCxnSpPr>
        <p:spPr>
          <a:xfrm>
            <a:off x="1026198" y="2493552"/>
            <a:ext cx="0" cy="63293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8" name="TextBox 37"/>
          <p:cNvSpPr txBox="1"/>
          <p:nvPr/>
        </p:nvSpPr>
        <p:spPr>
          <a:xfrm>
            <a:off x="815803" y="4840526"/>
            <a:ext cx="340158" cy="461665"/>
          </a:xfrm>
          <a:prstGeom prst="rect">
            <a:avLst/>
          </a:prstGeom>
          <a:noFill/>
        </p:spPr>
        <p:txBody>
          <a:bodyPr wrap="none" rtlCol="0">
            <a:spAutoFit/>
          </a:bodyPr>
          <a:lstStyle/>
          <a:p>
            <a:pPr algn="ctr"/>
            <a:r>
              <a:rPr lang="en-IN" sz="2400" b="1" dirty="0">
                <a:solidFill>
                  <a:srgbClr val="FFFF00"/>
                </a:solidFill>
              </a:rPr>
              <a:t>5</a:t>
            </a:r>
            <a:endParaRPr lang="en-US" sz="2400" b="1" dirty="0">
              <a:solidFill>
                <a:srgbClr val="FFFF00"/>
              </a:solidFill>
            </a:endParaRPr>
          </a:p>
        </p:txBody>
      </p:sp>
      <p:sp>
        <p:nvSpPr>
          <p:cNvPr id="39" name="TextBox 38"/>
          <p:cNvSpPr txBox="1"/>
          <p:nvPr/>
        </p:nvSpPr>
        <p:spPr>
          <a:xfrm>
            <a:off x="578227" y="3800620"/>
            <a:ext cx="783997" cy="369332"/>
          </a:xfrm>
          <a:prstGeom prst="rect">
            <a:avLst/>
          </a:prstGeom>
          <a:noFill/>
        </p:spPr>
        <p:txBody>
          <a:bodyPr wrap="none" rtlCol="0">
            <a:spAutoFit/>
          </a:bodyPr>
          <a:lstStyle/>
          <a:p>
            <a:pPr algn="ctr"/>
            <a:r>
              <a:rPr lang="en-IN" b="1" dirty="0">
                <a:solidFill>
                  <a:srgbClr val="C00000"/>
                </a:solidFill>
              </a:rPr>
              <a:t>BEGIN</a:t>
            </a:r>
            <a:endParaRPr lang="en-US" b="1" dirty="0">
              <a:solidFill>
                <a:srgbClr val="C00000"/>
              </a:solidFill>
            </a:endParaRPr>
          </a:p>
        </p:txBody>
      </p:sp>
      <p:cxnSp>
        <p:nvCxnSpPr>
          <p:cNvPr id="42" name="Straight Arrow Connector 41"/>
          <p:cNvCxnSpPr>
            <a:stCxn id="39" idx="2"/>
            <a:endCxn id="33" idx="0"/>
          </p:cNvCxnSpPr>
          <p:nvPr/>
        </p:nvCxnSpPr>
        <p:spPr>
          <a:xfrm>
            <a:off x="970225" y="4169952"/>
            <a:ext cx="5386" cy="621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374013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30" grpId="0"/>
      <p:bldP spid="35" grpId="0"/>
      <p:bldP spid="38" grpId="0"/>
      <p:bldP spid="3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COPY (FIRST)</a:t>
            </a:r>
          </a:p>
        </p:txBody>
      </p:sp>
      <p:sp>
        <p:nvSpPr>
          <p:cNvPr id="32" name="TextBox 31"/>
          <p:cNvSpPr txBox="1"/>
          <p:nvPr/>
        </p:nvSpPr>
        <p:spPr>
          <a:xfrm>
            <a:off x="205154" y="863991"/>
            <a:ext cx="5819127" cy="286232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3. [Initialize Traversal]</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 FIRST</a:t>
            </a:r>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4. [Move the next node if not at the end if list]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Repeat</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thru step 6 </a:t>
            </a:r>
          </a:p>
          <a:p>
            <a:r>
              <a:rPr lang="en-IN" sz="2000" dirty="0">
                <a:latin typeface="Consolas" pitchFamily="49" charset="0"/>
                <a:cs typeface="Consolas" pitchFamily="49" charset="0"/>
              </a:rPr>
              <a:t>       while LINK(SAVE) ≠ NULL</a:t>
            </a:r>
          </a:p>
          <a:p>
            <a:r>
              <a:rPr lang="en-IN" sz="2000" b="1" dirty="0">
                <a:solidFill>
                  <a:schemeClr val="tx2"/>
                </a:solidFill>
                <a:latin typeface="Consolas" pitchFamily="49" charset="0"/>
                <a:cs typeface="Consolas" pitchFamily="49" charset="0"/>
              </a:rPr>
              <a:t>5. [Update predecessor and save pointer]</a:t>
            </a:r>
          </a:p>
          <a:p>
            <a:r>
              <a:rPr lang="en-IN" sz="2000" dirty="0">
                <a:latin typeface="Consolas" pitchFamily="49" charset="0"/>
                <a:cs typeface="Consolas" pitchFamily="49" charset="0"/>
              </a:rPr>
              <a:t>    PRED</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SAVE</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LINK(SAVE)</a:t>
            </a:r>
          </a:p>
        </p:txBody>
      </p:sp>
      <p:sp>
        <p:nvSpPr>
          <p:cNvPr id="33" name="TextBox 32"/>
          <p:cNvSpPr txBox="1"/>
          <p:nvPr/>
        </p:nvSpPr>
        <p:spPr>
          <a:xfrm>
            <a:off x="6172200" y="863991"/>
            <a:ext cx="5760000" cy="347787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6. [Copy Node]</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AVAIL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write (‘Underflow’)</a:t>
            </a:r>
          </a:p>
          <a:p>
            <a:r>
              <a:rPr lang="en-IN" sz="2000" dirty="0">
                <a:latin typeface="Consolas" pitchFamily="49" charset="0"/>
                <a:cs typeface="Consolas" pitchFamily="49" charset="0"/>
              </a:rPr>
              <a:t>         Return (0)</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ELSE</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AVAIL</a:t>
            </a:r>
          </a:p>
          <a:p>
            <a:r>
              <a:rPr lang="en-IN" sz="2000" dirty="0">
                <a:latin typeface="Consolas" pitchFamily="49" charset="0"/>
                <a:cs typeface="Consolas" pitchFamily="49" charset="0"/>
              </a:rPr>
              <a:t>         AVAIL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LINK(AVAIL)</a:t>
            </a:r>
          </a:p>
          <a:p>
            <a:r>
              <a:rPr lang="en-IN" sz="2000" dirty="0">
                <a:latin typeface="Consolas" pitchFamily="49" charset="0"/>
                <a:cs typeface="Consolas" pitchFamily="49" charset="0"/>
              </a:rPr>
              <a:t>         FIELD(NEW)</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INFO(SAVE)</a:t>
            </a:r>
          </a:p>
          <a:p>
            <a:r>
              <a:rPr lang="en-IN" sz="2000" dirty="0">
                <a:latin typeface="Consolas" pitchFamily="49" charset="0"/>
                <a:cs typeface="Consolas" pitchFamily="49" charset="0"/>
              </a:rPr>
              <a:t>         PTR(PRED)</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NEW</a:t>
            </a:r>
          </a:p>
          <a:p>
            <a:r>
              <a:rPr lang="en-IN" sz="2000" b="1" dirty="0">
                <a:solidFill>
                  <a:schemeClr val="tx2"/>
                </a:solidFill>
                <a:latin typeface="Consolas" pitchFamily="49" charset="0"/>
                <a:cs typeface="Consolas" pitchFamily="49" charset="0"/>
              </a:rPr>
              <a:t>7. [Set link of last node &amp; return]</a:t>
            </a:r>
          </a:p>
          <a:p>
            <a:r>
              <a:rPr lang="en-IN" sz="2000" dirty="0">
                <a:latin typeface="Consolas" pitchFamily="49" charset="0"/>
                <a:cs typeface="Consolas" pitchFamily="49" charset="0"/>
              </a:rPr>
              <a:t>    PTR(NEW)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NULL</a:t>
            </a:r>
          </a:p>
          <a:p>
            <a:r>
              <a:rPr lang="en-IN" sz="2000" dirty="0">
                <a:latin typeface="Consolas" pitchFamily="49" charset="0"/>
                <a:cs typeface="Consolas" pitchFamily="49" charset="0"/>
              </a:rPr>
              <a:t>    Return(BEGIN)</a:t>
            </a:r>
          </a:p>
        </p:txBody>
      </p:sp>
      <p:grpSp>
        <p:nvGrpSpPr>
          <p:cNvPr id="34" name="Group 33"/>
          <p:cNvGrpSpPr/>
          <p:nvPr/>
        </p:nvGrpSpPr>
        <p:grpSpPr>
          <a:xfrm>
            <a:off x="581751" y="4456356"/>
            <a:ext cx="920012" cy="382345"/>
            <a:chOff x="951919" y="5486400"/>
            <a:chExt cx="920012" cy="533400"/>
          </a:xfrm>
        </p:grpSpPr>
        <p:sp>
          <p:nvSpPr>
            <p:cNvPr id="35" name="Rectangle 3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36" name="Rectangle 3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7" name="Group 36"/>
          <p:cNvGrpSpPr/>
          <p:nvPr/>
        </p:nvGrpSpPr>
        <p:grpSpPr>
          <a:xfrm>
            <a:off x="1803581" y="4456356"/>
            <a:ext cx="920012" cy="382345"/>
            <a:chOff x="951919" y="5486400"/>
            <a:chExt cx="920012" cy="533400"/>
          </a:xfrm>
        </p:grpSpPr>
        <p:sp>
          <p:nvSpPr>
            <p:cNvPr id="38" name="Rectangle 3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39" name="Rectangle 3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40" name="Group 39"/>
          <p:cNvGrpSpPr/>
          <p:nvPr/>
        </p:nvGrpSpPr>
        <p:grpSpPr>
          <a:xfrm>
            <a:off x="3022781" y="4456356"/>
            <a:ext cx="920012" cy="382345"/>
            <a:chOff x="951919" y="5486400"/>
            <a:chExt cx="920012" cy="533400"/>
          </a:xfrm>
        </p:grpSpPr>
        <p:sp>
          <p:nvSpPr>
            <p:cNvPr id="41" name="Rectangle 4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42" name="Rectangle 4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43" name="Group 42"/>
          <p:cNvGrpSpPr/>
          <p:nvPr/>
        </p:nvGrpSpPr>
        <p:grpSpPr>
          <a:xfrm>
            <a:off x="4241981" y="4465321"/>
            <a:ext cx="912386" cy="382345"/>
            <a:chOff x="6256538" y="5334000"/>
            <a:chExt cx="912386" cy="533400"/>
          </a:xfrm>
        </p:grpSpPr>
        <p:sp>
          <p:nvSpPr>
            <p:cNvPr id="44" name="Rectangle 43"/>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45" name="Rectangle 44"/>
            <p:cNvSpPr/>
            <p:nvPr/>
          </p:nvSpPr>
          <p:spPr>
            <a:xfrm>
              <a:off x="6795550" y="5334000"/>
              <a:ext cx="373374"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46" name="Straight Arrow Connector 45"/>
          <p:cNvCxnSpPr>
            <a:stCxn id="36" idx="3"/>
            <a:endCxn id="38" idx="1"/>
          </p:cNvCxnSpPr>
          <p:nvPr/>
        </p:nvCxnSpPr>
        <p:spPr>
          <a:xfrm>
            <a:off x="1501763" y="4647528"/>
            <a:ext cx="30181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7" name="Straight Arrow Connector 46"/>
          <p:cNvCxnSpPr>
            <a:stCxn id="39" idx="3"/>
            <a:endCxn id="41" idx="1"/>
          </p:cNvCxnSpPr>
          <p:nvPr/>
        </p:nvCxnSpPr>
        <p:spPr>
          <a:xfrm>
            <a:off x="2723593" y="464752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9" name="Straight Connector 48"/>
          <p:cNvCxnSpPr/>
          <p:nvPr/>
        </p:nvCxnSpPr>
        <p:spPr>
          <a:xfrm flipV="1">
            <a:off x="4780993" y="4465320"/>
            <a:ext cx="373374" cy="373380"/>
          </a:xfrm>
          <a:prstGeom prst="line">
            <a:avLst/>
          </a:prstGeom>
          <a:ln w="28575"/>
        </p:spPr>
        <p:style>
          <a:lnRef idx="3">
            <a:schemeClr val="accent6"/>
          </a:lnRef>
          <a:fillRef idx="0">
            <a:schemeClr val="accent6"/>
          </a:fillRef>
          <a:effectRef idx="2">
            <a:schemeClr val="accent6"/>
          </a:effectRef>
          <a:fontRef idx="minor">
            <a:schemeClr val="tx1"/>
          </a:fontRef>
        </p:style>
      </p:cxnSp>
      <p:sp>
        <p:nvSpPr>
          <p:cNvPr id="50" name="TextBox 49"/>
          <p:cNvSpPr txBox="1"/>
          <p:nvPr/>
        </p:nvSpPr>
        <p:spPr>
          <a:xfrm>
            <a:off x="315890" y="3793153"/>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grpSp>
        <p:nvGrpSpPr>
          <p:cNvPr id="51" name="Group 50"/>
          <p:cNvGrpSpPr/>
          <p:nvPr/>
        </p:nvGrpSpPr>
        <p:grpSpPr>
          <a:xfrm>
            <a:off x="543651" y="5837820"/>
            <a:ext cx="920012" cy="356810"/>
            <a:chOff x="951919" y="5486400"/>
            <a:chExt cx="920012" cy="533400"/>
          </a:xfrm>
        </p:grpSpPr>
        <p:sp>
          <p:nvSpPr>
            <p:cNvPr id="52" name="Rectangle 51"/>
            <p:cNvSpPr/>
            <p:nvPr/>
          </p:nvSpPr>
          <p:spPr>
            <a:xfrm>
              <a:off x="951919" y="5486400"/>
              <a:ext cx="533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sp>
          <p:nvSpPr>
            <p:cNvPr id="53" name="Rectangle 52"/>
            <p:cNvSpPr/>
            <p:nvPr/>
          </p:nvSpPr>
          <p:spPr>
            <a:xfrm>
              <a:off x="1490931" y="5486400"/>
              <a:ext cx="381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cxnSp>
        <p:nvCxnSpPr>
          <p:cNvPr id="54" name="Straight Arrow Connector 53"/>
          <p:cNvCxnSpPr/>
          <p:nvPr/>
        </p:nvCxnSpPr>
        <p:spPr>
          <a:xfrm>
            <a:off x="683138" y="4139887"/>
            <a:ext cx="0" cy="3164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55" name="TextBox 54"/>
          <p:cNvSpPr txBox="1"/>
          <p:nvPr/>
        </p:nvSpPr>
        <p:spPr>
          <a:xfrm>
            <a:off x="650543" y="5791201"/>
            <a:ext cx="340158" cy="461665"/>
          </a:xfrm>
          <a:prstGeom prst="rect">
            <a:avLst/>
          </a:prstGeom>
          <a:noFill/>
        </p:spPr>
        <p:txBody>
          <a:bodyPr wrap="none" rtlCol="0">
            <a:spAutoFit/>
          </a:bodyPr>
          <a:lstStyle/>
          <a:p>
            <a:pPr algn="ctr"/>
            <a:r>
              <a:rPr lang="en-IN" sz="2400" b="1" dirty="0">
                <a:solidFill>
                  <a:srgbClr val="FFFF00"/>
                </a:solidFill>
              </a:rPr>
              <a:t>5</a:t>
            </a:r>
            <a:endParaRPr lang="en-US" sz="2400" b="1" dirty="0">
              <a:solidFill>
                <a:srgbClr val="FFFF00"/>
              </a:solidFill>
            </a:endParaRPr>
          </a:p>
        </p:txBody>
      </p:sp>
      <p:sp>
        <p:nvSpPr>
          <p:cNvPr id="56" name="TextBox 55"/>
          <p:cNvSpPr txBox="1"/>
          <p:nvPr/>
        </p:nvSpPr>
        <p:spPr>
          <a:xfrm>
            <a:off x="412967" y="4892040"/>
            <a:ext cx="783997" cy="369332"/>
          </a:xfrm>
          <a:prstGeom prst="rect">
            <a:avLst/>
          </a:prstGeom>
          <a:noFill/>
        </p:spPr>
        <p:txBody>
          <a:bodyPr wrap="none" rtlCol="0">
            <a:spAutoFit/>
          </a:bodyPr>
          <a:lstStyle/>
          <a:p>
            <a:pPr algn="ctr"/>
            <a:r>
              <a:rPr lang="en-IN" b="1" dirty="0"/>
              <a:t>BEGIN</a:t>
            </a:r>
            <a:endParaRPr lang="en-US" b="1" dirty="0"/>
          </a:p>
        </p:txBody>
      </p:sp>
      <p:cxnSp>
        <p:nvCxnSpPr>
          <p:cNvPr id="57" name="Straight Arrow Connector 56"/>
          <p:cNvCxnSpPr>
            <a:stCxn id="56" idx="2"/>
            <a:endCxn id="52" idx="0"/>
          </p:cNvCxnSpPr>
          <p:nvPr/>
        </p:nvCxnSpPr>
        <p:spPr>
          <a:xfrm>
            <a:off x="804965" y="5261372"/>
            <a:ext cx="5386" cy="57644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63" name="Group 62"/>
          <p:cNvGrpSpPr/>
          <p:nvPr/>
        </p:nvGrpSpPr>
        <p:grpSpPr>
          <a:xfrm>
            <a:off x="955378" y="5120640"/>
            <a:ext cx="631903" cy="717180"/>
            <a:chOff x="1130014" y="5181600"/>
            <a:chExt cx="631903" cy="717180"/>
          </a:xfrm>
        </p:grpSpPr>
        <p:sp>
          <p:nvSpPr>
            <p:cNvPr id="60" name="TextBox 59"/>
            <p:cNvSpPr txBox="1"/>
            <p:nvPr/>
          </p:nvSpPr>
          <p:spPr>
            <a:xfrm>
              <a:off x="1130014" y="5181600"/>
              <a:ext cx="631903" cy="338554"/>
            </a:xfrm>
            <a:prstGeom prst="rect">
              <a:avLst/>
            </a:prstGeom>
            <a:noFill/>
          </p:spPr>
          <p:txBody>
            <a:bodyPr wrap="none" rtlCol="0">
              <a:spAutoFit/>
            </a:bodyPr>
            <a:lstStyle/>
            <a:p>
              <a:pPr algn="ctr"/>
              <a:r>
                <a:rPr lang="en-IN" sz="1600" b="1" dirty="0">
                  <a:solidFill>
                    <a:srgbClr val="C00000"/>
                  </a:solidFill>
                </a:rPr>
                <a:t>PRED</a:t>
              </a:r>
              <a:endParaRPr lang="en-US" sz="1600" b="1" dirty="0">
                <a:solidFill>
                  <a:srgbClr val="C00000"/>
                </a:solidFill>
              </a:endParaRPr>
            </a:p>
          </p:txBody>
        </p:sp>
        <p:cxnSp>
          <p:nvCxnSpPr>
            <p:cNvPr id="62" name="Straight Arrow Connector 61"/>
            <p:cNvCxnSpPr>
              <a:stCxn id="60" idx="2"/>
              <a:endCxn id="53" idx="0"/>
            </p:cNvCxnSpPr>
            <p:nvPr/>
          </p:nvCxnSpPr>
          <p:spPr>
            <a:xfrm flipH="1">
              <a:off x="1434352" y="5520154"/>
              <a:ext cx="11614" cy="37862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64" name="Group 63"/>
          <p:cNvGrpSpPr/>
          <p:nvPr/>
        </p:nvGrpSpPr>
        <p:grpSpPr>
          <a:xfrm>
            <a:off x="1800951" y="5830200"/>
            <a:ext cx="920012" cy="356810"/>
            <a:chOff x="951919" y="5486400"/>
            <a:chExt cx="920012" cy="533400"/>
          </a:xfrm>
        </p:grpSpPr>
        <p:sp>
          <p:nvSpPr>
            <p:cNvPr id="65" name="Rectangle 64"/>
            <p:cNvSpPr/>
            <p:nvPr/>
          </p:nvSpPr>
          <p:spPr>
            <a:xfrm>
              <a:off x="951919" y="5486400"/>
              <a:ext cx="533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sp>
          <p:nvSpPr>
            <p:cNvPr id="66" name="Rectangle 65"/>
            <p:cNvSpPr/>
            <p:nvPr/>
          </p:nvSpPr>
          <p:spPr>
            <a:xfrm>
              <a:off x="1490931" y="5486400"/>
              <a:ext cx="381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sp>
        <p:nvSpPr>
          <p:cNvPr id="67" name="TextBox 66"/>
          <p:cNvSpPr txBox="1"/>
          <p:nvPr/>
        </p:nvSpPr>
        <p:spPr>
          <a:xfrm>
            <a:off x="1831437" y="5791201"/>
            <a:ext cx="495650" cy="461665"/>
          </a:xfrm>
          <a:prstGeom prst="rect">
            <a:avLst/>
          </a:prstGeom>
          <a:noFill/>
        </p:spPr>
        <p:txBody>
          <a:bodyPr wrap="none" rtlCol="0">
            <a:spAutoFit/>
          </a:bodyPr>
          <a:lstStyle/>
          <a:p>
            <a:pPr algn="ctr"/>
            <a:r>
              <a:rPr lang="en-IN" sz="2400" b="1" dirty="0">
                <a:solidFill>
                  <a:srgbClr val="FFFF00"/>
                </a:solidFill>
              </a:rPr>
              <a:t>10</a:t>
            </a:r>
            <a:endParaRPr lang="en-US" sz="2400" b="1" dirty="0">
              <a:solidFill>
                <a:srgbClr val="FFFF00"/>
              </a:solidFill>
            </a:endParaRPr>
          </a:p>
        </p:txBody>
      </p:sp>
      <p:grpSp>
        <p:nvGrpSpPr>
          <p:cNvPr id="68" name="Group 67"/>
          <p:cNvGrpSpPr/>
          <p:nvPr/>
        </p:nvGrpSpPr>
        <p:grpSpPr>
          <a:xfrm>
            <a:off x="3022781" y="5830630"/>
            <a:ext cx="920012" cy="356810"/>
            <a:chOff x="951919" y="5486400"/>
            <a:chExt cx="920012" cy="533400"/>
          </a:xfrm>
        </p:grpSpPr>
        <p:sp>
          <p:nvSpPr>
            <p:cNvPr id="69" name="Rectangle 68"/>
            <p:cNvSpPr/>
            <p:nvPr/>
          </p:nvSpPr>
          <p:spPr>
            <a:xfrm>
              <a:off x="951919" y="5486400"/>
              <a:ext cx="533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sp>
          <p:nvSpPr>
            <p:cNvPr id="70" name="Rectangle 69"/>
            <p:cNvSpPr/>
            <p:nvPr/>
          </p:nvSpPr>
          <p:spPr>
            <a:xfrm>
              <a:off x="1490931" y="5486400"/>
              <a:ext cx="381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grpSp>
        <p:nvGrpSpPr>
          <p:cNvPr id="71" name="Group 70"/>
          <p:cNvGrpSpPr/>
          <p:nvPr/>
        </p:nvGrpSpPr>
        <p:grpSpPr>
          <a:xfrm>
            <a:off x="4315375" y="5830630"/>
            <a:ext cx="920012" cy="356810"/>
            <a:chOff x="951919" y="5486400"/>
            <a:chExt cx="920012" cy="533400"/>
          </a:xfrm>
        </p:grpSpPr>
        <p:sp>
          <p:nvSpPr>
            <p:cNvPr id="72" name="Rectangle 71"/>
            <p:cNvSpPr/>
            <p:nvPr/>
          </p:nvSpPr>
          <p:spPr>
            <a:xfrm>
              <a:off x="951919" y="5486400"/>
              <a:ext cx="533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sp>
          <p:nvSpPr>
            <p:cNvPr id="73" name="Rectangle 72"/>
            <p:cNvSpPr/>
            <p:nvPr/>
          </p:nvSpPr>
          <p:spPr>
            <a:xfrm>
              <a:off x="1490931" y="5486400"/>
              <a:ext cx="381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sp>
        <p:nvSpPr>
          <p:cNvPr id="74" name="TextBox 73"/>
          <p:cNvSpPr txBox="1"/>
          <p:nvPr/>
        </p:nvSpPr>
        <p:spPr>
          <a:xfrm>
            <a:off x="3034271" y="5791201"/>
            <a:ext cx="495650" cy="461665"/>
          </a:xfrm>
          <a:prstGeom prst="rect">
            <a:avLst/>
          </a:prstGeom>
          <a:noFill/>
        </p:spPr>
        <p:txBody>
          <a:bodyPr wrap="none" rtlCol="0">
            <a:spAutoFit/>
          </a:bodyPr>
          <a:lstStyle/>
          <a:p>
            <a:pPr algn="ctr"/>
            <a:r>
              <a:rPr lang="en-IN" sz="2400" b="1" dirty="0">
                <a:solidFill>
                  <a:srgbClr val="FFFF00"/>
                </a:solidFill>
              </a:rPr>
              <a:t>15</a:t>
            </a:r>
            <a:endParaRPr lang="en-US" sz="2400" b="1" dirty="0">
              <a:solidFill>
                <a:srgbClr val="FFFF00"/>
              </a:solidFill>
            </a:endParaRPr>
          </a:p>
        </p:txBody>
      </p:sp>
      <p:sp>
        <p:nvSpPr>
          <p:cNvPr id="75" name="TextBox 74"/>
          <p:cNvSpPr txBox="1"/>
          <p:nvPr/>
        </p:nvSpPr>
        <p:spPr>
          <a:xfrm>
            <a:off x="4349212" y="5791201"/>
            <a:ext cx="495650" cy="461665"/>
          </a:xfrm>
          <a:prstGeom prst="rect">
            <a:avLst/>
          </a:prstGeom>
          <a:noFill/>
        </p:spPr>
        <p:txBody>
          <a:bodyPr wrap="none" rtlCol="0">
            <a:spAutoFit/>
          </a:bodyPr>
          <a:lstStyle/>
          <a:p>
            <a:pPr algn="ctr"/>
            <a:r>
              <a:rPr lang="en-IN" sz="2400" b="1" dirty="0">
                <a:solidFill>
                  <a:srgbClr val="FFFF00"/>
                </a:solidFill>
              </a:rPr>
              <a:t>30</a:t>
            </a:r>
            <a:endParaRPr lang="en-US" sz="2400" b="1" dirty="0">
              <a:solidFill>
                <a:srgbClr val="FFFF00"/>
              </a:solidFill>
            </a:endParaRPr>
          </a:p>
        </p:txBody>
      </p:sp>
      <p:cxnSp>
        <p:nvCxnSpPr>
          <p:cNvPr id="77" name="Straight Arrow Connector 76"/>
          <p:cNvCxnSpPr>
            <a:stCxn id="42" idx="3"/>
            <a:endCxn id="44" idx="1"/>
          </p:cNvCxnSpPr>
          <p:nvPr/>
        </p:nvCxnSpPr>
        <p:spPr>
          <a:xfrm>
            <a:off x="3942793" y="4647529"/>
            <a:ext cx="299188" cy="8965"/>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80" name="TextBox 79"/>
          <p:cNvSpPr txBox="1"/>
          <p:nvPr/>
        </p:nvSpPr>
        <p:spPr>
          <a:xfrm>
            <a:off x="671716" y="6194630"/>
            <a:ext cx="564578" cy="338554"/>
          </a:xfrm>
          <a:prstGeom prst="rect">
            <a:avLst/>
          </a:prstGeom>
          <a:noFill/>
        </p:spPr>
        <p:txBody>
          <a:bodyPr wrap="none" rtlCol="0">
            <a:spAutoFit/>
          </a:bodyPr>
          <a:lstStyle/>
          <a:p>
            <a:pPr algn="ctr"/>
            <a:r>
              <a:rPr lang="en-IN" sz="1600" b="1" dirty="0"/>
              <a:t>NEW</a:t>
            </a:r>
            <a:endParaRPr lang="en-US" sz="1600" b="1" dirty="0"/>
          </a:p>
        </p:txBody>
      </p:sp>
      <p:cxnSp>
        <p:nvCxnSpPr>
          <p:cNvPr id="87" name="Straight Arrow Connector 86"/>
          <p:cNvCxnSpPr>
            <a:stCxn id="53" idx="3"/>
            <a:endCxn id="65" idx="1"/>
          </p:cNvCxnSpPr>
          <p:nvPr/>
        </p:nvCxnSpPr>
        <p:spPr>
          <a:xfrm flipV="1">
            <a:off x="1463663" y="6008605"/>
            <a:ext cx="337288" cy="7620"/>
          </a:xfrm>
          <a:prstGeom prst="straightConnector1">
            <a:avLst/>
          </a:prstGeom>
          <a:ln w="28575">
            <a:tailEnd type="arrow"/>
          </a:ln>
        </p:spPr>
        <p:style>
          <a:lnRef idx="2">
            <a:schemeClr val="dk1"/>
          </a:lnRef>
          <a:fillRef idx="0">
            <a:schemeClr val="dk1"/>
          </a:fillRef>
          <a:effectRef idx="1">
            <a:schemeClr val="dk1"/>
          </a:effectRef>
          <a:fontRef idx="minor">
            <a:schemeClr val="tx1"/>
          </a:fontRef>
        </p:style>
      </p:cxnSp>
      <p:cxnSp>
        <p:nvCxnSpPr>
          <p:cNvPr id="89" name="Straight Arrow Connector 88"/>
          <p:cNvCxnSpPr>
            <a:stCxn id="66" idx="3"/>
            <a:endCxn id="69" idx="1"/>
          </p:cNvCxnSpPr>
          <p:nvPr/>
        </p:nvCxnSpPr>
        <p:spPr>
          <a:xfrm>
            <a:off x="2720963" y="6008605"/>
            <a:ext cx="301818" cy="430"/>
          </a:xfrm>
          <a:prstGeom prst="straightConnector1">
            <a:avLst/>
          </a:prstGeom>
          <a:ln w="28575">
            <a:tailEnd type="arrow"/>
          </a:ln>
        </p:spPr>
        <p:style>
          <a:lnRef idx="2">
            <a:schemeClr val="dk1"/>
          </a:lnRef>
          <a:fillRef idx="0">
            <a:schemeClr val="dk1"/>
          </a:fillRef>
          <a:effectRef idx="1">
            <a:schemeClr val="dk1"/>
          </a:effectRef>
          <a:fontRef idx="minor">
            <a:schemeClr val="tx1"/>
          </a:fontRef>
        </p:style>
      </p:cxnSp>
      <p:cxnSp>
        <p:nvCxnSpPr>
          <p:cNvPr id="91" name="Straight Arrow Connector 90"/>
          <p:cNvCxnSpPr>
            <a:stCxn id="70" idx="3"/>
            <a:endCxn id="72" idx="1"/>
          </p:cNvCxnSpPr>
          <p:nvPr/>
        </p:nvCxnSpPr>
        <p:spPr>
          <a:xfrm>
            <a:off x="3942793" y="6009035"/>
            <a:ext cx="372582" cy="0"/>
          </a:xfrm>
          <a:prstGeom prst="straightConnector1">
            <a:avLst/>
          </a:prstGeom>
          <a:ln w="28575">
            <a:tailEnd type="arrow"/>
          </a:ln>
        </p:spPr>
        <p:style>
          <a:lnRef idx="2">
            <a:schemeClr val="dk1"/>
          </a:lnRef>
          <a:fillRef idx="0">
            <a:schemeClr val="dk1"/>
          </a:fillRef>
          <a:effectRef idx="1">
            <a:schemeClr val="dk1"/>
          </a:effectRef>
          <a:fontRef idx="minor">
            <a:schemeClr val="tx1"/>
          </a:fontRef>
        </p:style>
      </p:cxnSp>
      <p:cxnSp>
        <p:nvCxnSpPr>
          <p:cNvPr id="92" name="Straight Connector 91"/>
          <p:cNvCxnSpPr/>
          <p:nvPr/>
        </p:nvCxnSpPr>
        <p:spPr>
          <a:xfrm flipV="1">
            <a:off x="4862013" y="5845436"/>
            <a:ext cx="341999" cy="342004"/>
          </a:xfrm>
          <a:prstGeom prst="line">
            <a:avLst/>
          </a:prstGeom>
          <a:ln w="28575"/>
        </p:spPr>
        <p:style>
          <a:lnRef idx="3">
            <a:schemeClr val="dk1"/>
          </a:lnRef>
          <a:fillRef idx="0">
            <a:schemeClr val="dk1"/>
          </a:fillRef>
          <a:effectRef idx="2">
            <a:schemeClr val="dk1"/>
          </a:effectRef>
          <a:fontRef idx="minor">
            <a:schemeClr val="tx1"/>
          </a:fontRef>
        </p:style>
      </p:cxnSp>
      <p:grpSp>
        <p:nvGrpSpPr>
          <p:cNvPr id="5" name="Group 4"/>
          <p:cNvGrpSpPr/>
          <p:nvPr/>
        </p:nvGrpSpPr>
        <p:grpSpPr>
          <a:xfrm>
            <a:off x="957002" y="3784541"/>
            <a:ext cx="694422" cy="671815"/>
            <a:chOff x="2351015" y="3784541"/>
            <a:chExt cx="694422" cy="671815"/>
          </a:xfrm>
        </p:grpSpPr>
        <p:sp>
          <p:nvSpPr>
            <p:cNvPr id="58" name="TextBox 57"/>
            <p:cNvSpPr txBox="1"/>
            <p:nvPr/>
          </p:nvSpPr>
          <p:spPr>
            <a:xfrm>
              <a:off x="2351015" y="3784541"/>
              <a:ext cx="694422" cy="369332"/>
            </a:xfrm>
            <a:prstGeom prst="rect">
              <a:avLst/>
            </a:prstGeom>
            <a:noFill/>
          </p:spPr>
          <p:txBody>
            <a:bodyPr wrap="none" rtlCol="0">
              <a:spAutoFit/>
            </a:bodyPr>
            <a:lstStyle/>
            <a:p>
              <a:pPr algn="ctr"/>
              <a:r>
                <a:rPr lang="en-IN" b="1" dirty="0">
                  <a:solidFill>
                    <a:srgbClr val="C00000"/>
                  </a:solidFill>
                </a:rPr>
                <a:t>SAVE</a:t>
              </a:r>
            </a:p>
          </p:txBody>
        </p:sp>
        <p:cxnSp>
          <p:nvCxnSpPr>
            <p:cNvPr id="4" name="Straight Arrow Connector 3"/>
            <p:cNvCxnSpPr>
              <a:stCxn id="58" idx="2"/>
              <a:endCxn id="36" idx="0"/>
            </p:cNvCxnSpPr>
            <p:nvPr/>
          </p:nvCxnSpPr>
          <p:spPr>
            <a:xfrm flipH="1">
              <a:off x="2691829" y="4153873"/>
              <a:ext cx="6397" cy="302483"/>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59" name="TextBox 58"/>
          <p:cNvSpPr txBox="1"/>
          <p:nvPr/>
        </p:nvSpPr>
        <p:spPr>
          <a:xfrm>
            <a:off x="1954302" y="6177753"/>
            <a:ext cx="564578" cy="338554"/>
          </a:xfrm>
          <a:prstGeom prst="rect">
            <a:avLst/>
          </a:prstGeom>
          <a:noFill/>
        </p:spPr>
        <p:txBody>
          <a:bodyPr wrap="none" rtlCol="0">
            <a:spAutoFit/>
          </a:bodyPr>
          <a:lstStyle/>
          <a:p>
            <a:pPr algn="ctr"/>
            <a:r>
              <a:rPr lang="en-IN" sz="1600" b="1" dirty="0"/>
              <a:t>NEW</a:t>
            </a:r>
            <a:endParaRPr lang="en-US" sz="1600" b="1" dirty="0"/>
          </a:p>
        </p:txBody>
      </p:sp>
      <p:sp>
        <p:nvSpPr>
          <p:cNvPr id="61" name="TextBox 60"/>
          <p:cNvSpPr txBox="1"/>
          <p:nvPr/>
        </p:nvSpPr>
        <p:spPr>
          <a:xfrm>
            <a:off x="3198025" y="6177753"/>
            <a:ext cx="564578" cy="338554"/>
          </a:xfrm>
          <a:prstGeom prst="rect">
            <a:avLst/>
          </a:prstGeom>
          <a:noFill/>
        </p:spPr>
        <p:txBody>
          <a:bodyPr wrap="none" rtlCol="0">
            <a:spAutoFit/>
          </a:bodyPr>
          <a:lstStyle/>
          <a:p>
            <a:pPr algn="ctr"/>
            <a:r>
              <a:rPr lang="en-IN" sz="1600" b="1" dirty="0"/>
              <a:t>NEW</a:t>
            </a:r>
            <a:endParaRPr lang="en-US" sz="1600" b="1" dirty="0"/>
          </a:p>
        </p:txBody>
      </p:sp>
      <p:sp>
        <p:nvSpPr>
          <p:cNvPr id="76" name="TextBox 75"/>
          <p:cNvSpPr txBox="1"/>
          <p:nvPr/>
        </p:nvSpPr>
        <p:spPr>
          <a:xfrm>
            <a:off x="4498704" y="6177753"/>
            <a:ext cx="564578" cy="338554"/>
          </a:xfrm>
          <a:prstGeom prst="rect">
            <a:avLst/>
          </a:prstGeom>
          <a:noFill/>
        </p:spPr>
        <p:txBody>
          <a:bodyPr wrap="none" rtlCol="0">
            <a:spAutoFit/>
          </a:bodyPr>
          <a:lstStyle/>
          <a:p>
            <a:pPr algn="ctr"/>
            <a:r>
              <a:rPr lang="en-IN" sz="1600" b="1" dirty="0"/>
              <a:t>NEW</a:t>
            </a:r>
            <a:endParaRPr lang="en-US" sz="1600" b="1" dirty="0"/>
          </a:p>
        </p:txBody>
      </p:sp>
    </p:spTree>
    <p:extLst>
      <p:ext uri="{BB962C8B-B14F-4D97-AF65-F5344CB8AC3E}">
        <p14:creationId xmlns:p14="http://schemas.microsoft.com/office/powerpoint/2010/main" val="3920632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63" presetClass="path" presetSubtype="0" accel="50000" decel="50000" fill="hold" nodeType="clickEffect">
                                  <p:stCondLst>
                                    <p:cond delay="0"/>
                                  </p:stCondLst>
                                  <p:childTnLst>
                                    <p:animMotion origin="layout" path="M -1.04167E-6 -4.44444E-6 L 0.07982 -4.44444E-6 " pathEditMode="relative" rAng="0" ptsTypes="AA">
                                      <p:cBhvr>
                                        <p:cTn id="54" dur="2000" fill="hold"/>
                                        <p:tgtEl>
                                          <p:spTgt spid="5"/>
                                        </p:tgtEl>
                                        <p:attrNameLst>
                                          <p:attrName>ppt_x</p:attrName>
                                          <p:attrName>ppt_y</p:attrName>
                                        </p:attrNameLst>
                                      </p:cBhvr>
                                      <p:rCtr x="3984" y="0"/>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8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63" presetClass="path" presetSubtype="0" accel="50000" decel="50000" fill="hold" nodeType="clickEffect">
                                  <p:stCondLst>
                                    <p:cond delay="0"/>
                                  </p:stCondLst>
                                  <p:childTnLst>
                                    <p:animMotion origin="layout" path="M 3.125E-6 -2.59259E-6 L 0.08346 -2.59259E-6 " pathEditMode="relative" rAng="0" ptsTypes="AA">
                                      <p:cBhvr>
                                        <p:cTn id="78" dur="2000" fill="hold"/>
                                        <p:tgtEl>
                                          <p:spTgt spid="63"/>
                                        </p:tgtEl>
                                        <p:attrNameLst>
                                          <p:attrName>ppt_x</p:attrName>
                                          <p:attrName>ppt_y</p:attrName>
                                        </p:attrNameLst>
                                      </p:cBhvr>
                                      <p:rCtr x="4167" y="0"/>
                                    </p:animMotion>
                                  </p:childTnLst>
                                </p:cTn>
                              </p:par>
                            </p:childTnLst>
                          </p:cTn>
                        </p:par>
                      </p:childTnLst>
                    </p:cTn>
                  </p:par>
                  <p:par>
                    <p:cTn id="79" fill="hold">
                      <p:stCondLst>
                        <p:cond delay="indefinite"/>
                      </p:stCondLst>
                      <p:childTnLst>
                        <p:par>
                          <p:cTn id="80" fill="hold">
                            <p:stCondLst>
                              <p:cond delay="0"/>
                            </p:stCondLst>
                            <p:childTnLst>
                              <p:par>
                                <p:cTn id="81" presetID="63" presetClass="path" presetSubtype="0" accel="50000" decel="50000" fill="hold" nodeType="clickEffect">
                                  <p:stCondLst>
                                    <p:cond delay="0"/>
                                  </p:stCondLst>
                                  <p:childTnLst>
                                    <p:animMotion origin="layout" path="M 0.07982 -4.44444E-6 L 0.18268 -4.44444E-6 " pathEditMode="relative" rAng="0" ptsTypes="AA">
                                      <p:cBhvr>
                                        <p:cTn id="82" dur="2000" fill="hold"/>
                                        <p:tgtEl>
                                          <p:spTgt spid="5"/>
                                        </p:tgtEl>
                                        <p:attrNameLst>
                                          <p:attrName>ppt_x</p:attrName>
                                          <p:attrName>ppt_y</p:attrName>
                                        </p:attrNameLst>
                                      </p:cBhvr>
                                      <p:rCtr x="5143" y="0"/>
                                    </p:animMotion>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59"/>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6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7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8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63" presetClass="path" presetSubtype="0" accel="50000" decel="50000" fill="hold" nodeType="clickEffect">
                                  <p:stCondLst>
                                    <p:cond delay="0"/>
                                  </p:stCondLst>
                                  <p:childTnLst>
                                    <p:animMotion origin="layout" path="M 0.08346 -2.59259E-6 L 0.18528 -2.59259E-6 " pathEditMode="relative" rAng="0" ptsTypes="AA">
                                      <p:cBhvr>
                                        <p:cTn id="106" dur="2000" fill="hold"/>
                                        <p:tgtEl>
                                          <p:spTgt spid="63"/>
                                        </p:tgtEl>
                                        <p:attrNameLst>
                                          <p:attrName>ppt_x</p:attrName>
                                          <p:attrName>ppt_y</p:attrName>
                                        </p:attrNameLst>
                                      </p:cBhvr>
                                      <p:rCtr x="5091" y="0"/>
                                    </p:animMotion>
                                  </p:childTnLst>
                                </p:cTn>
                              </p:par>
                            </p:childTnLst>
                          </p:cTn>
                        </p:par>
                      </p:childTnLst>
                    </p:cTn>
                  </p:par>
                  <p:par>
                    <p:cTn id="107" fill="hold">
                      <p:stCondLst>
                        <p:cond delay="indefinite"/>
                      </p:stCondLst>
                      <p:childTnLst>
                        <p:par>
                          <p:cTn id="108" fill="hold">
                            <p:stCondLst>
                              <p:cond delay="0"/>
                            </p:stCondLst>
                            <p:childTnLst>
                              <p:par>
                                <p:cTn id="109" presetID="63" presetClass="path" presetSubtype="0" accel="50000" decel="50000" fill="hold" nodeType="clickEffect">
                                  <p:stCondLst>
                                    <p:cond delay="0"/>
                                  </p:stCondLst>
                                  <p:childTnLst>
                                    <p:animMotion origin="layout" path="M 0.18268 -4.44444E-6 L 0.28477 -4.44444E-6 " pathEditMode="relative" rAng="0" ptsTypes="AA">
                                      <p:cBhvr>
                                        <p:cTn id="110" dur="2000" fill="hold"/>
                                        <p:tgtEl>
                                          <p:spTgt spid="5"/>
                                        </p:tgtEl>
                                        <p:attrNameLst>
                                          <p:attrName>ppt_x</p:attrName>
                                          <p:attrName>ppt_y</p:attrName>
                                        </p:attrNameLst>
                                      </p:cBhvr>
                                      <p:rCtr x="5104" y="0"/>
                                    </p:animMotion>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7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61"/>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7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75"/>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91"/>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50" grpId="0"/>
      <p:bldP spid="55" grpId="0"/>
      <p:bldP spid="56" grpId="0"/>
      <p:bldP spid="67" grpId="0"/>
      <p:bldP spid="74" grpId="0"/>
      <p:bldP spid="75" grpId="0"/>
      <p:bldP spid="80" grpId="0"/>
      <p:bldP spid="80" grpId="1"/>
      <p:bldP spid="59" grpId="0"/>
      <p:bldP spid="59" grpId="1"/>
      <p:bldP spid="61" grpId="0"/>
      <p:bldP spid="61" grpId="1"/>
      <p:bldP spid="7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a linked list</a:t>
            </a:r>
          </a:p>
        </p:txBody>
      </p:sp>
      <p:sp>
        <p:nvSpPr>
          <p:cNvPr id="3" name="Content Placeholder 2"/>
          <p:cNvSpPr>
            <a:spLocks noGrp="1"/>
          </p:cNvSpPr>
          <p:nvPr>
            <p:ph idx="1"/>
          </p:nvPr>
        </p:nvSpPr>
        <p:spPr/>
        <p:txBody>
          <a:bodyPr/>
          <a:lstStyle/>
          <a:p>
            <a:r>
              <a:rPr lang="en-US" dirty="0"/>
              <a:t>Write an algorithm &amp; Java program to reverse a Singly linked list</a:t>
            </a:r>
          </a:p>
        </p:txBody>
      </p:sp>
    </p:spTree>
    <p:extLst>
      <p:ext uri="{BB962C8B-B14F-4D97-AF65-F5344CB8AC3E}">
        <p14:creationId xmlns:p14="http://schemas.microsoft.com/office/powerpoint/2010/main" val="36843636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Circularly Linked Linear List</a:t>
            </a:r>
            <a:endParaRPr lang="en-US" dirty="0"/>
          </a:p>
        </p:txBody>
      </p:sp>
      <p:sp>
        <p:nvSpPr>
          <p:cNvPr id="3" name="Content Placeholder 2"/>
          <p:cNvSpPr>
            <a:spLocks noGrp="1"/>
          </p:cNvSpPr>
          <p:nvPr>
            <p:ph idx="1"/>
          </p:nvPr>
        </p:nvSpPr>
        <p:spPr/>
        <p:txBody>
          <a:bodyPr/>
          <a:lstStyle/>
          <a:p>
            <a:r>
              <a:rPr lang="en-IN" dirty="0"/>
              <a:t>If we </a:t>
            </a:r>
            <a:r>
              <a:rPr lang="en-IN" b="1" dirty="0">
                <a:solidFill>
                  <a:srgbClr val="C00000"/>
                </a:solidFill>
              </a:rPr>
              <a:t>replace NULL</a:t>
            </a:r>
            <a:r>
              <a:rPr lang="en-IN" b="1" dirty="0">
                <a:solidFill>
                  <a:srgbClr val="FF0000"/>
                </a:solidFill>
              </a:rPr>
              <a:t> </a:t>
            </a:r>
            <a:r>
              <a:rPr lang="en-IN" dirty="0"/>
              <a:t>pointer of the </a:t>
            </a:r>
            <a:r>
              <a:rPr lang="en-IN" b="1" dirty="0">
                <a:solidFill>
                  <a:srgbClr val="C00000"/>
                </a:solidFill>
              </a:rPr>
              <a:t>last node</a:t>
            </a:r>
            <a:r>
              <a:rPr lang="en-IN" b="1" dirty="0">
                <a:solidFill>
                  <a:srgbClr val="FF0000"/>
                </a:solidFill>
              </a:rPr>
              <a:t> </a:t>
            </a:r>
            <a:r>
              <a:rPr lang="en-IN" dirty="0"/>
              <a:t>of Singly Linked Linear List with the </a:t>
            </a:r>
            <a:r>
              <a:rPr lang="en-IN" b="1" dirty="0">
                <a:solidFill>
                  <a:srgbClr val="C00000"/>
                </a:solidFill>
              </a:rPr>
              <a:t>address of its</a:t>
            </a:r>
            <a:r>
              <a:rPr lang="en-IN" b="1" dirty="0">
                <a:solidFill>
                  <a:srgbClr val="FF0000"/>
                </a:solidFill>
              </a:rPr>
              <a:t> </a:t>
            </a:r>
            <a:r>
              <a:rPr lang="en-IN" b="1" dirty="0">
                <a:solidFill>
                  <a:srgbClr val="C00000"/>
                </a:solidFill>
              </a:rPr>
              <a:t>first node</a:t>
            </a:r>
            <a:r>
              <a:rPr lang="en-IN" dirty="0"/>
              <a:t>, that list becomes circularly linked linear list or </a:t>
            </a:r>
            <a:r>
              <a:rPr lang="en-IN" b="1" dirty="0"/>
              <a:t>Circular List</a:t>
            </a:r>
            <a:r>
              <a:rPr lang="en-IN" dirty="0"/>
              <a:t>.</a:t>
            </a:r>
          </a:p>
          <a:p>
            <a:r>
              <a:rPr lang="en-IN" b="1" dirty="0">
                <a:solidFill>
                  <a:srgbClr val="C00000"/>
                </a:solidFill>
              </a:rPr>
              <a:t>FIRST</a:t>
            </a:r>
            <a:r>
              <a:rPr lang="en-IN" dirty="0">
                <a:solidFill>
                  <a:srgbClr val="C00000"/>
                </a:solidFill>
              </a:rPr>
              <a:t> </a:t>
            </a:r>
            <a:r>
              <a:rPr lang="en-IN" dirty="0"/>
              <a:t>is the address of first node of Circular List</a:t>
            </a:r>
          </a:p>
          <a:p>
            <a:r>
              <a:rPr lang="en-IN" b="1" dirty="0">
                <a:solidFill>
                  <a:srgbClr val="C00000"/>
                </a:solidFill>
              </a:rPr>
              <a:t>LAST</a:t>
            </a:r>
            <a:r>
              <a:rPr lang="en-IN" dirty="0">
                <a:solidFill>
                  <a:srgbClr val="C00000"/>
                </a:solidFill>
              </a:rPr>
              <a:t> </a:t>
            </a:r>
            <a:r>
              <a:rPr lang="en-IN" dirty="0"/>
              <a:t>is the address of the last node of Circular List</a:t>
            </a:r>
          </a:p>
          <a:p>
            <a:r>
              <a:rPr lang="en-IN" b="1" dirty="0"/>
              <a:t>Advantages of Circular List</a:t>
            </a:r>
          </a:p>
          <a:p>
            <a:pPr lvl="1"/>
            <a:r>
              <a:rPr lang="en-IN" dirty="0"/>
              <a:t>In circular list, every node is accessible from given node</a:t>
            </a:r>
          </a:p>
          <a:p>
            <a:pPr lvl="1"/>
            <a:r>
              <a:rPr lang="en-IN" dirty="0"/>
              <a:t>It saves time when we have to go to the first node from the last node. It can be done in single step because there is no need to traverse the in between nodes. But in double linked list, we will have to go through in between nodes </a:t>
            </a:r>
          </a:p>
          <a:p>
            <a:endParaRPr lang="en-US" dirty="0"/>
          </a:p>
        </p:txBody>
      </p:sp>
      <p:grpSp>
        <p:nvGrpSpPr>
          <p:cNvPr id="4" name="Group 3"/>
          <p:cNvGrpSpPr/>
          <p:nvPr/>
        </p:nvGrpSpPr>
        <p:grpSpPr>
          <a:xfrm>
            <a:off x="1469568" y="5183620"/>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2691398" y="5183620"/>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3910598" y="5183620"/>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5129798" y="5183620"/>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6348998" y="5183620"/>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7568198" y="5183620"/>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a:stCxn id="6" idx="3"/>
            <a:endCxn id="8" idx="1"/>
          </p:cNvCxnSpPr>
          <p:nvPr/>
        </p:nvCxnSpPr>
        <p:spPr>
          <a:xfrm>
            <a:off x="2389580" y="5450320"/>
            <a:ext cx="30181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3611410" y="545032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4830610" y="545032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6049810" y="545032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7269010" y="545032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V="1">
            <a:off x="8111612" y="5183620"/>
            <a:ext cx="500120" cy="500128"/>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28" name="TextBox 27"/>
          <p:cNvSpPr txBox="1"/>
          <p:nvPr/>
        </p:nvSpPr>
        <p:spPr>
          <a:xfrm>
            <a:off x="1317168" y="5945620"/>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29" name="Straight Arrow Connector 28"/>
          <p:cNvCxnSpPr/>
          <p:nvPr/>
        </p:nvCxnSpPr>
        <p:spPr>
          <a:xfrm flipV="1">
            <a:off x="1635718" y="5717020"/>
            <a:ext cx="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0" name="Freeform 29"/>
          <p:cNvSpPr/>
          <p:nvPr/>
        </p:nvSpPr>
        <p:spPr>
          <a:xfrm>
            <a:off x="2136319" y="5469370"/>
            <a:ext cx="7096125" cy="628650"/>
          </a:xfrm>
          <a:custGeom>
            <a:avLst/>
            <a:gdLst>
              <a:gd name="connsiteX0" fmla="*/ 6486525 w 7096125"/>
              <a:gd name="connsiteY0" fmla="*/ 0 h 628650"/>
              <a:gd name="connsiteX1" fmla="*/ 6486525 w 7096125"/>
              <a:gd name="connsiteY1" fmla="*/ 0 h 628650"/>
              <a:gd name="connsiteX2" fmla="*/ 6934200 w 7096125"/>
              <a:gd name="connsiteY2" fmla="*/ 0 h 628650"/>
              <a:gd name="connsiteX3" fmla="*/ 7096125 w 7096125"/>
              <a:gd name="connsiteY3" fmla="*/ 0 h 628650"/>
              <a:gd name="connsiteX4" fmla="*/ 7096125 w 7096125"/>
              <a:gd name="connsiteY4" fmla="*/ 628650 h 628650"/>
              <a:gd name="connsiteX5" fmla="*/ 0 w 7096125"/>
              <a:gd name="connsiteY5" fmla="*/ 628650 h 628650"/>
              <a:gd name="connsiteX6" fmla="*/ 0 w 7096125"/>
              <a:gd name="connsiteY6" fmla="*/ 22860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6125" h="628650">
                <a:moveTo>
                  <a:pt x="6486525" y="0"/>
                </a:moveTo>
                <a:lnTo>
                  <a:pt x="6486525" y="0"/>
                </a:lnTo>
                <a:lnTo>
                  <a:pt x="6934200" y="0"/>
                </a:lnTo>
                <a:lnTo>
                  <a:pt x="7096125" y="0"/>
                </a:lnTo>
                <a:lnTo>
                  <a:pt x="7096125" y="628650"/>
                </a:lnTo>
                <a:lnTo>
                  <a:pt x="0" y="628650"/>
                </a:lnTo>
                <a:lnTo>
                  <a:pt x="0" y="228600"/>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1" name="TextBox 30"/>
          <p:cNvSpPr txBox="1"/>
          <p:nvPr/>
        </p:nvSpPr>
        <p:spPr>
          <a:xfrm>
            <a:off x="7667485" y="4497820"/>
            <a:ext cx="683200" cy="369332"/>
          </a:xfrm>
          <a:prstGeom prst="rect">
            <a:avLst/>
          </a:prstGeom>
          <a:noFill/>
        </p:spPr>
        <p:txBody>
          <a:bodyPr wrap="none" rtlCol="0">
            <a:spAutoFit/>
          </a:bodyPr>
          <a:lstStyle/>
          <a:p>
            <a:r>
              <a:rPr lang="en-IN" b="1" dirty="0">
                <a:solidFill>
                  <a:srgbClr val="C00000"/>
                </a:solidFill>
              </a:rPr>
              <a:t>LAST</a:t>
            </a:r>
            <a:endParaRPr lang="en-US" b="1" dirty="0">
              <a:solidFill>
                <a:srgbClr val="C00000"/>
              </a:solidFill>
            </a:endParaRPr>
          </a:p>
        </p:txBody>
      </p:sp>
      <p:cxnSp>
        <p:nvCxnSpPr>
          <p:cNvPr id="32" name="Straight Arrow Connector 31"/>
          <p:cNvCxnSpPr/>
          <p:nvPr/>
        </p:nvCxnSpPr>
        <p:spPr>
          <a:xfrm>
            <a:off x="7988727" y="4867152"/>
            <a:ext cx="0" cy="3164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10371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27"/>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1" presetClass="entr" presetSubtype="1" fill="hold" grpId="0" nodeType="click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wheel(1)">
                                      <p:cBhvr>
                                        <p:cTn id="53" dur="2000"/>
                                        <p:tgtEl>
                                          <p:spTgt spid="30"/>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1"/>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3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8" grpId="0"/>
      <p:bldP spid="30" grpId="0" animBg="1"/>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Storage Representation</a:t>
            </a:r>
          </a:p>
        </p:txBody>
      </p:sp>
      <p:sp>
        <p:nvSpPr>
          <p:cNvPr id="3" name="Content Placeholder 2"/>
          <p:cNvSpPr>
            <a:spLocks noGrp="1"/>
          </p:cNvSpPr>
          <p:nvPr>
            <p:ph idx="1"/>
          </p:nvPr>
        </p:nvSpPr>
        <p:spPr/>
        <p:txBody>
          <a:bodyPr/>
          <a:lstStyle/>
          <a:p>
            <a:r>
              <a:rPr lang="en-IN" dirty="0"/>
              <a:t>The linked allocation method of storage can result in both efficient use of computer storage and computer time.</a:t>
            </a:r>
          </a:p>
          <a:p>
            <a:pPr lvl="1"/>
            <a:r>
              <a:rPr lang="en-IN" dirty="0"/>
              <a:t>A </a:t>
            </a:r>
            <a:r>
              <a:rPr lang="en-IN" dirty="0">
                <a:solidFill>
                  <a:schemeClr val="accent6"/>
                </a:solidFill>
              </a:rPr>
              <a:t>linked list </a:t>
            </a:r>
            <a:r>
              <a:rPr lang="en-IN" dirty="0"/>
              <a:t>is a </a:t>
            </a:r>
            <a:r>
              <a:rPr lang="en-IN" dirty="0">
                <a:solidFill>
                  <a:schemeClr val="accent6"/>
                </a:solidFill>
              </a:rPr>
              <a:t>non-sequential collection of data items</a:t>
            </a:r>
            <a:r>
              <a:rPr lang="en-IN" dirty="0"/>
              <a:t>.</a:t>
            </a:r>
          </a:p>
          <a:p>
            <a:pPr lvl="1"/>
            <a:r>
              <a:rPr lang="en-IN" dirty="0">
                <a:solidFill>
                  <a:schemeClr val="accent6"/>
                </a:solidFill>
              </a:rPr>
              <a:t>Each node</a:t>
            </a:r>
            <a:r>
              <a:rPr lang="en-IN" dirty="0"/>
              <a:t> is </a:t>
            </a:r>
            <a:r>
              <a:rPr lang="en-IN" b="1" dirty="0"/>
              <a:t>divided</a:t>
            </a:r>
            <a:r>
              <a:rPr lang="en-IN" dirty="0"/>
              <a:t> into </a:t>
            </a:r>
            <a:r>
              <a:rPr lang="en-IN" dirty="0">
                <a:solidFill>
                  <a:schemeClr val="accent6"/>
                </a:solidFill>
              </a:rPr>
              <a:t>two parts</a:t>
            </a:r>
            <a:r>
              <a:rPr lang="en-IN" dirty="0"/>
              <a:t>, the </a:t>
            </a:r>
            <a:r>
              <a:rPr lang="en-IN" dirty="0">
                <a:solidFill>
                  <a:schemeClr val="accent6"/>
                </a:solidFill>
              </a:rPr>
              <a:t>first part represents the information</a:t>
            </a:r>
            <a:r>
              <a:rPr lang="en-IN" dirty="0"/>
              <a:t> of the element and the </a:t>
            </a:r>
            <a:r>
              <a:rPr lang="en-IN" dirty="0">
                <a:solidFill>
                  <a:schemeClr val="accent6"/>
                </a:solidFill>
              </a:rPr>
              <a:t>second part contains the address</a:t>
            </a:r>
            <a:r>
              <a:rPr lang="en-IN" dirty="0"/>
              <a:t> of the </a:t>
            </a:r>
            <a:r>
              <a:rPr lang="en-IN" dirty="0">
                <a:solidFill>
                  <a:schemeClr val="accent6"/>
                </a:solidFill>
              </a:rPr>
              <a:t>next mode</a:t>
            </a:r>
            <a:r>
              <a:rPr lang="en-IN" dirty="0"/>
              <a:t>.</a:t>
            </a:r>
          </a:p>
          <a:p>
            <a:pPr lvl="1"/>
            <a:r>
              <a:rPr lang="en-IN" dirty="0"/>
              <a:t>The </a:t>
            </a:r>
            <a:r>
              <a:rPr lang="en-IN" dirty="0">
                <a:solidFill>
                  <a:schemeClr val="accent6"/>
                </a:solidFill>
              </a:rPr>
              <a:t>last node</a:t>
            </a:r>
            <a:r>
              <a:rPr lang="en-IN" dirty="0"/>
              <a:t> of the list does not have successor node, so </a:t>
            </a:r>
            <a:r>
              <a:rPr lang="en-IN" dirty="0">
                <a:solidFill>
                  <a:schemeClr val="accent6"/>
                </a:solidFill>
              </a:rPr>
              <a:t>null value is stored as the address</a:t>
            </a:r>
            <a:r>
              <a:rPr lang="en-IN" dirty="0"/>
              <a:t>.</a:t>
            </a:r>
          </a:p>
          <a:p>
            <a:pPr lvl="1"/>
            <a:r>
              <a:rPr lang="en-IN" dirty="0"/>
              <a:t>It is possible for a list to have no nodes at all, such a list is called empty list.</a:t>
            </a:r>
            <a:endParaRPr lang="en-US" dirty="0"/>
          </a:p>
          <a:p>
            <a:endParaRPr lang="en-US" dirty="0"/>
          </a:p>
        </p:txBody>
      </p:sp>
    </p:spTree>
    <p:extLst>
      <p:ext uri="{BB962C8B-B14F-4D97-AF65-F5344CB8AC3E}">
        <p14:creationId xmlns:p14="http://schemas.microsoft.com/office/powerpoint/2010/main" val="3003450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Circularly Linked Linear List </a:t>
            </a:r>
            <a:r>
              <a:rPr lang="en-IN" dirty="0" err="1"/>
              <a:t>Cont</a:t>
            </a:r>
            <a:r>
              <a:rPr lang="en-IN" dirty="0"/>
              <a:t>…</a:t>
            </a:r>
            <a:endParaRPr lang="en-US" dirty="0"/>
          </a:p>
        </p:txBody>
      </p:sp>
      <p:sp>
        <p:nvSpPr>
          <p:cNvPr id="3" name="Content Placeholder 2"/>
          <p:cNvSpPr>
            <a:spLocks noGrp="1"/>
          </p:cNvSpPr>
          <p:nvPr>
            <p:ph idx="1"/>
          </p:nvPr>
        </p:nvSpPr>
        <p:spPr/>
        <p:txBody>
          <a:bodyPr/>
          <a:lstStyle/>
          <a:p>
            <a:r>
              <a:rPr lang="en-IN" sz="2800" b="1" dirty="0"/>
              <a:t>Disadvantages of Circular List</a:t>
            </a:r>
          </a:p>
          <a:p>
            <a:pPr lvl="1"/>
            <a:r>
              <a:rPr lang="en-IN" sz="2400" dirty="0"/>
              <a:t>It is not easy to reverse the linked list.</a:t>
            </a:r>
          </a:p>
          <a:p>
            <a:pPr lvl="1"/>
            <a:r>
              <a:rPr lang="en-IN" sz="2400" dirty="0"/>
              <a:t>If proper care is not taken, then the problem of infinite loop can occur.</a:t>
            </a:r>
          </a:p>
          <a:p>
            <a:pPr lvl="1"/>
            <a:r>
              <a:rPr lang="en-IN" sz="2400" dirty="0"/>
              <a:t>If we at a node and go back to the previous node, then we can not do it in single step. Instead we have to complete the entire circle by going through the in between nodes and then we will reach the required node.</a:t>
            </a:r>
          </a:p>
          <a:p>
            <a:r>
              <a:rPr lang="en-IN" sz="2800" b="1" dirty="0"/>
              <a:t>Operations on Circular List</a:t>
            </a:r>
          </a:p>
          <a:p>
            <a:pPr lvl="1"/>
            <a:r>
              <a:rPr lang="en-IN" sz="2400" dirty="0"/>
              <a:t>Insert at First</a:t>
            </a:r>
          </a:p>
          <a:p>
            <a:pPr lvl="1"/>
            <a:r>
              <a:rPr lang="en-IN" sz="2400" dirty="0"/>
              <a:t>Insert at Last</a:t>
            </a:r>
          </a:p>
          <a:p>
            <a:pPr lvl="1"/>
            <a:r>
              <a:rPr lang="en-IN" sz="2400" dirty="0"/>
              <a:t>Insert in Ordered List</a:t>
            </a:r>
          </a:p>
          <a:p>
            <a:pPr lvl="1"/>
            <a:r>
              <a:rPr lang="en-IN" sz="2400" dirty="0"/>
              <a:t>Delete a node</a:t>
            </a:r>
          </a:p>
          <a:p>
            <a:endParaRPr lang="en-US" dirty="0"/>
          </a:p>
        </p:txBody>
      </p:sp>
    </p:spTree>
    <p:extLst>
      <p:ext uri="{BB962C8B-B14F-4D97-AF65-F5344CB8AC3E}">
        <p14:creationId xmlns:p14="http://schemas.microsoft.com/office/powerpoint/2010/main" val="1681595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Procedure: CIR_INS_FIRST(X,FIRST,LAST)</a:t>
            </a:r>
            <a:endParaRPr lang="en-US" dirty="0"/>
          </a:p>
        </p:txBody>
      </p:sp>
      <p:sp>
        <p:nvSpPr>
          <p:cNvPr id="3" name="Content Placeholder 2"/>
          <p:cNvSpPr>
            <a:spLocks noGrp="1"/>
          </p:cNvSpPr>
          <p:nvPr>
            <p:ph idx="1"/>
          </p:nvPr>
        </p:nvSpPr>
        <p:spPr/>
        <p:txBody>
          <a:bodyPr/>
          <a:lstStyle/>
          <a:p>
            <a:r>
              <a:rPr lang="en-IN" dirty="0"/>
              <a:t>This procedure </a:t>
            </a:r>
            <a:r>
              <a:rPr lang="en-IN" b="1" dirty="0">
                <a:solidFill>
                  <a:srgbClr val="C00000"/>
                </a:solidFill>
              </a:rPr>
              <a:t>inserts</a:t>
            </a:r>
            <a:r>
              <a:rPr lang="en-IN" b="1" dirty="0">
                <a:solidFill>
                  <a:srgbClr val="FF0000"/>
                </a:solidFill>
              </a:rPr>
              <a:t> </a:t>
            </a:r>
            <a:r>
              <a:rPr lang="en-IN" b="1" dirty="0">
                <a:solidFill>
                  <a:srgbClr val="C00000"/>
                </a:solidFill>
              </a:rPr>
              <a:t>a new node at the first position</a:t>
            </a:r>
            <a:r>
              <a:rPr lang="en-IN" b="1" dirty="0">
                <a:solidFill>
                  <a:srgbClr val="FF0000"/>
                </a:solidFill>
              </a:rPr>
              <a:t> </a:t>
            </a:r>
            <a:r>
              <a:rPr lang="en-IN" dirty="0"/>
              <a:t>of Circular linked list. </a:t>
            </a:r>
          </a:p>
          <a:p>
            <a:r>
              <a:rPr lang="en-IN" b="1" dirty="0">
                <a:solidFill>
                  <a:srgbClr val="C00000"/>
                </a:solidFill>
              </a:rPr>
              <a:t>X</a:t>
            </a:r>
            <a:r>
              <a:rPr lang="en-IN" dirty="0">
                <a:solidFill>
                  <a:srgbClr val="C00000"/>
                </a:solidFill>
              </a:rPr>
              <a:t> </a:t>
            </a:r>
            <a:r>
              <a:rPr lang="en-IN" dirty="0"/>
              <a:t>is a new element to be inserted.</a:t>
            </a:r>
          </a:p>
          <a:p>
            <a:r>
              <a:rPr lang="en-IN" b="1" dirty="0">
                <a:solidFill>
                  <a:srgbClr val="C00000"/>
                </a:solidFill>
              </a:rPr>
              <a:t>FIRST</a:t>
            </a:r>
            <a:r>
              <a:rPr lang="en-IN" dirty="0">
                <a:solidFill>
                  <a:srgbClr val="C00000"/>
                </a:solidFill>
              </a:rPr>
              <a:t> </a:t>
            </a:r>
            <a:r>
              <a:rPr lang="en-IN" dirty="0"/>
              <a:t>and </a:t>
            </a:r>
            <a:r>
              <a:rPr lang="en-IN" b="1" dirty="0">
                <a:solidFill>
                  <a:srgbClr val="C00000"/>
                </a:solidFill>
              </a:rPr>
              <a:t>LAST</a:t>
            </a:r>
            <a:r>
              <a:rPr lang="en-IN" dirty="0">
                <a:solidFill>
                  <a:srgbClr val="C00000"/>
                </a:solidFill>
              </a:rPr>
              <a:t> </a:t>
            </a:r>
            <a:r>
              <a:rPr lang="en-IN" dirty="0"/>
              <a:t>are a </a:t>
            </a:r>
            <a:r>
              <a:rPr lang="en-IN" b="1" dirty="0"/>
              <a:t>pointer to the first &amp; last elements</a:t>
            </a:r>
            <a:r>
              <a:rPr lang="en-IN" dirty="0"/>
              <a:t> of a Circular linked linear list, respectively.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NEW</a:t>
            </a:r>
            <a:r>
              <a:rPr lang="en-IN" dirty="0">
                <a:solidFill>
                  <a:srgbClr val="C00000"/>
                </a:solidFill>
              </a:rPr>
              <a:t> </a:t>
            </a:r>
            <a:r>
              <a:rPr lang="en-IN" dirty="0"/>
              <a:t>is a temporary pointer variable.</a:t>
            </a:r>
            <a:endParaRPr lang="en-US" dirty="0"/>
          </a:p>
          <a:p>
            <a:endParaRPr lang="en-US" dirty="0"/>
          </a:p>
        </p:txBody>
      </p:sp>
    </p:spTree>
    <p:extLst>
      <p:ext uri="{BB962C8B-B14F-4D97-AF65-F5344CB8AC3E}">
        <p14:creationId xmlns:p14="http://schemas.microsoft.com/office/powerpoint/2010/main" val="417153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Procedure: CIR_INS_FIRST(X,FIRST,LAST)</a:t>
            </a:r>
          </a:p>
        </p:txBody>
      </p:sp>
      <p:sp>
        <p:nvSpPr>
          <p:cNvPr id="4" name="TextBox 3"/>
          <p:cNvSpPr txBox="1"/>
          <p:nvPr/>
        </p:nvSpPr>
        <p:spPr>
          <a:xfrm>
            <a:off x="233081" y="869700"/>
            <a:ext cx="5760000" cy="1631216"/>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[Creates a new empty node]</a:t>
            </a:r>
          </a:p>
          <a:p>
            <a:r>
              <a:rPr lang="en-IN" sz="2000" dirty="0">
                <a:latin typeface="Consolas" pitchFamily="49" charset="0"/>
                <a:cs typeface="Consolas" pitchFamily="49" charset="0"/>
              </a:rPr>
              <a:t>    NEW     NODE</a:t>
            </a:r>
          </a:p>
          <a:p>
            <a:r>
              <a:rPr lang="en-IN" sz="2000" b="1" dirty="0">
                <a:solidFill>
                  <a:schemeClr val="tx2"/>
                </a:solidFill>
                <a:latin typeface="Consolas" pitchFamily="49" charset="0"/>
                <a:cs typeface="Consolas" pitchFamily="49" charset="0"/>
              </a:rPr>
              <a:t>2. [Initialize fields of new node and its link]</a:t>
            </a:r>
          </a:p>
          <a:p>
            <a:r>
              <a:rPr lang="en-IN" sz="2000" dirty="0">
                <a:latin typeface="Consolas" pitchFamily="49" charset="0"/>
                <a:cs typeface="Consolas" pitchFamily="49" charset="0"/>
              </a:rPr>
              <a:t>    INFO (NEW)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X</a:t>
            </a:r>
          </a:p>
        </p:txBody>
      </p:sp>
      <p:sp>
        <p:nvSpPr>
          <p:cNvPr id="5" name="Left Arrow 4"/>
          <p:cNvSpPr/>
          <p:nvPr/>
        </p:nvSpPr>
        <p:spPr>
          <a:xfrm>
            <a:off x="1405915" y="1235697"/>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6" name="Group 5"/>
          <p:cNvGrpSpPr/>
          <p:nvPr/>
        </p:nvGrpSpPr>
        <p:grpSpPr>
          <a:xfrm>
            <a:off x="4454333" y="4737849"/>
            <a:ext cx="920012" cy="533400"/>
            <a:chOff x="951919" y="5486400"/>
            <a:chExt cx="920012" cy="533400"/>
          </a:xfrm>
        </p:grpSpPr>
        <p:sp>
          <p:nvSpPr>
            <p:cNvPr id="7" name="Rectangle 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5825933" y="4737849"/>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7197533" y="4737849"/>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8569133" y="4737849"/>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8" name="Straight Arrow Connector 17"/>
          <p:cNvCxnSpPr>
            <a:stCxn id="8" idx="3"/>
            <a:endCxn id="10" idx="1"/>
          </p:cNvCxnSpPr>
          <p:nvPr/>
        </p:nvCxnSpPr>
        <p:spPr>
          <a:xfrm>
            <a:off x="5374345" y="5004549"/>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11" idx="3"/>
            <a:endCxn id="13" idx="1"/>
          </p:cNvCxnSpPr>
          <p:nvPr/>
        </p:nvCxnSpPr>
        <p:spPr>
          <a:xfrm>
            <a:off x="6745945" y="5004549"/>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14" idx="3"/>
            <a:endCxn id="16" idx="1"/>
          </p:cNvCxnSpPr>
          <p:nvPr/>
        </p:nvCxnSpPr>
        <p:spPr>
          <a:xfrm>
            <a:off x="8117545" y="5004549"/>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1" name="Freeform 20"/>
          <p:cNvSpPr/>
          <p:nvPr/>
        </p:nvSpPr>
        <p:spPr>
          <a:xfrm>
            <a:off x="5225693" y="4982688"/>
            <a:ext cx="4586990" cy="659568"/>
          </a:xfrm>
          <a:custGeom>
            <a:avLst/>
            <a:gdLst>
              <a:gd name="connsiteX0" fmla="*/ 4257206 w 4586990"/>
              <a:gd name="connsiteY0" fmla="*/ 0 h 659568"/>
              <a:gd name="connsiteX1" fmla="*/ 4586990 w 4586990"/>
              <a:gd name="connsiteY1" fmla="*/ 0 h 659568"/>
              <a:gd name="connsiteX2" fmla="*/ 4586990 w 4586990"/>
              <a:gd name="connsiteY2" fmla="*/ 659568 h 659568"/>
              <a:gd name="connsiteX3" fmla="*/ 0 w 4586990"/>
              <a:gd name="connsiteY3" fmla="*/ 659568 h 659568"/>
              <a:gd name="connsiteX4" fmla="*/ 0 w 4586990"/>
              <a:gd name="connsiteY4" fmla="*/ 254833 h 659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6990" h="659568">
                <a:moveTo>
                  <a:pt x="4257206" y="0"/>
                </a:moveTo>
                <a:lnTo>
                  <a:pt x="4586990" y="0"/>
                </a:lnTo>
                <a:lnTo>
                  <a:pt x="4586990" y="659568"/>
                </a:lnTo>
                <a:lnTo>
                  <a:pt x="0" y="659568"/>
                </a:lnTo>
                <a:lnTo>
                  <a:pt x="0" y="254833"/>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22" name="Straight Arrow Connector 21"/>
          <p:cNvCxnSpPr/>
          <p:nvPr/>
        </p:nvCxnSpPr>
        <p:spPr>
          <a:xfrm flipV="1">
            <a:off x="4688545" y="5271251"/>
            <a:ext cx="0" cy="20798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3" name="TextBox 22"/>
          <p:cNvSpPr txBox="1"/>
          <p:nvPr/>
        </p:nvSpPr>
        <p:spPr>
          <a:xfrm>
            <a:off x="4324707" y="5477091"/>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cxnSp>
        <p:nvCxnSpPr>
          <p:cNvPr id="24" name="Straight Connector 23"/>
          <p:cNvCxnSpPr/>
          <p:nvPr/>
        </p:nvCxnSpPr>
        <p:spPr>
          <a:xfrm>
            <a:off x="2935945" y="3366249"/>
            <a:ext cx="0" cy="2438400"/>
          </a:xfrm>
          <a:prstGeom prst="line">
            <a:avLst/>
          </a:prstGeom>
        </p:spPr>
        <p:style>
          <a:lnRef idx="3">
            <a:schemeClr val="dk1"/>
          </a:lnRef>
          <a:fillRef idx="0">
            <a:schemeClr val="dk1"/>
          </a:fillRef>
          <a:effectRef idx="2">
            <a:schemeClr val="dk1"/>
          </a:effectRef>
          <a:fontRef idx="minor">
            <a:schemeClr val="tx1"/>
          </a:fontRef>
        </p:style>
      </p:cxnSp>
      <p:grpSp>
        <p:nvGrpSpPr>
          <p:cNvPr id="25" name="Group 24"/>
          <p:cNvGrpSpPr/>
          <p:nvPr/>
        </p:nvGrpSpPr>
        <p:grpSpPr>
          <a:xfrm>
            <a:off x="3393145" y="3594849"/>
            <a:ext cx="920012" cy="533400"/>
            <a:chOff x="951919" y="5486400"/>
            <a:chExt cx="920012" cy="533400"/>
          </a:xfrm>
        </p:grpSpPr>
        <p:sp>
          <p:nvSpPr>
            <p:cNvPr id="26" name="Rectangle 2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7" name="Rectangle 2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8" name="Group 27"/>
          <p:cNvGrpSpPr/>
          <p:nvPr/>
        </p:nvGrpSpPr>
        <p:grpSpPr>
          <a:xfrm>
            <a:off x="1413924" y="4280649"/>
            <a:ext cx="920012" cy="533400"/>
            <a:chOff x="951919" y="5486400"/>
            <a:chExt cx="920012" cy="533400"/>
          </a:xfrm>
        </p:grpSpPr>
        <p:sp>
          <p:nvSpPr>
            <p:cNvPr id="29" name="Rectangle 28"/>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30" name="Rectangle 29"/>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1" name="TextBox 30"/>
          <p:cNvSpPr txBox="1"/>
          <p:nvPr/>
        </p:nvSpPr>
        <p:spPr>
          <a:xfrm>
            <a:off x="1426789" y="4312318"/>
            <a:ext cx="495649" cy="461665"/>
          </a:xfrm>
          <a:prstGeom prst="rect">
            <a:avLst/>
          </a:prstGeom>
          <a:noFill/>
        </p:spPr>
        <p:txBody>
          <a:bodyPr wrap="none" rtlCol="0">
            <a:spAutoFit/>
          </a:bodyPr>
          <a:lstStyle/>
          <a:p>
            <a:r>
              <a:rPr lang="en-IN" sz="2400" b="1" dirty="0">
                <a:solidFill>
                  <a:srgbClr val="FFFF00"/>
                </a:solidFill>
              </a:rPr>
              <a:t>50</a:t>
            </a:r>
            <a:endParaRPr lang="en-US" sz="2400" b="1" dirty="0">
              <a:solidFill>
                <a:srgbClr val="FFFF00"/>
              </a:solidFill>
            </a:endParaRPr>
          </a:p>
        </p:txBody>
      </p:sp>
      <p:sp>
        <p:nvSpPr>
          <p:cNvPr id="32" name="TextBox 31"/>
          <p:cNvSpPr txBox="1"/>
          <p:nvPr/>
        </p:nvSpPr>
        <p:spPr>
          <a:xfrm>
            <a:off x="3409971" y="3630475"/>
            <a:ext cx="495649" cy="461665"/>
          </a:xfrm>
          <a:prstGeom prst="rect">
            <a:avLst/>
          </a:prstGeom>
          <a:noFill/>
        </p:spPr>
        <p:txBody>
          <a:bodyPr wrap="none" rtlCol="0">
            <a:spAutoFit/>
          </a:bodyPr>
          <a:lstStyle/>
          <a:p>
            <a:r>
              <a:rPr lang="en-IN" sz="2400" b="1" dirty="0">
                <a:solidFill>
                  <a:srgbClr val="FFFF00"/>
                </a:solidFill>
              </a:rPr>
              <a:t>50</a:t>
            </a:r>
            <a:endParaRPr lang="en-US" sz="2400" b="1" dirty="0">
              <a:solidFill>
                <a:srgbClr val="FFFF00"/>
              </a:solidFill>
            </a:endParaRPr>
          </a:p>
        </p:txBody>
      </p:sp>
      <p:sp>
        <p:nvSpPr>
          <p:cNvPr id="33" name="TextBox 32"/>
          <p:cNvSpPr txBox="1"/>
          <p:nvPr/>
        </p:nvSpPr>
        <p:spPr>
          <a:xfrm>
            <a:off x="1540012" y="4814049"/>
            <a:ext cx="612668" cy="369332"/>
          </a:xfrm>
          <a:prstGeom prst="rect">
            <a:avLst/>
          </a:prstGeom>
          <a:noFill/>
        </p:spPr>
        <p:txBody>
          <a:bodyPr wrap="none" rtlCol="0">
            <a:spAutoFit/>
          </a:bodyPr>
          <a:lstStyle/>
          <a:p>
            <a:pPr algn="ctr"/>
            <a:r>
              <a:rPr lang="en-IN" b="1" dirty="0"/>
              <a:t>NEW</a:t>
            </a:r>
            <a:endParaRPr lang="en-US" b="1" dirty="0"/>
          </a:p>
        </p:txBody>
      </p:sp>
      <p:sp>
        <p:nvSpPr>
          <p:cNvPr id="34" name="TextBox 33"/>
          <p:cNvSpPr txBox="1"/>
          <p:nvPr/>
        </p:nvSpPr>
        <p:spPr>
          <a:xfrm>
            <a:off x="3519233" y="3181583"/>
            <a:ext cx="612668" cy="369332"/>
          </a:xfrm>
          <a:prstGeom prst="rect">
            <a:avLst/>
          </a:prstGeom>
          <a:noFill/>
        </p:spPr>
        <p:txBody>
          <a:bodyPr wrap="none" rtlCol="0">
            <a:spAutoFit/>
          </a:bodyPr>
          <a:lstStyle/>
          <a:p>
            <a:pPr algn="ctr"/>
            <a:r>
              <a:rPr lang="en-IN" b="1" dirty="0"/>
              <a:t>NEW</a:t>
            </a:r>
            <a:endParaRPr lang="en-US" b="1" dirty="0"/>
          </a:p>
        </p:txBody>
      </p:sp>
      <p:sp>
        <p:nvSpPr>
          <p:cNvPr id="35" name="Freeform 34"/>
          <p:cNvSpPr/>
          <p:nvPr/>
        </p:nvSpPr>
        <p:spPr>
          <a:xfrm>
            <a:off x="1030946" y="4520136"/>
            <a:ext cx="1710047" cy="819397"/>
          </a:xfrm>
          <a:custGeom>
            <a:avLst/>
            <a:gdLst>
              <a:gd name="connsiteX0" fmla="*/ 1306285 w 1710047"/>
              <a:gd name="connsiteY0" fmla="*/ 0 h 819397"/>
              <a:gd name="connsiteX1" fmla="*/ 1710047 w 1710047"/>
              <a:gd name="connsiteY1" fmla="*/ 0 h 819397"/>
              <a:gd name="connsiteX2" fmla="*/ 1710047 w 1710047"/>
              <a:gd name="connsiteY2" fmla="*/ 819397 h 819397"/>
              <a:gd name="connsiteX3" fmla="*/ 0 w 1710047"/>
              <a:gd name="connsiteY3" fmla="*/ 819397 h 819397"/>
              <a:gd name="connsiteX4" fmla="*/ 0 w 1710047"/>
              <a:gd name="connsiteY4" fmla="*/ 11875 h 819397"/>
              <a:gd name="connsiteX5" fmla="*/ 391885 w 1710047"/>
              <a:gd name="connsiteY5" fmla="*/ 11875 h 81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0047" h="819397">
                <a:moveTo>
                  <a:pt x="1306285" y="0"/>
                </a:moveTo>
                <a:lnTo>
                  <a:pt x="1710047" y="0"/>
                </a:lnTo>
                <a:lnTo>
                  <a:pt x="1710047" y="819397"/>
                </a:lnTo>
                <a:lnTo>
                  <a:pt x="0" y="819397"/>
                </a:lnTo>
                <a:lnTo>
                  <a:pt x="0" y="11875"/>
                </a:lnTo>
                <a:lnTo>
                  <a:pt x="391885" y="11875"/>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6" name="TextBox 35"/>
          <p:cNvSpPr txBox="1"/>
          <p:nvPr/>
        </p:nvSpPr>
        <p:spPr>
          <a:xfrm>
            <a:off x="1168945" y="3530317"/>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sp>
        <p:nvSpPr>
          <p:cNvPr id="37" name="TextBox 36"/>
          <p:cNvSpPr txBox="1"/>
          <p:nvPr/>
        </p:nvSpPr>
        <p:spPr>
          <a:xfrm>
            <a:off x="1829757" y="3518649"/>
            <a:ext cx="683200" cy="369332"/>
          </a:xfrm>
          <a:prstGeom prst="rect">
            <a:avLst/>
          </a:prstGeom>
          <a:noFill/>
        </p:spPr>
        <p:txBody>
          <a:bodyPr wrap="none" rtlCol="0">
            <a:spAutoFit/>
          </a:bodyPr>
          <a:lstStyle/>
          <a:p>
            <a:pPr algn="ctr"/>
            <a:r>
              <a:rPr lang="en-IN" b="1" dirty="0"/>
              <a:t>LAST</a:t>
            </a:r>
            <a:endParaRPr lang="en-US" b="1" dirty="0"/>
          </a:p>
        </p:txBody>
      </p:sp>
      <p:cxnSp>
        <p:nvCxnSpPr>
          <p:cNvPr id="38" name="Straight Arrow Connector 37"/>
          <p:cNvCxnSpPr>
            <a:stCxn id="36" idx="2"/>
          </p:cNvCxnSpPr>
          <p:nvPr/>
        </p:nvCxnSpPr>
        <p:spPr>
          <a:xfrm>
            <a:off x="1536193" y="3899649"/>
            <a:ext cx="0"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p:nvPr/>
        </p:nvCxnSpPr>
        <p:spPr>
          <a:xfrm flipH="1">
            <a:off x="2175924" y="3899649"/>
            <a:ext cx="1"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0" name="TextBox 39"/>
          <p:cNvSpPr txBox="1"/>
          <p:nvPr/>
        </p:nvSpPr>
        <p:spPr>
          <a:xfrm>
            <a:off x="8803542" y="3921317"/>
            <a:ext cx="683200" cy="369332"/>
          </a:xfrm>
          <a:prstGeom prst="rect">
            <a:avLst/>
          </a:prstGeom>
          <a:noFill/>
        </p:spPr>
        <p:txBody>
          <a:bodyPr wrap="none" rtlCol="0">
            <a:spAutoFit/>
          </a:bodyPr>
          <a:lstStyle/>
          <a:p>
            <a:pPr algn="ctr"/>
            <a:r>
              <a:rPr lang="en-IN" b="1" dirty="0"/>
              <a:t>LAST</a:t>
            </a:r>
            <a:endParaRPr lang="en-US" b="1" dirty="0"/>
          </a:p>
        </p:txBody>
      </p:sp>
      <p:cxnSp>
        <p:nvCxnSpPr>
          <p:cNvPr id="41" name="Straight Arrow Connector 40"/>
          <p:cNvCxnSpPr/>
          <p:nvPr/>
        </p:nvCxnSpPr>
        <p:spPr>
          <a:xfrm flipH="1">
            <a:off x="9149709" y="4302317"/>
            <a:ext cx="1"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2" name="Freeform 41"/>
          <p:cNvSpPr/>
          <p:nvPr/>
        </p:nvSpPr>
        <p:spPr>
          <a:xfrm>
            <a:off x="3164546" y="3878868"/>
            <a:ext cx="6703621" cy="1947553"/>
          </a:xfrm>
          <a:custGeom>
            <a:avLst/>
            <a:gdLst>
              <a:gd name="connsiteX0" fmla="*/ 5462650 w 5830785"/>
              <a:gd name="connsiteY0" fmla="*/ 1104405 h 1947553"/>
              <a:gd name="connsiteX1" fmla="*/ 5830785 w 5830785"/>
              <a:gd name="connsiteY1" fmla="*/ 1104405 h 1947553"/>
              <a:gd name="connsiteX2" fmla="*/ 5830785 w 5830785"/>
              <a:gd name="connsiteY2" fmla="*/ 1947553 h 1947553"/>
              <a:gd name="connsiteX3" fmla="*/ 0 w 5830785"/>
              <a:gd name="connsiteY3" fmla="*/ 1947553 h 1947553"/>
              <a:gd name="connsiteX4" fmla="*/ 0 w 5830785"/>
              <a:gd name="connsiteY4" fmla="*/ 0 h 1947553"/>
              <a:gd name="connsiteX5" fmla="*/ 190006 w 5830785"/>
              <a:gd name="connsiteY5" fmla="*/ 0 h 1947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30785" h="1947553">
                <a:moveTo>
                  <a:pt x="5462650" y="1104405"/>
                </a:moveTo>
                <a:lnTo>
                  <a:pt x="5830785" y="1104405"/>
                </a:lnTo>
                <a:lnTo>
                  <a:pt x="5830785" y="1947553"/>
                </a:lnTo>
                <a:lnTo>
                  <a:pt x="0" y="1947553"/>
                </a:lnTo>
                <a:lnTo>
                  <a:pt x="0" y="0"/>
                </a:lnTo>
                <a:lnTo>
                  <a:pt x="190006" y="0"/>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3" name="Freeform 42"/>
          <p:cNvSpPr/>
          <p:nvPr/>
        </p:nvSpPr>
        <p:spPr>
          <a:xfrm>
            <a:off x="3716748" y="3855118"/>
            <a:ext cx="1116280" cy="1163781"/>
          </a:xfrm>
          <a:custGeom>
            <a:avLst/>
            <a:gdLst>
              <a:gd name="connsiteX0" fmla="*/ 581891 w 1116280"/>
              <a:gd name="connsiteY0" fmla="*/ 0 h 1163781"/>
              <a:gd name="connsiteX1" fmla="*/ 1116280 w 1116280"/>
              <a:gd name="connsiteY1" fmla="*/ 0 h 1163781"/>
              <a:gd name="connsiteX2" fmla="*/ 1116280 w 1116280"/>
              <a:gd name="connsiteY2" fmla="*/ 498763 h 1163781"/>
              <a:gd name="connsiteX3" fmla="*/ 0 w 1116280"/>
              <a:gd name="connsiteY3" fmla="*/ 498763 h 1163781"/>
              <a:gd name="connsiteX4" fmla="*/ 0 w 1116280"/>
              <a:gd name="connsiteY4" fmla="*/ 1163781 h 1163781"/>
              <a:gd name="connsiteX5" fmla="*/ 736270 w 1116280"/>
              <a:gd name="connsiteY5" fmla="*/ 1163781 h 116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6280" h="1163781">
                <a:moveTo>
                  <a:pt x="581891" y="0"/>
                </a:moveTo>
                <a:lnTo>
                  <a:pt x="1116280" y="0"/>
                </a:lnTo>
                <a:lnTo>
                  <a:pt x="1116280" y="498763"/>
                </a:lnTo>
                <a:lnTo>
                  <a:pt x="0" y="498763"/>
                </a:lnTo>
                <a:lnTo>
                  <a:pt x="0" y="1163781"/>
                </a:lnTo>
                <a:lnTo>
                  <a:pt x="736270" y="1163781"/>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4" name="TextBox 43"/>
          <p:cNvSpPr txBox="1"/>
          <p:nvPr/>
        </p:nvSpPr>
        <p:spPr>
          <a:xfrm>
            <a:off x="3806115" y="2830455"/>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cxnSp>
        <p:nvCxnSpPr>
          <p:cNvPr id="45" name="Straight Arrow Connector 44"/>
          <p:cNvCxnSpPr>
            <a:stCxn id="44" idx="2"/>
          </p:cNvCxnSpPr>
          <p:nvPr/>
        </p:nvCxnSpPr>
        <p:spPr>
          <a:xfrm>
            <a:off x="4173363" y="3199787"/>
            <a:ext cx="0"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6" name="TextBox 45"/>
          <p:cNvSpPr txBox="1"/>
          <p:nvPr/>
        </p:nvSpPr>
        <p:spPr>
          <a:xfrm>
            <a:off x="6162584" y="869700"/>
            <a:ext cx="5760000" cy="255454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  FIRST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 (NEW)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FIRST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LAST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ELSE</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 (NEW)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FIRST</a:t>
            </a:r>
          </a:p>
          <a:p>
            <a:r>
              <a:rPr lang="en-IN" sz="2000" dirty="0">
                <a:latin typeface="Consolas" pitchFamily="49" charset="0"/>
                <a:cs typeface="Consolas" pitchFamily="49" charset="0"/>
              </a:rPr>
              <a:t>        LINK (LAST)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FIRST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endParaRPr lang="en-IN" sz="2000" dirty="0">
              <a:latin typeface="Consolas" pitchFamily="49" charset="0"/>
              <a:cs typeface="Consolas" pitchFamily="49" charset="0"/>
            </a:endParaRPr>
          </a:p>
          <a:p>
            <a:r>
              <a:rPr lang="en-IN" sz="2000" dirty="0">
                <a:latin typeface="Consolas" pitchFamily="49" charset="0"/>
                <a:cs typeface="Consolas" pitchFamily="49" charset="0"/>
              </a:rPr>
              <a:t>   Return</a:t>
            </a:r>
          </a:p>
        </p:txBody>
      </p:sp>
    </p:spTree>
    <p:extLst>
      <p:ext uri="{BB962C8B-B14F-4D97-AF65-F5344CB8AC3E}">
        <p14:creationId xmlns:p14="http://schemas.microsoft.com/office/powerpoint/2010/main" val="3580267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6">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heel(1)">
                                      <p:cBhvr>
                                        <p:cTn id="43" dur="2000"/>
                                        <p:tgtEl>
                                          <p:spTgt spid="35"/>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6"/>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3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7"/>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3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46">
                                            <p:txEl>
                                              <p:pRg st="3" end="3"/>
                                            </p:txEl>
                                          </p:spTgt>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46">
                                            <p:txEl>
                                              <p:pRg st="4" end="4"/>
                                            </p:txEl>
                                          </p:spTgt>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46">
                                            <p:txEl>
                                              <p:pRg st="5" end="5"/>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24"/>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6"/>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9"/>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12"/>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15"/>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18"/>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19"/>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20"/>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21"/>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22"/>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23"/>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41"/>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40"/>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5"/>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34"/>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32"/>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grpId="0" nodeType="clickEffect">
                                  <p:stCondLst>
                                    <p:cond delay="0"/>
                                  </p:stCondLst>
                                  <p:childTnLst>
                                    <p:set>
                                      <p:cBhvr>
                                        <p:cTn id="107" dur="1" fill="hold">
                                          <p:stCondLst>
                                            <p:cond delay="0"/>
                                          </p:stCondLst>
                                        </p:cTn>
                                        <p:tgtEl>
                                          <p:spTgt spid="43"/>
                                        </p:tgtEl>
                                        <p:attrNameLst>
                                          <p:attrName>style.visibility</p:attrName>
                                        </p:attrNameLst>
                                      </p:cBhvr>
                                      <p:to>
                                        <p:strVal val="visible"/>
                                      </p:to>
                                    </p:set>
                                    <p:animEffect transition="in" filter="wipe(up)">
                                      <p:cBhvr>
                                        <p:cTn id="108" dur="500"/>
                                        <p:tgtEl>
                                          <p:spTgt spid="43"/>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21"/>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21" presetClass="entr" presetSubtype="1" fill="hold" grpId="0" nodeType="clickEffect">
                                  <p:stCondLst>
                                    <p:cond delay="0"/>
                                  </p:stCondLst>
                                  <p:childTnLst>
                                    <p:set>
                                      <p:cBhvr>
                                        <p:cTn id="116" dur="1" fill="hold">
                                          <p:stCondLst>
                                            <p:cond delay="0"/>
                                          </p:stCondLst>
                                        </p:cTn>
                                        <p:tgtEl>
                                          <p:spTgt spid="42"/>
                                        </p:tgtEl>
                                        <p:attrNameLst>
                                          <p:attrName>style.visibility</p:attrName>
                                        </p:attrNameLst>
                                      </p:cBhvr>
                                      <p:to>
                                        <p:strVal val="visible"/>
                                      </p:to>
                                    </p:set>
                                    <p:animEffect transition="in" filter="wheel(1)">
                                      <p:cBhvr>
                                        <p:cTn id="117" dur="2000"/>
                                        <p:tgtEl>
                                          <p:spTgt spid="42"/>
                                        </p:tgtEl>
                                      </p:cBhvr>
                                    </p:animEffect>
                                  </p:childTnLst>
                                </p:cTn>
                              </p:par>
                            </p:childTnLst>
                          </p:cTn>
                        </p:par>
                      </p:childTnLst>
                    </p:cTn>
                  </p:par>
                  <p:par>
                    <p:cTn id="118" fill="hold">
                      <p:stCondLst>
                        <p:cond delay="indefinite"/>
                      </p:stCondLst>
                      <p:childTnLst>
                        <p:par>
                          <p:cTn id="119" fill="hold">
                            <p:stCondLst>
                              <p:cond delay="0"/>
                            </p:stCondLst>
                            <p:childTnLst>
                              <p:par>
                                <p:cTn id="120" presetID="1" presetClass="exit" presetSubtype="0" fill="hold" nodeType="clickEffect">
                                  <p:stCondLst>
                                    <p:cond delay="0"/>
                                  </p:stCondLst>
                                  <p:childTnLst>
                                    <p:set>
                                      <p:cBhvr>
                                        <p:cTn id="121" dur="1" fill="hold">
                                          <p:stCondLst>
                                            <p:cond delay="0"/>
                                          </p:stCondLst>
                                        </p:cTn>
                                        <p:tgtEl>
                                          <p:spTgt spid="22"/>
                                        </p:tgtEl>
                                        <p:attrNameLst>
                                          <p:attrName>style.visibility</p:attrName>
                                        </p:attrNameLst>
                                      </p:cBhvr>
                                      <p:to>
                                        <p:strVal val="hidden"/>
                                      </p:to>
                                    </p:set>
                                  </p:childTnLst>
                                </p:cTn>
                              </p:par>
                              <p:par>
                                <p:cTn id="122" presetID="1" presetClass="exit" presetSubtype="0" fill="hold" grpId="1" nodeType="withEffect">
                                  <p:stCondLst>
                                    <p:cond delay="0"/>
                                  </p:stCondLst>
                                  <p:childTnLst>
                                    <p:set>
                                      <p:cBhvr>
                                        <p:cTn id="123" dur="1" fill="hold">
                                          <p:stCondLst>
                                            <p:cond delay="0"/>
                                          </p:stCondLst>
                                        </p:cTn>
                                        <p:tgtEl>
                                          <p:spTgt spid="23"/>
                                        </p:tgtEl>
                                        <p:attrNameLst>
                                          <p:attrName>style.visibility</p:attrName>
                                        </p:attrNameLst>
                                      </p:cBhvr>
                                      <p:to>
                                        <p:strVal val="hidden"/>
                                      </p:to>
                                    </p:set>
                                  </p:childTnLst>
                                </p:cTn>
                              </p:par>
                              <p:par>
                                <p:cTn id="124" presetID="1" presetClass="entr" presetSubtype="0" fill="hold" grpId="0" nodeType="withEffect">
                                  <p:stCondLst>
                                    <p:cond delay="0"/>
                                  </p:stCondLst>
                                  <p:childTnLst>
                                    <p:set>
                                      <p:cBhvr>
                                        <p:cTn id="125" dur="1" fill="hold">
                                          <p:stCondLst>
                                            <p:cond delay="0"/>
                                          </p:stCondLst>
                                        </p:cTn>
                                        <p:tgtEl>
                                          <p:spTgt spid="44"/>
                                        </p:tgtEl>
                                        <p:attrNameLst>
                                          <p:attrName>style.visibility</p:attrName>
                                        </p:attrNameLst>
                                      </p:cBhvr>
                                      <p:to>
                                        <p:strVal val="visible"/>
                                      </p:to>
                                    </p:set>
                                  </p:childTnLst>
                                </p:cTn>
                              </p:par>
                              <p:par>
                                <p:cTn id="126" presetID="1" presetClass="entr" presetSubtype="0" fill="hold" nodeType="withEffect">
                                  <p:stCondLst>
                                    <p:cond delay="0"/>
                                  </p:stCondLst>
                                  <p:childTnLst>
                                    <p:set>
                                      <p:cBhvr>
                                        <p:cTn id="127" dur="1" fill="hold">
                                          <p:stCondLst>
                                            <p:cond delay="0"/>
                                          </p:stCondLst>
                                        </p:cTn>
                                        <p:tgtEl>
                                          <p:spTgt spid="45"/>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4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1" grpId="0" animBg="1"/>
      <p:bldP spid="21" grpId="1" animBg="1"/>
      <p:bldP spid="23" grpId="0"/>
      <p:bldP spid="23" grpId="1"/>
      <p:bldP spid="31" grpId="0"/>
      <p:bldP spid="32" grpId="0"/>
      <p:bldP spid="33" grpId="0"/>
      <p:bldP spid="34" grpId="0"/>
      <p:bldP spid="35" grpId="0" animBg="1"/>
      <p:bldP spid="36" grpId="0"/>
      <p:bldP spid="37" grpId="0"/>
      <p:bldP spid="40" grpId="0"/>
      <p:bldP spid="42" grpId="0" animBg="1"/>
      <p:bldP spid="43" grpId="0" animBg="1"/>
      <p:bldP spid="4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Procedure: CIR_INS_LAST(X,FIRST,LAST)</a:t>
            </a:r>
            <a:endParaRPr lang="en-US" dirty="0"/>
          </a:p>
        </p:txBody>
      </p:sp>
      <p:sp>
        <p:nvSpPr>
          <p:cNvPr id="3" name="Content Placeholder 2"/>
          <p:cNvSpPr>
            <a:spLocks noGrp="1"/>
          </p:cNvSpPr>
          <p:nvPr>
            <p:ph idx="1"/>
          </p:nvPr>
        </p:nvSpPr>
        <p:spPr/>
        <p:txBody>
          <a:bodyPr/>
          <a:lstStyle/>
          <a:p>
            <a:r>
              <a:rPr lang="en-IN" dirty="0"/>
              <a:t>This procedure </a:t>
            </a:r>
            <a:r>
              <a:rPr lang="en-IN" b="1" dirty="0">
                <a:solidFill>
                  <a:srgbClr val="C00000"/>
                </a:solidFill>
              </a:rPr>
              <a:t>inserts a new node at the</a:t>
            </a:r>
            <a:r>
              <a:rPr lang="en-IN" b="1" dirty="0">
                <a:solidFill>
                  <a:srgbClr val="FF0000"/>
                </a:solidFill>
              </a:rPr>
              <a:t> </a:t>
            </a:r>
            <a:r>
              <a:rPr lang="en-IN" b="1" dirty="0">
                <a:solidFill>
                  <a:srgbClr val="C00000"/>
                </a:solidFill>
              </a:rPr>
              <a:t>last position</a:t>
            </a:r>
            <a:r>
              <a:rPr lang="en-IN" b="1" dirty="0">
                <a:solidFill>
                  <a:srgbClr val="FF0000"/>
                </a:solidFill>
              </a:rPr>
              <a:t> </a:t>
            </a:r>
            <a:r>
              <a:rPr lang="en-IN" dirty="0"/>
              <a:t>of Circular linked list. </a:t>
            </a:r>
          </a:p>
          <a:p>
            <a:r>
              <a:rPr lang="en-IN" b="1" dirty="0">
                <a:solidFill>
                  <a:srgbClr val="C00000"/>
                </a:solidFill>
              </a:rPr>
              <a:t>X</a:t>
            </a:r>
            <a:r>
              <a:rPr lang="en-IN" dirty="0"/>
              <a:t> is a new element to be inserted.</a:t>
            </a:r>
          </a:p>
          <a:p>
            <a:r>
              <a:rPr lang="en-IN" b="1" dirty="0">
                <a:solidFill>
                  <a:srgbClr val="C00000"/>
                </a:solidFill>
              </a:rPr>
              <a:t>FIRST</a:t>
            </a:r>
            <a:r>
              <a:rPr lang="en-IN" dirty="0">
                <a:solidFill>
                  <a:srgbClr val="C00000"/>
                </a:solidFill>
              </a:rPr>
              <a:t> </a:t>
            </a:r>
            <a:r>
              <a:rPr lang="en-IN" dirty="0"/>
              <a:t>and </a:t>
            </a:r>
            <a:r>
              <a:rPr lang="en-IN" b="1" dirty="0">
                <a:solidFill>
                  <a:srgbClr val="C00000"/>
                </a:solidFill>
              </a:rPr>
              <a:t>LAST</a:t>
            </a:r>
            <a:r>
              <a:rPr lang="en-IN" dirty="0">
                <a:solidFill>
                  <a:srgbClr val="C00000"/>
                </a:solidFill>
              </a:rPr>
              <a:t> </a:t>
            </a:r>
            <a:r>
              <a:rPr lang="en-IN" dirty="0"/>
              <a:t>are a </a:t>
            </a:r>
            <a:r>
              <a:rPr lang="en-IN" b="1" dirty="0"/>
              <a:t>pointer to the first &amp; last elements</a:t>
            </a:r>
            <a:r>
              <a:rPr lang="en-IN" dirty="0"/>
              <a:t> of a Circular linked linear list, respectively.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NEW</a:t>
            </a:r>
            <a:r>
              <a:rPr lang="en-IN" dirty="0">
                <a:solidFill>
                  <a:srgbClr val="C00000"/>
                </a:solidFill>
              </a:rPr>
              <a:t> </a:t>
            </a:r>
            <a:r>
              <a:rPr lang="en-IN" dirty="0"/>
              <a:t>is a temporary pointer variable.</a:t>
            </a:r>
            <a:endParaRPr lang="en-US" dirty="0"/>
          </a:p>
          <a:p>
            <a:endParaRPr lang="en-US" dirty="0"/>
          </a:p>
        </p:txBody>
      </p:sp>
    </p:spTree>
    <p:extLst>
      <p:ext uri="{BB962C8B-B14F-4D97-AF65-F5344CB8AC3E}">
        <p14:creationId xmlns:p14="http://schemas.microsoft.com/office/powerpoint/2010/main" val="38051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Procedure: CIR_INS_LAST( X,FIRST,LAST)</a:t>
            </a:r>
          </a:p>
        </p:txBody>
      </p:sp>
      <p:sp>
        <p:nvSpPr>
          <p:cNvPr id="4" name="TextBox 3"/>
          <p:cNvSpPr txBox="1"/>
          <p:nvPr/>
        </p:nvSpPr>
        <p:spPr>
          <a:xfrm>
            <a:off x="313771" y="860735"/>
            <a:ext cx="5760000" cy="1785104"/>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[Creates a new empty node]</a:t>
            </a:r>
          </a:p>
          <a:p>
            <a:r>
              <a:rPr lang="en-IN" sz="2200" dirty="0">
                <a:latin typeface="Consolas" pitchFamily="49" charset="0"/>
                <a:cs typeface="Consolas" pitchFamily="49" charset="0"/>
              </a:rPr>
              <a:t>   NEW     NODE</a:t>
            </a:r>
          </a:p>
          <a:p>
            <a:r>
              <a:rPr lang="en-IN" sz="2200" b="1" dirty="0">
                <a:solidFill>
                  <a:schemeClr val="tx2"/>
                </a:solidFill>
                <a:latin typeface="Consolas" pitchFamily="49" charset="0"/>
                <a:cs typeface="Consolas" pitchFamily="49" charset="0"/>
              </a:rPr>
              <a:t>2. [Initialize fields of new node and its link]</a:t>
            </a:r>
          </a:p>
          <a:p>
            <a:r>
              <a:rPr lang="en-IN" sz="2200" dirty="0">
                <a:latin typeface="Consolas" pitchFamily="49" charset="0"/>
                <a:cs typeface="Consolas" pitchFamily="49" charset="0"/>
              </a:rPr>
              <a:t>   INFO (NEW)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X</a:t>
            </a:r>
          </a:p>
        </p:txBody>
      </p:sp>
      <p:sp>
        <p:nvSpPr>
          <p:cNvPr id="5" name="Left Arrow 4"/>
          <p:cNvSpPr/>
          <p:nvPr/>
        </p:nvSpPr>
        <p:spPr>
          <a:xfrm>
            <a:off x="1500579" y="1293588"/>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p:cNvSpPr txBox="1"/>
          <p:nvPr/>
        </p:nvSpPr>
        <p:spPr>
          <a:xfrm>
            <a:off x="6221507" y="860735"/>
            <a:ext cx="5760000" cy="2462213"/>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solidFill>
                  <a:schemeClr val="tx2">
                    <a:lumMod val="75000"/>
                  </a:schemeClr>
                </a:solidFill>
                <a:latin typeface="Consolas" pitchFamily="49" charset="0"/>
                <a:cs typeface="Consolas" pitchFamily="49" charset="0"/>
              </a:rPr>
              <a:t>   </a:t>
            </a:r>
            <a:r>
              <a:rPr lang="en-IN" sz="2200" dirty="0">
                <a:latin typeface="Consolas" pitchFamily="49" charset="0"/>
                <a:cs typeface="Consolas" pitchFamily="49" charset="0"/>
              </a:rPr>
              <a:t>FIRST = NULL</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solidFill>
                  <a:schemeClr val="tx2">
                    <a:lumMod val="75000"/>
                  </a:schemeClr>
                </a:solidFill>
                <a:latin typeface="Consolas" pitchFamily="49" charset="0"/>
                <a:cs typeface="Consolas" pitchFamily="49" charset="0"/>
              </a:rPr>
              <a:t> </a:t>
            </a:r>
            <a:r>
              <a:rPr lang="en-IN" sz="2200" dirty="0">
                <a:latin typeface="Consolas" pitchFamily="49" charset="0"/>
                <a:cs typeface="Consolas" pitchFamily="49" charset="0"/>
              </a:rPr>
              <a:t>LINK (NEW)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NEW</a:t>
            </a:r>
          </a:p>
          <a:p>
            <a:r>
              <a:rPr lang="en-IN" sz="2200" dirty="0">
                <a:latin typeface="Consolas" pitchFamily="49" charset="0"/>
                <a:cs typeface="Consolas" pitchFamily="49" charset="0"/>
              </a:rPr>
              <a:t>        FIRST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LAST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NEW</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ELSE</a:t>
            </a:r>
            <a:r>
              <a:rPr lang="en-IN" sz="2200" dirty="0">
                <a:solidFill>
                  <a:schemeClr val="tx2">
                    <a:lumMod val="75000"/>
                  </a:schemeClr>
                </a:solidFill>
                <a:latin typeface="Consolas" pitchFamily="49" charset="0"/>
                <a:cs typeface="Consolas" pitchFamily="49" charset="0"/>
              </a:rPr>
              <a:t> </a:t>
            </a:r>
            <a:r>
              <a:rPr lang="en-IN" sz="2200" dirty="0">
                <a:latin typeface="Consolas" pitchFamily="49" charset="0"/>
                <a:cs typeface="Consolas" pitchFamily="49" charset="0"/>
              </a:rPr>
              <a:t>LINK (NEW)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FIRST</a:t>
            </a:r>
          </a:p>
          <a:p>
            <a:r>
              <a:rPr lang="en-IN" sz="2200" dirty="0">
                <a:latin typeface="Consolas" pitchFamily="49" charset="0"/>
                <a:cs typeface="Consolas" pitchFamily="49" charset="0"/>
              </a:rPr>
              <a:t>        LINK (LAST)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NEW</a:t>
            </a:r>
          </a:p>
          <a:p>
            <a:r>
              <a:rPr lang="en-IN" sz="2200" dirty="0">
                <a:latin typeface="Consolas" pitchFamily="49" charset="0"/>
                <a:cs typeface="Consolas" pitchFamily="49" charset="0"/>
              </a:rPr>
              <a:t>        LAST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NEW</a:t>
            </a:r>
          </a:p>
          <a:p>
            <a:r>
              <a:rPr lang="en-IN" sz="2200" dirty="0">
                <a:latin typeface="Consolas" pitchFamily="49" charset="0"/>
                <a:cs typeface="Consolas" pitchFamily="49" charset="0"/>
              </a:rPr>
              <a:t>   Return</a:t>
            </a:r>
          </a:p>
        </p:txBody>
      </p:sp>
      <p:grpSp>
        <p:nvGrpSpPr>
          <p:cNvPr id="7" name="Group 6"/>
          <p:cNvGrpSpPr/>
          <p:nvPr/>
        </p:nvGrpSpPr>
        <p:grpSpPr>
          <a:xfrm>
            <a:off x="3099576" y="5292226"/>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4471176" y="5292226"/>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5842776" y="5292226"/>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7214376" y="5292226"/>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9" name="Straight Arrow Connector 18"/>
          <p:cNvCxnSpPr>
            <a:stCxn id="9" idx="3"/>
            <a:endCxn id="11" idx="1"/>
          </p:cNvCxnSpPr>
          <p:nvPr/>
        </p:nvCxnSpPr>
        <p:spPr>
          <a:xfrm>
            <a:off x="4019588" y="5558926"/>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12" idx="3"/>
            <a:endCxn id="14" idx="1"/>
          </p:cNvCxnSpPr>
          <p:nvPr/>
        </p:nvCxnSpPr>
        <p:spPr>
          <a:xfrm>
            <a:off x="5391188" y="5558926"/>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a:stCxn id="15" idx="3"/>
            <a:endCxn id="17" idx="1"/>
          </p:cNvCxnSpPr>
          <p:nvPr/>
        </p:nvCxnSpPr>
        <p:spPr>
          <a:xfrm>
            <a:off x="6762788" y="5558926"/>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2" name="Freeform 21"/>
          <p:cNvSpPr/>
          <p:nvPr/>
        </p:nvSpPr>
        <p:spPr>
          <a:xfrm>
            <a:off x="3870936" y="5537065"/>
            <a:ext cx="4586990" cy="659568"/>
          </a:xfrm>
          <a:custGeom>
            <a:avLst/>
            <a:gdLst>
              <a:gd name="connsiteX0" fmla="*/ 4257206 w 4586990"/>
              <a:gd name="connsiteY0" fmla="*/ 0 h 659568"/>
              <a:gd name="connsiteX1" fmla="*/ 4586990 w 4586990"/>
              <a:gd name="connsiteY1" fmla="*/ 0 h 659568"/>
              <a:gd name="connsiteX2" fmla="*/ 4586990 w 4586990"/>
              <a:gd name="connsiteY2" fmla="*/ 659568 h 659568"/>
              <a:gd name="connsiteX3" fmla="*/ 0 w 4586990"/>
              <a:gd name="connsiteY3" fmla="*/ 659568 h 659568"/>
              <a:gd name="connsiteX4" fmla="*/ 0 w 4586990"/>
              <a:gd name="connsiteY4" fmla="*/ 254833 h 659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6990" h="659568">
                <a:moveTo>
                  <a:pt x="4257206" y="0"/>
                </a:moveTo>
                <a:lnTo>
                  <a:pt x="4586990" y="0"/>
                </a:lnTo>
                <a:lnTo>
                  <a:pt x="4586990" y="659568"/>
                </a:lnTo>
                <a:lnTo>
                  <a:pt x="0" y="659568"/>
                </a:lnTo>
                <a:lnTo>
                  <a:pt x="0" y="254833"/>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23" name="Straight Arrow Connector 22"/>
          <p:cNvCxnSpPr/>
          <p:nvPr/>
        </p:nvCxnSpPr>
        <p:spPr>
          <a:xfrm flipV="1">
            <a:off x="3333788" y="5825628"/>
            <a:ext cx="0" cy="20798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4" name="TextBox 23"/>
          <p:cNvSpPr txBox="1"/>
          <p:nvPr/>
        </p:nvSpPr>
        <p:spPr>
          <a:xfrm>
            <a:off x="2969950" y="6031468"/>
            <a:ext cx="734496" cy="369332"/>
          </a:xfrm>
          <a:prstGeom prst="rect">
            <a:avLst/>
          </a:prstGeom>
          <a:noFill/>
          <a:ln w="28575">
            <a:noFill/>
          </a:ln>
        </p:spPr>
        <p:txBody>
          <a:bodyPr wrap="none" rtlCol="0">
            <a:spAutoFit/>
          </a:bodyPr>
          <a:lstStyle/>
          <a:p>
            <a:pPr algn="ctr"/>
            <a:r>
              <a:rPr lang="en-IN" b="1" dirty="0">
                <a:solidFill>
                  <a:srgbClr val="C00000"/>
                </a:solidFill>
              </a:rPr>
              <a:t>FIRST</a:t>
            </a:r>
            <a:endParaRPr lang="en-US" b="1" dirty="0">
              <a:solidFill>
                <a:srgbClr val="C00000"/>
              </a:solidFill>
            </a:endParaRPr>
          </a:p>
        </p:txBody>
      </p:sp>
      <p:cxnSp>
        <p:nvCxnSpPr>
          <p:cNvPr id="25" name="Straight Connector 24"/>
          <p:cNvCxnSpPr/>
          <p:nvPr/>
        </p:nvCxnSpPr>
        <p:spPr>
          <a:xfrm>
            <a:off x="2758822" y="3810000"/>
            <a:ext cx="0" cy="2438400"/>
          </a:xfrm>
          <a:prstGeom prst="line">
            <a:avLst/>
          </a:prstGeom>
        </p:spPr>
        <p:style>
          <a:lnRef idx="3">
            <a:schemeClr val="dk1"/>
          </a:lnRef>
          <a:fillRef idx="0">
            <a:schemeClr val="dk1"/>
          </a:fillRef>
          <a:effectRef idx="2">
            <a:schemeClr val="dk1"/>
          </a:effectRef>
          <a:fontRef idx="minor">
            <a:schemeClr val="tx1"/>
          </a:fontRef>
        </p:style>
      </p:cxnSp>
      <p:grpSp>
        <p:nvGrpSpPr>
          <p:cNvPr id="26" name="Group 25"/>
          <p:cNvGrpSpPr/>
          <p:nvPr/>
        </p:nvGrpSpPr>
        <p:grpSpPr>
          <a:xfrm>
            <a:off x="8563029" y="4038600"/>
            <a:ext cx="920012" cy="533400"/>
            <a:chOff x="951919" y="5486400"/>
            <a:chExt cx="920012" cy="533400"/>
          </a:xfrm>
        </p:grpSpPr>
        <p:sp>
          <p:nvSpPr>
            <p:cNvPr id="27" name="Rectangle 2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8" name="Rectangle 2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9" name="Group 28"/>
          <p:cNvGrpSpPr/>
          <p:nvPr/>
        </p:nvGrpSpPr>
        <p:grpSpPr>
          <a:xfrm>
            <a:off x="1236801" y="4724400"/>
            <a:ext cx="920012" cy="533400"/>
            <a:chOff x="951919" y="5486400"/>
            <a:chExt cx="920012" cy="533400"/>
          </a:xfrm>
        </p:grpSpPr>
        <p:sp>
          <p:nvSpPr>
            <p:cNvPr id="30" name="Rectangle 2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31" name="Rectangle 3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2" name="TextBox 31"/>
          <p:cNvSpPr txBox="1"/>
          <p:nvPr/>
        </p:nvSpPr>
        <p:spPr>
          <a:xfrm>
            <a:off x="1249666" y="4756069"/>
            <a:ext cx="495649" cy="461665"/>
          </a:xfrm>
          <a:prstGeom prst="rect">
            <a:avLst/>
          </a:prstGeom>
          <a:noFill/>
        </p:spPr>
        <p:txBody>
          <a:bodyPr wrap="none" rtlCol="0">
            <a:spAutoFit/>
          </a:bodyPr>
          <a:lstStyle/>
          <a:p>
            <a:r>
              <a:rPr lang="en-IN" sz="2400" b="1" dirty="0">
                <a:solidFill>
                  <a:srgbClr val="FFFF00"/>
                </a:solidFill>
              </a:rPr>
              <a:t>50</a:t>
            </a:r>
            <a:endParaRPr lang="en-US" sz="2400" b="1" dirty="0">
              <a:solidFill>
                <a:srgbClr val="FFFF00"/>
              </a:solidFill>
            </a:endParaRPr>
          </a:p>
        </p:txBody>
      </p:sp>
      <p:sp>
        <p:nvSpPr>
          <p:cNvPr id="33" name="TextBox 32"/>
          <p:cNvSpPr txBox="1"/>
          <p:nvPr/>
        </p:nvSpPr>
        <p:spPr>
          <a:xfrm>
            <a:off x="8579855" y="4074226"/>
            <a:ext cx="495649" cy="461665"/>
          </a:xfrm>
          <a:prstGeom prst="rect">
            <a:avLst/>
          </a:prstGeom>
          <a:noFill/>
        </p:spPr>
        <p:txBody>
          <a:bodyPr wrap="none" rtlCol="0">
            <a:spAutoFit/>
          </a:bodyPr>
          <a:lstStyle/>
          <a:p>
            <a:r>
              <a:rPr lang="en-IN" sz="2400" b="1" dirty="0">
                <a:solidFill>
                  <a:srgbClr val="FFFF00"/>
                </a:solidFill>
              </a:rPr>
              <a:t>50</a:t>
            </a:r>
            <a:endParaRPr lang="en-US" sz="2400" b="1" dirty="0">
              <a:solidFill>
                <a:srgbClr val="FFFF00"/>
              </a:solidFill>
            </a:endParaRPr>
          </a:p>
        </p:txBody>
      </p:sp>
      <p:sp>
        <p:nvSpPr>
          <p:cNvPr id="34" name="TextBox 33"/>
          <p:cNvSpPr txBox="1"/>
          <p:nvPr/>
        </p:nvSpPr>
        <p:spPr>
          <a:xfrm>
            <a:off x="1362889" y="5257800"/>
            <a:ext cx="612668" cy="369332"/>
          </a:xfrm>
          <a:prstGeom prst="rect">
            <a:avLst/>
          </a:prstGeom>
          <a:noFill/>
        </p:spPr>
        <p:txBody>
          <a:bodyPr wrap="none" rtlCol="0">
            <a:spAutoFit/>
          </a:bodyPr>
          <a:lstStyle/>
          <a:p>
            <a:pPr algn="ctr"/>
            <a:r>
              <a:rPr lang="en-IN" b="1" dirty="0"/>
              <a:t>NEW</a:t>
            </a:r>
            <a:endParaRPr lang="en-US" b="1" dirty="0"/>
          </a:p>
        </p:txBody>
      </p:sp>
      <p:sp>
        <p:nvSpPr>
          <p:cNvPr id="35" name="TextBox 34"/>
          <p:cNvSpPr txBox="1"/>
          <p:nvPr/>
        </p:nvSpPr>
        <p:spPr>
          <a:xfrm>
            <a:off x="8689117" y="3625334"/>
            <a:ext cx="612668" cy="369332"/>
          </a:xfrm>
          <a:prstGeom prst="rect">
            <a:avLst/>
          </a:prstGeom>
          <a:noFill/>
        </p:spPr>
        <p:txBody>
          <a:bodyPr wrap="none" rtlCol="0">
            <a:spAutoFit/>
          </a:bodyPr>
          <a:lstStyle/>
          <a:p>
            <a:pPr algn="ctr"/>
            <a:r>
              <a:rPr lang="en-IN" b="1" dirty="0"/>
              <a:t>NEW</a:t>
            </a:r>
            <a:endParaRPr lang="en-US" b="1" dirty="0"/>
          </a:p>
        </p:txBody>
      </p:sp>
      <p:sp>
        <p:nvSpPr>
          <p:cNvPr id="36" name="Freeform 35"/>
          <p:cNvSpPr/>
          <p:nvPr/>
        </p:nvSpPr>
        <p:spPr>
          <a:xfrm>
            <a:off x="853823" y="4963887"/>
            <a:ext cx="1710047" cy="819397"/>
          </a:xfrm>
          <a:custGeom>
            <a:avLst/>
            <a:gdLst>
              <a:gd name="connsiteX0" fmla="*/ 1306285 w 1710047"/>
              <a:gd name="connsiteY0" fmla="*/ 0 h 819397"/>
              <a:gd name="connsiteX1" fmla="*/ 1710047 w 1710047"/>
              <a:gd name="connsiteY1" fmla="*/ 0 h 819397"/>
              <a:gd name="connsiteX2" fmla="*/ 1710047 w 1710047"/>
              <a:gd name="connsiteY2" fmla="*/ 819397 h 819397"/>
              <a:gd name="connsiteX3" fmla="*/ 0 w 1710047"/>
              <a:gd name="connsiteY3" fmla="*/ 819397 h 819397"/>
              <a:gd name="connsiteX4" fmla="*/ 0 w 1710047"/>
              <a:gd name="connsiteY4" fmla="*/ 11875 h 819397"/>
              <a:gd name="connsiteX5" fmla="*/ 391885 w 1710047"/>
              <a:gd name="connsiteY5" fmla="*/ 11875 h 81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0047" h="819397">
                <a:moveTo>
                  <a:pt x="1306285" y="0"/>
                </a:moveTo>
                <a:lnTo>
                  <a:pt x="1710047" y="0"/>
                </a:lnTo>
                <a:lnTo>
                  <a:pt x="1710047" y="819397"/>
                </a:lnTo>
                <a:lnTo>
                  <a:pt x="0" y="819397"/>
                </a:lnTo>
                <a:lnTo>
                  <a:pt x="0" y="11875"/>
                </a:lnTo>
                <a:lnTo>
                  <a:pt x="391885" y="11875"/>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7" name="TextBox 36"/>
          <p:cNvSpPr txBox="1"/>
          <p:nvPr/>
        </p:nvSpPr>
        <p:spPr>
          <a:xfrm>
            <a:off x="991822" y="3920280"/>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sp>
        <p:nvSpPr>
          <p:cNvPr id="38" name="TextBox 37"/>
          <p:cNvSpPr txBox="1"/>
          <p:nvPr/>
        </p:nvSpPr>
        <p:spPr>
          <a:xfrm>
            <a:off x="1652634" y="3908612"/>
            <a:ext cx="683200" cy="369332"/>
          </a:xfrm>
          <a:prstGeom prst="rect">
            <a:avLst/>
          </a:prstGeom>
          <a:noFill/>
        </p:spPr>
        <p:txBody>
          <a:bodyPr wrap="none" rtlCol="0">
            <a:spAutoFit/>
          </a:bodyPr>
          <a:lstStyle/>
          <a:p>
            <a:pPr algn="ctr"/>
            <a:r>
              <a:rPr lang="en-IN" b="1" dirty="0"/>
              <a:t>LAST</a:t>
            </a:r>
            <a:endParaRPr lang="en-US" b="1" dirty="0"/>
          </a:p>
        </p:txBody>
      </p:sp>
      <p:cxnSp>
        <p:nvCxnSpPr>
          <p:cNvPr id="39" name="Straight Arrow Connector 38"/>
          <p:cNvCxnSpPr>
            <a:stCxn id="37" idx="2"/>
          </p:cNvCxnSpPr>
          <p:nvPr/>
        </p:nvCxnSpPr>
        <p:spPr>
          <a:xfrm>
            <a:off x="1359070" y="4289612"/>
            <a:ext cx="0"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p:nvPr/>
        </p:nvCxnSpPr>
        <p:spPr>
          <a:xfrm flipH="1">
            <a:off x="1998801" y="4289612"/>
            <a:ext cx="1"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1" name="TextBox 40"/>
          <p:cNvSpPr txBox="1"/>
          <p:nvPr/>
        </p:nvSpPr>
        <p:spPr>
          <a:xfrm>
            <a:off x="7448785" y="4475694"/>
            <a:ext cx="683200" cy="369332"/>
          </a:xfrm>
          <a:prstGeom prst="rect">
            <a:avLst/>
          </a:prstGeom>
          <a:noFill/>
        </p:spPr>
        <p:txBody>
          <a:bodyPr wrap="none" rtlCol="0">
            <a:spAutoFit/>
          </a:bodyPr>
          <a:lstStyle/>
          <a:p>
            <a:pPr algn="ctr"/>
            <a:r>
              <a:rPr lang="en-IN" b="1" dirty="0"/>
              <a:t>LAST</a:t>
            </a:r>
            <a:endParaRPr lang="en-US" b="1" dirty="0"/>
          </a:p>
        </p:txBody>
      </p:sp>
      <p:cxnSp>
        <p:nvCxnSpPr>
          <p:cNvPr id="42" name="Straight Arrow Connector 41"/>
          <p:cNvCxnSpPr/>
          <p:nvPr/>
        </p:nvCxnSpPr>
        <p:spPr>
          <a:xfrm flipH="1">
            <a:off x="7794952" y="4856694"/>
            <a:ext cx="1"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3" name="TextBox 42"/>
          <p:cNvSpPr txBox="1"/>
          <p:nvPr/>
        </p:nvSpPr>
        <p:spPr>
          <a:xfrm>
            <a:off x="9001647" y="3307627"/>
            <a:ext cx="683200" cy="369332"/>
          </a:xfrm>
          <a:prstGeom prst="rect">
            <a:avLst/>
          </a:prstGeom>
          <a:noFill/>
        </p:spPr>
        <p:txBody>
          <a:bodyPr wrap="none" rtlCol="0">
            <a:spAutoFit/>
          </a:bodyPr>
          <a:lstStyle/>
          <a:p>
            <a:pPr algn="ctr"/>
            <a:r>
              <a:rPr lang="en-IN" b="1" dirty="0">
                <a:solidFill>
                  <a:srgbClr val="C00000"/>
                </a:solidFill>
              </a:rPr>
              <a:t>LAST</a:t>
            </a:r>
            <a:endParaRPr lang="en-US" b="1" dirty="0">
              <a:solidFill>
                <a:srgbClr val="C00000"/>
              </a:solidFill>
            </a:endParaRPr>
          </a:p>
        </p:txBody>
      </p:sp>
      <p:cxnSp>
        <p:nvCxnSpPr>
          <p:cNvPr id="44" name="Straight Arrow Connector 43"/>
          <p:cNvCxnSpPr/>
          <p:nvPr/>
        </p:nvCxnSpPr>
        <p:spPr>
          <a:xfrm>
            <a:off x="9343247" y="3608003"/>
            <a:ext cx="0"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5" name="Freeform 44"/>
          <p:cNvSpPr/>
          <p:nvPr/>
        </p:nvSpPr>
        <p:spPr>
          <a:xfrm>
            <a:off x="3746179" y="4562272"/>
            <a:ext cx="5544766" cy="1770434"/>
          </a:xfrm>
          <a:custGeom>
            <a:avLst/>
            <a:gdLst>
              <a:gd name="connsiteX0" fmla="*/ 5544766 w 5544766"/>
              <a:gd name="connsiteY0" fmla="*/ 0 h 1770434"/>
              <a:gd name="connsiteX1" fmla="*/ 5544766 w 5544766"/>
              <a:gd name="connsiteY1" fmla="*/ 1770434 h 1770434"/>
              <a:gd name="connsiteX2" fmla="*/ 0 w 5544766"/>
              <a:gd name="connsiteY2" fmla="*/ 1770434 h 1770434"/>
              <a:gd name="connsiteX3" fmla="*/ 0 w 5544766"/>
              <a:gd name="connsiteY3" fmla="*/ 1264596 h 1770434"/>
            </a:gdLst>
            <a:ahLst/>
            <a:cxnLst>
              <a:cxn ang="0">
                <a:pos x="connsiteX0" y="connsiteY0"/>
              </a:cxn>
              <a:cxn ang="0">
                <a:pos x="connsiteX1" y="connsiteY1"/>
              </a:cxn>
              <a:cxn ang="0">
                <a:pos x="connsiteX2" y="connsiteY2"/>
              </a:cxn>
              <a:cxn ang="0">
                <a:pos x="connsiteX3" y="connsiteY3"/>
              </a:cxn>
            </a:cxnLst>
            <a:rect l="l" t="t" r="r" b="b"/>
            <a:pathLst>
              <a:path w="5544766" h="1770434">
                <a:moveTo>
                  <a:pt x="5544766" y="0"/>
                </a:moveTo>
                <a:lnTo>
                  <a:pt x="5544766" y="1770434"/>
                </a:lnTo>
                <a:lnTo>
                  <a:pt x="0" y="1770434"/>
                </a:lnTo>
                <a:lnTo>
                  <a:pt x="0" y="1264596"/>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6" name="Freeform 45"/>
          <p:cNvSpPr/>
          <p:nvPr/>
        </p:nvSpPr>
        <p:spPr>
          <a:xfrm>
            <a:off x="7977711" y="4357991"/>
            <a:ext cx="593388" cy="914400"/>
          </a:xfrm>
          <a:custGeom>
            <a:avLst/>
            <a:gdLst>
              <a:gd name="connsiteX0" fmla="*/ 0 w 593388"/>
              <a:gd name="connsiteY0" fmla="*/ 914400 h 914400"/>
              <a:gd name="connsiteX1" fmla="*/ 0 w 593388"/>
              <a:gd name="connsiteY1" fmla="*/ 0 h 914400"/>
              <a:gd name="connsiteX2" fmla="*/ 593388 w 593388"/>
              <a:gd name="connsiteY2" fmla="*/ 0 h 914400"/>
            </a:gdLst>
            <a:ahLst/>
            <a:cxnLst>
              <a:cxn ang="0">
                <a:pos x="connsiteX0" y="connsiteY0"/>
              </a:cxn>
              <a:cxn ang="0">
                <a:pos x="connsiteX1" y="connsiteY1"/>
              </a:cxn>
              <a:cxn ang="0">
                <a:pos x="connsiteX2" y="connsiteY2"/>
              </a:cxn>
            </a:cxnLst>
            <a:rect l="l" t="t" r="r" b="b"/>
            <a:pathLst>
              <a:path w="593388" h="914400">
                <a:moveTo>
                  <a:pt x="0" y="914400"/>
                </a:moveTo>
                <a:lnTo>
                  <a:pt x="0" y="0"/>
                </a:lnTo>
                <a:lnTo>
                  <a:pt x="593388" y="0"/>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87461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heel(1)">
                                      <p:cBhvr>
                                        <p:cTn id="43" dur="2000"/>
                                        <p:tgtEl>
                                          <p:spTgt spid="36"/>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7"/>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3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8"/>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4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6">
                                            <p:txEl>
                                              <p:pRg st="3" end="3"/>
                                            </p:txEl>
                                          </p:spTgt>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6">
                                            <p:txEl>
                                              <p:pRg st="4" end="4"/>
                                            </p:txEl>
                                          </p:spTgt>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25"/>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7"/>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10"/>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13"/>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16"/>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19"/>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20"/>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21"/>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22"/>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23"/>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24"/>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42"/>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41"/>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35"/>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33"/>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1" presetClass="entr" presetSubtype="1" fill="hold" grpId="0" nodeType="clickEffect">
                                  <p:stCondLst>
                                    <p:cond delay="0"/>
                                  </p:stCondLst>
                                  <p:childTnLst>
                                    <p:set>
                                      <p:cBhvr>
                                        <p:cTn id="105" dur="1" fill="hold">
                                          <p:stCondLst>
                                            <p:cond delay="0"/>
                                          </p:stCondLst>
                                        </p:cTn>
                                        <p:tgtEl>
                                          <p:spTgt spid="45"/>
                                        </p:tgtEl>
                                        <p:attrNameLst>
                                          <p:attrName>style.visibility</p:attrName>
                                        </p:attrNameLst>
                                      </p:cBhvr>
                                      <p:to>
                                        <p:strVal val="visible"/>
                                      </p:to>
                                    </p:set>
                                    <p:animEffect transition="in" filter="wheel(1)">
                                      <p:cBhvr>
                                        <p:cTn id="106" dur="2000"/>
                                        <p:tgtEl>
                                          <p:spTgt spid="45"/>
                                        </p:tgtEl>
                                      </p:cBhvr>
                                    </p:animEffec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22"/>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46"/>
                                        </p:tgtEl>
                                        <p:attrNameLst>
                                          <p:attrName>style.visibility</p:attrName>
                                        </p:attrNameLst>
                                      </p:cBhvr>
                                      <p:to>
                                        <p:strVal val="visible"/>
                                      </p:to>
                                    </p:set>
                                    <p:animEffect transition="in" filter="wipe(down)">
                                      <p:cBhvr>
                                        <p:cTn id="115" dur="500"/>
                                        <p:tgtEl>
                                          <p:spTgt spid="46"/>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xit" presetSubtype="0" fill="hold" nodeType="clickEffect">
                                  <p:stCondLst>
                                    <p:cond delay="0"/>
                                  </p:stCondLst>
                                  <p:childTnLst>
                                    <p:set>
                                      <p:cBhvr>
                                        <p:cTn id="119" dur="1" fill="hold">
                                          <p:stCondLst>
                                            <p:cond delay="0"/>
                                          </p:stCondLst>
                                        </p:cTn>
                                        <p:tgtEl>
                                          <p:spTgt spid="42"/>
                                        </p:tgtEl>
                                        <p:attrNameLst>
                                          <p:attrName>style.visibility</p:attrName>
                                        </p:attrNameLst>
                                      </p:cBhvr>
                                      <p:to>
                                        <p:strVal val="hidden"/>
                                      </p:to>
                                    </p:set>
                                  </p:childTnLst>
                                </p:cTn>
                              </p:par>
                              <p:par>
                                <p:cTn id="120" presetID="1" presetClass="exit" presetSubtype="0" fill="hold" grpId="1" nodeType="withEffect">
                                  <p:stCondLst>
                                    <p:cond delay="0"/>
                                  </p:stCondLst>
                                  <p:childTnLst>
                                    <p:set>
                                      <p:cBhvr>
                                        <p:cTn id="121" dur="1" fill="hold">
                                          <p:stCondLst>
                                            <p:cond delay="0"/>
                                          </p:stCondLst>
                                        </p:cTn>
                                        <p:tgtEl>
                                          <p:spTgt spid="41"/>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43"/>
                                        </p:tgtEl>
                                        <p:attrNameLst>
                                          <p:attrName>style.visibility</p:attrName>
                                        </p:attrNameLst>
                                      </p:cBhvr>
                                      <p:to>
                                        <p:strVal val="visible"/>
                                      </p:to>
                                    </p:set>
                                  </p:childTnLst>
                                </p:cTn>
                              </p:par>
                              <p:par>
                                <p:cTn id="126" presetID="1" presetClass="entr" presetSubtype="0" fill="hold" nodeType="withEffect">
                                  <p:stCondLst>
                                    <p:cond delay="0"/>
                                  </p:stCondLst>
                                  <p:childTnLst>
                                    <p:set>
                                      <p:cBhvr>
                                        <p:cTn id="127" dur="1" fill="hold">
                                          <p:stCondLst>
                                            <p:cond delay="0"/>
                                          </p:stCondLst>
                                        </p:cTn>
                                        <p:tgtEl>
                                          <p:spTgt spid="44"/>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2" grpId="0" animBg="1"/>
      <p:bldP spid="22" grpId="1" animBg="1"/>
      <p:bldP spid="24" grpId="0"/>
      <p:bldP spid="32" grpId="0"/>
      <p:bldP spid="33" grpId="0"/>
      <p:bldP spid="34" grpId="0"/>
      <p:bldP spid="35" grpId="0"/>
      <p:bldP spid="36" grpId="0" animBg="1"/>
      <p:bldP spid="37" grpId="0"/>
      <p:bldP spid="38" grpId="0"/>
      <p:bldP spid="41" grpId="0"/>
      <p:bldP spid="41" grpId="1"/>
      <p:bldP spid="43" grpId="0"/>
      <p:bldP spid="45" grpId="0" animBg="1"/>
      <p:bldP spid="4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CIR_INS_ORD(X,FIRST,LAST)</a:t>
            </a:r>
          </a:p>
        </p:txBody>
      </p:sp>
      <p:sp>
        <p:nvSpPr>
          <p:cNvPr id="3" name="Content Placeholder 2"/>
          <p:cNvSpPr>
            <a:spLocks noGrp="1"/>
          </p:cNvSpPr>
          <p:nvPr>
            <p:ph idx="1"/>
          </p:nvPr>
        </p:nvSpPr>
        <p:spPr/>
        <p:txBody>
          <a:bodyPr/>
          <a:lstStyle/>
          <a:p>
            <a:r>
              <a:rPr lang="en-IN" dirty="0"/>
              <a:t>This function </a:t>
            </a:r>
            <a:r>
              <a:rPr lang="en-IN" b="1" dirty="0">
                <a:solidFill>
                  <a:srgbClr val="C00000"/>
                </a:solidFill>
              </a:rPr>
              <a:t>inserts</a:t>
            </a:r>
            <a:r>
              <a:rPr lang="en-IN" dirty="0">
                <a:solidFill>
                  <a:srgbClr val="C00000"/>
                </a:solidFill>
              </a:rPr>
              <a:t> </a:t>
            </a:r>
            <a:r>
              <a:rPr lang="en-IN" dirty="0"/>
              <a:t>a new node such that linked list preserves the ordering of the terms in </a:t>
            </a:r>
            <a:r>
              <a:rPr lang="en-IN" b="1" dirty="0">
                <a:solidFill>
                  <a:srgbClr val="C00000"/>
                </a:solidFill>
              </a:rPr>
              <a:t>increasing order</a:t>
            </a:r>
            <a:r>
              <a:rPr lang="en-IN" b="1" dirty="0">
                <a:solidFill>
                  <a:srgbClr val="FF0000"/>
                </a:solidFill>
              </a:rPr>
              <a:t> </a:t>
            </a:r>
            <a:r>
              <a:rPr lang="en-IN" dirty="0"/>
              <a:t>of their </a:t>
            </a:r>
            <a:r>
              <a:rPr lang="en-IN" b="1" dirty="0">
                <a:solidFill>
                  <a:srgbClr val="C00000"/>
                </a:solidFill>
              </a:rPr>
              <a:t>INFO</a:t>
            </a:r>
            <a:r>
              <a:rPr lang="en-IN" dirty="0">
                <a:solidFill>
                  <a:srgbClr val="C00000"/>
                </a:solidFill>
              </a:rPr>
              <a:t> </a:t>
            </a:r>
            <a:r>
              <a:rPr lang="en-IN" dirty="0"/>
              <a:t>field.</a:t>
            </a:r>
          </a:p>
          <a:p>
            <a:r>
              <a:rPr lang="en-IN" b="1" dirty="0">
                <a:solidFill>
                  <a:srgbClr val="C00000"/>
                </a:solidFill>
              </a:rPr>
              <a:t>X</a:t>
            </a:r>
            <a:r>
              <a:rPr lang="en-IN" dirty="0">
                <a:solidFill>
                  <a:srgbClr val="C00000"/>
                </a:solidFill>
              </a:rPr>
              <a:t> </a:t>
            </a:r>
            <a:r>
              <a:rPr lang="en-IN" dirty="0"/>
              <a:t>is a new element to be inserted.</a:t>
            </a:r>
          </a:p>
          <a:p>
            <a:r>
              <a:rPr lang="en-IN" b="1" dirty="0">
                <a:solidFill>
                  <a:srgbClr val="C00000"/>
                </a:solidFill>
              </a:rPr>
              <a:t>FIRST</a:t>
            </a:r>
            <a:r>
              <a:rPr lang="en-IN" dirty="0">
                <a:solidFill>
                  <a:srgbClr val="C00000"/>
                </a:solidFill>
              </a:rPr>
              <a:t> </a:t>
            </a:r>
            <a:r>
              <a:rPr lang="en-IN" dirty="0"/>
              <a:t>and </a:t>
            </a:r>
            <a:r>
              <a:rPr lang="en-IN" b="1" dirty="0">
                <a:solidFill>
                  <a:srgbClr val="C00000"/>
                </a:solidFill>
              </a:rPr>
              <a:t>LAST</a:t>
            </a:r>
            <a:r>
              <a:rPr lang="en-IN" dirty="0">
                <a:solidFill>
                  <a:srgbClr val="C00000"/>
                </a:solidFill>
              </a:rPr>
              <a:t> </a:t>
            </a:r>
            <a:r>
              <a:rPr lang="en-IN" dirty="0"/>
              <a:t>are a </a:t>
            </a:r>
            <a:r>
              <a:rPr lang="en-IN" b="1" dirty="0"/>
              <a:t>pointer to the first &amp; last elements</a:t>
            </a:r>
            <a:r>
              <a:rPr lang="en-IN" dirty="0"/>
              <a:t> of a Circular linked linear list, respectively.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NEW</a:t>
            </a:r>
            <a:r>
              <a:rPr lang="en-IN" dirty="0">
                <a:solidFill>
                  <a:srgbClr val="C00000"/>
                </a:solidFill>
              </a:rPr>
              <a:t> </a:t>
            </a:r>
            <a:r>
              <a:rPr lang="en-IN" dirty="0"/>
              <a:t>is a temporary pointer variable.</a:t>
            </a:r>
            <a:endParaRPr lang="en-US" dirty="0"/>
          </a:p>
          <a:p>
            <a:pPr marL="0" indent="0">
              <a:buNone/>
            </a:pPr>
            <a:endParaRPr lang="en-US" dirty="0"/>
          </a:p>
          <a:p>
            <a:endParaRPr lang="en-US" dirty="0"/>
          </a:p>
        </p:txBody>
      </p:sp>
    </p:spTree>
    <p:extLst>
      <p:ext uri="{BB962C8B-B14F-4D97-AF65-F5344CB8AC3E}">
        <p14:creationId xmlns:p14="http://schemas.microsoft.com/office/powerpoint/2010/main" val="427528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Procedure: CIR_INS_ORD(X,FIRST,LAST)</a:t>
            </a:r>
          </a:p>
        </p:txBody>
      </p:sp>
      <p:sp>
        <p:nvSpPr>
          <p:cNvPr id="4" name="TextBox 3"/>
          <p:cNvSpPr txBox="1"/>
          <p:nvPr/>
        </p:nvSpPr>
        <p:spPr>
          <a:xfrm>
            <a:off x="313588" y="883024"/>
            <a:ext cx="5760000" cy="532453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[Create New Empty Node]</a:t>
            </a:r>
          </a:p>
          <a:p>
            <a:r>
              <a:rPr lang="en-IN" sz="2000" dirty="0">
                <a:latin typeface="Consolas" pitchFamily="49" charset="0"/>
                <a:cs typeface="Consolas" pitchFamily="49" charset="0"/>
              </a:rPr>
              <a:t>   NEW     NODE </a:t>
            </a:r>
          </a:p>
          <a:p>
            <a:pPr marL="450850" indent="-450850"/>
            <a:r>
              <a:rPr lang="en-IN" sz="2000" b="1" dirty="0">
                <a:solidFill>
                  <a:schemeClr val="tx2"/>
                </a:solidFill>
                <a:latin typeface="Consolas" pitchFamily="49" charset="0"/>
                <a:cs typeface="Consolas" pitchFamily="49" charset="0"/>
              </a:rPr>
              <a:t>2. [Copy information content into new node]</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X</a:t>
            </a:r>
          </a:p>
          <a:p>
            <a:r>
              <a:rPr lang="en-IN" sz="2000" b="1" dirty="0">
                <a:solidFill>
                  <a:schemeClr val="tx2"/>
                </a:solidFill>
                <a:latin typeface="Consolas" pitchFamily="49" charset="0"/>
                <a:cs typeface="Consolas" pitchFamily="49" charset="0"/>
              </a:rPr>
              <a:t>3. [Is Linked List Empty?]</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FIRST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FIRST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LAST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Return</a:t>
            </a:r>
          </a:p>
          <a:p>
            <a:pPr marL="450850" indent="-450850"/>
            <a:r>
              <a:rPr lang="en-IN" sz="2000" b="1" dirty="0">
                <a:solidFill>
                  <a:schemeClr val="tx2"/>
                </a:solidFill>
                <a:latin typeface="Consolas" pitchFamily="49" charset="0"/>
                <a:cs typeface="Consolas" pitchFamily="49" charset="0"/>
              </a:rPr>
              <a:t>4. [Does new node precedes all other nodes in List?]</a:t>
            </a:r>
          </a:p>
          <a:p>
            <a:r>
              <a:rPr lang="en-IN" sz="2000" dirty="0">
                <a:latin typeface="Consolas" pitchFamily="49" charset="0"/>
                <a:cs typeface="Consolas" pitchFamily="49" charset="0"/>
              </a:rPr>
              <a:t>    IF    INFO(NEW)≤ INFO(FIRST)</a:t>
            </a:r>
          </a:p>
          <a:p>
            <a:r>
              <a:rPr lang="en-IN" sz="2000" dirty="0">
                <a:latin typeface="Consolas" pitchFamily="49" charset="0"/>
                <a:cs typeface="Consolas" pitchFamily="49" charset="0"/>
              </a:rPr>
              <a:t>    THEN  LINK(NEW)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FIRST</a:t>
            </a:r>
          </a:p>
          <a:p>
            <a:r>
              <a:rPr lang="en-IN" sz="2000" dirty="0">
                <a:latin typeface="Consolas" pitchFamily="49" charset="0"/>
                <a:cs typeface="Consolas" pitchFamily="49" charset="0"/>
              </a:rPr>
              <a:t>          LINK(LAST)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FIRST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Return</a:t>
            </a:r>
          </a:p>
        </p:txBody>
      </p:sp>
      <p:sp>
        <p:nvSpPr>
          <p:cNvPr id="5" name="Left Arrow 4"/>
          <p:cNvSpPr/>
          <p:nvPr/>
        </p:nvSpPr>
        <p:spPr>
          <a:xfrm>
            <a:off x="1355438" y="1270817"/>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p:cNvSpPr txBox="1"/>
          <p:nvPr/>
        </p:nvSpPr>
        <p:spPr>
          <a:xfrm>
            <a:off x="6256606" y="883023"/>
            <a:ext cx="5760000" cy="440120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5. [Initialize Temporary Pointer]</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FIRST </a:t>
            </a:r>
          </a:p>
          <a:p>
            <a:pPr marL="450850" indent="-450850"/>
            <a:r>
              <a:rPr lang="en-IN" sz="2000" b="1" dirty="0">
                <a:solidFill>
                  <a:schemeClr val="tx2"/>
                </a:solidFill>
                <a:latin typeface="Consolas" pitchFamily="49" charset="0"/>
                <a:cs typeface="Consolas" pitchFamily="49" charset="0"/>
              </a:rPr>
              <a:t>6. [Search for Predecessor of new node]</a:t>
            </a:r>
          </a:p>
          <a:p>
            <a:r>
              <a:rPr lang="en-IN" sz="2000" b="1" dirty="0">
                <a:solidFill>
                  <a:schemeClr val="accent2">
                    <a:lumMod val="75000"/>
                  </a:schemeClr>
                </a:solidFill>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Repeat while </a:t>
            </a:r>
            <a:r>
              <a:rPr lang="en-IN" sz="2000" dirty="0">
                <a:latin typeface="Consolas" pitchFamily="49" charset="0"/>
                <a:cs typeface="Consolas" pitchFamily="49" charset="0"/>
              </a:rPr>
              <a:t>SAVE ≠ LAST &amp;  </a:t>
            </a:r>
          </a:p>
          <a:p>
            <a:r>
              <a:rPr lang="en-IN" sz="2000" dirty="0">
                <a:latin typeface="Consolas" pitchFamily="49" charset="0"/>
                <a:cs typeface="Consolas" pitchFamily="49" charset="0"/>
              </a:rPr>
              <a:t>      INFO(NEW) ≥ INFO(LINK(SAVE))</a:t>
            </a:r>
          </a:p>
          <a:p>
            <a:r>
              <a:rPr lang="en-IN" sz="2000" dirty="0">
                <a:latin typeface="Consolas" pitchFamily="49" charset="0"/>
                <a:cs typeface="Consolas" pitchFamily="49" charset="0"/>
              </a:rPr>
              <a:t> 	   SAVE</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LINK(SAVE)</a:t>
            </a:r>
          </a:p>
          <a:p>
            <a:pPr marL="450850" indent="-450850"/>
            <a:r>
              <a:rPr lang="en-IN" sz="2000" b="1" dirty="0">
                <a:solidFill>
                  <a:schemeClr val="tx2"/>
                </a:solidFill>
                <a:latin typeface="Consolas" pitchFamily="49" charset="0"/>
                <a:cs typeface="Consolas" pitchFamily="49" charset="0"/>
              </a:rPr>
              <a:t>7. [Set link field of NEW node and its Predecessor]</a:t>
            </a:r>
          </a:p>
          <a:p>
            <a:r>
              <a:rPr lang="en-IN" sz="2000" dirty="0">
                <a:latin typeface="Consolas" pitchFamily="49" charset="0"/>
                <a:cs typeface="Consolas" pitchFamily="49" charset="0"/>
              </a:rPr>
              <a:t>    LINK(NEW)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LINK(SAVE)</a:t>
            </a:r>
          </a:p>
          <a:p>
            <a:r>
              <a:rPr lang="en-IN" sz="2000" dirty="0">
                <a:latin typeface="Consolas" pitchFamily="49" charset="0"/>
                <a:cs typeface="Consolas" pitchFamily="49" charset="0"/>
              </a:rPr>
              <a:t>    LINK(SAVE)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IF   SAVE = LAST</a:t>
            </a:r>
          </a:p>
          <a:p>
            <a:r>
              <a:rPr lang="en-IN" sz="2000" dirty="0">
                <a:latin typeface="Consolas" pitchFamily="49" charset="0"/>
                <a:cs typeface="Consolas" pitchFamily="49" charset="0"/>
              </a:rPr>
              <a:t>    THEN LAST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b="1" dirty="0">
                <a:solidFill>
                  <a:schemeClr val="tx2"/>
                </a:solidFill>
                <a:latin typeface="Consolas" pitchFamily="49" charset="0"/>
                <a:cs typeface="Consolas" pitchFamily="49" charset="0"/>
              </a:rPr>
              <a:t>8. [Finished]</a:t>
            </a:r>
          </a:p>
          <a:p>
            <a:r>
              <a:rPr lang="en-IN" sz="2000" dirty="0">
                <a:latin typeface="Consolas" pitchFamily="49" charset="0"/>
                <a:cs typeface="Consolas" pitchFamily="49" charset="0"/>
              </a:rPr>
              <a:t>   Return</a:t>
            </a:r>
          </a:p>
        </p:txBody>
      </p:sp>
    </p:spTree>
    <p:extLst>
      <p:ext uri="{BB962C8B-B14F-4D97-AF65-F5344CB8AC3E}">
        <p14:creationId xmlns:p14="http://schemas.microsoft.com/office/powerpoint/2010/main" val="3555614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3" end="3"/>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6">
                                            <p:txEl>
                                              <p:pRg st="7" end="7"/>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6">
                                            <p:txEl>
                                              <p:pRg st="9" end="9"/>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Procedure: CIR_INS_ORD(3,FIRST,LAST)</a:t>
            </a:r>
          </a:p>
        </p:txBody>
      </p:sp>
      <p:sp>
        <p:nvSpPr>
          <p:cNvPr id="4" name="TextBox 3"/>
          <p:cNvSpPr txBox="1"/>
          <p:nvPr/>
        </p:nvSpPr>
        <p:spPr>
          <a:xfrm>
            <a:off x="153010" y="886107"/>
            <a:ext cx="5760000" cy="3170099"/>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[Create New Empty Node]</a:t>
            </a:r>
          </a:p>
          <a:p>
            <a:r>
              <a:rPr lang="en-IN" sz="2000" dirty="0">
                <a:latin typeface="Consolas" pitchFamily="49" charset="0"/>
                <a:cs typeface="Consolas" pitchFamily="49" charset="0"/>
              </a:rPr>
              <a:t>    NEW     NODE </a:t>
            </a:r>
          </a:p>
          <a:p>
            <a:pPr marL="444500" indent="-444500"/>
            <a:r>
              <a:rPr lang="en-IN" sz="2000" b="1" dirty="0">
                <a:solidFill>
                  <a:schemeClr val="tx2"/>
                </a:solidFill>
                <a:latin typeface="Consolas" pitchFamily="49" charset="0"/>
                <a:cs typeface="Consolas" pitchFamily="49" charset="0"/>
              </a:rPr>
              <a:t>2. [Copy information content into new node]</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X</a:t>
            </a:r>
          </a:p>
          <a:p>
            <a:r>
              <a:rPr lang="en-IN" sz="2000" b="1" dirty="0">
                <a:solidFill>
                  <a:schemeClr val="tx2"/>
                </a:solidFill>
                <a:latin typeface="Consolas" pitchFamily="49" charset="0"/>
                <a:cs typeface="Consolas" pitchFamily="49" charset="0"/>
              </a:rPr>
              <a:t>3. [Is Linked List Empty?]</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FIRST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FIRST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LAST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Return</a:t>
            </a:r>
          </a:p>
        </p:txBody>
      </p:sp>
      <p:sp>
        <p:nvSpPr>
          <p:cNvPr id="5" name="TextBox 4"/>
          <p:cNvSpPr txBox="1"/>
          <p:nvPr/>
        </p:nvSpPr>
        <p:spPr>
          <a:xfrm>
            <a:off x="6096000" y="886107"/>
            <a:ext cx="5760000" cy="2246769"/>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4. [Does new node precedes all other nodes in List?]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INFO(NEW)≤ INFO(FIRST)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LINK(NEW)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FIRST</a:t>
            </a:r>
          </a:p>
          <a:p>
            <a:r>
              <a:rPr lang="en-IN" sz="2000" dirty="0">
                <a:latin typeface="Consolas" pitchFamily="49" charset="0"/>
                <a:cs typeface="Consolas" pitchFamily="49" charset="0"/>
              </a:rPr>
              <a:t>          LINK(LAST)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FIRST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Return</a:t>
            </a:r>
          </a:p>
        </p:txBody>
      </p:sp>
      <p:sp>
        <p:nvSpPr>
          <p:cNvPr id="6" name="Left Arrow 5"/>
          <p:cNvSpPr/>
          <p:nvPr/>
        </p:nvSpPr>
        <p:spPr>
          <a:xfrm>
            <a:off x="1311786" y="1246831"/>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45" name="Group 44"/>
          <p:cNvGrpSpPr/>
          <p:nvPr/>
        </p:nvGrpSpPr>
        <p:grpSpPr>
          <a:xfrm>
            <a:off x="4080887" y="5508175"/>
            <a:ext cx="920012" cy="533400"/>
            <a:chOff x="951919" y="5486400"/>
            <a:chExt cx="920012" cy="533400"/>
          </a:xfrm>
        </p:grpSpPr>
        <p:sp>
          <p:nvSpPr>
            <p:cNvPr id="46" name="Rectangle 4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47" name="Rectangle 4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48" name="Group 47"/>
          <p:cNvGrpSpPr/>
          <p:nvPr/>
        </p:nvGrpSpPr>
        <p:grpSpPr>
          <a:xfrm>
            <a:off x="5452487" y="5508175"/>
            <a:ext cx="920012" cy="533400"/>
            <a:chOff x="951919" y="5486400"/>
            <a:chExt cx="920012" cy="533400"/>
          </a:xfrm>
        </p:grpSpPr>
        <p:sp>
          <p:nvSpPr>
            <p:cNvPr id="49" name="Rectangle 48"/>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50" name="Rectangle 49"/>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51" name="Group 50"/>
          <p:cNvGrpSpPr/>
          <p:nvPr/>
        </p:nvGrpSpPr>
        <p:grpSpPr>
          <a:xfrm>
            <a:off x="6824087" y="5508175"/>
            <a:ext cx="920012" cy="533400"/>
            <a:chOff x="951919" y="5486400"/>
            <a:chExt cx="920012" cy="533400"/>
          </a:xfrm>
        </p:grpSpPr>
        <p:sp>
          <p:nvSpPr>
            <p:cNvPr id="52" name="Rectangle 51"/>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53" name="Rectangle 52"/>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54" name="Group 53"/>
          <p:cNvGrpSpPr/>
          <p:nvPr/>
        </p:nvGrpSpPr>
        <p:grpSpPr>
          <a:xfrm>
            <a:off x="8195687" y="5508175"/>
            <a:ext cx="920012" cy="533400"/>
            <a:chOff x="951919" y="5486400"/>
            <a:chExt cx="920012" cy="533400"/>
          </a:xfrm>
        </p:grpSpPr>
        <p:sp>
          <p:nvSpPr>
            <p:cNvPr id="55" name="Rectangle 5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56" name="Rectangle 5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57" name="Straight Arrow Connector 56"/>
          <p:cNvCxnSpPr>
            <a:stCxn id="47" idx="3"/>
            <a:endCxn id="49" idx="1"/>
          </p:cNvCxnSpPr>
          <p:nvPr/>
        </p:nvCxnSpPr>
        <p:spPr>
          <a:xfrm>
            <a:off x="5000899" y="5774875"/>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58" name="Straight Arrow Connector 57"/>
          <p:cNvCxnSpPr>
            <a:stCxn id="50" idx="3"/>
            <a:endCxn id="52" idx="1"/>
          </p:cNvCxnSpPr>
          <p:nvPr/>
        </p:nvCxnSpPr>
        <p:spPr>
          <a:xfrm>
            <a:off x="6372499" y="5774875"/>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59" name="Straight Arrow Connector 58"/>
          <p:cNvCxnSpPr>
            <a:stCxn id="53" idx="3"/>
            <a:endCxn id="55" idx="1"/>
          </p:cNvCxnSpPr>
          <p:nvPr/>
        </p:nvCxnSpPr>
        <p:spPr>
          <a:xfrm>
            <a:off x="7744099" y="5774875"/>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60" name="Freeform 59"/>
          <p:cNvSpPr/>
          <p:nvPr/>
        </p:nvSpPr>
        <p:spPr>
          <a:xfrm>
            <a:off x="4852247" y="5753014"/>
            <a:ext cx="4586990" cy="659568"/>
          </a:xfrm>
          <a:custGeom>
            <a:avLst/>
            <a:gdLst>
              <a:gd name="connsiteX0" fmla="*/ 4257206 w 4586990"/>
              <a:gd name="connsiteY0" fmla="*/ 0 h 659568"/>
              <a:gd name="connsiteX1" fmla="*/ 4586990 w 4586990"/>
              <a:gd name="connsiteY1" fmla="*/ 0 h 659568"/>
              <a:gd name="connsiteX2" fmla="*/ 4586990 w 4586990"/>
              <a:gd name="connsiteY2" fmla="*/ 659568 h 659568"/>
              <a:gd name="connsiteX3" fmla="*/ 0 w 4586990"/>
              <a:gd name="connsiteY3" fmla="*/ 659568 h 659568"/>
              <a:gd name="connsiteX4" fmla="*/ 0 w 4586990"/>
              <a:gd name="connsiteY4" fmla="*/ 254833 h 659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6990" h="659568">
                <a:moveTo>
                  <a:pt x="4257206" y="0"/>
                </a:moveTo>
                <a:lnTo>
                  <a:pt x="4586990" y="0"/>
                </a:lnTo>
                <a:lnTo>
                  <a:pt x="4586990" y="659568"/>
                </a:lnTo>
                <a:lnTo>
                  <a:pt x="0" y="659568"/>
                </a:lnTo>
                <a:lnTo>
                  <a:pt x="0" y="254833"/>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61" name="Straight Arrow Connector 60"/>
          <p:cNvCxnSpPr/>
          <p:nvPr/>
        </p:nvCxnSpPr>
        <p:spPr>
          <a:xfrm flipV="1">
            <a:off x="4315099" y="6041577"/>
            <a:ext cx="0" cy="20798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62" name="TextBox 61"/>
          <p:cNvSpPr txBox="1"/>
          <p:nvPr/>
        </p:nvSpPr>
        <p:spPr>
          <a:xfrm>
            <a:off x="3951261" y="6247417"/>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cxnSp>
        <p:nvCxnSpPr>
          <p:cNvPr id="63" name="Straight Connector 62"/>
          <p:cNvCxnSpPr/>
          <p:nvPr/>
        </p:nvCxnSpPr>
        <p:spPr>
          <a:xfrm>
            <a:off x="3095899" y="4734107"/>
            <a:ext cx="0" cy="1788617"/>
          </a:xfrm>
          <a:prstGeom prst="line">
            <a:avLst/>
          </a:prstGeom>
        </p:spPr>
        <p:style>
          <a:lnRef idx="3">
            <a:schemeClr val="dk1"/>
          </a:lnRef>
          <a:fillRef idx="0">
            <a:schemeClr val="dk1"/>
          </a:fillRef>
          <a:effectRef idx="2">
            <a:schemeClr val="dk1"/>
          </a:effectRef>
          <a:fontRef idx="minor">
            <a:schemeClr val="tx1"/>
          </a:fontRef>
        </p:style>
      </p:cxnSp>
      <p:grpSp>
        <p:nvGrpSpPr>
          <p:cNvPr id="64" name="Group 63"/>
          <p:cNvGrpSpPr/>
          <p:nvPr/>
        </p:nvGrpSpPr>
        <p:grpSpPr>
          <a:xfrm>
            <a:off x="5623506" y="4365175"/>
            <a:ext cx="920012" cy="533400"/>
            <a:chOff x="951919" y="5486400"/>
            <a:chExt cx="920012" cy="533400"/>
          </a:xfrm>
        </p:grpSpPr>
        <p:sp>
          <p:nvSpPr>
            <p:cNvPr id="65" name="Rectangle 6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66" name="Rectangle 6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67" name="Group 66"/>
          <p:cNvGrpSpPr/>
          <p:nvPr/>
        </p:nvGrpSpPr>
        <p:grpSpPr>
          <a:xfrm>
            <a:off x="1116678" y="5311440"/>
            <a:ext cx="920012" cy="533400"/>
            <a:chOff x="951919" y="5486400"/>
            <a:chExt cx="920012" cy="533400"/>
          </a:xfrm>
        </p:grpSpPr>
        <p:sp>
          <p:nvSpPr>
            <p:cNvPr id="68" name="Rectangle 6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69" name="Rectangle 6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70" name="TextBox 69"/>
          <p:cNvSpPr txBox="1"/>
          <p:nvPr/>
        </p:nvSpPr>
        <p:spPr>
          <a:xfrm>
            <a:off x="1231741" y="5343109"/>
            <a:ext cx="340158" cy="461665"/>
          </a:xfrm>
          <a:prstGeom prst="rect">
            <a:avLst/>
          </a:prstGeom>
          <a:noFill/>
        </p:spPr>
        <p:txBody>
          <a:bodyPr wrap="none" rtlCol="0">
            <a:spAutoFit/>
          </a:bodyPr>
          <a:lstStyle/>
          <a:p>
            <a:r>
              <a:rPr lang="en-IN" sz="2400" b="1" dirty="0">
                <a:solidFill>
                  <a:srgbClr val="FFFF00"/>
                </a:solidFill>
              </a:rPr>
              <a:t>3</a:t>
            </a:r>
            <a:endParaRPr lang="en-US" sz="2400" b="1" dirty="0">
              <a:solidFill>
                <a:srgbClr val="FFFF00"/>
              </a:solidFill>
            </a:endParaRPr>
          </a:p>
        </p:txBody>
      </p:sp>
      <p:sp>
        <p:nvSpPr>
          <p:cNvPr id="71" name="TextBox 70"/>
          <p:cNvSpPr txBox="1"/>
          <p:nvPr/>
        </p:nvSpPr>
        <p:spPr>
          <a:xfrm>
            <a:off x="5727541" y="4400801"/>
            <a:ext cx="340158" cy="461665"/>
          </a:xfrm>
          <a:prstGeom prst="rect">
            <a:avLst/>
          </a:prstGeom>
          <a:noFill/>
        </p:spPr>
        <p:txBody>
          <a:bodyPr wrap="none" rtlCol="0">
            <a:spAutoFit/>
          </a:bodyPr>
          <a:lstStyle/>
          <a:p>
            <a:r>
              <a:rPr lang="en-IN" sz="2400" b="1" dirty="0">
                <a:solidFill>
                  <a:srgbClr val="FFFF00"/>
                </a:solidFill>
              </a:rPr>
              <a:t>3</a:t>
            </a:r>
            <a:endParaRPr lang="en-US" sz="2400" b="1" dirty="0">
              <a:solidFill>
                <a:srgbClr val="FFFF00"/>
              </a:solidFill>
            </a:endParaRPr>
          </a:p>
        </p:txBody>
      </p:sp>
      <p:sp>
        <p:nvSpPr>
          <p:cNvPr id="72" name="TextBox 71"/>
          <p:cNvSpPr txBox="1"/>
          <p:nvPr/>
        </p:nvSpPr>
        <p:spPr>
          <a:xfrm>
            <a:off x="1242766" y="5844840"/>
            <a:ext cx="612668" cy="369332"/>
          </a:xfrm>
          <a:prstGeom prst="rect">
            <a:avLst/>
          </a:prstGeom>
          <a:noFill/>
        </p:spPr>
        <p:txBody>
          <a:bodyPr wrap="none" rtlCol="0">
            <a:spAutoFit/>
          </a:bodyPr>
          <a:lstStyle/>
          <a:p>
            <a:pPr algn="ctr"/>
            <a:r>
              <a:rPr lang="en-IN" b="1" dirty="0"/>
              <a:t>NEW</a:t>
            </a:r>
            <a:endParaRPr lang="en-US" b="1" dirty="0"/>
          </a:p>
        </p:txBody>
      </p:sp>
      <p:sp>
        <p:nvSpPr>
          <p:cNvPr id="73" name="TextBox 72"/>
          <p:cNvSpPr txBox="1"/>
          <p:nvPr/>
        </p:nvSpPr>
        <p:spPr>
          <a:xfrm>
            <a:off x="5749594" y="3951909"/>
            <a:ext cx="612668" cy="369332"/>
          </a:xfrm>
          <a:prstGeom prst="rect">
            <a:avLst/>
          </a:prstGeom>
          <a:noFill/>
        </p:spPr>
        <p:txBody>
          <a:bodyPr wrap="none" rtlCol="0">
            <a:spAutoFit/>
          </a:bodyPr>
          <a:lstStyle/>
          <a:p>
            <a:pPr algn="ctr"/>
            <a:r>
              <a:rPr lang="en-IN" b="1" dirty="0"/>
              <a:t>NEW</a:t>
            </a:r>
            <a:endParaRPr lang="en-US" b="1" dirty="0"/>
          </a:p>
        </p:txBody>
      </p:sp>
      <p:sp>
        <p:nvSpPr>
          <p:cNvPr id="74" name="Freeform 73"/>
          <p:cNvSpPr/>
          <p:nvPr/>
        </p:nvSpPr>
        <p:spPr>
          <a:xfrm>
            <a:off x="733700" y="5550927"/>
            <a:ext cx="1710047" cy="819397"/>
          </a:xfrm>
          <a:custGeom>
            <a:avLst/>
            <a:gdLst>
              <a:gd name="connsiteX0" fmla="*/ 1306285 w 1710047"/>
              <a:gd name="connsiteY0" fmla="*/ 0 h 819397"/>
              <a:gd name="connsiteX1" fmla="*/ 1710047 w 1710047"/>
              <a:gd name="connsiteY1" fmla="*/ 0 h 819397"/>
              <a:gd name="connsiteX2" fmla="*/ 1710047 w 1710047"/>
              <a:gd name="connsiteY2" fmla="*/ 819397 h 819397"/>
              <a:gd name="connsiteX3" fmla="*/ 0 w 1710047"/>
              <a:gd name="connsiteY3" fmla="*/ 819397 h 819397"/>
              <a:gd name="connsiteX4" fmla="*/ 0 w 1710047"/>
              <a:gd name="connsiteY4" fmla="*/ 11875 h 819397"/>
              <a:gd name="connsiteX5" fmla="*/ 391885 w 1710047"/>
              <a:gd name="connsiteY5" fmla="*/ 11875 h 81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0047" h="819397">
                <a:moveTo>
                  <a:pt x="1306285" y="0"/>
                </a:moveTo>
                <a:lnTo>
                  <a:pt x="1710047" y="0"/>
                </a:lnTo>
                <a:lnTo>
                  <a:pt x="1710047" y="819397"/>
                </a:lnTo>
                <a:lnTo>
                  <a:pt x="0" y="819397"/>
                </a:lnTo>
                <a:lnTo>
                  <a:pt x="0" y="11875"/>
                </a:lnTo>
                <a:lnTo>
                  <a:pt x="391885" y="11875"/>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75" name="TextBox 74"/>
          <p:cNvSpPr txBox="1"/>
          <p:nvPr/>
        </p:nvSpPr>
        <p:spPr>
          <a:xfrm>
            <a:off x="871699" y="4509099"/>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sp>
        <p:nvSpPr>
          <p:cNvPr id="76" name="TextBox 75"/>
          <p:cNvSpPr txBox="1"/>
          <p:nvPr/>
        </p:nvSpPr>
        <p:spPr>
          <a:xfrm>
            <a:off x="1532511" y="4509099"/>
            <a:ext cx="683200" cy="369332"/>
          </a:xfrm>
          <a:prstGeom prst="rect">
            <a:avLst/>
          </a:prstGeom>
          <a:noFill/>
        </p:spPr>
        <p:txBody>
          <a:bodyPr wrap="none" rtlCol="0">
            <a:spAutoFit/>
          </a:bodyPr>
          <a:lstStyle/>
          <a:p>
            <a:pPr algn="ctr"/>
            <a:r>
              <a:rPr lang="en-IN" b="1" dirty="0"/>
              <a:t>LAST</a:t>
            </a:r>
            <a:endParaRPr lang="en-US" b="1" dirty="0"/>
          </a:p>
        </p:txBody>
      </p:sp>
      <p:cxnSp>
        <p:nvCxnSpPr>
          <p:cNvPr id="77" name="Straight Arrow Connector 76"/>
          <p:cNvCxnSpPr>
            <a:stCxn id="75" idx="2"/>
          </p:cNvCxnSpPr>
          <p:nvPr/>
        </p:nvCxnSpPr>
        <p:spPr>
          <a:xfrm>
            <a:off x="1238947" y="4878431"/>
            <a:ext cx="0" cy="42433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8" name="Straight Arrow Connector 77"/>
          <p:cNvCxnSpPr/>
          <p:nvPr/>
        </p:nvCxnSpPr>
        <p:spPr>
          <a:xfrm flipH="1">
            <a:off x="1878678" y="4890099"/>
            <a:ext cx="1"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79" name="TextBox 78"/>
          <p:cNvSpPr txBox="1"/>
          <p:nvPr/>
        </p:nvSpPr>
        <p:spPr>
          <a:xfrm>
            <a:off x="8430096" y="4691643"/>
            <a:ext cx="683200" cy="369332"/>
          </a:xfrm>
          <a:prstGeom prst="rect">
            <a:avLst/>
          </a:prstGeom>
          <a:noFill/>
        </p:spPr>
        <p:txBody>
          <a:bodyPr wrap="none" rtlCol="0">
            <a:spAutoFit/>
          </a:bodyPr>
          <a:lstStyle/>
          <a:p>
            <a:pPr algn="ctr"/>
            <a:r>
              <a:rPr lang="en-IN" b="1" dirty="0"/>
              <a:t>LAST</a:t>
            </a:r>
            <a:endParaRPr lang="en-US" b="1" dirty="0"/>
          </a:p>
        </p:txBody>
      </p:sp>
      <p:cxnSp>
        <p:nvCxnSpPr>
          <p:cNvPr id="80" name="Straight Arrow Connector 79"/>
          <p:cNvCxnSpPr/>
          <p:nvPr/>
        </p:nvCxnSpPr>
        <p:spPr>
          <a:xfrm flipH="1">
            <a:off x="8776263" y="5072643"/>
            <a:ext cx="1"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83" name="TextBox 82"/>
          <p:cNvSpPr txBox="1"/>
          <p:nvPr/>
        </p:nvSpPr>
        <p:spPr>
          <a:xfrm>
            <a:off x="6036476" y="3600781"/>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cxnSp>
        <p:nvCxnSpPr>
          <p:cNvPr id="84" name="Straight Arrow Connector 83"/>
          <p:cNvCxnSpPr>
            <a:stCxn id="83" idx="2"/>
          </p:cNvCxnSpPr>
          <p:nvPr/>
        </p:nvCxnSpPr>
        <p:spPr>
          <a:xfrm>
            <a:off x="6403724" y="3970113"/>
            <a:ext cx="0"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87" name="Freeform 86"/>
          <p:cNvSpPr/>
          <p:nvPr/>
        </p:nvSpPr>
        <p:spPr>
          <a:xfrm>
            <a:off x="4305203" y="4910451"/>
            <a:ext cx="2030680" cy="593767"/>
          </a:xfrm>
          <a:custGeom>
            <a:avLst/>
            <a:gdLst>
              <a:gd name="connsiteX0" fmla="*/ 2030680 w 2030680"/>
              <a:gd name="connsiteY0" fmla="*/ 0 h 593767"/>
              <a:gd name="connsiteX1" fmla="*/ 2030680 w 2030680"/>
              <a:gd name="connsiteY1" fmla="*/ 178130 h 593767"/>
              <a:gd name="connsiteX2" fmla="*/ 0 w 2030680"/>
              <a:gd name="connsiteY2" fmla="*/ 178130 h 593767"/>
              <a:gd name="connsiteX3" fmla="*/ 0 w 2030680"/>
              <a:gd name="connsiteY3" fmla="*/ 593767 h 593767"/>
            </a:gdLst>
            <a:ahLst/>
            <a:cxnLst>
              <a:cxn ang="0">
                <a:pos x="connsiteX0" y="connsiteY0"/>
              </a:cxn>
              <a:cxn ang="0">
                <a:pos x="connsiteX1" y="connsiteY1"/>
              </a:cxn>
              <a:cxn ang="0">
                <a:pos x="connsiteX2" y="connsiteY2"/>
              </a:cxn>
              <a:cxn ang="0">
                <a:pos x="connsiteX3" y="connsiteY3"/>
              </a:cxn>
            </a:cxnLst>
            <a:rect l="l" t="t" r="r" b="b"/>
            <a:pathLst>
              <a:path w="2030680" h="593767">
                <a:moveTo>
                  <a:pt x="2030680" y="0"/>
                </a:moveTo>
                <a:lnTo>
                  <a:pt x="2030680" y="178130"/>
                </a:lnTo>
                <a:lnTo>
                  <a:pt x="0" y="178130"/>
                </a:lnTo>
                <a:lnTo>
                  <a:pt x="0" y="593767"/>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88" name="Freeform 87"/>
          <p:cNvSpPr/>
          <p:nvPr/>
        </p:nvSpPr>
        <p:spPr>
          <a:xfrm>
            <a:off x="6537765" y="4530440"/>
            <a:ext cx="2861953" cy="1092530"/>
          </a:xfrm>
          <a:custGeom>
            <a:avLst/>
            <a:gdLst>
              <a:gd name="connsiteX0" fmla="*/ 2565070 w 2861953"/>
              <a:gd name="connsiteY0" fmla="*/ 1092530 h 1092530"/>
              <a:gd name="connsiteX1" fmla="*/ 2861953 w 2861953"/>
              <a:gd name="connsiteY1" fmla="*/ 1092530 h 1092530"/>
              <a:gd name="connsiteX2" fmla="*/ 2861953 w 2861953"/>
              <a:gd name="connsiteY2" fmla="*/ 0 h 1092530"/>
              <a:gd name="connsiteX3" fmla="*/ 0 w 2861953"/>
              <a:gd name="connsiteY3" fmla="*/ 0 h 1092530"/>
            </a:gdLst>
            <a:ahLst/>
            <a:cxnLst>
              <a:cxn ang="0">
                <a:pos x="connsiteX0" y="connsiteY0"/>
              </a:cxn>
              <a:cxn ang="0">
                <a:pos x="connsiteX1" y="connsiteY1"/>
              </a:cxn>
              <a:cxn ang="0">
                <a:pos x="connsiteX2" y="connsiteY2"/>
              </a:cxn>
              <a:cxn ang="0">
                <a:pos x="connsiteX3" y="connsiteY3"/>
              </a:cxn>
            </a:cxnLst>
            <a:rect l="l" t="t" r="r" b="b"/>
            <a:pathLst>
              <a:path w="2861953" h="1092530">
                <a:moveTo>
                  <a:pt x="2565070" y="1092530"/>
                </a:moveTo>
                <a:lnTo>
                  <a:pt x="2861953" y="1092530"/>
                </a:lnTo>
                <a:lnTo>
                  <a:pt x="2861953" y="0"/>
                </a:lnTo>
                <a:lnTo>
                  <a:pt x="0" y="0"/>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20098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1" presetClass="entr" presetSubtype="1" fill="hold" grpId="0" nodeType="clickEffect">
                                  <p:stCondLst>
                                    <p:cond delay="0"/>
                                  </p:stCondLst>
                                  <p:childTnLst>
                                    <p:set>
                                      <p:cBhvr>
                                        <p:cTn id="60" dur="1" fill="hold">
                                          <p:stCondLst>
                                            <p:cond delay="0"/>
                                          </p:stCondLst>
                                        </p:cTn>
                                        <p:tgtEl>
                                          <p:spTgt spid="74"/>
                                        </p:tgtEl>
                                        <p:attrNameLst>
                                          <p:attrName>style.visibility</p:attrName>
                                        </p:attrNameLst>
                                      </p:cBhvr>
                                      <p:to>
                                        <p:strVal val="visible"/>
                                      </p:to>
                                    </p:set>
                                    <p:animEffect transition="in" filter="wheel(1)">
                                      <p:cBhvr>
                                        <p:cTn id="61" dur="2000"/>
                                        <p:tgtEl>
                                          <p:spTgt spid="74"/>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75"/>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77"/>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76"/>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78"/>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87"/>
                                        </p:tgtEl>
                                        <p:attrNameLst>
                                          <p:attrName>style.visibility</p:attrName>
                                        </p:attrNameLst>
                                      </p:cBhvr>
                                      <p:to>
                                        <p:strVal val="visible"/>
                                      </p:to>
                                    </p:set>
                                    <p:animEffect transition="in" filter="wipe(up)">
                                      <p:cBhvr>
                                        <p:cTn id="78" dur="500"/>
                                        <p:tgtEl>
                                          <p:spTgt spid="87"/>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60"/>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88"/>
                                        </p:tgtEl>
                                        <p:attrNameLst>
                                          <p:attrName>style.visibility</p:attrName>
                                        </p:attrNameLst>
                                      </p:cBhvr>
                                      <p:to>
                                        <p:strVal val="visible"/>
                                      </p:to>
                                    </p:set>
                                    <p:animEffect transition="in" filter="wipe(down)">
                                      <p:cBhvr>
                                        <p:cTn id="87" dur="500"/>
                                        <p:tgtEl>
                                          <p:spTgt spid="88"/>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61"/>
                                        </p:tgtEl>
                                        <p:attrNameLst>
                                          <p:attrName>style.visibility</p:attrName>
                                        </p:attrNameLst>
                                      </p:cBhvr>
                                      <p:to>
                                        <p:strVal val="hidden"/>
                                      </p:to>
                                    </p:set>
                                  </p:childTnLst>
                                </p:cTn>
                              </p:par>
                              <p:par>
                                <p:cTn id="92" presetID="1" presetClass="exit" presetSubtype="0" fill="hold" grpId="1" nodeType="withEffect">
                                  <p:stCondLst>
                                    <p:cond delay="0"/>
                                  </p:stCondLst>
                                  <p:childTnLst>
                                    <p:set>
                                      <p:cBhvr>
                                        <p:cTn id="93" dur="1" fill="hold">
                                          <p:stCondLst>
                                            <p:cond delay="0"/>
                                          </p:stCondLst>
                                        </p:cTn>
                                        <p:tgtEl>
                                          <p:spTgt spid="62"/>
                                        </p:tgtEl>
                                        <p:attrNameLst>
                                          <p:attrName>style.visibility</p:attrName>
                                        </p:attrNameLst>
                                      </p:cBhvr>
                                      <p:to>
                                        <p:strVal val="hidden"/>
                                      </p:to>
                                    </p:set>
                                  </p:childTnLst>
                                </p:cTn>
                              </p:par>
                              <p:par>
                                <p:cTn id="94" presetID="1" presetClass="entr" presetSubtype="0" fill="hold" grpId="0" nodeType="withEffect">
                                  <p:stCondLst>
                                    <p:cond delay="0"/>
                                  </p:stCondLst>
                                  <p:childTnLst>
                                    <p:set>
                                      <p:cBhvr>
                                        <p:cTn id="95" dur="1" fill="hold">
                                          <p:stCondLst>
                                            <p:cond delay="0"/>
                                          </p:stCondLst>
                                        </p:cTn>
                                        <p:tgtEl>
                                          <p:spTgt spid="83"/>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0" grpId="0" animBg="1"/>
      <p:bldP spid="60" grpId="1" animBg="1"/>
      <p:bldP spid="62" grpId="0"/>
      <p:bldP spid="62" grpId="1"/>
      <p:bldP spid="70" grpId="0"/>
      <p:bldP spid="71" grpId="0"/>
      <p:bldP spid="72" grpId="0"/>
      <p:bldP spid="73" grpId="0"/>
      <p:bldP spid="74" grpId="0" animBg="1"/>
      <p:bldP spid="75" grpId="0"/>
      <p:bldP spid="76" grpId="0"/>
      <p:bldP spid="79" grpId="0"/>
      <p:bldP spid="83" grpId="0"/>
      <p:bldP spid="87" grpId="0" animBg="1"/>
      <p:bldP spid="8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Procedure: CIR_INS_ORD(18,FIRST,LAST)</a:t>
            </a:r>
          </a:p>
        </p:txBody>
      </p:sp>
      <p:sp>
        <p:nvSpPr>
          <p:cNvPr id="4" name="TextBox 3"/>
          <p:cNvSpPr txBox="1"/>
          <p:nvPr/>
        </p:nvSpPr>
        <p:spPr>
          <a:xfrm>
            <a:off x="6172200" y="956040"/>
            <a:ext cx="5760000" cy="255454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pPr marL="444500" indent="-444500"/>
            <a:r>
              <a:rPr lang="en-IN" sz="2000" b="1" dirty="0">
                <a:solidFill>
                  <a:schemeClr val="tx2"/>
                </a:solidFill>
                <a:latin typeface="Consolas" pitchFamily="49" charset="0"/>
                <a:cs typeface="Consolas" pitchFamily="49" charset="0"/>
              </a:rPr>
              <a:t>7. [Set link field of NEW node and its Predecessor]</a:t>
            </a:r>
          </a:p>
          <a:p>
            <a:r>
              <a:rPr lang="en-IN" sz="2000" dirty="0">
                <a:latin typeface="Consolas" pitchFamily="49" charset="0"/>
                <a:cs typeface="Consolas" pitchFamily="49" charset="0"/>
              </a:rPr>
              <a:t>    LINK(NEW)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LINK(SAVE)</a:t>
            </a:r>
          </a:p>
          <a:p>
            <a:r>
              <a:rPr lang="en-IN" sz="2000" dirty="0">
                <a:latin typeface="Consolas" pitchFamily="49" charset="0"/>
                <a:cs typeface="Consolas" pitchFamily="49" charset="0"/>
              </a:rPr>
              <a:t>    LINK(SAVE)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SAVE = LAST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LAST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b="1" dirty="0">
                <a:solidFill>
                  <a:schemeClr val="tx2"/>
                </a:solidFill>
                <a:latin typeface="Consolas" pitchFamily="49" charset="0"/>
                <a:cs typeface="Consolas" pitchFamily="49" charset="0"/>
              </a:rPr>
              <a:t>8. [Finished]</a:t>
            </a:r>
          </a:p>
          <a:p>
            <a:r>
              <a:rPr lang="en-IN" sz="2000" dirty="0">
                <a:latin typeface="Consolas" pitchFamily="49" charset="0"/>
                <a:cs typeface="Consolas" pitchFamily="49" charset="0"/>
              </a:rPr>
              <a:t>   Return</a:t>
            </a:r>
          </a:p>
        </p:txBody>
      </p:sp>
      <p:sp>
        <p:nvSpPr>
          <p:cNvPr id="5" name="TextBox 4"/>
          <p:cNvSpPr txBox="1"/>
          <p:nvPr/>
        </p:nvSpPr>
        <p:spPr>
          <a:xfrm>
            <a:off x="221700" y="956040"/>
            <a:ext cx="5760000" cy="193899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5. [Initialize Temporary Pointer]</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FIRST </a:t>
            </a:r>
          </a:p>
          <a:p>
            <a:r>
              <a:rPr lang="en-IN" sz="2000" b="1" dirty="0">
                <a:solidFill>
                  <a:schemeClr val="tx2"/>
                </a:solidFill>
                <a:latin typeface="Consolas" pitchFamily="49" charset="0"/>
                <a:cs typeface="Consolas" pitchFamily="49" charset="0"/>
              </a:rPr>
              <a:t>6. [Search for Predecessor of new node]</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Repeat</a:t>
            </a:r>
            <a:r>
              <a:rPr lang="en-IN" sz="2000" dirty="0">
                <a:latin typeface="Consolas" pitchFamily="49" charset="0"/>
                <a:cs typeface="Consolas" pitchFamily="49" charset="0"/>
              </a:rPr>
              <a:t> while SAVE ≠ LAST &amp;  </a:t>
            </a:r>
          </a:p>
          <a:p>
            <a:r>
              <a:rPr lang="en-IN" sz="2000" dirty="0">
                <a:latin typeface="Consolas" pitchFamily="49" charset="0"/>
                <a:cs typeface="Consolas" pitchFamily="49" charset="0"/>
              </a:rPr>
              <a:t>       INFO(NEW) ≥ INFO(LINK(SAVE))</a:t>
            </a:r>
          </a:p>
          <a:p>
            <a:r>
              <a:rPr lang="en-IN" sz="2000" dirty="0">
                <a:latin typeface="Consolas" pitchFamily="49" charset="0"/>
                <a:cs typeface="Consolas" pitchFamily="49" charset="0"/>
              </a:rPr>
              <a:t> 	   SAVE</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LINK(SAVE)</a:t>
            </a:r>
          </a:p>
        </p:txBody>
      </p:sp>
      <p:grpSp>
        <p:nvGrpSpPr>
          <p:cNvPr id="6" name="Group 5"/>
          <p:cNvGrpSpPr/>
          <p:nvPr/>
        </p:nvGrpSpPr>
        <p:grpSpPr>
          <a:xfrm>
            <a:off x="587291" y="5059145"/>
            <a:ext cx="920012" cy="533400"/>
            <a:chOff x="951919" y="5486400"/>
            <a:chExt cx="920012" cy="533400"/>
          </a:xfrm>
        </p:grpSpPr>
        <p:sp>
          <p:nvSpPr>
            <p:cNvPr id="7" name="Rectangle 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2227737" y="5059145"/>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3980337" y="5059145"/>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6870325" y="5059145"/>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8" name="Straight Arrow Connector 17"/>
          <p:cNvCxnSpPr>
            <a:stCxn id="8" idx="3"/>
            <a:endCxn id="10" idx="1"/>
          </p:cNvCxnSpPr>
          <p:nvPr/>
        </p:nvCxnSpPr>
        <p:spPr>
          <a:xfrm>
            <a:off x="1507303" y="5325845"/>
            <a:ext cx="720434"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11" idx="3"/>
            <a:endCxn id="13" idx="1"/>
          </p:cNvCxnSpPr>
          <p:nvPr/>
        </p:nvCxnSpPr>
        <p:spPr>
          <a:xfrm>
            <a:off x="3147749" y="5325845"/>
            <a:ext cx="832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14" idx="3"/>
            <a:endCxn id="16" idx="1"/>
          </p:cNvCxnSpPr>
          <p:nvPr/>
        </p:nvCxnSpPr>
        <p:spPr>
          <a:xfrm>
            <a:off x="4900349" y="5325845"/>
            <a:ext cx="196997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1" name="Freeform 20"/>
          <p:cNvSpPr/>
          <p:nvPr/>
        </p:nvSpPr>
        <p:spPr>
          <a:xfrm>
            <a:off x="1396531" y="5330878"/>
            <a:ext cx="6888886" cy="659568"/>
          </a:xfrm>
          <a:custGeom>
            <a:avLst/>
            <a:gdLst>
              <a:gd name="connsiteX0" fmla="*/ 4257206 w 4586990"/>
              <a:gd name="connsiteY0" fmla="*/ 0 h 659568"/>
              <a:gd name="connsiteX1" fmla="*/ 4586990 w 4586990"/>
              <a:gd name="connsiteY1" fmla="*/ 0 h 659568"/>
              <a:gd name="connsiteX2" fmla="*/ 4586990 w 4586990"/>
              <a:gd name="connsiteY2" fmla="*/ 659568 h 659568"/>
              <a:gd name="connsiteX3" fmla="*/ 0 w 4586990"/>
              <a:gd name="connsiteY3" fmla="*/ 659568 h 659568"/>
              <a:gd name="connsiteX4" fmla="*/ 0 w 4586990"/>
              <a:gd name="connsiteY4" fmla="*/ 254833 h 659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6990" h="659568">
                <a:moveTo>
                  <a:pt x="4257206" y="0"/>
                </a:moveTo>
                <a:lnTo>
                  <a:pt x="4586990" y="0"/>
                </a:lnTo>
                <a:lnTo>
                  <a:pt x="4586990" y="659568"/>
                </a:lnTo>
                <a:lnTo>
                  <a:pt x="0" y="659568"/>
                </a:lnTo>
                <a:lnTo>
                  <a:pt x="0" y="254833"/>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22" name="Straight Arrow Connector 21"/>
          <p:cNvCxnSpPr/>
          <p:nvPr/>
        </p:nvCxnSpPr>
        <p:spPr>
          <a:xfrm flipV="1">
            <a:off x="821503" y="5592547"/>
            <a:ext cx="0" cy="20798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3" name="TextBox 22"/>
          <p:cNvSpPr txBox="1"/>
          <p:nvPr/>
        </p:nvSpPr>
        <p:spPr>
          <a:xfrm>
            <a:off x="457665" y="5798387"/>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grpSp>
        <p:nvGrpSpPr>
          <p:cNvPr id="24" name="Group 23"/>
          <p:cNvGrpSpPr/>
          <p:nvPr/>
        </p:nvGrpSpPr>
        <p:grpSpPr>
          <a:xfrm>
            <a:off x="4889125" y="3609185"/>
            <a:ext cx="920012" cy="533400"/>
            <a:chOff x="951919" y="5486400"/>
            <a:chExt cx="920012" cy="533400"/>
          </a:xfrm>
        </p:grpSpPr>
        <p:sp>
          <p:nvSpPr>
            <p:cNvPr id="25" name="Rectangle 2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6" name="Rectangle 2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27" name="TextBox 26"/>
          <p:cNvSpPr txBox="1"/>
          <p:nvPr/>
        </p:nvSpPr>
        <p:spPr>
          <a:xfrm>
            <a:off x="4938247" y="3633421"/>
            <a:ext cx="495649" cy="461665"/>
          </a:xfrm>
          <a:prstGeom prst="rect">
            <a:avLst/>
          </a:prstGeom>
          <a:noFill/>
        </p:spPr>
        <p:txBody>
          <a:bodyPr wrap="none" rtlCol="0">
            <a:spAutoFit/>
          </a:bodyPr>
          <a:lstStyle/>
          <a:p>
            <a:r>
              <a:rPr lang="en-IN" sz="2400" b="1" dirty="0">
                <a:solidFill>
                  <a:srgbClr val="FFFF00"/>
                </a:solidFill>
              </a:rPr>
              <a:t>18</a:t>
            </a:r>
            <a:endParaRPr lang="en-US" sz="2400" b="1" dirty="0">
              <a:solidFill>
                <a:srgbClr val="FFFF00"/>
              </a:solidFill>
            </a:endParaRPr>
          </a:p>
        </p:txBody>
      </p:sp>
      <p:sp>
        <p:nvSpPr>
          <p:cNvPr id="28" name="TextBox 27"/>
          <p:cNvSpPr txBox="1"/>
          <p:nvPr/>
        </p:nvSpPr>
        <p:spPr>
          <a:xfrm>
            <a:off x="5097025" y="3195919"/>
            <a:ext cx="612668" cy="369332"/>
          </a:xfrm>
          <a:prstGeom prst="rect">
            <a:avLst/>
          </a:prstGeom>
          <a:noFill/>
        </p:spPr>
        <p:txBody>
          <a:bodyPr wrap="none" rtlCol="0">
            <a:spAutoFit/>
          </a:bodyPr>
          <a:lstStyle/>
          <a:p>
            <a:pPr algn="ctr"/>
            <a:r>
              <a:rPr lang="en-IN" b="1" dirty="0"/>
              <a:t>NEW</a:t>
            </a:r>
            <a:endParaRPr lang="en-US" b="1" dirty="0"/>
          </a:p>
        </p:txBody>
      </p:sp>
      <p:sp>
        <p:nvSpPr>
          <p:cNvPr id="29" name="TextBox 28"/>
          <p:cNvSpPr txBox="1"/>
          <p:nvPr/>
        </p:nvSpPr>
        <p:spPr>
          <a:xfrm>
            <a:off x="7279895" y="4242613"/>
            <a:ext cx="683200" cy="369332"/>
          </a:xfrm>
          <a:prstGeom prst="rect">
            <a:avLst/>
          </a:prstGeom>
          <a:noFill/>
        </p:spPr>
        <p:txBody>
          <a:bodyPr wrap="none" rtlCol="0">
            <a:spAutoFit/>
          </a:bodyPr>
          <a:lstStyle/>
          <a:p>
            <a:pPr algn="ctr"/>
            <a:r>
              <a:rPr lang="en-IN" b="1" dirty="0"/>
              <a:t>LAST</a:t>
            </a:r>
            <a:endParaRPr lang="en-US" b="1" dirty="0"/>
          </a:p>
        </p:txBody>
      </p:sp>
      <p:cxnSp>
        <p:nvCxnSpPr>
          <p:cNvPr id="30" name="Straight Arrow Connector 29"/>
          <p:cNvCxnSpPr/>
          <p:nvPr/>
        </p:nvCxnSpPr>
        <p:spPr>
          <a:xfrm flipH="1">
            <a:off x="7626062" y="4623613"/>
            <a:ext cx="1"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37" name="Group 36"/>
          <p:cNvGrpSpPr/>
          <p:nvPr/>
        </p:nvGrpSpPr>
        <p:grpSpPr>
          <a:xfrm>
            <a:off x="522638" y="4386938"/>
            <a:ext cx="694421" cy="645313"/>
            <a:chOff x="733300" y="4736560"/>
            <a:chExt cx="694421" cy="645313"/>
          </a:xfrm>
        </p:grpSpPr>
        <p:sp>
          <p:nvSpPr>
            <p:cNvPr id="34" name="TextBox 33"/>
            <p:cNvSpPr txBox="1"/>
            <p:nvPr/>
          </p:nvSpPr>
          <p:spPr>
            <a:xfrm>
              <a:off x="733300" y="4736560"/>
              <a:ext cx="694421" cy="369332"/>
            </a:xfrm>
            <a:prstGeom prst="rect">
              <a:avLst/>
            </a:prstGeom>
            <a:noFill/>
          </p:spPr>
          <p:txBody>
            <a:bodyPr wrap="none" rtlCol="0">
              <a:spAutoFit/>
            </a:bodyPr>
            <a:lstStyle/>
            <a:p>
              <a:r>
                <a:rPr lang="en-IN" b="1" dirty="0">
                  <a:solidFill>
                    <a:srgbClr val="C00000"/>
                  </a:solidFill>
                </a:rPr>
                <a:t>SAVE</a:t>
              </a:r>
              <a:endParaRPr lang="en-US" b="1" dirty="0">
                <a:solidFill>
                  <a:srgbClr val="C00000"/>
                </a:solidFill>
              </a:endParaRPr>
            </a:p>
          </p:txBody>
        </p:sp>
        <p:cxnSp>
          <p:nvCxnSpPr>
            <p:cNvPr id="36" name="Straight Arrow Connector 35"/>
            <p:cNvCxnSpPr>
              <a:stCxn id="34" idx="2"/>
              <a:endCxn id="7" idx="0"/>
            </p:cNvCxnSpPr>
            <p:nvPr/>
          </p:nvCxnSpPr>
          <p:spPr>
            <a:xfrm flipH="1">
              <a:off x="1064653" y="5105892"/>
              <a:ext cx="15858" cy="27598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38" name="Freeform 37"/>
          <p:cNvSpPr/>
          <p:nvPr/>
        </p:nvSpPr>
        <p:spPr>
          <a:xfrm>
            <a:off x="5798251" y="3847084"/>
            <a:ext cx="1306286" cy="1199407"/>
          </a:xfrm>
          <a:custGeom>
            <a:avLst/>
            <a:gdLst>
              <a:gd name="connsiteX0" fmla="*/ 0 w 1306286"/>
              <a:gd name="connsiteY0" fmla="*/ 0 h 1199407"/>
              <a:gd name="connsiteX1" fmla="*/ 1104405 w 1306286"/>
              <a:gd name="connsiteY1" fmla="*/ 0 h 1199407"/>
              <a:gd name="connsiteX2" fmla="*/ 1306286 w 1306286"/>
              <a:gd name="connsiteY2" fmla="*/ 0 h 1199407"/>
              <a:gd name="connsiteX3" fmla="*/ 1306286 w 1306286"/>
              <a:gd name="connsiteY3" fmla="*/ 1199407 h 1199407"/>
            </a:gdLst>
            <a:ahLst/>
            <a:cxnLst>
              <a:cxn ang="0">
                <a:pos x="connsiteX0" y="connsiteY0"/>
              </a:cxn>
              <a:cxn ang="0">
                <a:pos x="connsiteX1" y="connsiteY1"/>
              </a:cxn>
              <a:cxn ang="0">
                <a:pos x="connsiteX2" y="connsiteY2"/>
              </a:cxn>
              <a:cxn ang="0">
                <a:pos x="connsiteX3" y="connsiteY3"/>
              </a:cxn>
            </a:cxnLst>
            <a:rect l="l" t="t" r="r" b="b"/>
            <a:pathLst>
              <a:path w="1306286" h="1199407">
                <a:moveTo>
                  <a:pt x="0" y="0"/>
                </a:moveTo>
                <a:lnTo>
                  <a:pt x="1104405" y="0"/>
                </a:lnTo>
                <a:lnTo>
                  <a:pt x="1306286" y="0"/>
                </a:lnTo>
                <a:lnTo>
                  <a:pt x="1306286" y="1199407"/>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9" name="Freeform 38"/>
          <p:cNvSpPr/>
          <p:nvPr/>
        </p:nvSpPr>
        <p:spPr>
          <a:xfrm>
            <a:off x="4670096" y="3823333"/>
            <a:ext cx="201881" cy="1211283"/>
          </a:xfrm>
          <a:custGeom>
            <a:avLst/>
            <a:gdLst>
              <a:gd name="connsiteX0" fmla="*/ 0 w 201881"/>
              <a:gd name="connsiteY0" fmla="*/ 1211283 h 1211283"/>
              <a:gd name="connsiteX1" fmla="*/ 0 w 201881"/>
              <a:gd name="connsiteY1" fmla="*/ 0 h 1211283"/>
              <a:gd name="connsiteX2" fmla="*/ 201881 w 201881"/>
              <a:gd name="connsiteY2" fmla="*/ 0 h 1211283"/>
            </a:gdLst>
            <a:ahLst/>
            <a:cxnLst>
              <a:cxn ang="0">
                <a:pos x="connsiteX0" y="connsiteY0"/>
              </a:cxn>
              <a:cxn ang="0">
                <a:pos x="connsiteX1" y="connsiteY1"/>
              </a:cxn>
              <a:cxn ang="0">
                <a:pos x="connsiteX2" y="connsiteY2"/>
              </a:cxn>
            </a:cxnLst>
            <a:rect l="l" t="t" r="r" b="b"/>
            <a:pathLst>
              <a:path w="201881" h="1211283">
                <a:moveTo>
                  <a:pt x="0" y="1211283"/>
                </a:moveTo>
                <a:lnTo>
                  <a:pt x="0" y="0"/>
                </a:lnTo>
                <a:lnTo>
                  <a:pt x="201881"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46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63" presetClass="path" presetSubtype="0" accel="50000" decel="50000" fill="hold" nodeType="clickEffect">
                                  <p:stCondLst>
                                    <p:cond delay="0"/>
                                  </p:stCondLst>
                                  <p:childTnLst>
                                    <p:animMotion origin="layout" path="M -3.125E-6 -4.07407E-6 L 0.14818 -4.07407E-6 " pathEditMode="relative" rAng="0" ptsTypes="AA">
                                      <p:cBhvr>
                                        <p:cTn id="52" dur="2000" fill="hold"/>
                                        <p:tgtEl>
                                          <p:spTgt spid="37"/>
                                        </p:tgtEl>
                                        <p:attrNameLst>
                                          <p:attrName>ppt_x</p:attrName>
                                          <p:attrName>ppt_y</p:attrName>
                                        </p:attrNameLst>
                                      </p:cBhvr>
                                      <p:rCtr x="7435" y="0"/>
                                    </p:animMotion>
                                  </p:childTnLst>
                                </p:cTn>
                              </p:par>
                            </p:childTnLst>
                          </p:cTn>
                        </p:par>
                      </p:childTnLst>
                    </p:cTn>
                  </p:par>
                  <p:par>
                    <p:cTn id="53" fill="hold">
                      <p:stCondLst>
                        <p:cond delay="indefinite"/>
                      </p:stCondLst>
                      <p:childTnLst>
                        <p:par>
                          <p:cTn id="54" fill="hold">
                            <p:stCondLst>
                              <p:cond delay="0"/>
                            </p:stCondLst>
                            <p:childTnLst>
                              <p:par>
                                <p:cTn id="55" presetID="63" presetClass="path" presetSubtype="0" accel="50000" decel="50000" fill="hold" nodeType="clickEffect">
                                  <p:stCondLst>
                                    <p:cond delay="0"/>
                                  </p:stCondLst>
                                  <p:childTnLst>
                                    <p:animMotion origin="layout" path="M 0.14818 -4.07407E-6 L 0.29883 -4.07407E-6 " pathEditMode="relative" rAng="0" ptsTypes="AA">
                                      <p:cBhvr>
                                        <p:cTn id="56" dur="2000" fill="hold"/>
                                        <p:tgtEl>
                                          <p:spTgt spid="37"/>
                                        </p:tgtEl>
                                        <p:attrNameLst>
                                          <p:attrName>ppt_x</p:attrName>
                                          <p:attrName>ppt_y</p:attrName>
                                        </p:attrNameLst>
                                      </p:cBhvr>
                                      <p:rCtr x="7526" y="0"/>
                                    </p:animMotion>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wipe(up)">
                                      <p:cBhvr>
                                        <p:cTn id="61" dur="500"/>
                                        <p:tgtEl>
                                          <p:spTgt spid="3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wipe(down)">
                                      <p:cBhvr>
                                        <p:cTn id="66" dur="500"/>
                                        <p:tgtEl>
                                          <p:spTgt spid="39"/>
                                        </p:tgtEl>
                                      </p:cBhvr>
                                    </p:animEffect>
                                  </p:childTnLst>
                                </p:cTn>
                              </p:par>
                              <p:par>
                                <p:cTn id="67" presetID="1" presetClass="exit" presetSubtype="0" fill="hold" nodeType="withEffect">
                                  <p:stCondLst>
                                    <p:cond delay="0"/>
                                  </p:stCondLst>
                                  <p:childTnLst>
                                    <p:set>
                                      <p:cBhvr>
                                        <p:cTn id="68"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1" grpId="0" animBg="1"/>
      <p:bldP spid="23" grpId="0"/>
      <p:bldP spid="27" grpId="0"/>
      <p:bldP spid="28" grpId="0"/>
      <p:bldP spid="29" grpId="0"/>
      <p:bldP spid="38" grpId="0" animBg="1"/>
      <p:bldP spid="3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CIR_DELETE(X,FIRST,LAST)</a:t>
            </a:r>
          </a:p>
        </p:txBody>
      </p:sp>
      <p:sp>
        <p:nvSpPr>
          <p:cNvPr id="3" name="Content Placeholder 2"/>
          <p:cNvSpPr>
            <a:spLocks noGrp="1"/>
          </p:cNvSpPr>
          <p:nvPr>
            <p:ph idx="1"/>
          </p:nvPr>
        </p:nvSpPr>
        <p:spPr/>
        <p:txBody>
          <a:bodyPr/>
          <a:lstStyle/>
          <a:p>
            <a:r>
              <a:rPr lang="en-IN" dirty="0"/>
              <a:t>This algorithm </a:t>
            </a:r>
            <a:r>
              <a:rPr lang="en-IN" b="1" dirty="0">
                <a:solidFill>
                  <a:srgbClr val="C00000"/>
                </a:solidFill>
              </a:rPr>
              <a:t>delete</a:t>
            </a:r>
            <a:r>
              <a:rPr lang="en-IN" dirty="0">
                <a:solidFill>
                  <a:srgbClr val="C00000"/>
                </a:solidFill>
              </a:rPr>
              <a:t> </a:t>
            </a:r>
            <a:r>
              <a:rPr lang="en-IN" dirty="0"/>
              <a:t>a node whose address is given by variable </a:t>
            </a:r>
            <a:r>
              <a:rPr lang="en-IN" b="1" dirty="0">
                <a:solidFill>
                  <a:srgbClr val="C00000"/>
                </a:solidFill>
              </a:rPr>
              <a:t>X</a:t>
            </a:r>
            <a:r>
              <a:rPr lang="en-IN" dirty="0"/>
              <a:t>.</a:t>
            </a:r>
          </a:p>
          <a:p>
            <a:r>
              <a:rPr lang="en-IN" b="1" dirty="0">
                <a:solidFill>
                  <a:srgbClr val="C00000"/>
                </a:solidFill>
              </a:rPr>
              <a:t>FIRST</a:t>
            </a:r>
            <a:r>
              <a:rPr lang="en-IN" dirty="0">
                <a:solidFill>
                  <a:srgbClr val="C00000"/>
                </a:solidFill>
              </a:rPr>
              <a:t> </a:t>
            </a:r>
            <a:r>
              <a:rPr lang="en-IN" dirty="0"/>
              <a:t>&amp; </a:t>
            </a:r>
            <a:r>
              <a:rPr lang="en-IN" b="1" dirty="0">
                <a:solidFill>
                  <a:srgbClr val="C00000"/>
                </a:solidFill>
              </a:rPr>
              <a:t>LAST</a:t>
            </a:r>
            <a:r>
              <a:rPr lang="en-IN" dirty="0">
                <a:solidFill>
                  <a:srgbClr val="C00000"/>
                </a:solidFill>
              </a:rPr>
              <a:t> </a:t>
            </a:r>
            <a:r>
              <a:rPr lang="en-IN" dirty="0"/>
              <a:t>are </a:t>
            </a:r>
            <a:r>
              <a:rPr lang="en-IN" b="1" dirty="0"/>
              <a:t>pointers to the First &amp; Last elements</a:t>
            </a:r>
            <a:r>
              <a:rPr lang="en-IN" dirty="0"/>
              <a:t> of a Circular  linked list, respectively.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SAVE</a:t>
            </a:r>
            <a:r>
              <a:rPr lang="en-IN" b="1" dirty="0">
                <a:solidFill>
                  <a:srgbClr val="FF0000"/>
                </a:solidFill>
              </a:rPr>
              <a:t> </a:t>
            </a:r>
            <a:r>
              <a:rPr lang="en-IN" b="1" dirty="0">
                <a:solidFill>
                  <a:schemeClr val="tx1">
                    <a:lumMod val="95000"/>
                    <a:lumOff val="5000"/>
                  </a:schemeClr>
                </a:solidFill>
              </a:rPr>
              <a:t>&amp;</a:t>
            </a:r>
            <a:r>
              <a:rPr lang="en-IN" b="1" dirty="0">
                <a:solidFill>
                  <a:srgbClr val="FF0000"/>
                </a:solidFill>
              </a:rPr>
              <a:t> </a:t>
            </a:r>
            <a:r>
              <a:rPr lang="en-IN" b="1" dirty="0">
                <a:solidFill>
                  <a:srgbClr val="C00000"/>
                </a:solidFill>
              </a:rPr>
              <a:t>PRED</a:t>
            </a:r>
            <a:r>
              <a:rPr lang="en-IN" b="1" dirty="0">
                <a:solidFill>
                  <a:srgbClr val="FF0000"/>
                </a:solidFill>
              </a:rPr>
              <a:t> </a:t>
            </a:r>
            <a:r>
              <a:rPr lang="en-IN" dirty="0"/>
              <a:t>are temporary pointer variable.</a:t>
            </a:r>
          </a:p>
          <a:p>
            <a:endParaRPr lang="en-US" dirty="0"/>
          </a:p>
        </p:txBody>
      </p:sp>
    </p:spTree>
    <p:extLst>
      <p:ext uri="{BB962C8B-B14F-4D97-AF65-F5344CB8AC3E}">
        <p14:creationId xmlns:p14="http://schemas.microsoft.com/office/powerpoint/2010/main" val="1717329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Pros &amp; Cons of Linked Allocation Cont.</a:t>
            </a:r>
            <a:endParaRPr lang="en-US" dirty="0"/>
          </a:p>
        </p:txBody>
      </p:sp>
      <p:sp>
        <p:nvSpPr>
          <p:cNvPr id="3" name="Content Placeholder 2"/>
          <p:cNvSpPr>
            <a:spLocks noGrp="1"/>
          </p:cNvSpPr>
          <p:nvPr>
            <p:ph idx="1"/>
          </p:nvPr>
        </p:nvSpPr>
        <p:spPr>
          <a:xfrm>
            <a:off x="131180" y="876145"/>
            <a:ext cx="11929641" cy="1645114"/>
          </a:xfrm>
        </p:spPr>
        <p:txBody>
          <a:bodyPr/>
          <a:lstStyle/>
          <a:p>
            <a:r>
              <a:rPr lang="en-US" dirty="0">
                <a:solidFill>
                  <a:srgbClr val="C00000"/>
                </a:solidFill>
              </a:rPr>
              <a:t>Insertion Operation</a:t>
            </a:r>
          </a:p>
          <a:p>
            <a:pPr lvl="1"/>
            <a:r>
              <a:rPr lang="en-US" dirty="0"/>
              <a:t>We have an </a:t>
            </a:r>
            <a:r>
              <a:rPr lang="en-US" i="1" dirty="0"/>
              <a:t>n</a:t>
            </a:r>
            <a:r>
              <a:rPr lang="en-US" dirty="0"/>
              <a:t> elements in list and it is required to insert a new element between the first and second element, what to do with sequential allocation &amp; linked allocation?</a:t>
            </a:r>
          </a:p>
          <a:p>
            <a:pPr lvl="1"/>
            <a:r>
              <a:rPr lang="en-US" dirty="0"/>
              <a:t>Insertion operation is more efficient in Linked allocation.</a:t>
            </a:r>
            <a:endParaRPr lang="en-IN" dirty="0"/>
          </a:p>
          <a:p>
            <a:endParaRPr lang="en-US" dirty="0">
              <a:solidFill>
                <a:srgbClr val="C00000"/>
              </a:solidFill>
            </a:endParaRPr>
          </a:p>
          <a:p>
            <a:endParaRPr lang="en-US" dirty="0"/>
          </a:p>
        </p:txBody>
      </p:sp>
      <p:grpSp>
        <p:nvGrpSpPr>
          <p:cNvPr id="4" name="Group 3"/>
          <p:cNvGrpSpPr/>
          <p:nvPr/>
        </p:nvGrpSpPr>
        <p:grpSpPr>
          <a:xfrm>
            <a:off x="2190468" y="3048000"/>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4125907" y="3048000"/>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6030907" y="3048000"/>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7935907" y="3048000"/>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3722711" y="3314700"/>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5658149" y="3314700"/>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7563149" y="3314700"/>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8697907" y="3048000"/>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20" name="TextBox 19"/>
          <p:cNvSpPr txBox="1"/>
          <p:nvPr/>
        </p:nvSpPr>
        <p:spPr>
          <a:xfrm>
            <a:off x="4570829" y="3521766"/>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21" name="TextBox 20"/>
          <p:cNvSpPr txBox="1"/>
          <p:nvPr/>
        </p:nvSpPr>
        <p:spPr>
          <a:xfrm>
            <a:off x="6477444" y="3535017"/>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22" name="TextBox 21"/>
          <p:cNvSpPr txBox="1"/>
          <p:nvPr/>
        </p:nvSpPr>
        <p:spPr>
          <a:xfrm>
            <a:off x="8405562" y="3535017"/>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23" name="TextBox 22"/>
          <p:cNvSpPr txBox="1"/>
          <p:nvPr/>
        </p:nvSpPr>
        <p:spPr>
          <a:xfrm>
            <a:off x="2640939" y="3533434"/>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
        <p:nvSpPr>
          <p:cNvPr id="24" name="TextBox 23"/>
          <p:cNvSpPr txBox="1"/>
          <p:nvPr/>
        </p:nvSpPr>
        <p:spPr>
          <a:xfrm>
            <a:off x="3024207" y="3135868"/>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25" name="TextBox 24"/>
          <p:cNvSpPr txBox="1"/>
          <p:nvPr/>
        </p:nvSpPr>
        <p:spPr>
          <a:xfrm>
            <a:off x="4949085" y="3124200"/>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26" name="TextBox 25"/>
          <p:cNvSpPr txBox="1"/>
          <p:nvPr/>
        </p:nvSpPr>
        <p:spPr>
          <a:xfrm>
            <a:off x="6860712" y="3124200"/>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grpSp>
        <p:nvGrpSpPr>
          <p:cNvPr id="27" name="Group 26"/>
          <p:cNvGrpSpPr/>
          <p:nvPr/>
        </p:nvGrpSpPr>
        <p:grpSpPr>
          <a:xfrm>
            <a:off x="2131363" y="4169252"/>
            <a:ext cx="1532242" cy="533400"/>
            <a:chOff x="951919" y="5486400"/>
            <a:chExt cx="1532242" cy="533400"/>
          </a:xfrm>
        </p:grpSpPr>
        <p:sp>
          <p:nvSpPr>
            <p:cNvPr id="28" name="Rectangle 2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29" name="Rectangle 2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0" name="Group 29"/>
          <p:cNvGrpSpPr/>
          <p:nvPr/>
        </p:nvGrpSpPr>
        <p:grpSpPr>
          <a:xfrm>
            <a:off x="4948070" y="4169252"/>
            <a:ext cx="1532242" cy="533400"/>
            <a:chOff x="951919" y="5486400"/>
            <a:chExt cx="1532242" cy="533400"/>
          </a:xfrm>
        </p:grpSpPr>
        <p:sp>
          <p:nvSpPr>
            <p:cNvPr id="31" name="Rectangle 3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32" name="Rectangle 3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3" name="Group 32"/>
          <p:cNvGrpSpPr/>
          <p:nvPr/>
        </p:nvGrpSpPr>
        <p:grpSpPr>
          <a:xfrm>
            <a:off x="6853070" y="4169252"/>
            <a:ext cx="1532242" cy="533400"/>
            <a:chOff x="951919" y="5486400"/>
            <a:chExt cx="1532242" cy="533400"/>
          </a:xfrm>
        </p:grpSpPr>
        <p:sp>
          <p:nvSpPr>
            <p:cNvPr id="34" name="Rectangle 3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35" name="Rectangle 3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6" name="Group 35"/>
          <p:cNvGrpSpPr/>
          <p:nvPr/>
        </p:nvGrpSpPr>
        <p:grpSpPr>
          <a:xfrm>
            <a:off x="8758070" y="4169252"/>
            <a:ext cx="1532242" cy="533400"/>
            <a:chOff x="951919" y="5486400"/>
            <a:chExt cx="1532242" cy="533400"/>
          </a:xfrm>
        </p:grpSpPr>
        <p:sp>
          <p:nvSpPr>
            <p:cNvPr id="37" name="Rectangle 36"/>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38" name="Rectangle 37"/>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39" name="Straight Arrow Connector 38"/>
          <p:cNvCxnSpPr>
            <a:stCxn id="32" idx="3"/>
            <a:endCxn id="34" idx="1"/>
          </p:cNvCxnSpPr>
          <p:nvPr/>
        </p:nvCxnSpPr>
        <p:spPr>
          <a:xfrm>
            <a:off x="6480312" y="4435952"/>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a:stCxn id="35" idx="3"/>
            <a:endCxn id="37" idx="1"/>
          </p:cNvCxnSpPr>
          <p:nvPr/>
        </p:nvCxnSpPr>
        <p:spPr>
          <a:xfrm>
            <a:off x="8385312" y="4435952"/>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1" name="Straight Connector 40"/>
          <p:cNvCxnSpPr/>
          <p:nvPr/>
        </p:nvCxnSpPr>
        <p:spPr>
          <a:xfrm flipH="1">
            <a:off x="9520070" y="4169252"/>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42" name="TextBox 41"/>
          <p:cNvSpPr txBox="1"/>
          <p:nvPr/>
        </p:nvSpPr>
        <p:spPr>
          <a:xfrm>
            <a:off x="5392992" y="4643018"/>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43" name="TextBox 42"/>
          <p:cNvSpPr txBox="1"/>
          <p:nvPr/>
        </p:nvSpPr>
        <p:spPr>
          <a:xfrm>
            <a:off x="7299607" y="4656269"/>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44" name="TextBox 43"/>
          <p:cNvSpPr txBox="1"/>
          <p:nvPr/>
        </p:nvSpPr>
        <p:spPr>
          <a:xfrm>
            <a:off x="9227725" y="4656269"/>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45" name="TextBox 44"/>
          <p:cNvSpPr txBox="1"/>
          <p:nvPr/>
        </p:nvSpPr>
        <p:spPr>
          <a:xfrm>
            <a:off x="2407023" y="4654686"/>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
        <p:nvSpPr>
          <p:cNvPr id="46" name="TextBox 45"/>
          <p:cNvSpPr txBox="1"/>
          <p:nvPr/>
        </p:nvSpPr>
        <p:spPr>
          <a:xfrm>
            <a:off x="2965102" y="4257120"/>
            <a:ext cx="652743" cy="369332"/>
          </a:xfrm>
          <a:prstGeom prst="rect">
            <a:avLst/>
          </a:prstGeom>
          <a:noFill/>
        </p:spPr>
        <p:txBody>
          <a:bodyPr wrap="none" rtlCol="0">
            <a:spAutoFit/>
          </a:bodyPr>
          <a:lstStyle/>
          <a:p>
            <a:r>
              <a:rPr lang="en-IN" b="1" dirty="0">
                <a:solidFill>
                  <a:srgbClr val="FFFF00"/>
                </a:solidFill>
              </a:rPr>
              <a:t>2100</a:t>
            </a:r>
            <a:endParaRPr lang="en-US" b="1" dirty="0">
              <a:solidFill>
                <a:srgbClr val="FFFF00"/>
              </a:solidFill>
            </a:endParaRPr>
          </a:p>
        </p:txBody>
      </p:sp>
      <p:sp>
        <p:nvSpPr>
          <p:cNvPr id="47" name="TextBox 46"/>
          <p:cNvSpPr txBox="1"/>
          <p:nvPr/>
        </p:nvSpPr>
        <p:spPr>
          <a:xfrm>
            <a:off x="5771248" y="4245452"/>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48" name="TextBox 47"/>
          <p:cNvSpPr txBox="1"/>
          <p:nvPr/>
        </p:nvSpPr>
        <p:spPr>
          <a:xfrm>
            <a:off x="7682875" y="4245452"/>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grpSp>
        <p:nvGrpSpPr>
          <p:cNvPr id="49" name="Group 48"/>
          <p:cNvGrpSpPr/>
          <p:nvPr/>
        </p:nvGrpSpPr>
        <p:grpSpPr>
          <a:xfrm>
            <a:off x="3451197" y="5325503"/>
            <a:ext cx="1532242" cy="533400"/>
            <a:chOff x="951919" y="5486400"/>
            <a:chExt cx="1532242" cy="533400"/>
          </a:xfrm>
        </p:grpSpPr>
        <p:sp>
          <p:nvSpPr>
            <p:cNvPr id="50" name="Rectangle 49"/>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X</a:t>
              </a:r>
              <a:endParaRPr lang="en-US" sz="2400" b="1" dirty="0"/>
            </a:p>
          </p:txBody>
        </p:sp>
        <p:sp>
          <p:nvSpPr>
            <p:cNvPr id="51" name="Rectangle 50"/>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52" name="Straight Arrow Connector 51"/>
          <p:cNvCxnSpPr>
            <a:endCxn id="50" idx="1"/>
          </p:cNvCxnSpPr>
          <p:nvPr/>
        </p:nvCxnSpPr>
        <p:spPr>
          <a:xfrm>
            <a:off x="3024207" y="5592203"/>
            <a:ext cx="426991"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53" name="TextBox 52"/>
          <p:cNvSpPr txBox="1"/>
          <p:nvPr/>
        </p:nvSpPr>
        <p:spPr>
          <a:xfrm>
            <a:off x="3896119" y="5799269"/>
            <a:ext cx="652743" cy="369332"/>
          </a:xfrm>
          <a:prstGeom prst="rect">
            <a:avLst/>
          </a:prstGeom>
          <a:noFill/>
        </p:spPr>
        <p:txBody>
          <a:bodyPr wrap="none" rtlCol="0">
            <a:spAutoFit/>
          </a:bodyPr>
          <a:lstStyle/>
          <a:p>
            <a:r>
              <a:rPr lang="en-IN" b="1" dirty="0">
                <a:solidFill>
                  <a:srgbClr val="C00000"/>
                </a:solidFill>
              </a:rPr>
              <a:t>2100</a:t>
            </a:r>
            <a:endParaRPr lang="en-US" b="1" dirty="0">
              <a:solidFill>
                <a:srgbClr val="C00000"/>
              </a:solidFill>
            </a:endParaRPr>
          </a:p>
        </p:txBody>
      </p:sp>
      <p:sp>
        <p:nvSpPr>
          <p:cNvPr id="54" name="TextBox 53"/>
          <p:cNvSpPr txBox="1"/>
          <p:nvPr/>
        </p:nvSpPr>
        <p:spPr>
          <a:xfrm>
            <a:off x="4274375" y="5401703"/>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cxnSp>
        <p:nvCxnSpPr>
          <p:cNvPr id="55" name="Straight Connector 54"/>
          <p:cNvCxnSpPr/>
          <p:nvPr/>
        </p:nvCxnSpPr>
        <p:spPr>
          <a:xfrm>
            <a:off x="3674847" y="4430118"/>
            <a:ext cx="306464"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6" name="Straight Connector 55"/>
          <p:cNvCxnSpPr/>
          <p:nvPr/>
        </p:nvCxnSpPr>
        <p:spPr>
          <a:xfrm>
            <a:off x="3981311" y="4430119"/>
            <a:ext cx="0" cy="410817"/>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7" name="Straight Connector 56"/>
          <p:cNvCxnSpPr/>
          <p:nvPr/>
        </p:nvCxnSpPr>
        <p:spPr>
          <a:xfrm flipH="1">
            <a:off x="3024207" y="4827684"/>
            <a:ext cx="957105"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8" name="Straight Connector 57"/>
          <p:cNvCxnSpPr/>
          <p:nvPr/>
        </p:nvCxnSpPr>
        <p:spPr>
          <a:xfrm>
            <a:off x="3024206" y="4827685"/>
            <a:ext cx="0" cy="764519"/>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9" name="Straight Connector 58"/>
          <p:cNvCxnSpPr>
            <a:stCxn id="51" idx="3"/>
          </p:cNvCxnSpPr>
          <p:nvPr/>
        </p:nvCxnSpPr>
        <p:spPr>
          <a:xfrm flipV="1">
            <a:off x="4983439" y="5586369"/>
            <a:ext cx="211490" cy="5834"/>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60" name="Straight Connector 59"/>
          <p:cNvCxnSpPr/>
          <p:nvPr/>
        </p:nvCxnSpPr>
        <p:spPr>
          <a:xfrm flipV="1">
            <a:off x="5194929" y="5178001"/>
            <a:ext cx="0" cy="408368"/>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61" name="Straight Connector 60"/>
          <p:cNvCxnSpPr/>
          <p:nvPr/>
        </p:nvCxnSpPr>
        <p:spPr>
          <a:xfrm flipH="1">
            <a:off x="4600745" y="5178001"/>
            <a:ext cx="594184"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62" name="Straight Connector 61"/>
          <p:cNvCxnSpPr/>
          <p:nvPr/>
        </p:nvCxnSpPr>
        <p:spPr>
          <a:xfrm flipV="1">
            <a:off x="4600745" y="4441787"/>
            <a:ext cx="0" cy="736215"/>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63" name="Straight Arrow Connector 62"/>
          <p:cNvCxnSpPr/>
          <p:nvPr/>
        </p:nvCxnSpPr>
        <p:spPr>
          <a:xfrm>
            <a:off x="4602440" y="4441961"/>
            <a:ext cx="331431"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077065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5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2"/>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5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59"/>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60"/>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61"/>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62"/>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0" grpId="0"/>
      <p:bldP spid="21" grpId="0"/>
      <p:bldP spid="22" grpId="0"/>
      <p:bldP spid="23" grpId="0"/>
      <p:bldP spid="24" grpId="0"/>
      <p:bldP spid="25" grpId="0"/>
      <p:bldP spid="26" grpId="0"/>
      <p:bldP spid="42" grpId="0"/>
      <p:bldP spid="43" grpId="0"/>
      <p:bldP spid="44" grpId="0"/>
      <p:bldP spid="45" grpId="0"/>
      <p:bldP spid="46" grpId="0"/>
      <p:bldP spid="47" grpId="0"/>
      <p:bldP spid="48" grpId="0"/>
      <p:bldP spid="53" grpId="0"/>
      <p:bldP spid="5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CIR_DELETE(X,FIRST,LAST)</a:t>
            </a:r>
          </a:p>
        </p:txBody>
      </p:sp>
      <p:sp>
        <p:nvSpPr>
          <p:cNvPr id="4" name="TextBox 3"/>
          <p:cNvSpPr txBox="1"/>
          <p:nvPr/>
        </p:nvSpPr>
        <p:spPr>
          <a:xfrm>
            <a:off x="246529" y="839679"/>
            <a:ext cx="5760000" cy="483209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[Is Empty List?]</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FIRST = NULL</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latin typeface="Consolas" pitchFamily="49" charset="0"/>
                <a:cs typeface="Consolas" pitchFamily="49" charset="0"/>
              </a:rPr>
              <a:t> write(‘Linked List is </a:t>
            </a:r>
          </a:p>
          <a:p>
            <a:r>
              <a:rPr lang="en-IN" sz="2200" dirty="0">
                <a:latin typeface="Consolas" pitchFamily="49" charset="0"/>
                <a:cs typeface="Consolas" pitchFamily="49" charset="0"/>
              </a:rPr>
              <a:t>         Empty’)</a:t>
            </a:r>
          </a:p>
          <a:p>
            <a:r>
              <a:rPr lang="en-IN" sz="2200" dirty="0">
                <a:latin typeface="Consolas" pitchFamily="49" charset="0"/>
                <a:cs typeface="Consolas" pitchFamily="49" charset="0"/>
              </a:rPr>
              <a:t>         Return</a:t>
            </a:r>
          </a:p>
          <a:p>
            <a:r>
              <a:rPr lang="en-IN" sz="2200" b="1" dirty="0">
                <a:solidFill>
                  <a:schemeClr val="tx2"/>
                </a:solidFill>
                <a:latin typeface="Consolas" pitchFamily="49" charset="0"/>
                <a:cs typeface="Consolas" pitchFamily="49" charset="0"/>
              </a:rPr>
              <a:t>2. [Initialize Search for X]</a:t>
            </a:r>
          </a:p>
          <a:p>
            <a:r>
              <a:rPr lang="en-IN" sz="2200" dirty="0">
                <a:latin typeface="Consolas" pitchFamily="49" charset="0"/>
                <a:cs typeface="Consolas" pitchFamily="49" charset="0"/>
              </a:rPr>
              <a:t>    SAVE </a:t>
            </a:r>
            <a:r>
              <a:rPr lang="en-IN" sz="2200" dirty="0">
                <a:latin typeface="Consolas" pitchFamily="49" charset="0"/>
                <a:cs typeface="Consolas" pitchFamily="49" charset="0"/>
                <a:sym typeface="Wingdings" pitchFamily="2" charset="2"/>
              </a:rPr>
              <a:t> FIRST</a:t>
            </a:r>
            <a:endParaRPr lang="en-IN" sz="2200" dirty="0">
              <a:latin typeface="Consolas" pitchFamily="49" charset="0"/>
              <a:cs typeface="Consolas" pitchFamily="49" charset="0"/>
            </a:endParaRPr>
          </a:p>
          <a:p>
            <a:r>
              <a:rPr lang="en-IN" sz="2200" b="1" dirty="0">
                <a:solidFill>
                  <a:schemeClr val="tx2"/>
                </a:solidFill>
                <a:latin typeface="Consolas" pitchFamily="49" charset="0"/>
                <a:cs typeface="Consolas" pitchFamily="49" charset="0"/>
              </a:rPr>
              <a:t>3. [Find X]</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Repeat</a:t>
            </a:r>
            <a:r>
              <a:rPr lang="en-IN" sz="2200" dirty="0">
                <a:latin typeface="Consolas" pitchFamily="49" charset="0"/>
                <a:cs typeface="Consolas" pitchFamily="49" charset="0"/>
              </a:rPr>
              <a:t> thru step 5 </a:t>
            </a:r>
          </a:p>
          <a:p>
            <a:r>
              <a:rPr lang="en-IN" sz="2200" dirty="0">
                <a:latin typeface="Consolas" pitchFamily="49" charset="0"/>
                <a:cs typeface="Consolas" pitchFamily="49" charset="0"/>
              </a:rPr>
              <a:t>        while SAVE≠X &amp; SAVE≠LAST</a:t>
            </a:r>
          </a:p>
          <a:p>
            <a:r>
              <a:rPr lang="en-IN" sz="2200" b="1" dirty="0">
                <a:solidFill>
                  <a:schemeClr val="tx2"/>
                </a:solidFill>
                <a:latin typeface="Consolas" pitchFamily="49" charset="0"/>
                <a:cs typeface="Consolas" pitchFamily="49" charset="0"/>
              </a:rPr>
              <a:t>4. [Update predecessor marker]</a:t>
            </a:r>
          </a:p>
          <a:p>
            <a:r>
              <a:rPr lang="en-IN" sz="2200" dirty="0">
                <a:latin typeface="Consolas" pitchFamily="49" charset="0"/>
                <a:cs typeface="Consolas" pitchFamily="49" charset="0"/>
              </a:rPr>
              <a:t>    PRED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SAVE</a:t>
            </a:r>
          </a:p>
          <a:p>
            <a:r>
              <a:rPr lang="en-IN" sz="2200" b="1" dirty="0">
                <a:solidFill>
                  <a:schemeClr val="tx2"/>
                </a:solidFill>
                <a:latin typeface="Consolas" pitchFamily="49" charset="0"/>
                <a:cs typeface="Consolas" pitchFamily="49" charset="0"/>
              </a:rPr>
              <a:t>5. [Move to next node]</a:t>
            </a:r>
          </a:p>
          <a:p>
            <a:r>
              <a:rPr lang="en-IN" sz="2200" b="1" dirty="0">
                <a:solidFill>
                  <a:schemeClr val="tx2">
                    <a:lumMod val="60000"/>
                    <a:lumOff val="40000"/>
                  </a:schemeClr>
                </a:solidFill>
                <a:latin typeface="Consolas" pitchFamily="49" charset="0"/>
                <a:cs typeface="Consolas" pitchFamily="49" charset="0"/>
              </a:rPr>
              <a:t>    </a:t>
            </a:r>
            <a:r>
              <a:rPr lang="en-IN" sz="2200" dirty="0">
                <a:latin typeface="Consolas" pitchFamily="49" charset="0"/>
                <a:cs typeface="Consolas" pitchFamily="49" charset="0"/>
              </a:rPr>
              <a:t>SAVE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LINK(SAVE)</a:t>
            </a:r>
          </a:p>
        </p:txBody>
      </p:sp>
      <p:sp>
        <p:nvSpPr>
          <p:cNvPr id="5" name="TextBox 4"/>
          <p:cNvSpPr txBox="1"/>
          <p:nvPr/>
        </p:nvSpPr>
        <p:spPr>
          <a:xfrm>
            <a:off x="6181341" y="839679"/>
            <a:ext cx="5760000" cy="5170646"/>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6. [End of Linked List?]</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SAVE ≠ X</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solidFill>
                  <a:schemeClr val="tx2">
                    <a:lumMod val="75000"/>
                  </a:schemeClr>
                </a:solidFill>
                <a:latin typeface="Consolas" pitchFamily="49" charset="0"/>
                <a:cs typeface="Consolas" pitchFamily="49" charset="0"/>
              </a:rPr>
              <a:t> </a:t>
            </a:r>
            <a:r>
              <a:rPr lang="en-IN" sz="2200" dirty="0">
                <a:latin typeface="Consolas" pitchFamily="49" charset="0"/>
                <a:cs typeface="Consolas" pitchFamily="49" charset="0"/>
              </a:rPr>
              <a:t>	write(‘Node not found’)</a:t>
            </a:r>
          </a:p>
          <a:p>
            <a:r>
              <a:rPr lang="en-IN" sz="2200" dirty="0">
                <a:latin typeface="Consolas" pitchFamily="49" charset="0"/>
                <a:cs typeface="Consolas" pitchFamily="49" charset="0"/>
              </a:rPr>
              <a:t> 	      Return </a:t>
            </a:r>
          </a:p>
          <a:p>
            <a:r>
              <a:rPr lang="en-IN" sz="2200" b="1" dirty="0">
                <a:solidFill>
                  <a:schemeClr val="tx2"/>
                </a:solidFill>
                <a:latin typeface="Consolas" pitchFamily="49" charset="0"/>
                <a:cs typeface="Consolas" pitchFamily="49" charset="0"/>
              </a:rPr>
              <a:t>7. [Delete X]</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FIRST =LAST </a:t>
            </a:r>
            <a:r>
              <a:rPr lang="en-IN" sz="1600" dirty="0">
                <a:latin typeface="Consolas" pitchFamily="49" charset="0"/>
                <a:cs typeface="Consolas" pitchFamily="49" charset="0"/>
              </a:rPr>
              <a:t>(Only One Node)</a:t>
            </a:r>
            <a:r>
              <a:rPr lang="en-IN" sz="2200" dirty="0">
                <a:latin typeface="Consolas" pitchFamily="49" charset="0"/>
                <a:cs typeface="Consolas" pitchFamily="49" charset="0"/>
              </a:rPr>
              <a:t>          </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latin typeface="Consolas" pitchFamily="49" charset="0"/>
                <a:cs typeface="Consolas" pitchFamily="49" charset="0"/>
              </a:rPr>
              <a:t> FIRST </a:t>
            </a:r>
            <a:r>
              <a:rPr lang="en-IN" sz="2200" dirty="0">
                <a:latin typeface="Consolas" pitchFamily="49" charset="0"/>
                <a:cs typeface="Consolas" pitchFamily="49" charset="0"/>
                <a:sym typeface="Wingdings" panose="05000000000000000000" pitchFamily="2" charset="2"/>
              </a:rPr>
              <a:t> LAST  NULL</a:t>
            </a:r>
            <a:r>
              <a:rPr lang="en-IN" sz="2200" dirty="0">
                <a:latin typeface="Consolas" pitchFamily="49" charset="0"/>
                <a:cs typeface="Consolas" pitchFamily="49" charset="0"/>
              </a:rPr>
              <a:t>	 </a:t>
            </a:r>
          </a:p>
          <a:p>
            <a:r>
              <a:rPr lang="en-IN" sz="2200" b="1" dirty="0">
                <a:solidFill>
                  <a:schemeClr val="tx2">
                    <a:lumMod val="75000"/>
                  </a:schemeClr>
                </a:solidFill>
                <a:latin typeface="Consolas" pitchFamily="49" charset="0"/>
                <a:cs typeface="Consolas" pitchFamily="49" charset="0"/>
              </a:rPr>
              <a:t>    ELSE IF</a:t>
            </a:r>
            <a:r>
              <a:rPr lang="en-IN" sz="2200" dirty="0">
                <a:latin typeface="Consolas" pitchFamily="49" charset="0"/>
                <a:cs typeface="Consolas" pitchFamily="49" charset="0"/>
              </a:rPr>
              <a:t>  X = FIRST </a:t>
            </a:r>
            <a:r>
              <a:rPr lang="en-IN" sz="1400" dirty="0">
                <a:latin typeface="Consolas" pitchFamily="49" charset="0"/>
                <a:cs typeface="Consolas" pitchFamily="49" charset="0"/>
              </a:rPr>
              <a:t>(First Node)</a:t>
            </a:r>
            <a:endParaRPr lang="en-IN" sz="2200" dirty="0">
              <a:latin typeface="Consolas" pitchFamily="49" charset="0"/>
              <a:cs typeface="Consolas" pitchFamily="49" charset="0"/>
            </a:endParaRP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solidFill>
                  <a:schemeClr val="tx2">
                    <a:lumMod val="75000"/>
                  </a:schemeClr>
                </a:solidFill>
                <a:latin typeface="Consolas" pitchFamily="49" charset="0"/>
                <a:cs typeface="Consolas" pitchFamily="49" charset="0"/>
              </a:rPr>
              <a:t> </a:t>
            </a:r>
            <a:r>
              <a:rPr lang="en-IN" sz="2200" dirty="0">
                <a:latin typeface="Consolas" pitchFamily="49" charset="0"/>
                <a:cs typeface="Consolas" pitchFamily="49" charset="0"/>
              </a:rPr>
              <a:t>FIRST</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LINK(FIRST)</a:t>
            </a:r>
          </a:p>
          <a:p>
            <a:r>
              <a:rPr lang="en-IN" sz="2200" dirty="0">
                <a:latin typeface="Consolas" pitchFamily="49" charset="0"/>
                <a:cs typeface="Consolas" pitchFamily="49" charset="0"/>
              </a:rPr>
              <a:t> 	   LINK(LAST)</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FIRST</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ELSE </a:t>
            </a:r>
            <a:r>
              <a:rPr lang="en-IN" sz="2200" dirty="0">
                <a:latin typeface="Consolas" pitchFamily="49" charset="0"/>
                <a:cs typeface="Consolas" pitchFamily="49" charset="0"/>
              </a:rPr>
              <a:t>LINK(PRED)</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LINK(X)</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X = LAST</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latin typeface="Consolas" pitchFamily="49" charset="0"/>
                <a:cs typeface="Consolas" pitchFamily="49" charset="0"/>
              </a:rPr>
              <a:t> LAST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PRED </a:t>
            </a:r>
          </a:p>
          <a:p>
            <a:r>
              <a:rPr lang="en-IN" sz="2200" b="1" dirty="0">
                <a:solidFill>
                  <a:schemeClr val="tx2"/>
                </a:solidFill>
                <a:latin typeface="Consolas" pitchFamily="49" charset="0"/>
                <a:cs typeface="Consolas" pitchFamily="49" charset="0"/>
              </a:rPr>
              <a:t>8. [Free Deleted Node]</a:t>
            </a:r>
          </a:p>
          <a:p>
            <a:r>
              <a:rPr lang="en-IN" sz="2200" dirty="0">
                <a:latin typeface="Consolas" pitchFamily="49" charset="0"/>
                <a:cs typeface="Consolas" pitchFamily="49" charset="0"/>
              </a:rPr>
              <a:t>    Free (X)</a:t>
            </a:r>
          </a:p>
        </p:txBody>
      </p:sp>
    </p:spTree>
    <p:extLst>
      <p:ext uri="{BB962C8B-B14F-4D97-AF65-F5344CB8AC3E}">
        <p14:creationId xmlns:p14="http://schemas.microsoft.com/office/powerpoint/2010/main" val="295610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 end="1"/>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
                                            <p:txEl>
                                              <p:pRg st="2" end="2"/>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
                                            <p:txEl>
                                              <p:pRg st="7" end="7"/>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
                                            <p:txEl>
                                              <p:pRg st="8" end="8"/>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5">
                                            <p:txEl>
                                              <p:pRg st="10" end="10"/>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
                                            <p:txEl>
                                              <p:pRg st="11" end="11"/>
                                            </p:txEl>
                                          </p:spTgt>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Procedure: CIR_DELETE(7541,FIRST,LAST)</a:t>
            </a:r>
          </a:p>
        </p:txBody>
      </p:sp>
      <p:grpSp>
        <p:nvGrpSpPr>
          <p:cNvPr id="4" name="Group 3"/>
          <p:cNvGrpSpPr/>
          <p:nvPr/>
        </p:nvGrpSpPr>
        <p:grpSpPr>
          <a:xfrm>
            <a:off x="498563" y="5040868"/>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1793963" y="5040868"/>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3089363" y="5040868"/>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4836351" y="5040868"/>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6817551" y="5040868"/>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8126701" y="5040868"/>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a:stCxn id="6" idx="3"/>
            <a:endCxn id="8" idx="1"/>
          </p:cNvCxnSpPr>
          <p:nvPr/>
        </p:nvCxnSpPr>
        <p:spPr>
          <a:xfrm>
            <a:off x="1418575" y="5307568"/>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2713975" y="5307568"/>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4009375" y="5307568"/>
            <a:ext cx="82697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5756363" y="5307568"/>
            <a:ext cx="1061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7737563" y="5307568"/>
            <a:ext cx="38913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469988" y="6107668"/>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29" name="Straight Arrow Connector 28"/>
          <p:cNvCxnSpPr>
            <a:stCxn id="28" idx="0"/>
          </p:cNvCxnSpPr>
          <p:nvPr/>
        </p:nvCxnSpPr>
        <p:spPr>
          <a:xfrm flipH="1" flipV="1">
            <a:off x="817114" y="5574268"/>
            <a:ext cx="20123" cy="5334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0" name="Straight Connector 29"/>
          <p:cNvCxnSpPr/>
          <p:nvPr/>
        </p:nvCxnSpPr>
        <p:spPr>
          <a:xfrm>
            <a:off x="3818875" y="5574268"/>
            <a:ext cx="0" cy="59793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1" name="Straight Connector 30"/>
          <p:cNvCxnSpPr/>
          <p:nvPr/>
        </p:nvCxnSpPr>
        <p:spPr>
          <a:xfrm>
            <a:off x="3818875" y="6172200"/>
            <a:ext cx="3265376"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2" name="Straight Arrow Connector 31"/>
          <p:cNvCxnSpPr>
            <a:endCxn id="17" idx="2"/>
          </p:cNvCxnSpPr>
          <p:nvPr/>
        </p:nvCxnSpPr>
        <p:spPr>
          <a:xfrm flipV="1">
            <a:off x="7084251" y="5574268"/>
            <a:ext cx="0" cy="59793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3" name="TextBox 32"/>
          <p:cNvSpPr txBox="1"/>
          <p:nvPr/>
        </p:nvSpPr>
        <p:spPr>
          <a:xfrm>
            <a:off x="498564" y="5715000"/>
            <a:ext cx="652743" cy="369332"/>
          </a:xfrm>
          <a:prstGeom prst="rect">
            <a:avLst/>
          </a:prstGeom>
          <a:noFill/>
        </p:spPr>
        <p:txBody>
          <a:bodyPr wrap="none" rtlCol="0">
            <a:spAutoFit/>
          </a:bodyPr>
          <a:lstStyle/>
          <a:p>
            <a:r>
              <a:rPr lang="en-IN" dirty="0"/>
              <a:t>5000</a:t>
            </a:r>
            <a:endParaRPr lang="en-US" dirty="0"/>
          </a:p>
        </p:txBody>
      </p:sp>
      <p:sp>
        <p:nvSpPr>
          <p:cNvPr id="34" name="TextBox 33"/>
          <p:cNvSpPr txBox="1"/>
          <p:nvPr/>
        </p:nvSpPr>
        <p:spPr>
          <a:xfrm>
            <a:off x="1793964" y="5618202"/>
            <a:ext cx="652743" cy="369332"/>
          </a:xfrm>
          <a:prstGeom prst="rect">
            <a:avLst/>
          </a:prstGeom>
          <a:noFill/>
        </p:spPr>
        <p:txBody>
          <a:bodyPr wrap="none" rtlCol="0">
            <a:spAutoFit/>
          </a:bodyPr>
          <a:lstStyle/>
          <a:p>
            <a:r>
              <a:rPr lang="en-IN" dirty="0"/>
              <a:t>4455</a:t>
            </a:r>
            <a:endParaRPr lang="en-US" dirty="0"/>
          </a:p>
        </p:txBody>
      </p:sp>
      <p:sp>
        <p:nvSpPr>
          <p:cNvPr id="35" name="TextBox 34"/>
          <p:cNvSpPr txBox="1"/>
          <p:nvPr/>
        </p:nvSpPr>
        <p:spPr>
          <a:xfrm>
            <a:off x="3089364" y="5583793"/>
            <a:ext cx="652743" cy="369332"/>
          </a:xfrm>
          <a:prstGeom prst="rect">
            <a:avLst/>
          </a:prstGeom>
          <a:noFill/>
        </p:spPr>
        <p:txBody>
          <a:bodyPr wrap="none" rtlCol="0">
            <a:spAutoFit/>
          </a:bodyPr>
          <a:lstStyle/>
          <a:p>
            <a:r>
              <a:rPr lang="en-IN" dirty="0"/>
              <a:t>8564</a:t>
            </a:r>
            <a:endParaRPr lang="en-US" dirty="0"/>
          </a:p>
        </p:txBody>
      </p:sp>
      <p:sp>
        <p:nvSpPr>
          <p:cNvPr id="36" name="TextBox 35"/>
          <p:cNvSpPr txBox="1"/>
          <p:nvPr/>
        </p:nvSpPr>
        <p:spPr>
          <a:xfrm>
            <a:off x="4836352" y="5574268"/>
            <a:ext cx="652743" cy="369332"/>
          </a:xfrm>
          <a:prstGeom prst="rect">
            <a:avLst/>
          </a:prstGeom>
          <a:noFill/>
        </p:spPr>
        <p:txBody>
          <a:bodyPr wrap="none" rtlCol="0">
            <a:spAutoFit/>
          </a:bodyPr>
          <a:lstStyle/>
          <a:p>
            <a:r>
              <a:rPr lang="en-IN" dirty="0"/>
              <a:t>7541</a:t>
            </a:r>
            <a:endParaRPr lang="en-US" dirty="0"/>
          </a:p>
        </p:txBody>
      </p:sp>
      <p:sp>
        <p:nvSpPr>
          <p:cNvPr id="37" name="TextBox 36"/>
          <p:cNvSpPr txBox="1"/>
          <p:nvPr/>
        </p:nvSpPr>
        <p:spPr>
          <a:xfrm>
            <a:off x="6766014" y="5608677"/>
            <a:ext cx="652743" cy="369332"/>
          </a:xfrm>
          <a:prstGeom prst="rect">
            <a:avLst/>
          </a:prstGeom>
          <a:noFill/>
        </p:spPr>
        <p:txBody>
          <a:bodyPr wrap="none" rtlCol="0">
            <a:spAutoFit/>
          </a:bodyPr>
          <a:lstStyle/>
          <a:p>
            <a:r>
              <a:rPr lang="en-IN" dirty="0"/>
              <a:t>1254</a:t>
            </a:r>
            <a:endParaRPr lang="en-US" dirty="0"/>
          </a:p>
        </p:txBody>
      </p:sp>
      <p:sp>
        <p:nvSpPr>
          <p:cNvPr id="38" name="TextBox 37"/>
          <p:cNvSpPr txBox="1"/>
          <p:nvPr/>
        </p:nvSpPr>
        <p:spPr>
          <a:xfrm>
            <a:off x="8126702" y="5574268"/>
            <a:ext cx="652743" cy="369332"/>
          </a:xfrm>
          <a:prstGeom prst="rect">
            <a:avLst/>
          </a:prstGeom>
          <a:noFill/>
        </p:spPr>
        <p:txBody>
          <a:bodyPr wrap="none" rtlCol="0">
            <a:spAutoFit/>
          </a:bodyPr>
          <a:lstStyle/>
          <a:p>
            <a:r>
              <a:rPr lang="en-IN" dirty="0"/>
              <a:t>3254</a:t>
            </a:r>
            <a:endParaRPr lang="en-US" dirty="0"/>
          </a:p>
        </p:txBody>
      </p:sp>
      <p:grpSp>
        <p:nvGrpSpPr>
          <p:cNvPr id="39" name="Group 38"/>
          <p:cNvGrpSpPr/>
          <p:nvPr/>
        </p:nvGrpSpPr>
        <p:grpSpPr>
          <a:xfrm>
            <a:off x="508738" y="4179750"/>
            <a:ext cx="694422" cy="861119"/>
            <a:chOff x="238775" y="4179749"/>
            <a:chExt cx="694422" cy="861119"/>
          </a:xfrm>
        </p:grpSpPr>
        <p:sp>
          <p:nvSpPr>
            <p:cNvPr id="40" name="TextBox 39"/>
            <p:cNvSpPr txBox="1"/>
            <p:nvPr/>
          </p:nvSpPr>
          <p:spPr>
            <a:xfrm>
              <a:off x="238775" y="4179749"/>
              <a:ext cx="694422" cy="369332"/>
            </a:xfrm>
            <a:prstGeom prst="rect">
              <a:avLst/>
            </a:prstGeom>
            <a:noFill/>
          </p:spPr>
          <p:txBody>
            <a:bodyPr wrap="none" rtlCol="0">
              <a:spAutoFit/>
            </a:bodyPr>
            <a:lstStyle/>
            <a:p>
              <a:pPr algn="ctr"/>
              <a:r>
                <a:rPr lang="en-IN" b="1" dirty="0">
                  <a:solidFill>
                    <a:srgbClr val="C00000"/>
                  </a:solidFill>
                </a:rPr>
                <a:t>SAVE</a:t>
              </a:r>
              <a:endParaRPr lang="en-US" b="1" dirty="0">
                <a:solidFill>
                  <a:srgbClr val="C00000"/>
                </a:solidFill>
              </a:endParaRPr>
            </a:p>
          </p:txBody>
        </p:sp>
        <p:cxnSp>
          <p:nvCxnSpPr>
            <p:cNvPr id="41" name="Straight Arrow Connector 40"/>
            <p:cNvCxnSpPr>
              <a:stCxn id="40" idx="2"/>
            </p:cNvCxnSpPr>
            <p:nvPr/>
          </p:nvCxnSpPr>
          <p:spPr>
            <a:xfrm>
              <a:off x="585986" y="4549081"/>
              <a:ext cx="0" cy="49178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42" name="Group 41"/>
          <p:cNvGrpSpPr/>
          <p:nvPr/>
        </p:nvGrpSpPr>
        <p:grpSpPr>
          <a:xfrm>
            <a:off x="879563" y="4495800"/>
            <a:ext cx="696024" cy="545068"/>
            <a:chOff x="609600" y="4495800"/>
            <a:chExt cx="696024" cy="545068"/>
          </a:xfrm>
        </p:grpSpPr>
        <p:sp>
          <p:nvSpPr>
            <p:cNvPr id="43" name="TextBox 42"/>
            <p:cNvSpPr txBox="1"/>
            <p:nvPr/>
          </p:nvSpPr>
          <p:spPr>
            <a:xfrm>
              <a:off x="609600" y="4495800"/>
              <a:ext cx="696024" cy="369332"/>
            </a:xfrm>
            <a:prstGeom prst="rect">
              <a:avLst/>
            </a:prstGeom>
            <a:noFill/>
          </p:spPr>
          <p:txBody>
            <a:bodyPr wrap="none" rtlCol="0">
              <a:spAutoFit/>
            </a:bodyPr>
            <a:lstStyle/>
            <a:p>
              <a:pPr algn="ctr"/>
              <a:r>
                <a:rPr lang="en-IN" b="1" dirty="0">
                  <a:solidFill>
                    <a:srgbClr val="C00000"/>
                  </a:solidFill>
                </a:rPr>
                <a:t>PRED</a:t>
              </a:r>
              <a:endParaRPr lang="en-US" b="1" dirty="0">
                <a:solidFill>
                  <a:srgbClr val="C00000"/>
                </a:solidFill>
              </a:endParaRPr>
            </a:p>
          </p:txBody>
        </p:sp>
        <p:cxnSp>
          <p:nvCxnSpPr>
            <p:cNvPr id="44" name="Straight Arrow Connector 43"/>
            <p:cNvCxnSpPr>
              <a:stCxn id="43" idx="2"/>
              <a:endCxn id="6" idx="0"/>
            </p:cNvCxnSpPr>
            <p:nvPr/>
          </p:nvCxnSpPr>
          <p:spPr>
            <a:xfrm flipH="1">
              <a:off x="945049" y="4865132"/>
              <a:ext cx="12563" cy="17573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45" name="TextBox 44"/>
          <p:cNvSpPr txBox="1"/>
          <p:nvPr/>
        </p:nvSpPr>
        <p:spPr>
          <a:xfrm>
            <a:off x="8771479" y="6075402"/>
            <a:ext cx="683200" cy="369332"/>
          </a:xfrm>
          <a:prstGeom prst="rect">
            <a:avLst/>
          </a:prstGeom>
          <a:noFill/>
        </p:spPr>
        <p:txBody>
          <a:bodyPr wrap="none" rtlCol="0">
            <a:spAutoFit/>
          </a:bodyPr>
          <a:lstStyle/>
          <a:p>
            <a:r>
              <a:rPr lang="en-IN" b="1" dirty="0">
                <a:solidFill>
                  <a:srgbClr val="C00000"/>
                </a:solidFill>
              </a:rPr>
              <a:t>LAST</a:t>
            </a:r>
            <a:endParaRPr lang="en-US" b="1" dirty="0">
              <a:solidFill>
                <a:srgbClr val="C00000"/>
              </a:solidFill>
            </a:endParaRPr>
          </a:p>
        </p:txBody>
      </p:sp>
      <p:cxnSp>
        <p:nvCxnSpPr>
          <p:cNvPr id="46" name="Straight Arrow Connector 45"/>
          <p:cNvCxnSpPr>
            <a:stCxn id="45" idx="0"/>
          </p:cNvCxnSpPr>
          <p:nvPr/>
        </p:nvCxnSpPr>
        <p:spPr>
          <a:xfrm flipV="1">
            <a:off x="9113080" y="5542002"/>
            <a:ext cx="5525" cy="5334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7" name="TextBox 46"/>
          <p:cNvSpPr txBox="1"/>
          <p:nvPr/>
        </p:nvSpPr>
        <p:spPr>
          <a:xfrm>
            <a:off x="235235" y="848694"/>
            <a:ext cx="5760000" cy="304698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1600" b="1" dirty="0">
                <a:solidFill>
                  <a:schemeClr val="tx2"/>
                </a:solidFill>
                <a:latin typeface="Consolas" pitchFamily="49" charset="0"/>
                <a:cs typeface="Consolas" pitchFamily="49" charset="0"/>
              </a:rPr>
              <a:t>1. [Is Empty List?]</a:t>
            </a:r>
          </a:p>
          <a:p>
            <a:pPr marL="444500"/>
            <a:r>
              <a:rPr lang="en-IN" sz="1600" b="1" dirty="0">
                <a:solidFill>
                  <a:schemeClr val="tx2">
                    <a:lumMod val="75000"/>
                  </a:schemeClr>
                </a:solidFill>
                <a:latin typeface="Consolas" pitchFamily="49" charset="0"/>
                <a:cs typeface="Consolas" pitchFamily="49" charset="0"/>
              </a:rPr>
              <a:t>IF</a:t>
            </a:r>
            <a:r>
              <a:rPr lang="en-IN" sz="1600" dirty="0">
                <a:latin typeface="Consolas" pitchFamily="49" charset="0"/>
                <a:cs typeface="Consolas" pitchFamily="49" charset="0"/>
              </a:rPr>
              <a:t>   FIRST = NULL</a:t>
            </a:r>
          </a:p>
          <a:p>
            <a:pPr marL="444500"/>
            <a:r>
              <a:rPr lang="en-IN" sz="1600" b="1" dirty="0">
                <a:solidFill>
                  <a:schemeClr val="tx2">
                    <a:lumMod val="75000"/>
                  </a:schemeClr>
                </a:solidFill>
                <a:latin typeface="Consolas" pitchFamily="49" charset="0"/>
                <a:cs typeface="Consolas" pitchFamily="49" charset="0"/>
              </a:rPr>
              <a:t>THEN</a:t>
            </a:r>
            <a:r>
              <a:rPr lang="en-IN" sz="1600" dirty="0">
                <a:solidFill>
                  <a:schemeClr val="tx2">
                    <a:lumMod val="75000"/>
                  </a:schemeClr>
                </a:solidFill>
                <a:latin typeface="Consolas" pitchFamily="49" charset="0"/>
                <a:cs typeface="Consolas" pitchFamily="49" charset="0"/>
              </a:rPr>
              <a:t> </a:t>
            </a:r>
            <a:r>
              <a:rPr lang="en-IN" sz="1600" dirty="0">
                <a:latin typeface="Consolas" pitchFamily="49" charset="0"/>
                <a:cs typeface="Consolas" pitchFamily="49" charset="0"/>
              </a:rPr>
              <a:t>write(‘Linked List is Empty’)</a:t>
            </a:r>
          </a:p>
          <a:p>
            <a:pPr marL="444500"/>
            <a:r>
              <a:rPr lang="en-IN" sz="1600" dirty="0">
                <a:latin typeface="Consolas" pitchFamily="49" charset="0"/>
                <a:cs typeface="Consolas" pitchFamily="49" charset="0"/>
              </a:rPr>
              <a:t>Return</a:t>
            </a:r>
          </a:p>
          <a:p>
            <a:r>
              <a:rPr lang="en-IN" sz="1600" b="1" dirty="0">
                <a:solidFill>
                  <a:schemeClr val="tx2"/>
                </a:solidFill>
                <a:latin typeface="Consolas" pitchFamily="49" charset="0"/>
                <a:cs typeface="Consolas" pitchFamily="49" charset="0"/>
              </a:rPr>
              <a:t>2. [Initialize Search for X]</a:t>
            </a:r>
          </a:p>
          <a:p>
            <a:pPr marL="444500"/>
            <a:r>
              <a:rPr lang="en-IN" sz="1600" dirty="0">
                <a:latin typeface="Consolas" pitchFamily="49" charset="0"/>
                <a:cs typeface="Consolas" pitchFamily="49" charset="0"/>
              </a:rPr>
              <a:t>SAVE </a:t>
            </a:r>
            <a:r>
              <a:rPr lang="en-IN" sz="1600" dirty="0">
                <a:latin typeface="Consolas" pitchFamily="49" charset="0"/>
                <a:cs typeface="Consolas" pitchFamily="49" charset="0"/>
                <a:sym typeface="Wingdings" pitchFamily="2" charset="2"/>
              </a:rPr>
              <a:t> FIRST</a:t>
            </a:r>
            <a:endParaRPr lang="en-IN" sz="1600" dirty="0">
              <a:latin typeface="Consolas" pitchFamily="49" charset="0"/>
              <a:cs typeface="Consolas" pitchFamily="49" charset="0"/>
            </a:endParaRPr>
          </a:p>
          <a:p>
            <a:r>
              <a:rPr lang="en-IN" sz="1600" b="1" dirty="0">
                <a:solidFill>
                  <a:schemeClr val="tx2"/>
                </a:solidFill>
                <a:latin typeface="Consolas" pitchFamily="49" charset="0"/>
                <a:cs typeface="Consolas" pitchFamily="49" charset="0"/>
              </a:rPr>
              <a:t>3. [Find X]</a:t>
            </a:r>
          </a:p>
          <a:p>
            <a:pPr marL="444500"/>
            <a:r>
              <a:rPr lang="en-IN" sz="1600" b="1" dirty="0">
                <a:solidFill>
                  <a:schemeClr val="tx2">
                    <a:lumMod val="75000"/>
                  </a:schemeClr>
                </a:solidFill>
                <a:latin typeface="Consolas" pitchFamily="49" charset="0"/>
                <a:cs typeface="Consolas" pitchFamily="49" charset="0"/>
              </a:rPr>
              <a:t>Repeat</a:t>
            </a:r>
            <a:r>
              <a:rPr lang="en-IN" sz="1600" dirty="0">
                <a:solidFill>
                  <a:schemeClr val="tx2">
                    <a:lumMod val="75000"/>
                  </a:schemeClr>
                </a:solidFill>
                <a:latin typeface="Consolas" pitchFamily="49" charset="0"/>
                <a:cs typeface="Consolas" pitchFamily="49" charset="0"/>
              </a:rPr>
              <a:t> </a:t>
            </a:r>
            <a:r>
              <a:rPr lang="en-IN" sz="1600" dirty="0">
                <a:latin typeface="Consolas" pitchFamily="49" charset="0"/>
                <a:cs typeface="Consolas" pitchFamily="49" charset="0"/>
              </a:rPr>
              <a:t>thru step5 while SAVE≠X &amp; SAVE≠LAST</a:t>
            </a:r>
          </a:p>
          <a:p>
            <a:r>
              <a:rPr lang="en-IN" sz="1600" b="1" dirty="0">
                <a:solidFill>
                  <a:schemeClr val="tx2"/>
                </a:solidFill>
                <a:latin typeface="Consolas" pitchFamily="49" charset="0"/>
                <a:cs typeface="Consolas" pitchFamily="49" charset="0"/>
              </a:rPr>
              <a:t>4. [Update predecessor marker]</a:t>
            </a:r>
          </a:p>
          <a:p>
            <a:r>
              <a:rPr lang="en-IN" sz="1600" dirty="0">
                <a:latin typeface="Consolas" pitchFamily="49" charset="0"/>
                <a:cs typeface="Consolas" pitchFamily="49" charset="0"/>
              </a:rPr>
              <a:t>    PRED </a:t>
            </a:r>
            <a:r>
              <a:rPr lang="en-IN" sz="1600" dirty="0">
                <a:latin typeface="Consolas" pitchFamily="49" charset="0"/>
                <a:cs typeface="Consolas" pitchFamily="49" charset="0"/>
                <a:sym typeface="Wingdings" pitchFamily="2" charset="2"/>
              </a:rPr>
              <a:t> </a:t>
            </a:r>
            <a:r>
              <a:rPr lang="en-IN" sz="1600" dirty="0">
                <a:latin typeface="Consolas" pitchFamily="49" charset="0"/>
                <a:cs typeface="Consolas" pitchFamily="49" charset="0"/>
              </a:rPr>
              <a:t>SAVE</a:t>
            </a:r>
          </a:p>
          <a:p>
            <a:r>
              <a:rPr lang="en-IN" sz="1600" b="1" dirty="0">
                <a:solidFill>
                  <a:schemeClr val="tx2"/>
                </a:solidFill>
                <a:latin typeface="Consolas" pitchFamily="49" charset="0"/>
                <a:cs typeface="Consolas" pitchFamily="49" charset="0"/>
              </a:rPr>
              <a:t>5. [Move to next node]</a:t>
            </a:r>
          </a:p>
          <a:p>
            <a:r>
              <a:rPr lang="en-IN" sz="1600" b="1" dirty="0">
                <a:solidFill>
                  <a:schemeClr val="tx2">
                    <a:lumMod val="60000"/>
                    <a:lumOff val="40000"/>
                  </a:schemeClr>
                </a:solidFill>
                <a:latin typeface="Consolas" pitchFamily="49" charset="0"/>
                <a:cs typeface="Consolas" pitchFamily="49" charset="0"/>
              </a:rPr>
              <a:t>    </a:t>
            </a:r>
            <a:r>
              <a:rPr lang="en-IN" sz="1600" dirty="0">
                <a:latin typeface="Consolas" pitchFamily="49" charset="0"/>
                <a:cs typeface="Consolas" pitchFamily="49" charset="0"/>
              </a:rPr>
              <a:t>SAVE </a:t>
            </a:r>
            <a:r>
              <a:rPr lang="en-IN" sz="1600" dirty="0">
                <a:latin typeface="Consolas" pitchFamily="49" charset="0"/>
                <a:cs typeface="Consolas" pitchFamily="49" charset="0"/>
                <a:sym typeface="Wingdings" pitchFamily="2" charset="2"/>
              </a:rPr>
              <a:t> </a:t>
            </a:r>
            <a:r>
              <a:rPr lang="en-IN" sz="1600" dirty="0">
                <a:latin typeface="Consolas" pitchFamily="49" charset="0"/>
                <a:cs typeface="Consolas" pitchFamily="49" charset="0"/>
              </a:rPr>
              <a:t>LINK(SAVE)</a:t>
            </a:r>
          </a:p>
        </p:txBody>
      </p:sp>
      <p:sp>
        <p:nvSpPr>
          <p:cNvPr id="48" name="TextBox 47"/>
          <p:cNvSpPr txBox="1"/>
          <p:nvPr/>
        </p:nvSpPr>
        <p:spPr>
          <a:xfrm>
            <a:off x="6166588" y="848694"/>
            <a:ext cx="5760000" cy="338554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1600" b="1" dirty="0">
                <a:solidFill>
                  <a:schemeClr val="tx2"/>
                </a:solidFill>
                <a:latin typeface="Consolas" pitchFamily="49" charset="0"/>
                <a:cs typeface="Consolas" pitchFamily="49" charset="0"/>
              </a:rPr>
              <a:t>6. [End of Linked List?]</a:t>
            </a:r>
          </a:p>
          <a:p>
            <a:r>
              <a:rPr lang="en-IN" sz="1600" dirty="0">
                <a:latin typeface="Consolas" pitchFamily="49" charset="0"/>
                <a:cs typeface="Consolas" pitchFamily="49" charset="0"/>
              </a:rPr>
              <a:t>    </a:t>
            </a:r>
            <a:r>
              <a:rPr lang="en-IN" sz="1600" b="1" dirty="0">
                <a:solidFill>
                  <a:schemeClr val="tx2">
                    <a:lumMod val="75000"/>
                  </a:schemeClr>
                </a:solidFill>
                <a:latin typeface="Consolas" pitchFamily="49" charset="0"/>
                <a:cs typeface="Consolas" pitchFamily="49" charset="0"/>
              </a:rPr>
              <a:t>IF</a:t>
            </a:r>
            <a:r>
              <a:rPr lang="en-IN" sz="1600" dirty="0">
                <a:latin typeface="Consolas" pitchFamily="49" charset="0"/>
                <a:cs typeface="Consolas" pitchFamily="49" charset="0"/>
              </a:rPr>
              <a:t>	 SAVE ≠ X</a:t>
            </a:r>
          </a:p>
          <a:p>
            <a:r>
              <a:rPr lang="en-IN" sz="1600" dirty="0">
                <a:latin typeface="Consolas" pitchFamily="49" charset="0"/>
                <a:cs typeface="Consolas" pitchFamily="49" charset="0"/>
              </a:rPr>
              <a:t>    </a:t>
            </a:r>
            <a:r>
              <a:rPr lang="en-IN" sz="1600" b="1" dirty="0">
                <a:solidFill>
                  <a:schemeClr val="tx2">
                    <a:lumMod val="75000"/>
                  </a:schemeClr>
                </a:solidFill>
                <a:latin typeface="Consolas" pitchFamily="49" charset="0"/>
                <a:cs typeface="Consolas" pitchFamily="49" charset="0"/>
              </a:rPr>
              <a:t>THEN</a:t>
            </a:r>
            <a:r>
              <a:rPr lang="en-IN" sz="1600" dirty="0">
                <a:solidFill>
                  <a:schemeClr val="tx2">
                    <a:lumMod val="75000"/>
                  </a:schemeClr>
                </a:solidFill>
                <a:latin typeface="Consolas" pitchFamily="49" charset="0"/>
                <a:cs typeface="Consolas" pitchFamily="49" charset="0"/>
              </a:rPr>
              <a:t> </a:t>
            </a:r>
            <a:r>
              <a:rPr lang="en-IN" sz="1600" dirty="0">
                <a:latin typeface="Consolas" pitchFamily="49" charset="0"/>
                <a:cs typeface="Consolas" pitchFamily="49" charset="0"/>
              </a:rPr>
              <a:t>write(‘Node not found’)</a:t>
            </a:r>
          </a:p>
          <a:p>
            <a:r>
              <a:rPr lang="en-IN" sz="1600" dirty="0">
                <a:latin typeface="Consolas" pitchFamily="49" charset="0"/>
                <a:cs typeface="Consolas" pitchFamily="49" charset="0"/>
              </a:rPr>
              <a:t> 	 Return </a:t>
            </a:r>
          </a:p>
          <a:p>
            <a:r>
              <a:rPr lang="en-IN" sz="1600" b="1" dirty="0">
                <a:solidFill>
                  <a:schemeClr val="tx2"/>
                </a:solidFill>
                <a:latin typeface="Consolas" pitchFamily="49" charset="0"/>
                <a:cs typeface="Consolas" pitchFamily="49" charset="0"/>
              </a:rPr>
              <a:t>7. [Delete X]</a:t>
            </a:r>
          </a:p>
          <a:p>
            <a:r>
              <a:rPr lang="en-IN" sz="1600" dirty="0">
                <a:latin typeface="Consolas" pitchFamily="49" charset="0"/>
                <a:cs typeface="Consolas" pitchFamily="49" charset="0"/>
              </a:rPr>
              <a:t>    </a:t>
            </a:r>
            <a:r>
              <a:rPr lang="en-IN" sz="1600" b="1" dirty="0">
                <a:solidFill>
                  <a:schemeClr val="tx2">
                    <a:lumMod val="75000"/>
                  </a:schemeClr>
                </a:solidFill>
                <a:latin typeface="Consolas" pitchFamily="49" charset="0"/>
                <a:cs typeface="Consolas" pitchFamily="49" charset="0"/>
              </a:rPr>
              <a:t>IF</a:t>
            </a:r>
            <a:r>
              <a:rPr lang="en-IN" sz="1600" dirty="0">
                <a:latin typeface="Consolas" pitchFamily="49" charset="0"/>
                <a:cs typeface="Consolas" pitchFamily="49" charset="0"/>
              </a:rPr>
              <a:t>	 X = FIRST</a:t>
            </a:r>
          </a:p>
          <a:p>
            <a:r>
              <a:rPr lang="en-IN" sz="1600" dirty="0">
                <a:latin typeface="Consolas" pitchFamily="49" charset="0"/>
                <a:cs typeface="Consolas" pitchFamily="49" charset="0"/>
              </a:rPr>
              <a:t>    </a:t>
            </a:r>
            <a:r>
              <a:rPr lang="en-IN" sz="1600" b="1" dirty="0">
                <a:solidFill>
                  <a:schemeClr val="tx2">
                    <a:lumMod val="75000"/>
                  </a:schemeClr>
                </a:solidFill>
                <a:latin typeface="Consolas" pitchFamily="49" charset="0"/>
                <a:cs typeface="Consolas" pitchFamily="49" charset="0"/>
              </a:rPr>
              <a:t>THEN</a:t>
            </a:r>
            <a:r>
              <a:rPr lang="en-IN" sz="1600" dirty="0">
                <a:solidFill>
                  <a:schemeClr val="tx2">
                    <a:lumMod val="75000"/>
                  </a:schemeClr>
                </a:solidFill>
                <a:latin typeface="Consolas" pitchFamily="49" charset="0"/>
                <a:cs typeface="Consolas" pitchFamily="49" charset="0"/>
              </a:rPr>
              <a:t> </a:t>
            </a:r>
            <a:r>
              <a:rPr lang="en-IN" sz="1600" dirty="0">
                <a:latin typeface="Consolas" pitchFamily="49" charset="0"/>
                <a:cs typeface="Consolas" pitchFamily="49" charset="0"/>
              </a:rPr>
              <a:t>FIRST</a:t>
            </a:r>
            <a:r>
              <a:rPr lang="en-IN" sz="1600" dirty="0">
                <a:latin typeface="Consolas" pitchFamily="49" charset="0"/>
                <a:cs typeface="Consolas" pitchFamily="49" charset="0"/>
                <a:sym typeface="Wingdings" pitchFamily="2" charset="2"/>
              </a:rPr>
              <a:t></a:t>
            </a:r>
            <a:r>
              <a:rPr lang="en-IN" sz="1600" dirty="0">
                <a:latin typeface="Consolas" pitchFamily="49" charset="0"/>
                <a:cs typeface="Consolas" pitchFamily="49" charset="0"/>
              </a:rPr>
              <a:t>LINK(FIRST)</a:t>
            </a:r>
          </a:p>
          <a:p>
            <a:r>
              <a:rPr lang="en-IN" sz="1600" dirty="0">
                <a:latin typeface="Consolas" pitchFamily="49" charset="0"/>
                <a:cs typeface="Consolas" pitchFamily="49" charset="0"/>
              </a:rPr>
              <a:t> 	 LINK(LAST)</a:t>
            </a:r>
            <a:r>
              <a:rPr lang="en-IN" sz="1600" dirty="0">
                <a:latin typeface="Consolas" pitchFamily="49" charset="0"/>
                <a:cs typeface="Consolas" pitchFamily="49" charset="0"/>
                <a:sym typeface="Wingdings" pitchFamily="2" charset="2"/>
              </a:rPr>
              <a:t></a:t>
            </a:r>
            <a:r>
              <a:rPr lang="en-IN" sz="1600" dirty="0">
                <a:latin typeface="Consolas" pitchFamily="49" charset="0"/>
                <a:cs typeface="Consolas" pitchFamily="49" charset="0"/>
              </a:rPr>
              <a:t>FIRST</a:t>
            </a:r>
          </a:p>
          <a:p>
            <a:r>
              <a:rPr lang="en-IN" sz="1600" dirty="0">
                <a:latin typeface="Consolas" pitchFamily="49" charset="0"/>
                <a:cs typeface="Consolas" pitchFamily="49" charset="0"/>
              </a:rPr>
              <a:t>    </a:t>
            </a:r>
            <a:r>
              <a:rPr lang="en-IN" sz="1600" b="1" dirty="0">
                <a:solidFill>
                  <a:schemeClr val="tx2">
                    <a:lumMod val="75000"/>
                  </a:schemeClr>
                </a:solidFill>
                <a:latin typeface="Consolas" pitchFamily="49" charset="0"/>
                <a:cs typeface="Consolas" pitchFamily="49" charset="0"/>
              </a:rPr>
              <a:t>ELSE</a:t>
            </a:r>
            <a:r>
              <a:rPr lang="en-IN" sz="1600" dirty="0">
                <a:solidFill>
                  <a:schemeClr val="tx2">
                    <a:lumMod val="75000"/>
                  </a:schemeClr>
                </a:solidFill>
                <a:latin typeface="Consolas" pitchFamily="49" charset="0"/>
                <a:cs typeface="Consolas" pitchFamily="49" charset="0"/>
              </a:rPr>
              <a:t> </a:t>
            </a:r>
            <a:r>
              <a:rPr lang="en-IN" sz="1600" dirty="0">
                <a:latin typeface="Consolas" pitchFamily="49" charset="0"/>
                <a:cs typeface="Consolas" pitchFamily="49" charset="0"/>
              </a:rPr>
              <a:t>LINK(PRED)</a:t>
            </a:r>
            <a:r>
              <a:rPr lang="en-IN" sz="1600" dirty="0">
                <a:latin typeface="Consolas" pitchFamily="49" charset="0"/>
                <a:cs typeface="Consolas" pitchFamily="49" charset="0"/>
                <a:sym typeface="Wingdings" pitchFamily="2" charset="2"/>
              </a:rPr>
              <a:t></a:t>
            </a:r>
            <a:r>
              <a:rPr lang="en-IN" sz="1600" dirty="0">
                <a:latin typeface="Consolas" pitchFamily="49" charset="0"/>
                <a:cs typeface="Consolas" pitchFamily="49" charset="0"/>
              </a:rPr>
              <a:t>LINK(X)</a:t>
            </a:r>
          </a:p>
          <a:p>
            <a:r>
              <a:rPr lang="en-IN" sz="1600" dirty="0">
                <a:latin typeface="Consolas" pitchFamily="49" charset="0"/>
                <a:cs typeface="Consolas" pitchFamily="49" charset="0"/>
              </a:rPr>
              <a:t> 	 </a:t>
            </a:r>
            <a:r>
              <a:rPr lang="en-IN" sz="1600" b="1" dirty="0">
                <a:solidFill>
                  <a:schemeClr val="tx2">
                    <a:lumMod val="75000"/>
                  </a:schemeClr>
                </a:solidFill>
                <a:latin typeface="Consolas" pitchFamily="49" charset="0"/>
                <a:cs typeface="Consolas" pitchFamily="49" charset="0"/>
              </a:rPr>
              <a:t>IF</a:t>
            </a:r>
            <a:r>
              <a:rPr lang="en-IN" sz="1600" dirty="0">
                <a:latin typeface="Consolas" pitchFamily="49" charset="0"/>
                <a:cs typeface="Consolas" pitchFamily="49" charset="0"/>
              </a:rPr>
              <a:t>	X = LAST</a:t>
            </a:r>
          </a:p>
          <a:p>
            <a:r>
              <a:rPr lang="en-IN" sz="1600" dirty="0">
                <a:latin typeface="Consolas" pitchFamily="49" charset="0"/>
                <a:cs typeface="Consolas" pitchFamily="49" charset="0"/>
              </a:rPr>
              <a:t> 	 </a:t>
            </a:r>
            <a:r>
              <a:rPr lang="en-IN" sz="1600" b="1" dirty="0">
                <a:solidFill>
                  <a:schemeClr val="tx2">
                    <a:lumMod val="75000"/>
                  </a:schemeClr>
                </a:solidFill>
                <a:latin typeface="Consolas" pitchFamily="49" charset="0"/>
                <a:cs typeface="Consolas" pitchFamily="49" charset="0"/>
              </a:rPr>
              <a:t>THEN</a:t>
            </a:r>
            <a:r>
              <a:rPr lang="en-IN" sz="1600" dirty="0">
                <a:latin typeface="Consolas" pitchFamily="49" charset="0"/>
                <a:cs typeface="Consolas" pitchFamily="49" charset="0"/>
              </a:rPr>
              <a:t>	LAST </a:t>
            </a:r>
            <a:r>
              <a:rPr lang="en-IN" sz="1600" dirty="0">
                <a:latin typeface="Consolas" pitchFamily="49" charset="0"/>
                <a:cs typeface="Consolas" pitchFamily="49" charset="0"/>
                <a:sym typeface="Wingdings" pitchFamily="2" charset="2"/>
              </a:rPr>
              <a:t></a:t>
            </a:r>
            <a:r>
              <a:rPr lang="en-IN" sz="1600" dirty="0">
                <a:latin typeface="Consolas" pitchFamily="49" charset="0"/>
                <a:cs typeface="Consolas" pitchFamily="49" charset="0"/>
              </a:rPr>
              <a:t> PRED </a:t>
            </a:r>
          </a:p>
          <a:p>
            <a:r>
              <a:rPr lang="en-IN" sz="1600" b="1" dirty="0">
                <a:solidFill>
                  <a:schemeClr val="tx2"/>
                </a:solidFill>
                <a:latin typeface="Consolas" pitchFamily="49" charset="0"/>
                <a:cs typeface="Consolas" pitchFamily="49" charset="0"/>
              </a:rPr>
              <a:t>8. [Free Deleted Node]</a:t>
            </a:r>
          </a:p>
          <a:p>
            <a:r>
              <a:rPr lang="en-IN" sz="1600" dirty="0">
                <a:latin typeface="Consolas" pitchFamily="49" charset="0"/>
                <a:cs typeface="Consolas" pitchFamily="49" charset="0"/>
              </a:rPr>
              <a:t>    Free (X)</a:t>
            </a:r>
          </a:p>
        </p:txBody>
      </p:sp>
      <p:sp>
        <p:nvSpPr>
          <p:cNvPr id="49" name="Freeform 48"/>
          <p:cNvSpPr/>
          <p:nvPr/>
        </p:nvSpPr>
        <p:spPr>
          <a:xfrm>
            <a:off x="1184363" y="5581404"/>
            <a:ext cx="7564582" cy="855023"/>
          </a:xfrm>
          <a:custGeom>
            <a:avLst/>
            <a:gdLst>
              <a:gd name="connsiteX0" fmla="*/ 7564582 w 7564582"/>
              <a:gd name="connsiteY0" fmla="*/ 11875 h 855023"/>
              <a:gd name="connsiteX1" fmla="*/ 7564582 w 7564582"/>
              <a:gd name="connsiteY1" fmla="*/ 855023 h 855023"/>
              <a:gd name="connsiteX2" fmla="*/ 0 w 7564582"/>
              <a:gd name="connsiteY2" fmla="*/ 855023 h 855023"/>
              <a:gd name="connsiteX3" fmla="*/ 0 w 7564582"/>
              <a:gd name="connsiteY3" fmla="*/ 0 h 855023"/>
            </a:gdLst>
            <a:ahLst/>
            <a:cxnLst>
              <a:cxn ang="0">
                <a:pos x="connsiteX0" y="connsiteY0"/>
              </a:cxn>
              <a:cxn ang="0">
                <a:pos x="connsiteX1" y="connsiteY1"/>
              </a:cxn>
              <a:cxn ang="0">
                <a:pos x="connsiteX2" y="connsiteY2"/>
              </a:cxn>
              <a:cxn ang="0">
                <a:pos x="connsiteX3" y="connsiteY3"/>
              </a:cxn>
            </a:cxnLst>
            <a:rect l="l" t="t" r="r" b="b"/>
            <a:pathLst>
              <a:path w="7564582" h="855023">
                <a:moveTo>
                  <a:pt x="7564582" y="11875"/>
                </a:moveTo>
                <a:lnTo>
                  <a:pt x="7564582" y="855023"/>
                </a:lnTo>
                <a:lnTo>
                  <a:pt x="0" y="855023"/>
                </a:lnTo>
                <a:lnTo>
                  <a:pt x="0"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9554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nodeType="afterEffect">
                                  <p:stCondLst>
                                    <p:cond delay="0"/>
                                  </p:stCondLst>
                                  <p:childTnLst>
                                    <p:set>
                                      <p:cBhvr>
                                        <p:cTn id="49" dur="1" fill="hold">
                                          <p:stCondLst>
                                            <p:cond delay="0"/>
                                          </p:stCondLst>
                                        </p:cTn>
                                        <p:tgtEl>
                                          <p:spTgt spid="46"/>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0" nodeType="after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63" presetClass="path" presetSubtype="0" accel="50000" decel="50000" fill="hold" nodeType="clickEffect">
                                  <p:stCondLst>
                                    <p:cond delay="0"/>
                                  </p:stCondLst>
                                  <p:childTnLst>
                                    <p:animMotion origin="layout" path="M 0.01068 0.00486 L 0.13412 0.00486 " pathEditMode="relative" rAng="0" ptsTypes="AA">
                                      <p:cBhvr>
                                        <p:cTn id="68" dur="2000" fill="hold"/>
                                        <p:tgtEl>
                                          <p:spTgt spid="39"/>
                                        </p:tgtEl>
                                        <p:attrNameLst>
                                          <p:attrName>ppt_x</p:attrName>
                                          <p:attrName>ppt_y</p:attrName>
                                        </p:attrNameLst>
                                      </p:cBhvr>
                                      <p:rCtr x="6172" y="0"/>
                                    </p:animMotion>
                                  </p:childTnLst>
                                </p:cTn>
                              </p:par>
                            </p:childTnLst>
                          </p:cTn>
                        </p:par>
                      </p:childTnLst>
                    </p:cTn>
                  </p:par>
                  <p:par>
                    <p:cTn id="69" fill="hold">
                      <p:stCondLst>
                        <p:cond delay="indefinite"/>
                      </p:stCondLst>
                      <p:childTnLst>
                        <p:par>
                          <p:cTn id="70" fill="hold">
                            <p:stCondLst>
                              <p:cond delay="0"/>
                            </p:stCondLst>
                            <p:childTnLst>
                              <p:par>
                                <p:cTn id="71" presetID="63" presetClass="path" presetSubtype="0" accel="50000" decel="50000" fill="hold" nodeType="clickEffect">
                                  <p:stCondLst>
                                    <p:cond delay="0"/>
                                  </p:stCondLst>
                                  <p:childTnLst>
                                    <p:animMotion origin="layout" path="M -1.04167E-6 1.11111E-6 L 0.07149 1.11111E-6 " pathEditMode="relative" rAng="0" ptsTypes="AA">
                                      <p:cBhvr>
                                        <p:cTn id="72" dur="2000" fill="hold"/>
                                        <p:tgtEl>
                                          <p:spTgt spid="42"/>
                                        </p:tgtEl>
                                        <p:attrNameLst>
                                          <p:attrName>ppt_x</p:attrName>
                                          <p:attrName>ppt_y</p:attrName>
                                        </p:attrNameLst>
                                      </p:cBhvr>
                                      <p:rCtr x="3568" y="0"/>
                                    </p:animMotion>
                                  </p:childTnLst>
                                </p:cTn>
                              </p:par>
                            </p:childTnLst>
                          </p:cTn>
                        </p:par>
                      </p:childTnLst>
                    </p:cTn>
                  </p:par>
                  <p:par>
                    <p:cTn id="73" fill="hold">
                      <p:stCondLst>
                        <p:cond delay="indefinite"/>
                      </p:stCondLst>
                      <p:childTnLst>
                        <p:par>
                          <p:cTn id="74" fill="hold">
                            <p:stCondLst>
                              <p:cond delay="0"/>
                            </p:stCondLst>
                            <p:childTnLst>
                              <p:par>
                                <p:cTn id="75" presetID="63" presetClass="path" presetSubtype="0" accel="50000" decel="50000" fill="hold" nodeType="clickEffect">
                                  <p:stCondLst>
                                    <p:cond delay="0"/>
                                  </p:stCondLst>
                                  <p:childTnLst>
                                    <p:animMotion origin="layout" path="M 0.13412 0.00209 L 0.23347 0.00209 " pathEditMode="relative" rAng="0" ptsTypes="AA">
                                      <p:cBhvr>
                                        <p:cTn id="76" dur="2000" fill="hold"/>
                                        <p:tgtEl>
                                          <p:spTgt spid="39"/>
                                        </p:tgtEl>
                                        <p:attrNameLst>
                                          <p:attrName>ppt_x</p:attrName>
                                          <p:attrName>ppt_y</p:attrName>
                                        </p:attrNameLst>
                                      </p:cBhvr>
                                      <p:rCtr x="4961" y="0"/>
                                    </p:animMotion>
                                  </p:childTnLst>
                                </p:cTn>
                              </p:par>
                            </p:childTnLst>
                          </p:cTn>
                        </p:par>
                      </p:childTnLst>
                    </p:cTn>
                  </p:par>
                  <p:par>
                    <p:cTn id="77" fill="hold">
                      <p:stCondLst>
                        <p:cond delay="indefinite"/>
                      </p:stCondLst>
                      <p:childTnLst>
                        <p:par>
                          <p:cTn id="78" fill="hold">
                            <p:stCondLst>
                              <p:cond delay="0"/>
                            </p:stCondLst>
                            <p:childTnLst>
                              <p:par>
                                <p:cTn id="79" presetID="63" presetClass="path" presetSubtype="0" accel="50000" decel="50000" fill="hold" nodeType="clickEffect">
                                  <p:stCondLst>
                                    <p:cond delay="0"/>
                                  </p:stCondLst>
                                  <p:childTnLst>
                                    <p:animMotion origin="layout" path="M 0.07149 1.11111E-6 L 0.16927 1.11111E-6 " pathEditMode="relative" rAng="0" ptsTypes="AA">
                                      <p:cBhvr>
                                        <p:cTn id="80" dur="2000" fill="hold"/>
                                        <p:tgtEl>
                                          <p:spTgt spid="42"/>
                                        </p:tgtEl>
                                        <p:attrNameLst>
                                          <p:attrName>ppt_x</p:attrName>
                                          <p:attrName>ppt_y</p:attrName>
                                        </p:attrNameLst>
                                      </p:cBhvr>
                                      <p:rCtr x="4883" y="0"/>
                                    </p:animMotion>
                                  </p:childTnLst>
                                </p:cTn>
                              </p:par>
                            </p:childTnLst>
                          </p:cTn>
                        </p:par>
                      </p:childTnLst>
                    </p:cTn>
                  </p:par>
                  <p:par>
                    <p:cTn id="81" fill="hold">
                      <p:stCondLst>
                        <p:cond delay="indefinite"/>
                      </p:stCondLst>
                      <p:childTnLst>
                        <p:par>
                          <p:cTn id="82" fill="hold">
                            <p:stCondLst>
                              <p:cond delay="0"/>
                            </p:stCondLst>
                            <p:childTnLst>
                              <p:par>
                                <p:cTn id="83" presetID="63" presetClass="path" presetSubtype="0" accel="50000" decel="50000" fill="hold" nodeType="clickEffect">
                                  <p:stCondLst>
                                    <p:cond delay="0"/>
                                  </p:stCondLst>
                                  <p:childTnLst>
                                    <p:animMotion origin="layout" path="M 0.22383 0.00093 L 0.36706 0.00093 " pathEditMode="relative" rAng="0" ptsTypes="AA">
                                      <p:cBhvr>
                                        <p:cTn id="84" dur="2000" fill="hold"/>
                                        <p:tgtEl>
                                          <p:spTgt spid="39"/>
                                        </p:tgtEl>
                                        <p:attrNameLst>
                                          <p:attrName>ppt_x</p:attrName>
                                          <p:attrName>ppt_y</p:attrName>
                                        </p:attrNameLst>
                                      </p:cBhvr>
                                      <p:rCtr x="7161" y="0"/>
                                    </p:animMotion>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nodeType="clickEffect">
                                  <p:stCondLst>
                                    <p:cond delay="0"/>
                                  </p:stCondLst>
                                  <p:childTnLst>
                                    <p:set>
                                      <p:cBhvr>
                                        <p:cTn id="96" dur="1" fill="hold">
                                          <p:stCondLst>
                                            <p:cond delay="0"/>
                                          </p:stCondLst>
                                        </p:cTn>
                                        <p:tgtEl>
                                          <p:spTgt spid="13"/>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24"/>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25"/>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36"/>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3" grpId="0"/>
      <p:bldP spid="34" grpId="0"/>
      <p:bldP spid="35" grpId="0"/>
      <p:bldP spid="36" grpId="0"/>
      <p:bldP spid="36" grpId="1"/>
      <p:bldP spid="37" grpId="0"/>
      <p:bldP spid="38" grpId="0"/>
      <p:bldP spid="45" grpId="0"/>
      <p:bldP spid="47" grpId="0" animBg="1"/>
      <p:bldP spid="48" grpId="0" animBg="1"/>
      <p:bldP spid="4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Circularly Linked List with Header Node</a:t>
            </a:r>
            <a:endParaRPr lang="en-US" dirty="0"/>
          </a:p>
        </p:txBody>
      </p:sp>
      <p:sp>
        <p:nvSpPr>
          <p:cNvPr id="3" name="Content Placeholder 2"/>
          <p:cNvSpPr>
            <a:spLocks noGrp="1"/>
          </p:cNvSpPr>
          <p:nvPr>
            <p:ph idx="1"/>
          </p:nvPr>
        </p:nvSpPr>
        <p:spPr>
          <a:xfrm>
            <a:off x="131180" y="876144"/>
            <a:ext cx="11929641" cy="2330043"/>
          </a:xfrm>
        </p:spPr>
        <p:txBody>
          <a:bodyPr/>
          <a:lstStyle/>
          <a:p>
            <a:r>
              <a:rPr lang="en-IN" dirty="0"/>
              <a:t>We can have special node, often referred to as </a:t>
            </a:r>
            <a:r>
              <a:rPr lang="en-IN" b="1" dirty="0">
                <a:solidFill>
                  <a:srgbClr val="C00000"/>
                </a:solidFill>
              </a:rPr>
              <a:t>Head node</a:t>
            </a:r>
            <a:r>
              <a:rPr lang="en-IN" b="1" dirty="0">
                <a:solidFill>
                  <a:srgbClr val="FF0000"/>
                </a:solidFill>
              </a:rPr>
              <a:t> </a:t>
            </a:r>
            <a:r>
              <a:rPr lang="en-IN" dirty="0"/>
              <a:t>of Circular Linked List.</a:t>
            </a:r>
          </a:p>
          <a:p>
            <a:r>
              <a:rPr lang="en-IN" dirty="0"/>
              <a:t>Head node does not have any value.</a:t>
            </a:r>
          </a:p>
          <a:p>
            <a:r>
              <a:rPr lang="en-IN" dirty="0"/>
              <a:t>Head node is always pointing to the first node if any of the linked list.</a:t>
            </a:r>
          </a:p>
          <a:p>
            <a:r>
              <a:rPr lang="en-IN" dirty="0"/>
              <a:t>One advantage of this technique is Linked list is never be empty.</a:t>
            </a:r>
          </a:p>
          <a:p>
            <a:r>
              <a:rPr lang="en-IN" dirty="0"/>
              <a:t>Pointer variable </a:t>
            </a:r>
            <a:r>
              <a:rPr lang="en-IN" b="1" dirty="0">
                <a:solidFill>
                  <a:srgbClr val="C00000"/>
                </a:solidFill>
              </a:rPr>
              <a:t>HEAD</a:t>
            </a:r>
            <a:r>
              <a:rPr lang="en-IN" dirty="0">
                <a:solidFill>
                  <a:srgbClr val="C00000"/>
                </a:solidFill>
              </a:rPr>
              <a:t> </a:t>
            </a:r>
            <a:r>
              <a:rPr lang="en-IN" dirty="0"/>
              <a:t>contains the address of head node.</a:t>
            </a:r>
            <a:endParaRPr lang="en-US" dirty="0"/>
          </a:p>
          <a:p>
            <a:endParaRPr lang="en-US" dirty="0"/>
          </a:p>
        </p:txBody>
      </p:sp>
      <p:grpSp>
        <p:nvGrpSpPr>
          <p:cNvPr id="4" name="Group 3"/>
          <p:cNvGrpSpPr/>
          <p:nvPr/>
        </p:nvGrpSpPr>
        <p:grpSpPr>
          <a:xfrm>
            <a:off x="2371725" y="4179332"/>
            <a:ext cx="920012" cy="533400"/>
            <a:chOff x="951919" y="5486400"/>
            <a:chExt cx="920012" cy="533400"/>
          </a:xfrm>
        </p:grpSpPr>
        <p:sp>
          <p:nvSpPr>
            <p:cNvPr id="5" name="Rectangle 4"/>
            <p:cNvSpPr/>
            <p:nvPr/>
          </p:nvSpPr>
          <p:spPr>
            <a:xfrm>
              <a:off x="951919" y="5486400"/>
              <a:ext cx="533400" cy="533400"/>
            </a:xfrm>
            <a:prstGeom prst="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3593555" y="4179332"/>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4812755" y="4179332"/>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6031955" y="4179332"/>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7251155" y="4179332"/>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8470355" y="4179332"/>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a:stCxn id="6" idx="3"/>
            <a:endCxn id="8" idx="1"/>
          </p:cNvCxnSpPr>
          <p:nvPr/>
        </p:nvCxnSpPr>
        <p:spPr>
          <a:xfrm>
            <a:off x="3291737" y="4446032"/>
            <a:ext cx="30181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4513567" y="4446032"/>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5732767" y="4446032"/>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6951967" y="4446032"/>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8171167" y="4446032"/>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7" name="TextBox 26"/>
          <p:cNvSpPr txBox="1"/>
          <p:nvPr/>
        </p:nvSpPr>
        <p:spPr>
          <a:xfrm>
            <a:off x="2375975" y="3810000"/>
            <a:ext cx="725263" cy="369332"/>
          </a:xfrm>
          <a:prstGeom prst="rect">
            <a:avLst/>
          </a:prstGeom>
          <a:noFill/>
        </p:spPr>
        <p:txBody>
          <a:bodyPr wrap="none" rtlCol="0">
            <a:spAutoFit/>
          </a:bodyPr>
          <a:lstStyle/>
          <a:p>
            <a:r>
              <a:rPr lang="en-IN" b="1" dirty="0">
                <a:solidFill>
                  <a:srgbClr val="C00000"/>
                </a:solidFill>
              </a:rPr>
              <a:t>HEAD</a:t>
            </a:r>
            <a:endParaRPr lang="en-US" b="1" dirty="0">
              <a:solidFill>
                <a:srgbClr val="C00000"/>
              </a:solidFill>
            </a:endParaRPr>
          </a:p>
        </p:txBody>
      </p:sp>
      <p:sp>
        <p:nvSpPr>
          <p:cNvPr id="28" name="Freeform 27"/>
          <p:cNvSpPr/>
          <p:nvPr/>
        </p:nvSpPr>
        <p:spPr>
          <a:xfrm>
            <a:off x="2638426" y="4465082"/>
            <a:ext cx="7496175" cy="628650"/>
          </a:xfrm>
          <a:custGeom>
            <a:avLst/>
            <a:gdLst>
              <a:gd name="connsiteX0" fmla="*/ 6486525 w 7096125"/>
              <a:gd name="connsiteY0" fmla="*/ 0 h 628650"/>
              <a:gd name="connsiteX1" fmla="*/ 6486525 w 7096125"/>
              <a:gd name="connsiteY1" fmla="*/ 0 h 628650"/>
              <a:gd name="connsiteX2" fmla="*/ 6934200 w 7096125"/>
              <a:gd name="connsiteY2" fmla="*/ 0 h 628650"/>
              <a:gd name="connsiteX3" fmla="*/ 7096125 w 7096125"/>
              <a:gd name="connsiteY3" fmla="*/ 0 h 628650"/>
              <a:gd name="connsiteX4" fmla="*/ 7096125 w 7096125"/>
              <a:gd name="connsiteY4" fmla="*/ 628650 h 628650"/>
              <a:gd name="connsiteX5" fmla="*/ 0 w 7096125"/>
              <a:gd name="connsiteY5" fmla="*/ 628650 h 628650"/>
              <a:gd name="connsiteX6" fmla="*/ 0 w 7096125"/>
              <a:gd name="connsiteY6" fmla="*/ 22860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6125" h="628650">
                <a:moveTo>
                  <a:pt x="6486525" y="0"/>
                </a:moveTo>
                <a:lnTo>
                  <a:pt x="6486525" y="0"/>
                </a:lnTo>
                <a:lnTo>
                  <a:pt x="6934200" y="0"/>
                </a:lnTo>
                <a:lnTo>
                  <a:pt x="7096125" y="0"/>
                </a:lnTo>
                <a:lnTo>
                  <a:pt x="7096125" y="628650"/>
                </a:lnTo>
                <a:lnTo>
                  <a:pt x="0" y="628650"/>
                </a:lnTo>
                <a:lnTo>
                  <a:pt x="0" y="228600"/>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grpSp>
        <p:nvGrpSpPr>
          <p:cNvPr id="29" name="Group 28"/>
          <p:cNvGrpSpPr/>
          <p:nvPr/>
        </p:nvGrpSpPr>
        <p:grpSpPr>
          <a:xfrm>
            <a:off x="6529369" y="5562600"/>
            <a:ext cx="920012" cy="533400"/>
            <a:chOff x="951919" y="5486400"/>
            <a:chExt cx="920012" cy="533400"/>
          </a:xfrm>
        </p:grpSpPr>
        <p:sp>
          <p:nvSpPr>
            <p:cNvPr id="30" name="Rectangle 29"/>
            <p:cNvSpPr/>
            <p:nvPr/>
          </p:nvSpPr>
          <p:spPr>
            <a:xfrm>
              <a:off x="951919" y="5486400"/>
              <a:ext cx="533400" cy="533400"/>
            </a:xfrm>
            <a:prstGeom prst="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31" name="Rectangle 3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2" name="Freeform 31"/>
          <p:cNvSpPr/>
          <p:nvPr/>
        </p:nvSpPr>
        <p:spPr>
          <a:xfrm>
            <a:off x="6318664" y="5783283"/>
            <a:ext cx="1377537" cy="522514"/>
          </a:xfrm>
          <a:custGeom>
            <a:avLst/>
            <a:gdLst>
              <a:gd name="connsiteX0" fmla="*/ 1128155 w 1377537"/>
              <a:gd name="connsiteY0" fmla="*/ 0 h 522514"/>
              <a:gd name="connsiteX1" fmla="*/ 1377537 w 1377537"/>
              <a:gd name="connsiteY1" fmla="*/ 0 h 522514"/>
              <a:gd name="connsiteX2" fmla="*/ 1377537 w 1377537"/>
              <a:gd name="connsiteY2" fmla="*/ 522514 h 522514"/>
              <a:gd name="connsiteX3" fmla="*/ 0 w 1377537"/>
              <a:gd name="connsiteY3" fmla="*/ 522514 h 522514"/>
              <a:gd name="connsiteX4" fmla="*/ 0 w 1377537"/>
              <a:gd name="connsiteY4" fmla="*/ 0 h 522514"/>
              <a:gd name="connsiteX5" fmla="*/ 190005 w 1377537"/>
              <a:gd name="connsiteY5" fmla="*/ 0 h 522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537" h="522514">
                <a:moveTo>
                  <a:pt x="1128155" y="0"/>
                </a:moveTo>
                <a:lnTo>
                  <a:pt x="1377537" y="0"/>
                </a:lnTo>
                <a:lnTo>
                  <a:pt x="1377537" y="522514"/>
                </a:lnTo>
                <a:lnTo>
                  <a:pt x="0" y="522514"/>
                </a:lnTo>
                <a:lnTo>
                  <a:pt x="0" y="0"/>
                </a:lnTo>
                <a:lnTo>
                  <a:pt x="190005"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3" name="TextBox 32"/>
          <p:cNvSpPr txBox="1"/>
          <p:nvPr/>
        </p:nvSpPr>
        <p:spPr>
          <a:xfrm>
            <a:off x="6681769" y="5193268"/>
            <a:ext cx="725263" cy="369332"/>
          </a:xfrm>
          <a:prstGeom prst="rect">
            <a:avLst/>
          </a:prstGeom>
          <a:noFill/>
        </p:spPr>
        <p:txBody>
          <a:bodyPr wrap="none" rtlCol="0">
            <a:spAutoFit/>
          </a:bodyPr>
          <a:lstStyle/>
          <a:p>
            <a:r>
              <a:rPr lang="en-IN" b="1" dirty="0">
                <a:solidFill>
                  <a:srgbClr val="C00000"/>
                </a:solidFill>
              </a:rPr>
              <a:t>HEAD</a:t>
            </a:r>
            <a:endParaRPr lang="en-US" b="1" dirty="0">
              <a:solidFill>
                <a:srgbClr val="C00000"/>
              </a:solidFill>
            </a:endParaRPr>
          </a:p>
        </p:txBody>
      </p:sp>
      <p:sp>
        <p:nvSpPr>
          <p:cNvPr id="34" name="TextBox 33"/>
          <p:cNvSpPr txBox="1"/>
          <p:nvPr/>
        </p:nvSpPr>
        <p:spPr>
          <a:xfrm>
            <a:off x="2638425" y="5829301"/>
            <a:ext cx="2839688" cy="461665"/>
          </a:xfrm>
          <a:prstGeom prst="rect">
            <a:avLst/>
          </a:prstGeom>
          <a:noFill/>
        </p:spPr>
        <p:txBody>
          <a:bodyPr wrap="none" rtlCol="0">
            <a:spAutoFit/>
          </a:bodyPr>
          <a:lstStyle/>
          <a:p>
            <a:r>
              <a:rPr lang="en-IN" sz="2400" b="1" dirty="0"/>
              <a:t>LINK(HEAD) </a:t>
            </a:r>
            <a:r>
              <a:rPr lang="en-IN" sz="2400" b="1" dirty="0">
                <a:sym typeface="Wingdings" pitchFamily="2" charset="2"/>
              </a:rPr>
              <a:t> HEAD</a:t>
            </a:r>
            <a:endParaRPr lang="en-US" sz="2400" b="1" dirty="0"/>
          </a:p>
        </p:txBody>
      </p:sp>
      <p:sp>
        <p:nvSpPr>
          <p:cNvPr id="35" name="TextBox 34"/>
          <p:cNvSpPr txBox="1"/>
          <p:nvPr/>
        </p:nvSpPr>
        <p:spPr>
          <a:xfrm>
            <a:off x="3476342" y="5562600"/>
            <a:ext cx="1171859" cy="369332"/>
          </a:xfrm>
          <a:prstGeom prst="rect">
            <a:avLst/>
          </a:prstGeom>
          <a:noFill/>
        </p:spPr>
        <p:txBody>
          <a:bodyPr wrap="none" rtlCol="0">
            <a:spAutoFit/>
          </a:bodyPr>
          <a:lstStyle/>
          <a:p>
            <a:r>
              <a:rPr lang="en-IN" b="1" dirty="0">
                <a:solidFill>
                  <a:schemeClr val="accent6">
                    <a:lumMod val="75000"/>
                  </a:schemeClr>
                </a:solidFill>
              </a:rPr>
              <a:t>Empty List</a:t>
            </a:r>
            <a:endParaRPr lang="en-US" b="1" dirty="0">
              <a:solidFill>
                <a:schemeClr val="accent6">
                  <a:lumMod val="75000"/>
                </a:schemeClr>
              </a:solidFill>
            </a:endParaRPr>
          </a:p>
        </p:txBody>
      </p:sp>
    </p:spTree>
    <p:extLst>
      <p:ext uri="{BB962C8B-B14F-4D97-AF65-F5344CB8AC3E}">
        <p14:creationId xmlns:p14="http://schemas.microsoft.com/office/powerpoint/2010/main" val="67727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1" presetClass="entr" presetSubtype="1" fill="hold" grpId="0" nodeType="clickEffect">
                                  <p:stCondLst>
                                    <p:cond delay="0"/>
                                  </p:stCondLst>
                                  <p:childTnLst>
                                    <p:set>
                                      <p:cBhvr>
                                        <p:cTn id="68" dur="1" fill="hold">
                                          <p:stCondLst>
                                            <p:cond delay="0"/>
                                          </p:stCondLst>
                                        </p:cTn>
                                        <p:tgtEl>
                                          <p:spTgt spid="32"/>
                                        </p:tgtEl>
                                        <p:attrNameLst>
                                          <p:attrName>style.visibility</p:attrName>
                                        </p:attrNameLst>
                                      </p:cBhvr>
                                      <p:to>
                                        <p:strVal val="visible"/>
                                      </p:to>
                                    </p:set>
                                    <p:animEffect transition="in" filter="wheel(1)">
                                      <p:cBhvr>
                                        <p:cTn id="69"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7" grpId="0"/>
      <p:bldP spid="28" grpId="0" animBg="1"/>
      <p:bldP spid="32" grpId="0" animBg="1"/>
      <p:bldP spid="33" grpId="0"/>
      <p:bldP spid="34" grpId="0"/>
      <p:bldP spid="3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Procedure: CIR_HEAD_INS_FIRST(X,FIRST,LAST)</a:t>
            </a:r>
            <a:endParaRPr lang="en-US" dirty="0"/>
          </a:p>
        </p:txBody>
      </p:sp>
      <p:sp>
        <p:nvSpPr>
          <p:cNvPr id="3" name="Content Placeholder 2"/>
          <p:cNvSpPr>
            <a:spLocks noGrp="1"/>
          </p:cNvSpPr>
          <p:nvPr>
            <p:ph idx="1"/>
          </p:nvPr>
        </p:nvSpPr>
        <p:spPr/>
        <p:txBody>
          <a:bodyPr/>
          <a:lstStyle/>
          <a:p>
            <a:r>
              <a:rPr lang="en-IN" dirty="0"/>
              <a:t>This procedure </a:t>
            </a:r>
            <a:r>
              <a:rPr lang="en-IN" b="1" dirty="0">
                <a:solidFill>
                  <a:srgbClr val="C00000"/>
                </a:solidFill>
              </a:rPr>
              <a:t>inserts a new node at the first position</a:t>
            </a:r>
            <a:r>
              <a:rPr lang="en-IN" b="1" dirty="0">
                <a:solidFill>
                  <a:srgbClr val="FF0000"/>
                </a:solidFill>
              </a:rPr>
              <a:t> </a:t>
            </a:r>
            <a:r>
              <a:rPr lang="en-IN" dirty="0"/>
              <a:t>of Circular linked list with Head node. </a:t>
            </a:r>
          </a:p>
          <a:p>
            <a:r>
              <a:rPr lang="en-IN" b="1" dirty="0">
                <a:solidFill>
                  <a:srgbClr val="C00000"/>
                </a:solidFill>
              </a:rPr>
              <a:t>X</a:t>
            </a:r>
            <a:r>
              <a:rPr lang="en-IN" dirty="0">
                <a:solidFill>
                  <a:srgbClr val="C00000"/>
                </a:solidFill>
              </a:rPr>
              <a:t> </a:t>
            </a:r>
            <a:r>
              <a:rPr lang="en-IN" dirty="0"/>
              <a:t>is a new element to be inserted.</a:t>
            </a:r>
          </a:p>
          <a:p>
            <a:r>
              <a:rPr lang="en-IN" b="1" dirty="0">
                <a:solidFill>
                  <a:srgbClr val="C00000"/>
                </a:solidFill>
              </a:rPr>
              <a:t>FIRST</a:t>
            </a:r>
            <a:r>
              <a:rPr lang="en-IN" dirty="0">
                <a:solidFill>
                  <a:srgbClr val="C00000"/>
                </a:solidFill>
              </a:rPr>
              <a:t> </a:t>
            </a:r>
            <a:r>
              <a:rPr lang="en-IN" dirty="0"/>
              <a:t>and </a:t>
            </a:r>
            <a:r>
              <a:rPr lang="en-IN" b="1" dirty="0">
                <a:solidFill>
                  <a:srgbClr val="C00000"/>
                </a:solidFill>
              </a:rPr>
              <a:t>LAST</a:t>
            </a:r>
            <a:r>
              <a:rPr lang="en-IN" dirty="0">
                <a:solidFill>
                  <a:srgbClr val="C00000"/>
                </a:solidFill>
              </a:rPr>
              <a:t> </a:t>
            </a:r>
            <a:r>
              <a:rPr lang="en-IN" dirty="0"/>
              <a:t>are a </a:t>
            </a:r>
            <a:r>
              <a:rPr lang="en-IN" b="1" dirty="0"/>
              <a:t>pointer to the first &amp; last elements</a:t>
            </a:r>
            <a:r>
              <a:rPr lang="en-IN" dirty="0"/>
              <a:t> of a Circular linked linear list, respectively.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HEAD</a:t>
            </a:r>
            <a:r>
              <a:rPr lang="en-IN" dirty="0">
                <a:solidFill>
                  <a:srgbClr val="C00000"/>
                </a:solidFill>
              </a:rPr>
              <a:t> </a:t>
            </a:r>
            <a:r>
              <a:rPr lang="en-IN" dirty="0"/>
              <a:t>is pointer variable pointing to Head node of Linked List.</a:t>
            </a:r>
            <a:endParaRPr lang="en-US" dirty="0"/>
          </a:p>
          <a:p>
            <a:r>
              <a:rPr lang="en-IN" b="1" dirty="0">
                <a:solidFill>
                  <a:srgbClr val="C00000"/>
                </a:solidFill>
              </a:rPr>
              <a:t>NEW</a:t>
            </a:r>
            <a:r>
              <a:rPr lang="en-IN" dirty="0">
                <a:solidFill>
                  <a:srgbClr val="C00000"/>
                </a:solidFill>
              </a:rPr>
              <a:t> </a:t>
            </a:r>
            <a:r>
              <a:rPr lang="en-IN" dirty="0"/>
              <a:t>is a temporary pointer variable.</a:t>
            </a:r>
            <a:endParaRPr lang="en-US" dirty="0"/>
          </a:p>
          <a:p>
            <a:endParaRPr lang="en-US" dirty="0"/>
          </a:p>
        </p:txBody>
      </p:sp>
    </p:spTree>
    <p:extLst>
      <p:ext uri="{BB962C8B-B14F-4D97-AF65-F5344CB8AC3E}">
        <p14:creationId xmlns:p14="http://schemas.microsoft.com/office/powerpoint/2010/main" val="126467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Procedure: CIR_HEAD_INS_FIRST(X,FIRST,LAST)</a:t>
            </a:r>
            <a:endParaRPr lang="en-US" sz="3200" dirty="0"/>
          </a:p>
        </p:txBody>
      </p:sp>
      <p:sp>
        <p:nvSpPr>
          <p:cNvPr id="4" name="TextBox 3"/>
          <p:cNvSpPr txBox="1"/>
          <p:nvPr/>
        </p:nvSpPr>
        <p:spPr>
          <a:xfrm>
            <a:off x="336000" y="823792"/>
            <a:ext cx="11520000" cy="212365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[Create New Empty Node]</a:t>
            </a:r>
          </a:p>
          <a:p>
            <a:r>
              <a:rPr lang="en-IN" sz="2200" dirty="0">
                <a:latin typeface="Consolas" pitchFamily="49" charset="0"/>
                <a:cs typeface="Consolas" pitchFamily="49" charset="0"/>
              </a:rPr>
              <a:t>   NEW     NODE</a:t>
            </a:r>
          </a:p>
          <a:p>
            <a:r>
              <a:rPr lang="en-IN" sz="2200" b="1" dirty="0">
                <a:solidFill>
                  <a:schemeClr val="tx2"/>
                </a:solidFill>
                <a:latin typeface="Consolas" pitchFamily="49" charset="0"/>
                <a:cs typeface="Consolas" pitchFamily="49" charset="0"/>
              </a:rPr>
              <a:t>2. [Initialize fields of new node and its link to the list]</a:t>
            </a:r>
          </a:p>
          <a:p>
            <a:r>
              <a:rPr lang="en-IN" sz="2200" dirty="0">
                <a:latin typeface="Consolas" pitchFamily="49" charset="0"/>
                <a:cs typeface="Consolas" pitchFamily="49" charset="0"/>
              </a:rPr>
              <a:t>   INFO(NEW) </a:t>
            </a:r>
            <a:r>
              <a:rPr lang="en-IN" sz="2200" dirty="0">
                <a:latin typeface="Consolas" pitchFamily="49" charset="0"/>
                <a:cs typeface="Consolas" pitchFamily="49" charset="0"/>
                <a:sym typeface="Wingdings" pitchFamily="2" charset="2"/>
              </a:rPr>
              <a:t> X</a:t>
            </a:r>
          </a:p>
          <a:p>
            <a:r>
              <a:rPr lang="en-IN" sz="2200" dirty="0">
                <a:latin typeface="Consolas" pitchFamily="49" charset="0"/>
                <a:cs typeface="Consolas" pitchFamily="49" charset="0"/>
                <a:sym typeface="Wingdings" pitchFamily="2" charset="2"/>
              </a:rPr>
              <a:t>   LINK(NEW)  LINK(HEAD)</a:t>
            </a:r>
          </a:p>
          <a:p>
            <a:r>
              <a:rPr lang="en-IN" sz="2200" dirty="0">
                <a:latin typeface="Consolas" pitchFamily="49" charset="0"/>
                <a:cs typeface="Consolas" pitchFamily="49" charset="0"/>
                <a:sym typeface="Wingdings" pitchFamily="2" charset="2"/>
              </a:rPr>
              <a:t>   LINK(HEAD)  NEW</a:t>
            </a:r>
            <a:endParaRPr lang="en-IN" sz="2200" dirty="0">
              <a:latin typeface="Consolas" pitchFamily="49" charset="0"/>
              <a:cs typeface="Consolas" pitchFamily="49" charset="0"/>
            </a:endParaRPr>
          </a:p>
        </p:txBody>
      </p:sp>
      <p:sp>
        <p:nvSpPr>
          <p:cNvPr id="5" name="Left Arrow 4"/>
          <p:cNvSpPr/>
          <p:nvPr/>
        </p:nvSpPr>
        <p:spPr>
          <a:xfrm>
            <a:off x="1479177" y="1258414"/>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6" name="Group 5"/>
          <p:cNvGrpSpPr/>
          <p:nvPr/>
        </p:nvGrpSpPr>
        <p:grpSpPr>
          <a:xfrm>
            <a:off x="1810871" y="4675095"/>
            <a:ext cx="920012" cy="533400"/>
            <a:chOff x="951919" y="5486400"/>
            <a:chExt cx="920012" cy="533400"/>
          </a:xfrm>
        </p:grpSpPr>
        <p:sp>
          <p:nvSpPr>
            <p:cNvPr id="7" name="Rectangle 6"/>
            <p:cNvSpPr/>
            <p:nvPr/>
          </p:nvSpPr>
          <p:spPr>
            <a:xfrm>
              <a:off x="951919" y="5486400"/>
              <a:ext cx="533400" cy="533400"/>
            </a:xfrm>
            <a:prstGeom prst="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3804226" y="4675095"/>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5023426" y="4675095"/>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6242626" y="4675095"/>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8" name="Group 17"/>
          <p:cNvGrpSpPr/>
          <p:nvPr/>
        </p:nvGrpSpPr>
        <p:grpSpPr>
          <a:xfrm>
            <a:off x="7461826" y="4675095"/>
            <a:ext cx="920012" cy="533400"/>
            <a:chOff x="951919" y="5486400"/>
            <a:chExt cx="920012" cy="533400"/>
          </a:xfrm>
        </p:grpSpPr>
        <p:sp>
          <p:nvSpPr>
            <p:cNvPr id="19" name="Rectangle 18"/>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20" name="Rectangle 19"/>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1" name="Group 20"/>
          <p:cNvGrpSpPr/>
          <p:nvPr/>
        </p:nvGrpSpPr>
        <p:grpSpPr>
          <a:xfrm>
            <a:off x="8681026" y="4675095"/>
            <a:ext cx="1058662" cy="533400"/>
            <a:chOff x="6256538" y="5334000"/>
            <a:chExt cx="1058662" cy="533400"/>
          </a:xfrm>
        </p:grpSpPr>
        <p:sp>
          <p:nvSpPr>
            <p:cNvPr id="22" name="Rectangle 21"/>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3" name="Rectangle 22"/>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4" name="Straight Arrow Connector 23"/>
          <p:cNvCxnSpPr>
            <a:stCxn id="8" idx="3"/>
            <a:endCxn id="10" idx="1"/>
          </p:cNvCxnSpPr>
          <p:nvPr/>
        </p:nvCxnSpPr>
        <p:spPr>
          <a:xfrm>
            <a:off x="2730884" y="4941795"/>
            <a:ext cx="1073343"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1" idx="3"/>
            <a:endCxn id="13" idx="1"/>
          </p:cNvCxnSpPr>
          <p:nvPr/>
        </p:nvCxnSpPr>
        <p:spPr>
          <a:xfrm>
            <a:off x="4724238" y="494179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4" idx="3"/>
            <a:endCxn id="16" idx="1"/>
          </p:cNvCxnSpPr>
          <p:nvPr/>
        </p:nvCxnSpPr>
        <p:spPr>
          <a:xfrm>
            <a:off x="5943438" y="494179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a:stCxn id="17" idx="3"/>
            <a:endCxn id="19" idx="1"/>
          </p:cNvCxnSpPr>
          <p:nvPr/>
        </p:nvCxnSpPr>
        <p:spPr>
          <a:xfrm>
            <a:off x="7162638" y="494179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a:stCxn id="20" idx="3"/>
            <a:endCxn id="22" idx="1"/>
          </p:cNvCxnSpPr>
          <p:nvPr/>
        </p:nvCxnSpPr>
        <p:spPr>
          <a:xfrm>
            <a:off x="8381838" y="494179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9" name="TextBox 28"/>
          <p:cNvSpPr txBox="1"/>
          <p:nvPr/>
        </p:nvSpPr>
        <p:spPr>
          <a:xfrm>
            <a:off x="3129514" y="3162763"/>
            <a:ext cx="612668" cy="369332"/>
          </a:xfrm>
          <a:prstGeom prst="rect">
            <a:avLst/>
          </a:prstGeom>
          <a:noFill/>
        </p:spPr>
        <p:txBody>
          <a:bodyPr wrap="none" rtlCol="0">
            <a:spAutoFit/>
          </a:bodyPr>
          <a:lstStyle/>
          <a:p>
            <a:pPr algn="ctr"/>
            <a:r>
              <a:rPr lang="en-IN" b="1" dirty="0">
                <a:solidFill>
                  <a:srgbClr val="C00000"/>
                </a:solidFill>
              </a:rPr>
              <a:t>NEW</a:t>
            </a:r>
            <a:endParaRPr lang="en-US" b="1" dirty="0">
              <a:solidFill>
                <a:srgbClr val="C00000"/>
              </a:solidFill>
            </a:endParaRPr>
          </a:p>
        </p:txBody>
      </p:sp>
      <p:sp>
        <p:nvSpPr>
          <p:cNvPr id="30" name="Freeform 29"/>
          <p:cNvSpPr/>
          <p:nvPr/>
        </p:nvSpPr>
        <p:spPr>
          <a:xfrm>
            <a:off x="2077572" y="4960845"/>
            <a:ext cx="8267700" cy="628650"/>
          </a:xfrm>
          <a:custGeom>
            <a:avLst/>
            <a:gdLst>
              <a:gd name="connsiteX0" fmla="*/ 6486525 w 7096125"/>
              <a:gd name="connsiteY0" fmla="*/ 0 h 628650"/>
              <a:gd name="connsiteX1" fmla="*/ 6486525 w 7096125"/>
              <a:gd name="connsiteY1" fmla="*/ 0 h 628650"/>
              <a:gd name="connsiteX2" fmla="*/ 6934200 w 7096125"/>
              <a:gd name="connsiteY2" fmla="*/ 0 h 628650"/>
              <a:gd name="connsiteX3" fmla="*/ 7096125 w 7096125"/>
              <a:gd name="connsiteY3" fmla="*/ 0 h 628650"/>
              <a:gd name="connsiteX4" fmla="*/ 7096125 w 7096125"/>
              <a:gd name="connsiteY4" fmla="*/ 628650 h 628650"/>
              <a:gd name="connsiteX5" fmla="*/ 0 w 7096125"/>
              <a:gd name="connsiteY5" fmla="*/ 628650 h 628650"/>
              <a:gd name="connsiteX6" fmla="*/ 0 w 7096125"/>
              <a:gd name="connsiteY6" fmla="*/ 22860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6125" h="628650">
                <a:moveTo>
                  <a:pt x="6486525" y="0"/>
                </a:moveTo>
                <a:lnTo>
                  <a:pt x="6486525" y="0"/>
                </a:lnTo>
                <a:lnTo>
                  <a:pt x="6934200" y="0"/>
                </a:lnTo>
                <a:lnTo>
                  <a:pt x="7096125" y="0"/>
                </a:lnTo>
                <a:lnTo>
                  <a:pt x="7096125" y="628650"/>
                </a:lnTo>
                <a:lnTo>
                  <a:pt x="0" y="628650"/>
                </a:lnTo>
                <a:lnTo>
                  <a:pt x="0" y="228600"/>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grpSp>
        <p:nvGrpSpPr>
          <p:cNvPr id="32" name="Group 31"/>
          <p:cNvGrpSpPr/>
          <p:nvPr/>
        </p:nvGrpSpPr>
        <p:grpSpPr>
          <a:xfrm>
            <a:off x="2953871" y="3532095"/>
            <a:ext cx="920012" cy="533400"/>
            <a:chOff x="951919" y="5486400"/>
            <a:chExt cx="920012" cy="533400"/>
          </a:xfrm>
        </p:grpSpPr>
        <p:sp>
          <p:nvSpPr>
            <p:cNvPr id="33" name="Rectangle 3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50</a:t>
              </a:r>
              <a:endParaRPr lang="en-US" sz="2400" b="1" dirty="0"/>
            </a:p>
          </p:txBody>
        </p:sp>
        <p:sp>
          <p:nvSpPr>
            <p:cNvPr id="34" name="Rectangle 3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5" name="TextBox 34"/>
          <p:cNvSpPr txBox="1"/>
          <p:nvPr/>
        </p:nvSpPr>
        <p:spPr>
          <a:xfrm>
            <a:off x="1734672" y="4294095"/>
            <a:ext cx="725263" cy="369332"/>
          </a:xfrm>
          <a:prstGeom prst="rect">
            <a:avLst/>
          </a:prstGeom>
          <a:noFill/>
        </p:spPr>
        <p:txBody>
          <a:bodyPr wrap="none" rtlCol="0">
            <a:spAutoFit/>
          </a:bodyPr>
          <a:lstStyle/>
          <a:p>
            <a:pPr algn="ctr"/>
            <a:r>
              <a:rPr lang="en-IN" b="1" dirty="0">
                <a:solidFill>
                  <a:srgbClr val="C00000"/>
                </a:solidFill>
              </a:rPr>
              <a:t>HEAD</a:t>
            </a:r>
            <a:endParaRPr lang="en-US" b="1" dirty="0">
              <a:solidFill>
                <a:srgbClr val="C00000"/>
              </a:solidFill>
            </a:endParaRPr>
          </a:p>
        </p:txBody>
      </p:sp>
      <p:sp>
        <p:nvSpPr>
          <p:cNvPr id="36" name="Freeform 35"/>
          <p:cNvSpPr/>
          <p:nvPr/>
        </p:nvSpPr>
        <p:spPr>
          <a:xfrm>
            <a:off x="3864314" y="3776530"/>
            <a:ext cx="356259" cy="890649"/>
          </a:xfrm>
          <a:custGeom>
            <a:avLst/>
            <a:gdLst>
              <a:gd name="connsiteX0" fmla="*/ 0 w 356259"/>
              <a:gd name="connsiteY0" fmla="*/ 0 h 890649"/>
              <a:gd name="connsiteX1" fmla="*/ 356259 w 356259"/>
              <a:gd name="connsiteY1" fmla="*/ 0 h 890649"/>
              <a:gd name="connsiteX2" fmla="*/ 356259 w 356259"/>
              <a:gd name="connsiteY2" fmla="*/ 890649 h 890649"/>
            </a:gdLst>
            <a:ahLst/>
            <a:cxnLst>
              <a:cxn ang="0">
                <a:pos x="connsiteX0" y="connsiteY0"/>
              </a:cxn>
              <a:cxn ang="0">
                <a:pos x="connsiteX1" y="connsiteY1"/>
              </a:cxn>
              <a:cxn ang="0">
                <a:pos x="connsiteX2" y="connsiteY2"/>
              </a:cxn>
            </a:cxnLst>
            <a:rect l="l" t="t" r="r" b="b"/>
            <a:pathLst>
              <a:path w="356259" h="890649">
                <a:moveTo>
                  <a:pt x="0" y="0"/>
                </a:moveTo>
                <a:lnTo>
                  <a:pt x="356259" y="0"/>
                </a:lnTo>
                <a:lnTo>
                  <a:pt x="356259" y="890649"/>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7" name="Freeform 36"/>
          <p:cNvSpPr/>
          <p:nvPr/>
        </p:nvSpPr>
        <p:spPr>
          <a:xfrm>
            <a:off x="2486775" y="3788404"/>
            <a:ext cx="463138" cy="878774"/>
          </a:xfrm>
          <a:custGeom>
            <a:avLst/>
            <a:gdLst>
              <a:gd name="connsiteX0" fmla="*/ 0 w 463138"/>
              <a:gd name="connsiteY0" fmla="*/ 878774 h 878774"/>
              <a:gd name="connsiteX1" fmla="*/ 0 w 463138"/>
              <a:gd name="connsiteY1" fmla="*/ 0 h 878774"/>
              <a:gd name="connsiteX2" fmla="*/ 463138 w 463138"/>
              <a:gd name="connsiteY2" fmla="*/ 0 h 878774"/>
            </a:gdLst>
            <a:ahLst/>
            <a:cxnLst>
              <a:cxn ang="0">
                <a:pos x="connsiteX0" y="connsiteY0"/>
              </a:cxn>
              <a:cxn ang="0">
                <a:pos x="connsiteX1" y="connsiteY1"/>
              </a:cxn>
              <a:cxn ang="0">
                <a:pos x="connsiteX2" y="connsiteY2"/>
              </a:cxn>
            </a:cxnLst>
            <a:rect l="l" t="t" r="r" b="b"/>
            <a:pathLst>
              <a:path w="463138" h="878774">
                <a:moveTo>
                  <a:pt x="0" y="878774"/>
                </a:moveTo>
                <a:lnTo>
                  <a:pt x="0" y="0"/>
                </a:lnTo>
                <a:lnTo>
                  <a:pt x="463138"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70820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wipe(up)">
                                      <p:cBhvr>
                                        <p:cTn id="67" dur="500"/>
                                        <p:tgtEl>
                                          <p:spTgt spid="3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wipe(down)">
                                      <p:cBhvr>
                                        <p:cTn id="72" dur="500"/>
                                        <p:tgtEl>
                                          <p:spTgt spid="37"/>
                                        </p:tgtEl>
                                      </p:cBhvr>
                                    </p:animEffect>
                                  </p:childTnLst>
                                </p:cTn>
                              </p:par>
                              <p:par>
                                <p:cTn id="73" presetID="1" presetClass="exit" presetSubtype="0" fill="hold" nodeType="withEffect">
                                  <p:stCondLst>
                                    <p:cond delay="0"/>
                                  </p:stCondLst>
                                  <p:childTnLst>
                                    <p:set>
                                      <p:cBhvr>
                                        <p:cTn id="74"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9" grpId="0"/>
      <p:bldP spid="30" grpId="0" animBg="1"/>
      <p:bldP spid="35" grpId="0"/>
      <p:bldP spid="36" grpId="0" animBg="1"/>
      <p:bldP spid="3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Procedure: CIR_HEAD_INS_LAST(X,FIRST,LAST)</a:t>
            </a:r>
            <a:endParaRPr lang="en-US" dirty="0"/>
          </a:p>
        </p:txBody>
      </p:sp>
      <p:sp>
        <p:nvSpPr>
          <p:cNvPr id="3" name="Content Placeholder 2"/>
          <p:cNvSpPr>
            <a:spLocks noGrp="1"/>
          </p:cNvSpPr>
          <p:nvPr>
            <p:ph idx="1"/>
          </p:nvPr>
        </p:nvSpPr>
        <p:spPr/>
        <p:txBody>
          <a:bodyPr/>
          <a:lstStyle/>
          <a:p>
            <a:r>
              <a:rPr lang="en-IN" dirty="0"/>
              <a:t>This procedure </a:t>
            </a:r>
            <a:r>
              <a:rPr lang="en-IN" b="1" dirty="0">
                <a:solidFill>
                  <a:srgbClr val="C00000"/>
                </a:solidFill>
              </a:rPr>
              <a:t>inserts a new node at the</a:t>
            </a:r>
            <a:r>
              <a:rPr lang="en-IN" b="1" dirty="0">
                <a:solidFill>
                  <a:srgbClr val="FF0000"/>
                </a:solidFill>
              </a:rPr>
              <a:t> </a:t>
            </a:r>
            <a:r>
              <a:rPr lang="en-IN" b="1" dirty="0">
                <a:solidFill>
                  <a:srgbClr val="C00000"/>
                </a:solidFill>
              </a:rPr>
              <a:t>last position</a:t>
            </a:r>
            <a:r>
              <a:rPr lang="en-IN" b="1" dirty="0">
                <a:solidFill>
                  <a:srgbClr val="FF0000"/>
                </a:solidFill>
              </a:rPr>
              <a:t> </a:t>
            </a:r>
            <a:r>
              <a:rPr lang="en-IN" dirty="0"/>
              <a:t>of Circular linked list with Head node. </a:t>
            </a:r>
          </a:p>
          <a:p>
            <a:r>
              <a:rPr lang="en-IN" b="1" dirty="0">
                <a:solidFill>
                  <a:srgbClr val="C00000"/>
                </a:solidFill>
              </a:rPr>
              <a:t>X</a:t>
            </a:r>
            <a:r>
              <a:rPr lang="en-IN" dirty="0">
                <a:solidFill>
                  <a:srgbClr val="C00000"/>
                </a:solidFill>
              </a:rPr>
              <a:t> </a:t>
            </a:r>
            <a:r>
              <a:rPr lang="en-IN" dirty="0"/>
              <a:t>is a new element to be inserted.</a:t>
            </a:r>
          </a:p>
          <a:p>
            <a:r>
              <a:rPr lang="en-IN" b="1" dirty="0">
                <a:solidFill>
                  <a:srgbClr val="C00000"/>
                </a:solidFill>
              </a:rPr>
              <a:t>FIRST</a:t>
            </a:r>
            <a:r>
              <a:rPr lang="en-IN" dirty="0">
                <a:solidFill>
                  <a:srgbClr val="C00000"/>
                </a:solidFill>
              </a:rPr>
              <a:t> </a:t>
            </a:r>
            <a:r>
              <a:rPr lang="en-IN" dirty="0"/>
              <a:t>and </a:t>
            </a:r>
            <a:r>
              <a:rPr lang="en-IN" b="1" dirty="0">
                <a:solidFill>
                  <a:srgbClr val="C00000"/>
                </a:solidFill>
              </a:rPr>
              <a:t>LAST</a:t>
            </a:r>
            <a:r>
              <a:rPr lang="en-IN" dirty="0">
                <a:solidFill>
                  <a:srgbClr val="C00000"/>
                </a:solidFill>
              </a:rPr>
              <a:t> </a:t>
            </a:r>
            <a:r>
              <a:rPr lang="en-IN" dirty="0"/>
              <a:t>are a </a:t>
            </a:r>
            <a:r>
              <a:rPr lang="en-IN" b="1" dirty="0"/>
              <a:t>pointer to the first &amp; last elements</a:t>
            </a:r>
            <a:r>
              <a:rPr lang="en-IN" dirty="0"/>
              <a:t> of a Circular linked linear list, respectively.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HEAD</a:t>
            </a:r>
            <a:r>
              <a:rPr lang="en-IN" dirty="0">
                <a:solidFill>
                  <a:srgbClr val="C00000"/>
                </a:solidFill>
              </a:rPr>
              <a:t> </a:t>
            </a:r>
            <a:r>
              <a:rPr lang="en-IN" dirty="0"/>
              <a:t>is pointer variable pointing to Head node of Linked List.</a:t>
            </a:r>
            <a:endParaRPr lang="en-US" dirty="0"/>
          </a:p>
          <a:p>
            <a:r>
              <a:rPr lang="en-IN" b="1" dirty="0">
                <a:solidFill>
                  <a:srgbClr val="C00000"/>
                </a:solidFill>
              </a:rPr>
              <a:t>NEW</a:t>
            </a:r>
            <a:r>
              <a:rPr lang="en-IN" dirty="0">
                <a:solidFill>
                  <a:srgbClr val="C00000"/>
                </a:solidFill>
              </a:rPr>
              <a:t> </a:t>
            </a:r>
            <a:r>
              <a:rPr lang="en-IN" dirty="0"/>
              <a:t>is a temporary pointer variable.</a:t>
            </a:r>
            <a:endParaRPr lang="en-US" dirty="0"/>
          </a:p>
          <a:p>
            <a:endParaRPr lang="en-US" dirty="0"/>
          </a:p>
          <a:p>
            <a:endParaRPr lang="en-US" dirty="0"/>
          </a:p>
        </p:txBody>
      </p:sp>
    </p:spTree>
    <p:extLst>
      <p:ext uri="{BB962C8B-B14F-4D97-AF65-F5344CB8AC3E}">
        <p14:creationId xmlns:p14="http://schemas.microsoft.com/office/powerpoint/2010/main" val="12516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Procedure: CIR_HEAD_INS_LAST(X,FIRST,LAST)</a:t>
            </a:r>
            <a:endParaRPr lang="en-US" sz="3200" dirty="0"/>
          </a:p>
        </p:txBody>
      </p:sp>
      <p:sp>
        <p:nvSpPr>
          <p:cNvPr id="4" name="TextBox 3"/>
          <p:cNvSpPr txBox="1"/>
          <p:nvPr/>
        </p:nvSpPr>
        <p:spPr>
          <a:xfrm>
            <a:off x="336000" y="927188"/>
            <a:ext cx="11520000" cy="2246769"/>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[Create New Empty Node]</a:t>
            </a:r>
          </a:p>
          <a:p>
            <a:r>
              <a:rPr lang="en-IN" sz="2000" dirty="0">
                <a:latin typeface="Consolas" pitchFamily="49" charset="0"/>
                <a:cs typeface="Consolas" pitchFamily="49" charset="0"/>
              </a:rPr>
              <a:t>   NEW     NODE</a:t>
            </a:r>
          </a:p>
          <a:p>
            <a:r>
              <a:rPr lang="en-IN" sz="2000" b="1" dirty="0">
                <a:solidFill>
                  <a:schemeClr val="tx2"/>
                </a:solidFill>
                <a:latin typeface="Consolas" pitchFamily="49" charset="0"/>
                <a:cs typeface="Consolas" pitchFamily="49" charset="0"/>
              </a:rPr>
              <a:t>2. [Initialize fields of new node and its link to the list]</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X</a:t>
            </a:r>
          </a:p>
          <a:p>
            <a:r>
              <a:rPr lang="en-IN" sz="2000" dirty="0">
                <a:latin typeface="Consolas" pitchFamily="49" charset="0"/>
                <a:cs typeface="Consolas" pitchFamily="49" charset="0"/>
                <a:sym typeface="Wingdings" pitchFamily="2" charset="2"/>
              </a:rPr>
              <a:t>   LINK(NEW)  HEAD</a:t>
            </a:r>
          </a:p>
          <a:p>
            <a:r>
              <a:rPr lang="en-IN" sz="2000" dirty="0">
                <a:latin typeface="Consolas" pitchFamily="49" charset="0"/>
                <a:cs typeface="Consolas" pitchFamily="49" charset="0"/>
                <a:sym typeface="Wingdings" pitchFamily="2" charset="2"/>
              </a:rPr>
              <a:t>   LINK(LAST)  NEW</a:t>
            </a:r>
          </a:p>
          <a:p>
            <a:r>
              <a:rPr lang="en-IN" sz="2000" dirty="0">
                <a:latin typeface="Consolas" pitchFamily="49" charset="0"/>
                <a:cs typeface="Consolas" pitchFamily="49" charset="0"/>
                <a:sym typeface="Wingdings" pitchFamily="2" charset="2"/>
              </a:rPr>
              <a:t>   LAST  NEW</a:t>
            </a:r>
            <a:endParaRPr lang="en-IN" sz="2000" dirty="0">
              <a:latin typeface="Consolas" pitchFamily="49" charset="0"/>
              <a:cs typeface="Consolas" pitchFamily="49" charset="0"/>
            </a:endParaRPr>
          </a:p>
        </p:txBody>
      </p:sp>
      <p:sp>
        <p:nvSpPr>
          <p:cNvPr id="5" name="Left Arrow 4"/>
          <p:cNvSpPr/>
          <p:nvPr/>
        </p:nvSpPr>
        <p:spPr>
          <a:xfrm>
            <a:off x="1374646" y="1325052"/>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6" name="Group 5"/>
          <p:cNvGrpSpPr/>
          <p:nvPr/>
        </p:nvGrpSpPr>
        <p:grpSpPr>
          <a:xfrm>
            <a:off x="1581501" y="4572000"/>
            <a:ext cx="920012" cy="533400"/>
            <a:chOff x="951919" y="5486400"/>
            <a:chExt cx="920012" cy="533400"/>
          </a:xfrm>
        </p:grpSpPr>
        <p:sp>
          <p:nvSpPr>
            <p:cNvPr id="7" name="Rectangle 6"/>
            <p:cNvSpPr/>
            <p:nvPr/>
          </p:nvSpPr>
          <p:spPr>
            <a:xfrm>
              <a:off x="951919" y="5486400"/>
              <a:ext cx="533400" cy="533400"/>
            </a:xfrm>
            <a:prstGeom prst="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2961239" y="4572000"/>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4180439" y="4572000"/>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5399639" y="4572000"/>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8" name="Group 17"/>
          <p:cNvGrpSpPr/>
          <p:nvPr/>
        </p:nvGrpSpPr>
        <p:grpSpPr>
          <a:xfrm>
            <a:off x="6618839" y="4572000"/>
            <a:ext cx="920012" cy="533400"/>
            <a:chOff x="951919" y="5486400"/>
            <a:chExt cx="920012" cy="533400"/>
          </a:xfrm>
        </p:grpSpPr>
        <p:sp>
          <p:nvSpPr>
            <p:cNvPr id="19" name="Rectangle 18"/>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20" name="Rectangle 19"/>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4" name="Straight Arrow Connector 23"/>
          <p:cNvCxnSpPr>
            <a:stCxn id="8" idx="3"/>
            <a:endCxn id="10" idx="1"/>
          </p:cNvCxnSpPr>
          <p:nvPr/>
        </p:nvCxnSpPr>
        <p:spPr>
          <a:xfrm>
            <a:off x="2501513" y="4838700"/>
            <a:ext cx="45972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1" idx="3"/>
            <a:endCxn id="13" idx="1"/>
          </p:cNvCxnSpPr>
          <p:nvPr/>
        </p:nvCxnSpPr>
        <p:spPr>
          <a:xfrm>
            <a:off x="3881251" y="483870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4" idx="3"/>
            <a:endCxn id="16" idx="1"/>
          </p:cNvCxnSpPr>
          <p:nvPr/>
        </p:nvCxnSpPr>
        <p:spPr>
          <a:xfrm>
            <a:off x="5100451" y="483870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a:stCxn id="17" idx="3"/>
            <a:endCxn id="19" idx="1"/>
          </p:cNvCxnSpPr>
          <p:nvPr/>
        </p:nvCxnSpPr>
        <p:spPr>
          <a:xfrm>
            <a:off x="6319651" y="483870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9" name="TextBox 28"/>
          <p:cNvSpPr txBox="1"/>
          <p:nvPr/>
        </p:nvSpPr>
        <p:spPr>
          <a:xfrm>
            <a:off x="8747973" y="3364468"/>
            <a:ext cx="612668" cy="369332"/>
          </a:xfrm>
          <a:prstGeom prst="rect">
            <a:avLst/>
          </a:prstGeom>
          <a:noFill/>
        </p:spPr>
        <p:txBody>
          <a:bodyPr wrap="none" rtlCol="0">
            <a:spAutoFit/>
          </a:bodyPr>
          <a:lstStyle/>
          <a:p>
            <a:pPr algn="ctr"/>
            <a:r>
              <a:rPr lang="en-IN" b="1" dirty="0">
                <a:solidFill>
                  <a:srgbClr val="FF0000"/>
                </a:solidFill>
              </a:rPr>
              <a:t>NEW</a:t>
            </a:r>
            <a:endParaRPr lang="en-US" b="1" dirty="0">
              <a:solidFill>
                <a:srgbClr val="FF0000"/>
              </a:solidFill>
            </a:endParaRPr>
          </a:p>
        </p:txBody>
      </p:sp>
      <p:grpSp>
        <p:nvGrpSpPr>
          <p:cNvPr id="31" name="Group 30"/>
          <p:cNvGrpSpPr/>
          <p:nvPr/>
        </p:nvGrpSpPr>
        <p:grpSpPr>
          <a:xfrm>
            <a:off x="8572330" y="3733800"/>
            <a:ext cx="920012" cy="533400"/>
            <a:chOff x="951919" y="5486400"/>
            <a:chExt cx="920012" cy="533400"/>
          </a:xfrm>
        </p:grpSpPr>
        <p:sp>
          <p:nvSpPr>
            <p:cNvPr id="32" name="Rectangle 31"/>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50</a:t>
              </a:r>
              <a:endParaRPr lang="en-US" sz="2400" b="1" dirty="0"/>
            </a:p>
          </p:txBody>
        </p:sp>
        <p:sp>
          <p:nvSpPr>
            <p:cNvPr id="33" name="Rectangle 32"/>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4" name="TextBox 33"/>
          <p:cNvSpPr txBox="1"/>
          <p:nvPr/>
        </p:nvSpPr>
        <p:spPr>
          <a:xfrm>
            <a:off x="1505302" y="4191000"/>
            <a:ext cx="725263" cy="369332"/>
          </a:xfrm>
          <a:prstGeom prst="rect">
            <a:avLst/>
          </a:prstGeom>
          <a:noFill/>
        </p:spPr>
        <p:txBody>
          <a:bodyPr wrap="none" rtlCol="0">
            <a:spAutoFit/>
          </a:bodyPr>
          <a:lstStyle/>
          <a:p>
            <a:pPr algn="ctr"/>
            <a:r>
              <a:rPr lang="en-IN" b="1" dirty="0">
                <a:solidFill>
                  <a:srgbClr val="FF0000"/>
                </a:solidFill>
              </a:rPr>
              <a:t>HEAD</a:t>
            </a:r>
            <a:endParaRPr lang="en-US" b="1" dirty="0">
              <a:solidFill>
                <a:srgbClr val="FF0000"/>
              </a:solidFill>
            </a:endParaRPr>
          </a:p>
        </p:txBody>
      </p:sp>
      <p:sp>
        <p:nvSpPr>
          <p:cNvPr id="37" name="Freeform 36"/>
          <p:cNvSpPr/>
          <p:nvPr/>
        </p:nvSpPr>
        <p:spPr>
          <a:xfrm>
            <a:off x="1334984" y="4789714"/>
            <a:ext cx="6709559" cy="837418"/>
          </a:xfrm>
          <a:custGeom>
            <a:avLst/>
            <a:gdLst>
              <a:gd name="connsiteX0" fmla="*/ 6210795 w 6709559"/>
              <a:gd name="connsiteY0" fmla="*/ 0 h 902525"/>
              <a:gd name="connsiteX1" fmla="*/ 6709559 w 6709559"/>
              <a:gd name="connsiteY1" fmla="*/ 0 h 902525"/>
              <a:gd name="connsiteX2" fmla="*/ 6709559 w 6709559"/>
              <a:gd name="connsiteY2" fmla="*/ 902525 h 902525"/>
              <a:gd name="connsiteX3" fmla="*/ 0 w 6709559"/>
              <a:gd name="connsiteY3" fmla="*/ 902525 h 902525"/>
              <a:gd name="connsiteX4" fmla="*/ 0 w 6709559"/>
              <a:gd name="connsiteY4" fmla="*/ 23751 h 902525"/>
              <a:gd name="connsiteX5" fmla="*/ 225632 w 6709559"/>
              <a:gd name="connsiteY5" fmla="*/ 23751 h 90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09559" h="902525">
                <a:moveTo>
                  <a:pt x="6210795" y="0"/>
                </a:moveTo>
                <a:lnTo>
                  <a:pt x="6709559" y="0"/>
                </a:lnTo>
                <a:lnTo>
                  <a:pt x="6709559" y="902525"/>
                </a:lnTo>
                <a:lnTo>
                  <a:pt x="0" y="902525"/>
                </a:lnTo>
                <a:lnTo>
                  <a:pt x="0" y="23751"/>
                </a:lnTo>
                <a:lnTo>
                  <a:pt x="225632" y="23751"/>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8" name="TextBox 37"/>
          <p:cNvSpPr txBox="1"/>
          <p:nvPr/>
        </p:nvSpPr>
        <p:spPr>
          <a:xfrm>
            <a:off x="2831719" y="5257800"/>
            <a:ext cx="734496" cy="369332"/>
          </a:xfrm>
          <a:prstGeom prst="rect">
            <a:avLst/>
          </a:prstGeom>
          <a:noFill/>
        </p:spPr>
        <p:txBody>
          <a:bodyPr wrap="none" rtlCol="0">
            <a:spAutoFit/>
          </a:bodyPr>
          <a:lstStyle/>
          <a:p>
            <a:pPr algn="ctr"/>
            <a:r>
              <a:rPr lang="en-IN" b="1" dirty="0">
                <a:solidFill>
                  <a:srgbClr val="FF0000"/>
                </a:solidFill>
              </a:rPr>
              <a:t>FIRST</a:t>
            </a:r>
            <a:endParaRPr lang="en-US" b="1" dirty="0">
              <a:solidFill>
                <a:srgbClr val="FF0000"/>
              </a:solidFill>
            </a:endParaRPr>
          </a:p>
        </p:txBody>
      </p:sp>
      <p:cxnSp>
        <p:nvCxnSpPr>
          <p:cNvPr id="40" name="Straight Arrow Connector 39"/>
          <p:cNvCxnSpPr/>
          <p:nvPr/>
        </p:nvCxnSpPr>
        <p:spPr>
          <a:xfrm flipV="1">
            <a:off x="3198967" y="5105401"/>
            <a:ext cx="0" cy="22315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47" name="Group 46"/>
          <p:cNvGrpSpPr/>
          <p:nvPr/>
        </p:nvGrpSpPr>
        <p:grpSpPr>
          <a:xfrm>
            <a:off x="6618877" y="5105400"/>
            <a:ext cx="683200" cy="526682"/>
            <a:chOff x="5813335" y="5105400"/>
            <a:chExt cx="683200" cy="526682"/>
          </a:xfrm>
        </p:grpSpPr>
        <p:sp>
          <p:nvSpPr>
            <p:cNvPr id="41" name="TextBox 40"/>
            <p:cNvSpPr txBox="1"/>
            <p:nvPr/>
          </p:nvSpPr>
          <p:spPr>
            <a:xfrm>
              <a:off x="5813335" y="5262750"/>
              <a:ext cx="683200" cy="369332"/>
            </a:xfrm>
            <a:prstGeom prst="rect">
              <a:avLst/>
            </a:prstGeom>
            <a:noFill/>
          </p:spPr>
          <p:txBody>
            <a:bodyPr wrap="none" rtlCol="0">
              <a:spAutoFit/>
            </a:bodyPr>
            <a:lstStyle/>
            <a:p>
              <a:pPr algn="ctr"/>
              <a:r>
                <a:rPr lang="en-IN" b="1" dirty="0">
                  <a:solidFill>
                    <a:srgbClr val="FF0000"/>
                  </a:solidFill>
                </a:rPr>
                <a:t>LAST</a:t>
              </a:r>
              <a:endParaRPr lang="en-US" b="1" dirty="0">
                <a:solidFill>
                  <a:srgbClr val="FF0000"/>
                </a:solidFill>
              </a:endParaRPr>
            </a:p>
          </p:txBody>
        </p:sp>
        <p:cxnSp>
          <p:nvCxnSpPr>
            <p:cNvPr id="42" name="Straight Arrow Connector 41"/>
            <p:cNvCxnSpPr/>
            <p:nvPr/>
          </p:nvCxnSpPr>
          <p:spPr>
            <a:xfrm flipV="1">
              <a:off x="6154935" y="5105400"/>
              <a:ext cx="0" cy="22315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45" name="Freeform 44"/>
          <p:cNvSpPr/>
          <p:nvPr/>
        </p:nvSpPr>
        <p:spPr>
          <a:xfrm>
            <a:off x="1043048" y="4263243"/>
            <a:ext cx="8241476" cy="1876301"/>
          </a:xfrm>
          <a:custGeom>
            <a:avLst/>
            <a:gdLst>
              <a:gd name="connsiteX0" fmla="*/ 8241476 w 8241476"/>
              <a:gd name="connsiteY0" fmla="*/ 0 h 1876301"/>
              <a:gd name="connsiteX1" fmla="*/ 8241476 w 8241476"/>
              <a:gd name="connsiteY1" fmla="*/ 1876301 h 1876301"/>
              <a:gd name="connsiteX2" fmla="*/ 0 w 8241476"/>
              <a:gd name="connsiteY2" fmla="*/ 1876301 h 1876301"/>
              <a:gd name="connsiteX3" fmla="*/ 0 w 8241476"/>
              <a:gd name="connsiteY3" fmla="*/ 581890 h 1876301"/>
              <a:gd name="connsiteX4" fmla="*/ 498764 w 8241476"/>
              <a:gd name="connsiteY4" fmla="*/ 581890 h 1876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1476" h="1876301">
                <a:moveTo>
                  <a:pt x="8241476" y="0"/>
                </a:moveTo>
                <a:lnTo>
                  <a:pt x="8241476" y="1876301"/>
                </a:lnTo>
                <a:lnTo>
                  <a:pt x="0" y="1876301"/>
                </a:lnTo>
                <a:lnTo>
                  <a:pt x="0" y="581890"/>
                </a:lnTo>
                <a:lnTo>
                  <a:pt x="498764" y="58189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6" name="Freeform 45"/>
          <p:cNvSpPr/>
          <p:nvPr/>
        </p:nvSpPr>
        <p:spPr>
          <a:xfrm>
            <a:off x="7313220" y="3990109"/>
            <a:ext cx="1270660" cy="558140"/>
          </a:xfrm>
          <a:custGeom>
            <a:avLst/>
            <a:gdLst>
              <a:gd name="connsiteX0" fmla="*/ 0 w 1270660"/>
              <a:gd name="connsiteY0" fmla="*/ 558140 h 558140"/>
              <a:gd name="connsiteX1" fmla="*/ 0 w 1270660"/>
              <a:gd name="connsiteY1" fmla="*/ 0 h 558140"/>
              <a:gd name="connsiteX2" fmla="*/ 1270660 w 1270660"/>
              <a:gd name="connsiteY2" fmla="*/ 0 h 558140"/>
            </a:gdLst>
            <a:ahLst/>
            <a:cxnLst>
              <a:cxn ang="0">
                <a:pos x="connsiteX0" y="connsiteY0"/>
              </a:cxn>
              <a:cxn ang="0">
                <a:pos x="connsiteX1" y="connsiteY1"/>
              </a:cxn>
              <a:cxn ang="0">
                <a:pos x="connsiteX2" y="connsiteY2"/>
              </a:cxn>
            </a:cxnLst>
            <a:rect l="l" t="t" r="r" b="b"/>
            <a:pathLst>
              <a:path w="1270660" h="558140">
                <a:moveTo>
                  <a:pt x="0" y="558140"/>
                </a:moveTo>
                <a:lnTo>
                  <a:pt x="0" y="0"/>
                </a:lnTo>
                <a:lnTo>
                  <a:pt x="1270660"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8047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1" presetClass="entr" presetSubtype="1" fill="hold" grpId="0" nodeType="click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wheel(1)">
                                      <p:cBhvr>
                                        <p:cTn id="69" dur="2000"/>
                                        <p:tgtEl>
                                          <p:spTgt spid="4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wipe(down)">
                                      <p:cBhvr>
                                        <p:cTn id="74" dur="500"/>
                                        <p:tgtEl>
                                          <p:spTgt spid="46"/>
                                        </p:tgtEl>
                                      </p:cBhvr>
                                    </p:animEffect>
                                  </p:childTnLst>
                                </p:cTn>
                              </p:par>
                              <p:par>
                                <p:cTn id="75" presetID="1" presetClass="exit" presetSubtype="0" fill="hold" grpId="1" nodeType="withEffect">
                                  <p:stCondLst>
                                    <p:cond delay="0"/>
                                  </p:stCondLst>
                                  <p:childTnLst>
                                    <p:set>
                                      <p:cBhvr>
                                        <p:cTn id="76" dur="1" fill="hold">
                                          <p:stCondLst>
                                            <p:cond delay="0"/>
                                          </p:stCondLst>
                                        </p:cTn>
                                        <p:tgtEl>
                                          <p:spTgt spid="37"/>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50" presetClass="path" presetSubtype="0" accel="50000" decel="50000" fill="hold" nodeType="clickEffect">
                                  <p:stCondLst>
                                    <p:cond delay="0"/>
                                  </p:stCondLst>
                                  <p:childTnLst>
                                    <p:animMotion origin="layout" path="M 0.10196 -3.7037E-7 L 0.15586 -3.7037E-7 C 0.18008 -3.7037E-7 0.21029 -0.03472 0.21029 -0.06273 L 0.21029 -0.125 " pathEditMode="relative" rAng="0" ptsTypes="AAAA">
                                      <p:cBhvr>
                                        <p:cTn id="80" dur="2000" fill="hold"/>
                                        <p:tgtEl>
                                          <p:spTgt spid="47"/>
                                        </p:tgtEl>
                                        <p:attrNameLst>
                                          <p:attrName>ppt_x</p:attrName>
                                          <p:attrName>ppt_y</p:attrName>
                                        </p:attrNameLst>
                                      </p:cBhvr>
                                      <p:rCtr x="5417" y="-625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9" grpId="0"/>
      <p:bldP spid="34" grpId="0"/>
      <p:bldP spid="37" grpId="0" animBg="1"/>
      <p:bldP spid="37" grpId="1" animBg="1"/>
      <p:bldP spid="38" grpId="0"/>
      <p:bldP spid="45" grpId="0" animBg="1"/>
      <p:bldP spid="4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Procedure: CIR_HEAD_INS_AFTER-P (X,FIRST,LAST)</a:t>
            </a:r>
            <a:endParaRPr lang="en-US" dirty="0"/>
          </a:p>
        </p:txBody>
      </p:sp>
      <p:sp>
        <p:nvSpPr>
          <p:cNvPr id="3" name="Content Placeholder 2"/>
          <p:cNvSpPr>
            <a:spLocks noGrp="1"/>
          </p:cNvSpPr>
          <p:nvPr>
            <p:ph idx="1"/>
          </p:nvPr>
        </p:nvSpPr>
        <p:spPr/>
        <p:txBody>
          <a:bodyPr/>
          <a:lstStyle/>
          <a:p>
            <a:r>
              <a:rPr lang="en-IN" dirty="0"/>
              <a:t>This procedure </a:t>
            </a:r>
            <a:r>
              <a:rPr lang="en-IN" b="1" dirty="0">
                <a:solidFill>
                  <a:srgbClr val="C00000"/>
                </a:solidFill>
              </a:rPr>
              <a:t>inserts a new node</a:t>
            </a:r>
            <a:r>
              <a:rPr lang="en-IN" b="1" dirty="0">
                <a:solidFill>
                  <a:srgbClr val="FF0000"/>
                </a:solidFill>
              </a:rPr>
              <a:t> </a:t>
            </a:r>
            <a:r>
              <a:rPr lang="en-IN" b="1" dirty="0">
                <a:solidFill>
                  <a:srgbClr val="C00000"/>
                </a:solidFill>
              </a:rPr>
              <a:t> after a node whose address is given by P</a:t>
            </a:r>
            <a:r>
              <a:rPr lang="en-IN" b="1" dirty="0">
                <a:solidFill>
                  <a:srgbClr val="FF0000"/>
                </a:solidFill>
              </a:rPr>
              <a:t> </a:t>
            </a:r>
            <a:r>
              <a:rPr lang="en-IN" dirty="0"/>
              <a:t>of Circular linked list with Head node. </a:t>
            </a:r>
          </a:p>
          <a:p>
            <a:r>
              <a:rPr lang="en-IN" b="1" dirty="0">
                <a:solidFill>
                  <a:srgbClr val="C00000"/>
                </a:solidFill>
              </a:rPr>
              <a:t>X</a:t>
            </a:r>
            <a:r>
              <a:rPr lang="en-IN" dirty="0">
                <a:solidFill>
                  <a:srgbClr val="C00000"/>
                </a:solidFill>
              </a:rPr>
              <a:t> </a:t>
            </a:r>
            <a:r>
              <a:rPr lang="en-IN" dirty="0"/>
              <a:t>is a new element to be inserted.</a:t>
            </a:r>
          </a:p>
          <a:p>
            <a:r>
              <a:rPr lang="en-IN" b="1" dirty="0">
                <a:solidFill>
                  <a:srgbClr val="C00000"/>
                </a:solidFill>
              </a:rPr>
              <a:t>FIRST</a:t>
            </a:r>
            <a:r>
              <a:rPr lang="en-IN" dirty="0">
                <a:solidFill>
                  <a:srgbClr val="C00000"/>
                </a:solidFill>
              </a:rPr>
              <a:t> </a:t>
            </a:r>
            <a:r>
              <a:rPr lang="en-IN" dirty="0"/>
              <a:t>and </a:t>
            </a:r>
            <a:r>
              <a:rPr lang="en-IN" b="1" dirty="0">
                <a:solidFill>
                  <a:srgbClr val="C00000"/>
                </a:solidFill>
              </a:rPr>
              <a:t>LAST</a:t>
            </a:r>
            <a:r>
              <a:rPr lang="en-IN" dirty="0">
                <a:solidFill>
                  <a:srgbClr val="C00000"/>
                </a:solidFill>
              </a:rPr>
              <a:t> </a:t>
            </a:r>
            <a:r>
              <a:rPr lang="en-IN" dirty="0"/>
              <a:t>are a </a:t>
            </a:r>
            <a:r>
              <a:rPr lang="en-IN" b="1" dirty="0"/>
              <a:t>pointer to the first &amp; last elements</a:t>
            </a:r>
            <a:r>
              <a:rPr lang="en-IN" dirty="0"/>
              <a:t> of a Circular linked linear list, respectively.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HEAD</a:t>
            </a:r>
            <a:r>
              <a:rPr lang="en-IN" dirty="0">
                <a:solidFill>
                  <a:srgbClr val="C00000"/>
                </a:solidFill>
              </a:rPr>
              <a:t> </a:t>
            </a:r>
            <a:r>
              <a:rPr lang="en-IN" dirty="0"/>
              <a:t>is pointer variable pointing to Head node of Linked List.</a:t>
            </a:r>
            <a:endParaRPr lang="en-US" dirty="0"/>
          </a:p>
          <a:p>
            <a:r>
              <a:rPr lang="en-IN" b="1" dirty="0">
                <a:solidFill>
                  <a:srgbClr val="C00000"/>
                </a:solidFill>
              </a:rPr>
              <a:t>NEW</a:t>
            </a:r>
            <a:r>
              <a:rPr lang="en-IN" dirty="0">
                <a:solidFill>
                  <a:srgbClr val="C00000"/>
                </a:solidFill>
              </a:rPr>
              <a:t> </a:t>
            </a:r>
            <a:r>
              <a:rPr lang="en-IN" dirty="0"/>
              <a:t>is a temporary pointer variable.</a:t>
            </a:r>
            <a:endParaRPr lang="en-US" dirty="0"/>
          </a:p>
          <a:p>
            <a:endParaRPr lang="en-US" dirty="0"/>
          </a:p>
          <a:p>
            <a:endParaRPr lang="en-US" dirty="0"/>
          </a:p>
        </p:txBody>
      </p:sp>
    </p:spTree>
    <p:extLst>
      <p:ext uri="{BB962C8B-B14F-4D97-AF65-F5344CB8AC3E}">
        <p14:creationId xmlns:p14="http://schemas.microsoft.com/office/powerpoint/2010/main" val="118194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Procedure: CIR_HEAD_INS_AFTER-P (X,FIRST,LAST)</a:t>
            </a:r>
            <a:endParaRPr lang="en-US" sz="3200" dirty="0"/>
          </a:p>
        </p:txBody>
      </p:sp>
      <p:sp>
        <p:nvSpPr>
          <p:cNvPr id="4" name="TextBox 3"/>
          <p:cNvSpPr txBox="1"/>
          <p:nvPr/>
        </p:nvSpPr>
        <p:spPr>
          <a:xfrm>
            <a:off x="336000" y="889952"/>
            <a:ext cx="11520000" cy="255454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[Create New Empty Node]</a:t>
            </a:r>
          </a:p>
          <a:p>
            <a:r>
              <a:rPr lang="en-IN" sz="2000" dirty="0">
                <a:latin typeface="Consolas" pitchFamily="49" charset="0"/>
                <a:cs typeface="Consolas" pitchFamily="49" charset="0"/>
              </a:rPr>
              <a:t>    NEW     NODE</a:t>
            </a:r>
          </a:p>
          <a:p>
            <a:r>
              <a:rPr lang="en-IN" sz="2000" b="1" dirty="0">
                <a:solidFill>
                  <a:schemeClr val="tx2"/>
                </a:solidFill>
                <a:latin typeface="Consolas" pitchFamily="49" charset="0"/>
                <a:cs typeface="Consolas" pitchFamily="49" charset="0"/>
              </a:rPr>
              <a:t>2. [Initialize fields of new node and its link to the list]</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X</a:t>
            </a:r>
          </a:p>
          <a:p>
            <a:r>
              <a:rPr lang="en-IN" sz="2000" dirty="0">
                <a:latin typeface="Consolas" pitchFamily="49" charset="0"/>
                <a:cs typeface="Consolas" pitchFamily="49" charset="0"/>
                <a:sym typeface="Wingdings" pitchFamily="2" charset="2"/>
              </a:rPr>
              <a:t>    LINK(NEW)  LINK(P)</a:t>
            </a:r>
          </a:p>
          <a:p>
            <a:r>
              <a:rPr lang="en-IN" sz="2000" dirty="0">
                <a:latin typeface="Consolas" pitchFamily="49" charset="0"/>
                <a:cs typeface="Consolas" pitchFamily="49" charset="0"/>
                <a:sym typeface="Wingdings" pitchFamily="2" charset="2"/>
              </a:rPr>
              <a:t>    LINK(P)  NEW</a:t>
            </a:r>
          </a:p>
          <a:p>
            <a:r>
              <a:rPr lang="en-IN" sz="2000" dirty="0">
                <a:latin typeface="Consolas" pitchFamily="49" charset="0"/>
                <a:cs typeface="Consolas" pitchFamily="49" charset="0"/>
                <a:sym typeface="Wingdings" pitchFamily="2" charset="2"/>
              </a:rPr>
              <a:t>    </a:t>
            </a:r>
            <a:r>
              <a:rPr lang="en-IN" sz="2000" b="1" dirty="0">
                <a:solidFill>
                  <a:schemeClr val="tx2">
                    <a:lumMod val="75000"/>
                  </a:schemeClr>
                </a:solidFill>
                <a:latin typeface="Consolas" pitchFamily="49" charset="0"/>
                <a:cs typeface="Consolas" pitchFamily="49" charset="0"/>
                <a:sym typeface="Wingdings" pitchFamily="2" charset="2"/>
              </a:rPr>
              <a:t>IF</a:t>
            </a:r>
            <a:r>
              <a:rPr lang="en-IN" sz="2000" dirty="0">
                <a:latin typeface="Consolas" pitchFamily="49" charset="0"/>
                <a:cs typeface="Consolas" pitchFamily="49" charset="0"/>
                <a:sym typeface="Wingdings" pitchFamily="2" charset="2"/>
              </a:rPr>
              <a:t>   P = LAST</a:t>
            </a:r>
          </a:p>
          <a:p>
            <a:r>
              <a:rPr lang="en-IN" sz="2000" dirty="0">
                <a:latin typeface="Consolas" pitchFamily="49" charset="0"/>
                <a:cs typeface="Consolas" pitchFamily="49" charset="0"/>
                <a:sym typeface="Wingdings" pitchFamily="2" charset="2"/>
              </a:rPr>
              <a:t>    </a:t>
            </a:r>
            <a:r>
              <a:rPr lang="en-IN" sz="2000" b="1" dirty="0">
                <a:solidFill>
                  <a:schemeClr val="tx2">
                    <a:lumMod val="75000"/>
                  </a:schemeClr>
                </a:solidFill>
                <a:latin typeface="Consolas" pitchFamily="49" charset="0"/>
                <a:cs typeface="Consolas" pitchFamily="49" charset="0"/>
                <a:sym typeface="Wingdings" pitchFamily="2" charset="2"/>
              </a:rPr>
              <a:t>THEN</a:t>
            </a:r>
            <a:r>
              <a:rPr lang="en-IN" sz="2000" dirty="0">
                <a:solidFill>
                  <a:schemeClr val="tx2">
                    <a:lumMod val="75000"/>
                  </a:schemeClr>
                </a:solidFill>
                <a:latin typeface="Consolas" pitchFamily="49" charset="0"/>
                <a:cs typeface="Consolas" pitchFamily="49" charset="0"/>
                <a:sym typeface="Wingdings" pitchFamily="2" charset="2"/>
              </a:rPr>
              <a:t> </a:t>
            </a:r>
            <a:r>
              <a:rPr lang="en-IN" sz="2000" dirty="0">
                <a:latin typeface="Consolas" pitchFamily="49" charset="0"/>
                <a:cs typeface="Consolas" pitchFamily="49" charset="0"/>
                <a:sym typeface="Wingdings" pitchFamily="2" charset="2"/>
              </a:rPr>
              <a:t>LAST  NEW</a:t>
            </a:r>
            <a:endParaRPr lang="en-IN" sz="2000" dirty="0">
              <a:latin typeface="Consolas" pitchFamily="49" charset="0"/>
              <a:cs typeface="Consolas" pitchFamily="49" charset="0"/>
            </a:endParaRPr>
          </a:p>
        </p:txBody>
      </p:sp>
      <p:sp>
        <p:nvSpPr>
          <p:cNvPr id="5" name="Left Arrow 4"/>
          <p:cNvSpPr/>
          <p:nvPr/>
        </p:nvSpPr>
        <p:spPr>
          <a:xfrm>
            <a:off x="1517580" y="1280985"/>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6" name="Group 5"/>
          <p:cNvGrpSpPr/>
          <p:nvPr/>
        </p:nvGrpSpPr>
        <p:grpSpPr>
          <a:xfrm>
            <a:off x="1607623" y="4656408"/>
            <a:ext cx="920012" cy="533400"/>
            <a:chOff x="951919" y="5486400"/>
            <a:chExt cx="920012" cy="533400"/>
          </a:xfrm>
        </p:grpSpPr>
        <p:sp>
          <p:nvSpPr>
            <p:cNvPr id="7" name="Rectangle 6"/>
            <p:cNvSpPr/>
            <p:nvPr/>
          </p:nvSpPr>
          <p:spPr>
            <a:xfrm>
              <a:off x="951919" y="5486400"/>
              <a:ext cx="533400" cy="533400"/>
            </a:xfrm>
            <a:prstGeom prst="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2987361" y="4656408"/>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4206561" y="4656408"/>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5425761" y="4656408"/>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8" name="Group 17"/>
          <p:cNvGrpSpPr/>
          <p:nvPr/>
        </p:nvGrpSpPr>
        <p:grpSpPr>
          <a:xfrm>
            <a:off x="6644961" y="4656408"/>
            <a:ext cx="920012" cy="533400"/>
            <a:chOff x="951919" y="5486400"/>
            <a:chExt cx="920012" cy="533400"/>
          </a:xfrm>
        </p:grpSpPr>
        <p:sp>
          <p:nvSpPr>
            <p:cNvPr id="19" name="Rectangle 18"/>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20" name="Rectangle 19"/>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1" name="Straight Arrow Connector 20"/>
          <p:cNvCxnSpPr>
            <a:stCxn id="8" idx="3"/>
            <a:endCxn id="10" idx="1"/>
          </p:cNvCxnSpPr>
          <p:nvPr/>
        </p:nvCxnSpPr>
        <p:spPr>
          <a:xfrm>
            <a:off x="2527635" y="4923108"/>
            <a:ext cx="45972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11" idx="3"/>
            <a:endCxn id="13" idx="1"/>
          </p:cNvCxnSpPr>
          <p:nvPr/>
        </p:nvCxnSpPr>
        <p:spPr>
          <a:xfrm>
            <a:off x="3907373" y="492310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14" idx="3"/>
            <a:endCxn id="16" idx="1"/>
          </p:cNvCxnSpPr>
          <p:nvPr/>
        </p:nvCxnSpPr>
        <p:spPr>
          <a:xfrm>
            <a:off x="5126573" y="492310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7" idx="3"/>
            <a:endCxn id="19" idx="1"/>
          </p:cNvCxnSpPr>
          <p:nvPr/>
        </p:nvCxnSpPr>
        <p:spPr>
          <a:xfrm>
            <a:off x="6345773" y="492310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5" name="TextBox 24"/>
          <p:cNvSpPr txBox="1"/>
          <p:nvPr/>
        </p:nvSpPr>
        <p:spPr>
          <a:xfrm>
            <a:off x="8774095" y="3448876"/>
            <a:ext cx="612668" cy="369332"/>
          </a:xfrm>
          <a:prstGeom prst="rect">
            <a:avLst/>
          </a:prstGeom>
          <a:noFill/>
        </p:spPr>
        <p:txBody>
          <a:bodyPr wrap="none" rtlCol="0">
            <a:spAutoFit/>
          </a:bodyPr>
          <a:lstStyle/>
          <a:p>
            <a:pPr algn="ctr"/>
            <a:r>
              <a:rPr lang="en-IN" b="1" dirty="0">
                <a:solidFill>
                  <a:srgbClr val="C00000"/>
                </a:solidFill>
              </a:rPr>
              <a:t>NEW</a:t>
            </a:r>
            <a:endParaRPr lang="en-US" b="1" dirty="0">
              <a:solidFill>
                <a:srgbClr val="C00000"/>
              </a:solidFill>
            </a:endParaRPr>
          </a:p>
        </p:txBody>
      </p:sp>
      <p:grpSp>
        <p:nvGrpSpPr>
          <p:cNvPr id="26" name="Group 25"/>
          <p:cNvGrpSpPr/>
          <p:nvPr/>
        </p:nvGrpSpPr>
        <p:grpSpPr>
          <a:xfrm>
            <a:off x="8598452" y="3818208"/>
            <a:ext cx="920012" cy="533400"/>
            <a:chOff x="951919" y="5486400"/>
            <a:chExt cx="920012" cy="533400"/>
          </a:xfrm>
        </p:grpSpPr>
        <p:sp>
          <p:nvSpPr>
            <p:cNvPr id="27" name="Rectangle 2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50</a:t>
              </a:r>
              <a:endParaRPr lang="en-US" sz="2400" b="1" dirty="0"/>
            </a:p>
          </p:txBody>
        </p:sp>
        <p:sp>
          <p:nvSpPr>
            <p:cNvPr id="28" name="Rectangle 2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29" name="TextBox 28"/>
          <p:cNvSpPr txBox="1"/>
          <p:nvPr/>
        </p:nvSpPr>
        <p:spPr>
          <a:xfrm>
            <a:off x="1531424" y="4275408"/>
            <a:ext cx="725263" cy="369332"/>
          </a:xfrm>
          <a:prstGeom prst="rect">
            <a:avLst/>
          </a:prstGeom>
          <a:noFill/>
        </p:spPr>
        <p:txBody>
          <a:bodyPr wrap="none" rtlCol="0">
            <a:spAutoFit/>
          </a:bodyPr>
          <a:lstStyle/>
          <a:p>
            <a:pPr algn="ctr"/>
            <a:r>
              <a:rPr lang="en-IN" b="1" dirty="0">
                <a:solidFill>
                  <a:srgbClr val="C00000"/>
                </a:solidFill>
              </a:rPr>
              <a:t>HEAD</a:t>
            </a:r>
            <a:endParaRPr lang="en-US" b="1" dirty="0">
              <a:solidFill>
                <a:srgbClr val="C00000"/>
              </a:solidFill>
            </a:endParaRPr>
          </a:p>
        </p:txBody>
      </p:sp>
      <p:sp>
        <p:nvSpPr>
          <p:cNvPr id="30" name="Freeform 29"/>
          <p:cNvSpPr/>
          <p:nvPr/>
        </p:nvSpPr>
        <p:spPr>
          <a:xfrm>
            <a:off x="1361106" y="4874122"/>
            <a:ext cx="6709559" cy="837418"/>
          </a:xfrm>
          <a:custGeom>
            <a:avLst/>
            <a:gdLst>
              <a:gd name="connsiteX0" fmla="*/ 6210795 w 6709559"/>
              <a:gd name="connsiteY0" fmla="*/ 0 h 902525"/>
              <a:gd name="connsiteX1" fmla="*/ 6709559 w 6709559"/>
              <a:gd name="connsiteY1" fmla="*/ 0 h 902525"/>
              <a:gd name="connsiteX2" fmla="*/ 6709559 w 6709559"/>
              <a:gd name="connsiteY2" fmla="*/ 902525 h 902525"/>
              <a:gd name="connsiteX3" fmla="*/ 0 w 6709559"/>
              <a:gd name="connsiteY3" fmla="*/ 902525 h 902525"/>
              <a:gd name="connsiteX4" fmla="*/ 0 w 6709559"/>
              <a:gd name="connsiteY4" fmla="*/ 23751 h 902525"/>
              <a:gd name="connsiteX5" fmla="*/ 225632 w 6709559"/>
              <a:gd name="connsiteY5" fmla="*/ 23751 h 90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09559" h="902525">
                <a:moveTo>
                  <a:pt x="6210795" y="0"/>
                </a:moveTo>
                <a:lnTo>
                  <a:pt x="6709559" y="0"/>
                </a:lnTo>
                <a:lnTo>
                  <a:pt x="6709559" y="902525"/>
                </a:lnTo>
                <a:lnTo>
                  <a:pt x="0" y="902525"/>
                </a:lnTo>
                <a:lnTo>
                  <a:pt x="0" y="23751"/>
                </a:lnTo>
                <a:lnTo>
                  <a:pt x="225632" y="23751"/>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1" name="TextBox 30"/>
          <p:cNvSpPr txBox="1"/>
          <p:nvPr/>
        </p:nvSpPr>
        <p:spPr>
          <a:xfrm>
            <a:off x="2857841" y="5342208"/>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cxnSp>
        <p:nvCxnSpPr>
          <p:cNvPr id="32" name="Straight Arrow Connector 31"/>
          <p:cNvCxnSpPr/>
          <p:nvPr/>
        </p:nvCxnSpPr>
        <p:spPr>
          <a:xfrm flipV="1">
            <a:off x="3225089" y="5189809"/>
            <a:ext cx="0" cy="22315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33" name="Group 32"/>
          <p:cNvGrpSpPr/>
          <p:nvPr/>
        </p:nvGrpSpPr>
        <p:grpSpPr>
          <a:xfrm>
            <a:off x="7059706" y="5189808"/>
            <a:ext cx="683200" cy="526682"/>
            <a:chOff x="5813335" y="5105400"/>
            <a:chExt cx="683200" cy="526682"/>
          </a:xfrm>
        </p:grpSpPr>
        <p:sp>
          <p:nvSpPr>
            <p:cNvPr id="34" name="TextBox 33"/>
            <p:cNvSpPr txBox="1"/>
            <p:nvPr/>
          </p:nvSpPr>
          <p:spPr>
            <a:xfrm>
              <a:off x="5813335" y="5262750"/>
              <a:ext cx="683200" cy="369332"/>
            </a:xfrm>
            <a:prstGeom prst="rect">
              <a:avLst/>
            </a:prstGeom>
            <a:noFill/>
          </p:spPr>
          <p:txBody>
            <a:bodyPr wrap="none" rtlCol="0">
              <a:spAutoFit/>
            </a:bodyPr>
            <a:lstStyle/>
            <a:p>
              <a:pPr algn="ctr"/>
              <a:r>
                <a:rPr lang="en-IN" b="1" dirty="0">
                  <a:solidFill>
                    <a:srgbClr val="C00000"/>
                  </a:solidFill>
                </a:rPr>
                <a:t>LAST</a:t>
              </a:r>
              <a:endParaRPr lang="en-US" b="1" dirty="0">
                <a:solidFill>
                  <a:srgbClr val="C00000"/>
                </a:solidFill>
              </a:endParaRPr>
            </a:p>
          </p:txBody>
        </p:sp>
        <p:cxnSp>
          <p:nvCxnSpPr>
            <p:cNvPr id="35" name="Straight Arrow Connector 34"/>
            <p:cNvCxnSpPr/>
            <p:nvPr/>
          </p:nvCxnSpPr>
          <p:spPr>
            <a:xfrm flipV="1">
              <a:off x="6154935" y="5105400"/>
              <a:ext cx="0" cy="22315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36" name="Freeform 35"/>
          <p:cNvSpPr/>
          <p:nvPr/>
        </p:nvSpPr>
        <p:spPr>
          <a:xfrm>
            <a:off x="1069170" y="4347651"/>
            <a:ext cx="8241476" cy="1876301"/>
          </a:xfrm>
          <a:custGeom>
            <a:avLst/>
            <a:gdLst>
              <a:gd name="connsiteX0" fmla="*/ 8241476 w 8241476"/>
              <a:gd name="connsiteY0" fmla="*/ 0 h 1876301"/>
              <a:gd name="connsiteX1" fmla="*/ 8241476 w 8241476"/>
              <a:gd name="connsiteY1" fmla="*/ 1876301 h 1876301"/>
              <a:gd name="connsiteX2" fmla="*/ 0 w 8241476"/>
              <a:gd name="connsiteY2" fmla="*/ 1876301 h 1876301"/>
              <a:gd name="connsiteX3" fmla="*/ 0 w 8241476"/>
              <a:gd name="connsiteY3" fmla="*/ 581890 h 1876301"/>
              <a:gd name="connsiteX4" fmla="*/ 498764 w 8241476"/>
              <a:gd name="connsiteY4" fmla="*/ 581890 h 1876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1476" h="1876301">
                <a:moveTo>
                  <a:pt x="8241476" y="0"/>
                </a:moveTo>
                <a:lnTo>
                  <a:pt x="8241476" y="1876301"/>
                </a:lnTo>
                <a:lnTo>
                  <a:pt x="0" y="1876301"/>
                </a:lnTo>
                <a:lnTo>
                  <a:pt x="0" y="581890"/>
                </a:lnTo>
                <a:lnTo>
                  <a:pt x="498764" y="58189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7" name="Freeform 36"/>
          <p:cNvSpPr/>
          <p:nvPr/>
        </p:nvSpPr>
        <p:spPr>
          <a:xfrm>
            <a:off x="7339342" y="4074517"/>
            <a:ext cx="1270660" cy="558140"/>
          </a:xfrm>
          <a:custGeom>
            <a:avLst/>
            <a:gdLst>
              <a:gd name="connsiteX0" fmla="*/ 0 w 1270660"/>
              <a:gd name="connsiteY0" fmla="*/ 558140 h 558140"/>
              <a:gd name="connsiteX1" fmla="*/ 0 w 1270660"/>
              <a:gd name="connsiteY1" fmla="*/ 0 h 558140"/>
              <a:gd name="connsiteX2" fmla="*/ 1270660 w 1270660"/>
              <a:gd name="connsiteY2" fmla="*/ 0 h 558140"/>
            </a:gdLst>
            <a:ahLst/>
            <a:cxnLst>
              <a:cxn ang="0">
                <a:pos x="connsiteX0" y="connsiteY0"/>
              </a:cxn>
              <a:cxn ang="0">
                <a:pos x="connsiteX1" y="connsiteY1"/>
              </a:cxn>
              <a:cxn ang="0">
                <a:pos x="connsiteX2" y="connsiteY2"/>
              </a:cxn>
            </a:cxnLst>
            <a:rect l="l" t="t" r="r" b="b"/>
            <a:pathLst>
              <a:path w="1270660" h="558140">
                <a:moveTo>
                  <a:pt x="0" y="558140"/>
                </a:moveTo>
                <a:lnTo>
                  <a:pt x="0" y="0"/>
                </a:lnTo>
                <a:lnTo>
                  <a:pt x="1270660"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8" name="TextBox 37"/>
          <p:cNvSpPr txBox="1"/>
          <p:nvPr/>
        </p:nvSpPr>
        <p:spPr>
          <a:xfrm>
            <a:off x="6807324" y="4255575"/>
            <a:ext cx="316112" cy="369332"/>
          </a:xfrm>
          <a:prstGeom prst="rect">
            <a:avLst/>
          </a:prstGeom>
          <a:noFill/>
        </p:spPr>
        <p:txBody>
          <a:bodyPr wrap="none" rtlCol="0">
            <a:spAutoFit/>
          </a:bodyPr>
          <a:lstStyle/>
          <a:p>
            <a:pPr algn="ctr"/>
            <a:r>
              <a:rPr lang="en-IN" b="1" dirty="0">
                <a:solidFill>
                  <a:srgbClr val="C00000"/>
                </a:solidFill>
              </a:rPr>
              <a:t>P</a:t>
            </a:r>
            <a:endParaRPr lang="en-US" b="1" dirty="0">
              <a:solidFill>
                <a:srgbClr val="C00000"/>
              </a:solidFill>
            </a:endParaRPr>
          </a:p>
        </p:txBody>
      </p:sp>
    </p:spTree>
    <p:extLst>
      <p:ext uri="{BB962C8B-B14F-4D97-AF65-F5344CB8AC3E}">
        <p14:creationId xmlns:p14="http://schemas.microsoft.com/office/powerpoint/2010/main" val="90891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 end="1"/>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2" end="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1" presetClass="entr" presetSubtype="1" fill="hold" grpId="0" nodeType="click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wheel(1)">
                                      <p:cBhvr>
                                        <p:cTn id="67" dur="2000"/>
                                        <p:tgtEl>
                                          <p:spTgt spid="36"/>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wipe(down)">
                                      <p:cBhvr>
                                        <p:cTn id="76" dur="500"/>
                                        <p:tgtEl>
                                          <p:spTgt spid="37"/>
                                        </p:tgtEl>
                                      </p:cBhvr>
                                    </p:animEffect>
                                  </p:childTnLst>
                                </p:cTn>
                              </p:par>
                              <p:par>
                                <p:cTn id="77" presetID="1" presetClass="exit" presetSubtype="0" fill="hold" grpId="1" nodeType="withEffect">
                                  <p:stCondLst>
                                    <p:cond delay="0"/>
                                  </p:stCondLst>
                                  <p:childTnLst>
                                    <p:set>
                                      <p:cBhvr>
                                        <p:cTn id="78" dur="1" fill="hold">
                                          <p:stCondLst>
                                            <p:cond delay="0"/>
                                          </p:stCondLst>
                                        </p:cTn>
                                        <p:tgtEl>
                                          <p:spTgt spid="30"/>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6" end="6"/>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0" presetClass="path" presetSubtype="0" accel="50000" decel="50000" fill="hold" nodeType="clickEffect">
                                  <p:stCondLst>
                                    <p:cond delay="0"/>
                                  </p:stCondLst>
                                  <p:childTnLst>
                                    <p:animMotion origin="layout" path="M 0.04688 0.00046 C 0.05091 -0.00486 0.05729 -0.01412 0.06211 -0.0162 C 0.06628 -0.02176 0.06771 -0.02662 0.07331 -0.02917 C 0.07969 -0.03773 0.08425 -0.04583 0.09271 -0.04954 C 0.09844 -0.05995 0.10951 -0.06852 0.11914 -0.07176 C 0.12331 -0.07732 0.12604 -0.08033 0.13164 -0.08287 C 0.14336 -0.10394 0.12591 -0.075 0.14414 -0.09583 C 0.14518 -0.09699 0.14466 -0.09977 0.14544 -0.10139 C 0.14649 -0.10324 0.14831 -0.10394 0.14961 -0.10509 C 0.15052 -0.10695 0.15117 -0.10903 0.15248 -0.11065 C 0.15365 -0.11227 0.15664 -0.11435 0.15664 -0.11412 L 0.15664 -0.12732 " pathEditMode="relative" rAng="0" ptsTypes="AAAAAAAAAAAA">
                                      <p:cBhvr>
                                        <p:cTn id="88" dur="2000" fill="hold"/>
                                        <p:tgtEl>
                                          <p:spTgt spid="33"/>
                                        </p:tgtEl>
                                        <p:attrNameLst>
                                          <p:attrName>ppt_x</p:attrName>
                                          <p:attrName>ppt_y</p:attrName>
                                        </p:attrNameLst>
                                      </p:cBhvr>
                                      <p:rCtr x="5482" y="-63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5" grpId="0"/>
      <p:bldP spid="29" grpId="0"/>
      <p:bldP spid="30" grpId="0" animBg="1"/>
      <p:bldP spid="30" grpId="1" animBg="1"/>
      <p:bldP spid="31" grpId="0"/>
      <p:bldP spid="36" grpId="0" animBg="1"/>
      <p:bldP spid="37" grpId="0" animBg="1"/>
      <p:bldP spid="3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Doubly Linked Linear List</a:t>
            </a:r>
            <a:endParaRPr lang="en-US" dirty="0"/>
          </a:p>
        </p:txBody>
      </p:sp>
      <p:sp>
        <p:nvSpPr>
          <p:cNvPr id="3" name="Content Placeholder 2"/>
          <p:cNvSpPr>
            <a:spLocks noGrp="1"/>
          </p:cNvSpPr>
          <p:nvPr>
            <p:ph idx="1"/>
          </p:nvPr>
        </p:nvSpPr>
        <p:spPr/>
        <p:txBody>
          <a:bodyPr/>
          <a:lstStyle/>
          <a:p>
            <a:r>
              <a:rPr lang="en-IN" dirty="0"/>
              <a:t>In certain Applications, it is very desirable that a list be traversed in either forward or reverse direction.</a:t>
            </a:r>
          </a:p>
          <a:p>
            <a:r>
              <a:rPr lang="en-IN" dirty="0"/>
              <a:t>This property implies that each node must contain two link fields instead of usual one.</a:t>
            </a:r>
          </a:p>
          <a:p>
            <a:r>
              <a:rPr lang="en-IN" dirty="0"/>
              <a:t>The links are used to denote </a:t>
            </a:r>
            <a:r>
              <a:rPr lang="en-IN" b="1" dirty="0">
                <a:solidFill>
                  <a:srgbClr val="C00000"/>
                </a:solidFill>
              </a:rPr>
              <a:t>Predecessor</a:t>
            </a:r>
            <a:r>
              <a:rPr lang="en-IN" dirty="0">
                <a:solidFill>
                  <a:srgbClr val="C00000"/>
                </a:solidFill>
              </a:rPr>
              <a:t> </a:t>
            </a:r>
            <a:r>
              <a:rPr lang="en-IN" dirty="0"/>
              <a:t>and </a:t>
            </a:r>
            <a:r>
              <a:rPr lang="en-IN" b="1" dirty="0">
                <a:solidFill>
                  <a:srgbClr val="C00000"/>
                </a:solidFill>
              </a:rPr>
              <a:t>Successor</a:t>
            </a:r>
            <a:r>
              <a:rPr lang="en-IN" dirty="0">
                <a:solidFill>
                  <a:srgbClr val="C00000"/>
                </a:solidFill>
              </a:rPr>
              <a:t> </a:t>
            </a:r>
            <a:r>
              <a:rPr lang="en-IN" dirty="0"/>
              <a:t>of node.</a:t>
            </a:r>
          </a:p>
          <a:p>
            <a:r>
              <a:rPr lang="en-IN" dirty="0"/>
              <a:t>The link denoting its </a:t>
            </a:r>
            <a:r>
              <a:rPr lang="en-IN" b="1" dirty="0">
                <a:solidFill>
                  <a:srgbClr val="C00000"/>
                </a:solidFill>
              </a:rPr>
              <a:t>predecessor</a:t>
            </a:r>
            <a:r>
              <a:rPr lang="en-IN" dirty="0">
                <a:solidFill>
                  <a:srgbClr val="C00000"/>
                </a:solidFill>
              </a:rPr>
              <a:t> </a:t>
            </a:r>
            <a:r>
              <a:rPr lang="en-IN" dirty="0"/>
              <a:t>is called </a:t>
            </a:r>
            <a:r>
              <a:rPr lang="en-IN" b="1" dirty="0">
                <a:solidFill>
                  <a:srgbClr val="C00000"/>
                </a:solidFill>
              </a:rPr>
              <a:t>Left</a:t>
            </a:r>
            <a:r>
              <a:rPr lang="en-IN" b="1" dirty="0">
                <a:solidFill>
                  <a:srgbClr val="FF0000"/>
                </a:solidFill>
              </a:rPr>
              <a:t> </a:t>
            </a:r>
            <a:r>
              <a:rPr lang="en-IN" b="1" dirty="0">
                <a:solidFill>
                  <a:srgbClr val="C00000"/>
                </a:solidFill>
              </a:rPr>
              <a:t>Link</a:t>
            </a:r>
            <a:r>
              <a:rPr lang="en-IN" b="1" dirty="0"/>
              <a:t>.</a:t>
            </a:r>
          </a:p>
          <a:p>
            <a:r>
              <a:rPr lang="en-IN" dirty="0"/>
              <a:t>The link denoting  its </a:t>
            </a:r>
            <a:r>
              <a:rPr lang="en-IN" b="1" dirty="0">
                <a:solidFill>
                  <a:srgbClr val="C00000"/>
                </a:solidFill>
              </a:rPr>
              <a:t>successor</a:t>
            </a:r>
            <a:r>
              <a:rPr lang="en-IN" dirty="0">
                <a:solidFill>
                  <a:srgbClr val="C00000"/>
                </a:solidFill>
              </a:rPr>
              <a:t> </a:t>
            </a:r>
            <a:r>
              <a:rPr lang="en-IN" dirty="0"/>
              <a:t>is called </a:t>
            </a:r>
            <a:r>
              <a:rPr lang="en-IN" b="1" dirty="0">
                <a:solidFill>
                  <a:srgbClr val="C00000"/>
                </a:solidFill>
              </a:rPr>
              <a:t>Right</a:t>
            </a:r>
            <a:r>
              <a:rPr lang="en-IN" b="1" dirty="0">
                <a:solidFill>
                  <a:srgbClr val="FF0000"/>
                </a:solidFill>
              </a:rPr>
              <a:t> </a:t>
            </a:r>
            <a:r>
              <a:rPr lang="en-IN" b="1" dirty="0">
                <a:solidFill>
                  <a:srgbClr val="C00000"/>
                </a:solidFill>
              </a:rPr>
              <a:t>Link</a:t>
            </a:r>
            <a:r>
              <a:rPr lang="en-IN" b="1" dirty="0"/>
              <a:t>.</a:t>
            </a:r>
          </a:p>
          <a:p>
            <a:r>
              <a:rPr lang="en-IN" dirty="0"/>
              <a:t>A list containing this type of node is called </a:t>
            </a:r>
            <a:r>
              <a:rPr lang="en-IN" b="1" dirty="0">
                <a:solidFill>
                  <a:srgbClr val="C00000"/>
                </a:solidFill>
              </a:rPr>
              <a:t>doubly</a:t>
            </a:r>
            <a:r>
              <a:rPr lang="en-IN" b="1" dirty="0">
                <a:solidFill>
                  <a:srgbClr val="FF0000"/>
                </a:solidFill>
              </a:rPr>
              <a:t> </a:t>
            </a:r>
            <a:r>
              <a:rPr lang="en-IN" b="1" dirty="0">
                <a:solidFill>
                  <a:srgbClr val="C00000"/>
                </a:solidFill>
              </a:rPr>
              <a:t>linked</a:t>
            </a:r>
            <a:r>
              <a:rPr lang="en-IN" b="1" dirty="0">
                <a:solidFill>
                  <a:srgbClr val="FF0000"/>
                </a:solidFill>
              </a:rPr>
              <a:t> </a:t>
            </a:r>
            <a:r>
              <a:rPr lang="en-IN" b="1" dirty="0">
                <a:solidFill>
                  <a:srgbClr val="C00000"/>
                </a:solidFill>
              </a:rPr>
              <a:t>list</a:t>
            </a:r>
            <a:r>
              <a:rPr lang="en-IN" dirty="0">
                <a:solidFill>
                  <a:srgbClr val="C00000"/>
                </a:solidFill>
              </a:rPr>
              <a:t> </a:t>
            </a:r>
            <a:r>
              <a:rPr lang="en-IN" dirty="0"/>
              <a:t>or </a:t>
            </a:r>
            <a:r>
              <a:rPr lang="en-IN" b="1" dirty="0">
                <a:solidFill>
                  <a:srgbClr val="C00000"/>
                </a:solidFill>
              </a:rPr>
              <a:t>two</a:t>
            </a:r>
            <a:r>
              <a:rPr lang="en-IN" b="1" dirty="0">
                <a:solidFill>
                  <a:srgbClr val="FF0000"/>
                </a:solidFill>
              </a:rPr>
              <a:t> </a:t>
            </a:r>
            <a:r>
              <a:rPr lang="en-IN" b="1" dirty="0">
                <a:solidFill>
                  <a:srgbClr val="C00000"/>
                </a:solidFill>
              </a:rPr>
              <a:t>way</a:t>
            </a:r>
            <a:r>
              <a:rPr lang="en-IN" b="1" dirty="0">
                <a:solidFill>
                  <a:srgbClr val="FF0000"/>
                </a:solidFill>
              </a:rPr>
              <a:t> </a:t>
            </a:r>
            <a:r>
              <a:rPr lang="en-IN" b="1" dirty="0">
                <a:solidFill>
                  <a:srgbClr val="C00000"/>
                </a:solidFill>
              </a:rPr>
              <a:t>chain</a:t>
            </a:r>
            <a:r>
              <a:rPr lang="en-IN" dirty="0"/>
              <a:t>.</a:t>
            </a:r>
          </a:p>
          <a:p>
            <a:endParaRPr lang="en-US" dirty="0"/>
          </a:p>
        </p:txBody>
      </p:sp>
    </p:spTree>
    <p:extLst>
      <p:ext uri="{BB962C8B-B14F-4D97-AF65-F5344CB8AC3E}">
        <p14:creationId xmlns:p14="http://schemas.microsoft.com/office/powerpoint/2010/main" val="247312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Pros &amp; Cons of Linked Allocation Cont.</a:t>
            </a:r>
            <a:endParaRPr lang="en-US" dirty="0"/>
          </a:p>
        </p:txBody>
      </p:sp>
      <p:sp>
        <p:nvSpPr>
          <p:cNvPr id="3" name="Content Placeholder 2"/>
          <p:cNvSpPr>
            <a:spLocks noGrp="1"/>
          </p:cNvSpPr>
          <p:nvPr>
            <p:ph idx="1"/>
          </p:nvPr>
        </p:nvSpPr>
        <p:spPr>
          <a:xfrm>
            <a:off x="131180" y="876144"/>
            <a:ext cx="11929641" cy="1032555"/>
          </a:xfrm>
        </p:spPr>
        <p:txBody>
          <a:bodyPr/>
          <a:lstStyle/>
          <a:p>
            <a:r>
              <a:rPr lang="en-US" dirty="0">
                <a:solidFill>
                  <a:srgbClr val="C00000"/>
                </a:solidFill>
              </a:rPr>
              <a:t>Deletion Operation</a:t>
            </a:r>
          </a:p>
          <a:p>
            <a:pPr lvl="1"/>
            <a:r>
              <a:rPr lang="en-IN" dirty="0"/>
              <a:t>Deletion operation is more efficient in Linked Allocation</a:t>
            </a:r>
            <a:endParaRPr lang="en-US" dirty="0"/>
          </a:p>
          <a:p>
            <a:endParaRPr lang="en-US" dirty="0"/>
          </a:p>
        </p:txBody>
      </p:sp>
      <p:grpSp>
        <p:nvGrpSpPr>
          <p:cNvPr id="4" name="Group 3"/>
          <p:cNvGrpSpPr/>
          <p:nvPr/>
        </p:nvGrpSpPr>
        <p:grpSpPr>
          <a:xfrm>
            <a:off x="2190468" y="2209800"/>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4125907" y="2209800"/>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6030907" y="2209800"/>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7935907" y="2209800"/>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3722711" y="2476500"/>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5658149" y="2476500"/>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7563149" y="2476500"/>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8697907" y="2209800"/>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20" name="TextBox 19"/>
          <p:cNvSpPr txBox="1"/>
          <p:nvPr/>
        </p:nvSpPr>
        <p:spPr>
          <a:xfrm>
            <a:off x="6477444" y="2696817"/>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21" name="TextBox 20"/>
          <p:cNvSpPr txBox="1"/>
          <p:nvPr/>
        </p:nvSpPr>
        <p:spPr>
          <a:xfrm>
            <a:off x="8405562" y="2696817"/>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22" name="TextBox 21"/>
          <p:cNvSpPr txBox="1"/>
          <p:nvPr/>
        </p:nvSpPr>
        <p:spPr>
          <a:xfrm>
            <a:off x="2640939" y="2695234"/>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
        <p:nvSpPr>
          <p:cNvPr id="23" name="TextBox 22"/>
          <p:cNvSpPr txBox="1"/>
          <p:nvPr/>
        </p:nvSpPr>
        <p:spPr>
          <a:xfrm>
            <a:off x="3024207" y="2297668"/>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24" name="TextBox 23"/>
          <p:cNvSpPr txBox="1"/>
          <p:nvPr/>
        </p:nvSpPr>
        <p:spPr>
          <a:xfrm>
            <a:off x="4949085" y="2286000"/>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25" name="TextBox 24"/>
          <p:cNvSpPr txBox="1"/>
          <p:nvPr/>
        </p:nvSpPr>
        <p:spPr>
          <a:xfrm>
            <a:off x="6860712" y="2286000"/>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sp>
        <p:nvSpPr>
          <p:cNvPr id="26" name="Multiply 25"/>
          <p:cNvSpPr/>
          <p:nvPr/>
        </p:nvSpPr>
        <p:spPr>
          <a:xfrm>
            <a:off x="4253458" y="2209800"/>
            <a:ext cx="1285383" cy="1524000"/>
          </a:xfrm>
          <a:prstGeom prst="mathMultiply">
            <a:avLst/>
          </a:prstGeom>
          <a:solidFill>
            <a:srgbClr val="B84742"/>
          </a:solidFill>
          <a:ln>
            <a:solidFill>
              <a:srgbClr val="B8474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27" name="Group 26"/>
          <p:cNvGrpSpPr/>
          <p:nvPr/>
        </p:nvGrpSpPr>
        <p:grpSpPr>
          <a:xfrm>
            <a:off x="2131363" y="4477651"/>
            <a:ext cx="1532242" cy="533400"/>
            <a:chOff x="951919" y="5486400"/>
            <a:chExt cx="1532242" cy="533400"/>
          </a:xfrm>
        </p:grpSpPr>
        <p:sp>
          <p:nvSpPr>
            <p:cNvPr id="28" name="Rectangle 2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29" name="Rectangle 2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0" name="Group 29"/>
          <p:cNvGrpSpPr/>
          <p:nvPr/>
        </p:nvGrpSpPr>
        <p:grpSpPr>
          <a:xfrm>
            <a:off x="4066802" y="4477651"/>
            <a:ext cx="1532242" cy="533400"/>
            <a:chOff x="951919" y="5486400"/>
            <a:chExt cx="1532242" cy="533400"/>
          </a:xfrm>
        </p:grpSpPr>
        <p:sp>
          <p:nvSpPr>
            <p:cNvPr id="31" name="Rectangle 3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32" name="Rectangle 3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3" name="Group 32"/>
          <p:cNvGrpSpPr/>
          <p:nvPr/>
        </p:nvGrpSpPr>
        <p:grpSpPr>
          <a:xfrm>
            <a:off x="5971802" y="4477651"/>
            <a:ext cx="1532242" cy="533400"/>
            <a:chOff x="951919" y="5486400"/>
            <a:chExt cx="1532242" cy="533400"/>
          </a:xfrm>
        </p:grpSpPr>
        <p:sp>
          <p:nvSpPr>
            <p:cNvPr id="34" name="Rectangle 3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35" name="Rectangle 3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6" name="Group 35"/>
          <p:cNvGrpSpPr/>
          <p:nvPr/>
        </p:nvGrpSpPr>
        <p:grpSpPr>
          <a:xfrm>
            <a:off x="7876802" y="4477651"/>
            <a:ext cx="1532242" cy="533400"/>
            <a:chOff x="951919" y="5486400"/>
            <a:chExt cx="1532242" cy="533400"/>
          </a:xfrm>
        </p:grpSpPr>
        <p:sp>
          <p:nvSpPr>
            <p:cNvPr id="37" name="Rectangle 36"/>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38" name="Rectangle 37"/>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39" name="Straight Arrow Connector 38"/>
          <p:cNvCxnSpPr>
            <a:endCxn id="34" idx="1"/>
          </p:cNvCxnSpPr>
          <p:nvPr/>
        </p:nvCxnSpPr>
        <p:spPr>
          <a:xfrm>
            <a:off x="5715000" y="4744351"/>
            <a:ext cx="256802"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a:stCxn id="35" idx="3"/>
            <a:endCxn id="37" idx="1"/>
          </p:cNvCxnSpPr>
          <p:nvPr/>
        </p:nvCxnSpPr>
        <p:spPr>
          <a:xfrm>
            <a:off x="7504044" y="4744351"/>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1" name="Straight Connector 40"/>
          <p:cNvCxnSpPr/>
          <p:nvPr/>
        </p:nvCxnSpPr>
        <p:spPr>
          <a:xfrm flipH="1">
            <a:off x="8638802" y="4477651"/>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42" name="TextBox 41"/>
          <p:cNvSpPr txBox="1"/>
          <p:nvPr/>
        </p:nvSpPr>
        <p:spPr>
          <a:xfrm>
            <a:off x="4511724" y="4951417"/>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43" name="TextBox 42"/>
          <p:cNvSpPr txBox="1"/>
          <p:nvPr/>
        </p:nvSpPr>
        <p:spPr>
          <a:xfrm>
            <a:off x="6418339" y="4964668"/>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44" name="TextBox 43"/>
          <p:cNvSpPr txBox="1"/>
          <p:nvPr/>
        </p:nvSpPr>
        <p:spPr>
          <a:xfrm>
            <a:off x="8346457" y="4964668"/>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45" name="TextBox 44"/>
          <p:cNvSpPr txBox="1"/>
          <p:nvPr/>
        </p:nvSpPr>
        <p:spPr>
          <a:xfrm>
            <a:off x="2581834" y="4963085"/>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
        <p:nvSpPr>
          <p:cNvPr id="46" name="TextBox 45"/>
          <p:cNvSpPr txBox="1"/>
          <p:nvPr/>
        </p:nvSpPr>
        <p:spPr>
          <a:xfrm>
            <a:off x="2965102" y="4565519"/>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47" name="TextBox 46"/>
          <p:cNvSpPr txBox="1"/>
          <p:nvPr/>
        </p:nvSpPr>
        <p:spPr>
          <a:xfrm>
            <a:off x="4889980" y="4553851"/>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48" name="TextBox 47"/>
          <p:cNvSpPr txBox="1"/>
          <p:nvPr/>
        </p:nvSpPr>
        <p:spPr>
          <a:xfrm>
            <a:off x="6801607" y="4553851"/>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cxnSp>
        <p:nvCxnSpPr>
          <p:cNvPr id="49" name="Straight Connector 48"/>
          <p:cNvCxnSpPr>
            <a:stCxn id="29" idx="3"/>
          </p:cNvCxnSpPr>
          <p:nvPr/>
        </p:nvCxnSpPr>
        <p:spPr>
          <a:xfrm>
            <a:off x="3663606" y="4744351"/>
            <a:ext cx="146395" cy="5834"/>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0" name="Straight Connector 49"/>
          <p:cNvCxnSpPr/>
          <p:nvPr/>
        </p:nvCxnSpPr>
        <p:spPr>
          <a:xfrm flipV="1">
            <a:off x="3810000" y="4038601"/>
            <a:ext cx="0" cy="699917"/>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1" name="Straight Connector 50"/>
          <p:cNvCxnSpPr/>
          <p:nvPr/>
        </p:nvCxnSpPr>
        <p:spPr>
          <a:xfrm>
            <a:off x="3810000" y="4038600"/>
            <a:ext cx="1905000"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2" name="Straight Connector 51"/>
          <p:cNvCxnSpPr/>
          <p:nvPr/>
        </p:nvCxnSpPr>
        <p:spPr>
          <a:xfrm>
            <a:off x="5715000" y="4038601"/>
            <a:ext cx="0" cy="711585"/>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53" name="TextBox 52"/>
          <p:cNvSpPr txBox="1"/>
          <p:nvPr/>
        </p:nvSpPr>
        <p:spPr>
          <a:xfrm>
            <a:off x="4570829" y="2683566"/>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Tree>
    <p:extLst>
      <p:ext uri="{BB962C8B-B14F-4D97-AF65-F5344CB8AC3E}">
        <p14:creationId xmlns:p14="http://schemas.microsoft.com/office/powerpoint/2010/main" val="52499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30"/>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42"/>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0" grpId="0"/>
      <p:bldP spid="21" grpId="0"/>
      <p:bldP spid="22" grpId="0"/>
      <p:bldP spid="23" grpId="0"/>
      <p:bldP spid="24" grpId="0"/>
      <p:bldP spid="25" grpId="0"/>
      <p:bldP spid="26" grpId="0" animBg="1"/>
      <p:bldP spid="42" grpId="0"/>
      <p:bldP spid="42" grpId="1"/>
      <p:bldP spid="43" grpId="0"/>
      <p:bldP spid="44" grpId="0"/>
      <p:bldP spid="45" grpId="0"/>
      <p:bldP spid="46" grpId="0"/>
      <p:bldP spid="47" grpId="0"/>
      <p:bldP spid="47" grpId="1"/>
      <p:bldP spid="48" grpId="0"/>
      <p:bldP spid="5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Doubly Linked Linear List</a:t>
            </a:r>
            <a:endParaRPr lang="en-US" dirty="0"/>
          </a:p>
        </p:txBody>
      </p:sp>
      <p:sp>
        <p:nvSpPr>
          <p:cNvPr id="3" name="Content Placeholder 2"/>
          <p:cNvSpPr>
            <a:spLocks noGrp="1"/>
          </p:cNvSpPr>
          <p:nvPr>
            <p:ph idx="1"/>
          </p:nvPr>
        </p:nvSpPr>
        <p:spPr>
          <a:xfrm>
            <a:off x="131180" y="876145"/>
            <a:ext cx="11929641" cy="2669398"/>
          </a:xfrm>
        </p:spPr>
        <p:txBody>
          <a:bodyPr/>
          <a:lstStyle/>
          <a:p>
            <a:r>
              <a:rPr lang="en-IN" dirty="0"/>
              <a:t>Typical node of doubly linked linear list contains INFO, LPTR  RPTR Fields</a:t>
            </a:r>
          </a:p>
          <a:p>
            <a:r>
              <a:rPr lang="en-IN" b="1" dirty="0">
                <a:solidFill>
                  <a:srgbClr val="C00000"/>
                </a:solidFill>
              </a:rPr>
              <a:t>LPTR</a:t>
            </a:r>
            <a:r>
              <a:rPr lang="en-IN" dirty="0">
                <a:solidFill>
                  <a:srgbClr val="C00000"/>
                </a:solidFill>
              </a:rPr>
              <a:t> </a:t>
            </a:r>
            <a:r>
              <a:rPr lang="en-IN" dirty="0"/>
              <a:t>is pointer variable pointing to Predecessor of a node</a:t>
            </a:r>
          </a:p>
          <a:p>
            <a:r>
              <a:rPr lang="en-IN" b="1" dirty="0">
                <a:solidFill>
                  <a:srgbClr val="C00000"/>
                </a:solidFill>
              </a:rPr>
              <a:t>RPTR</a:t>
            </a:r>
            <a:r>
              <a:rPr lang="en-IN" dirty="0">
                <a:solidFill>
                  <a:srgbClr val="C00000"/>
                </a:solidFill>
              </a:rPr>
              <a:t> </a:t>
            </a:r>
            <a:r>
              <a:rPr lang="en-IN" dirty="0"/>
              <a:t>is pointer variable pointing to Successor of a node</a:t>
            </a:r>
          </a:p>
          <a:p>
            <a:r>
              <a:rPr lang="en-IN" dirty="0"/>
              <a:t>Left most node of doubly linked linear list is called </a:t>
            </a:r>
            <a:r>
              <a:rPr lang="en-IN" b="1" dirty="0">
                <a:solidFill>
                  <a:srgbClr val="C00000"/>
                </a:solidFill>
              </a:rPr>
              <a:t>L</a:t>
            </a:r>
            <a:r>
              <a:rPr lang="en-IN" dirty="0"/>
              <a:t>, </a:t>
            </a:r>
            <a:r>
              <a:rPr lang="en-IN" b="1" dirty="0">
                <a:solidFill>
                  <a:srgbClr val="C00000"/>
                </a:solidFill>
              </a:rPr>
              <a:t>LPTR</a:t>
            </a:r>
            <a:r>
              <a:rPr lang="en-IN" dirty="0">
                <a:solidFill>
                  <a:srgbClr val="C00000"/>
                </a:solidFill>
              </a:rPr>
              <a:t> </a:t>
            </a:r>
            <a:r>
              <a:rPr lang="en-IN" dirty="0"/>
              <a:t>of node </a:t>
            </a:r>
            <a:r>
              <a:rPr lang="en-IN" b="1" dirty="0">
                <a:solidFill>
                  <a:srgbClr val="C00000"/>
                </a:solidFill>
              </a:rPr>
              <a:t>L</a:t>
            </a:r>
            <a:r>
              <a:rPr lang="en-IN" b="1" dirty="0">
                <a:solidFill>
                  <a:srgbClr val="FF0000"/>
                </a:solidFill>
              </a:rPr>
              <a:t> </a:t>
            </a:r>
            <a:r>
              <a:rPr lang="en-IN" b="1" dirty="0">
                <a:solidFill>
                  <a:srgbClr val="C00000"/>
                </a:solidFill>
              </a:rPr>
              <a:t>is always NULL</a:t>
            </a:r>
          </a:p>
          <a:p>
            <a:r>
              <a:rPr lang="en-IN" dirty="0"/>
              <a:t>Right most node of doubly linked linear list is called </a:t>
            </a:r>
            <a:r>
              <a:rPr lang="en-IN" b="1" dirty="0">
                <a:solidFill>
                  <a:srgbClr val="C00000"/>
                </a:solidFill>
              </a:rPr>
              <a:t>R</a:t>
            </a:r>
            <a:r>
              <a:rPr lang="en-IN" dirty="0"/>
              <a:t>, </a:t>
            </a:r>
            <a:r>
              <a:rPr lang="en-IN" b="1" dirty="0">
                <a:solidFill>
                  <a:srgbClr val="C00000"/>
                </a:solidFill>
              </a:rPr>
              <a:t>RPTR</a:t>
            </a:r>
            <a:r>
              <a:rPr lang="en-IN" dirty="0">
                <a:solidFill>
                  <a:srgbClr val="C00000"/>
                </a:solidFill>
              </a:rPr>
              <a:t> </a:t>
            </a:r>
            <a:r>
              <a:rPr lang="en-IN" dirty="0"/>
              <a:t>of node </a:t>
            </a:r>
            <a:r>
              <a:rPr lang="en-IN" b="1" dirty="0">
                <a:solidFill>
                  <a:srgbClr val="C00000"/>
                </a:solidFill>
              </a:rPr>
              <a:t>R is always NULL</a:t>
            </a:r>
            <a:endParaRPr lang="en-US" dirty="0"/>
          </a:p>
          <a:p>
            <a:pPr marL="0" indent="0">
              <a:buNone/>
            </a:pPr>
            <a:endParaRPr lang="en-US" dirty="0"/>
          </a:p>
        </p:txBody>
      </p:sp>
      <p:grpSp>
        <p:nvGrpSpPr>
          <p:cNvPr id="4" name="Group 3"/>
          <p:cNvGrpSpPr/>
          <p:nvPr/>
        </p:nvGrpSpPr>
        <p:grpSpPr>
          <a:xfrm>
            <a:off x="4128246" y="3917421"/>
            <a:ext cx="1385047" cy="466320"/>
            <a:chOff x="304800" y="4191000"/>
            <a:chExt cx="1066800" cy="381000"/>
          </a:xfrm>
        </p:grpSpPr>
        <p:sp>
          <p:nvSpPr>
            <p:cNvPr id="5" name="Rectangle 4"/>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 name="Rectangle 5"/>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 name="Rectangle 6"/>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8" name="Group 7"/>
          <p:cNvGrpSpPr/>
          <p:nvPr/>
        </p:nvGrpSpPr>
        <p:grpSpPr>
          <a:xfrm>
            <a:off x="5728446" y="3917421"/>
            <a:ext cx="1385047" cy="466320"/>
            <a:chOff x="304800" y="4191000"/>
            <a:chExt cx="1066800" cy="381000"/>
          </a:xfrm>
        </p:grpSpPr>
        <p:sp>
          <p:nvSpPr>
            <p:cNvPr id="9" name="Rectangle 8"/>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0" name="Rectangle 9"/>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1" name="Rectangle 10"/>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2" name="Group 11"/>
          <p:cNvGrpSpPr/>
          <p:nvPr/>
        </p:nvGrpSpPr>
        <p:grpSpPr>
          <a:xfrm>
            <a:off x="7328646" y="3917421"/>
            <a:ext cx="1385047" cy="466320"/>
            <a:chOff x="304800" y="4191000"/>
            <a:chExt cx="1066800" cy="381000"/>
          </a:xfrm>
        </p:grpSpPr>
        <p:sp>
          <p:nvSpPr>
            <p:cNvPr id="13" name="Rectangle 1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4" name="Rectangle 1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5" name="Rectangle 1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6" name="Group 15"/>
          <p:cNvGrpSpPr/>
          <p:nvPr/>
        </p:nvGrpSpPr>
        <p:grpSpPr>
          <a:xfrm>
            <a:off x="8928846" y="3917421"/>
            <a:ext cx="1385047" cy="466320"/>
            <a:chOff x="304800" y="4191000"/>
            <a:chExt cx="1066800" cy="381000"/>
          </a:xfrm>
        </p:grpSpPr>
        <p:sp>
          <p:nvSpPr>
            <p:cNvPr id="17" name="Rectangle 16"/>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8" name="Rectangle 17"/>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9" name="Rectangle 18"/>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20" name="Straight Arrow Connector 19"/>
          <p:cNvCxnSpPr/>
          <p:nvPr/>
        </p:nvCxnSpPr>
        <p:spPr>
          <a:xfrm>
            <a:off x="5271247" y="4044421"/>
            <a:ext cx="692524"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6846047" y="4031721"/>
            <a:ext cx="692524"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a:off x="8458947" y="4031721"/>
            <a:ext cx="692524"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a:off x="8458947" y="4260321"/>
            <a:ext cx="692524"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a:off x="6846047" y="4260321"/>
            <a:ext cx="692524"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p:nvPr/>
        </p:nvCxnSpPr>
        <p:spPr>
          <a:xfrm>
            <a:off x="5271247" y="4273021"/>
            <a:ext cx="692524"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flipH="1">
            <a:off x="9918165" y="3917421"/>
            <a:ext cx="395728" cy="46632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H="1">
            <a:off x="4128245" y="3917421"/>
            <a:ext cx="385916" cy="46632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4130800" y="4768320"/>
            <a:ext cx="383360" cy="400110"/>
          </a:xfrm>
          <a:prstGeom prst="rect">
            <a:avLst/>
          </a:prstGeom>
          <a:noFill/>
        </p:spPr>
        <p:txBody>
          <a:bodyPr wrap="square" rtlCol="0">
            <a:spAutoFit/>
          </a:bodyPr>
          <a:lstStyle/>
          <a:p>
            <a:pPr algn="ctr"/>
            <a:r>
              <a:rPr lang="en-IN" sz="2000" b="1" dirty="0"/>
              <a:t>L</a:t>
            </a:r>
            <a:endParaRPr lang="en-US" sz="2000" b="1" dirty="0"/>
          </a:p>
        </p:txBody>
      </p:sp>
      <p:sp>
        <p:nvSpPr>
          <p:cNvPr id="29" name="TextBox 28"/>
          <p:cNvSpPr txBox="1"/>
          <p:nvPr/>
        </p:nvSpPr>
        <p:spPr>
          <a:xfrm>
            <a:off x="9909737" y="4768320"/>
            <a:ext cx="408334" cy="400110"/>
          </a:xfrm>
          <a:prstGeom prst="rect">
            <a:avLst/>
          </a:prstGeom>
          <a:noFill/>
        </p:spPr>
        <p:txBody>
          <a:bodyPr wrap="square" rtlCol="0">
            <a:spAutoFit/>
          </a:bodyPr>
          <a:lstStyle/>
          <a:p>
            <a:pPr algn="ctr"/>
            <a:r>
              <a:rPr lang="en-IN" sz="2000" b="1" dirty="0"/>
              <a:t>R</a:t>
            </a:r>
            <a:endParaRPr lang="en-US" sz="2000" b="1" dirty="0"/>
          </a:p>
        </p:txBody>
      </p:sp>
      <p:cxnSp>
        <p:nvCxnSpPr>
          <p:cNvPr id="30" name="Straight Arrow Connector 29"/>
          <p:cNvCxnSpPr>
            <a:stCxn id="28" idx="0"/>
            <a:endCxn id="6" idx="2"/>
          </p:cNvCxnSpPr>
          <p:nvPr/>
        </p:nvCxnSpPr>
        <p:spPr>
          <a:xfrm flipV="1">
            <a:off x="4322480" y="4383741"/>
            <a:ext cx="3630" cy="38457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a:stCxn id="29" idx="0"/>
          </p:cNvCxnSpPr>
          <p:nvPr/>
        </p:nvCxnSpPr>
        <p:spPr>
          <a:xfrm flipV="1">
            <a:off x="10113904" y="4383741"/>
            <a:ext cx="0" cy="38457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2" name="Straight Connector 31"/>
          <p:cNvCxnSpPr/>
          <p:nvPr/>
        </p:nvCxnSpPr>
        <p:spPr>
          <a:xfrm>
            <a:off x="3854824" y="3699312"/>
            <a:ext cx="0" cy="1678752"/>
          </a:xfrm>
          <a:prstGeom prst="line">
            <a:avLst/>
          </a:prstGeom>
          <a:ln w="28575"/>
        </p:spPr>
        <p:style>
          <a:lnRef idx="3">
            <a:schemeClr val="dk1"/>
          </a:lnRef>
          <a:fillRef idx="0">
            <a:schemeClr val="dk1"/>
          </a:fillRef>
          <a:effectRef idx="2">
            <a:schemeClr val="dk1"/>
          </a:effectRef>
          <a:fontRef idx="minor">
            <a:schemeClr val="tx1"/>
          </a:fontRef>
        </p:style>
      </p:cxnSp>
      <p:grpSp>
        <p:nvGrpSpPr>
          <p:cNvPr id="33" name="Group 32"/>
          <p:cNvGrpSpPr/>
          <p:nvPr/>
        </p:nvGrpSpPr>
        <p:grpSpPr>
          <a:xfrm>
            <a:off x="835962" y="3917421"/>
            <a:ext cx="2705573" cy="466320"/>
            <a:chOff x="-76200" y="4191000"/>
            <a:chExt cx="1997075" cy="381000"/>
          </a:xfrm>
        </p:grpSpPr>
        <p:sp>
          <p:nvSpPr>
            <p:cNvPr id="34" name="Rectangle 33"/>
            <p:cNvSpPr/>
            <p:nvPr/>
          </p:nvSpPr>
          <p:spPr>
            <a:xfrm>
              <a:off x="609599" y="4191000"/>
              <a:ext cx="628651"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INFO</a:t>
              </a:r>
              <a:endParaRPr lang="en-US" sz="2000" b="1" dirty="0"/>
            </a:p>
          </p:txBody>
        </p:sp>
        <p:sp>
          <p:nvSpPr>
            <p:cNvPr id="35" name="Rectangle 34"/>
            <p:cNvSpPr/>
            <p:nvPr/>
          </p:nvSpPr>
          <p:spPr>
            <a:xfrm>
              <a:off x="-76200" y="41910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LPTR</a:t>
              </a:r>
              <a:endParaRPr lang="en-US" b="1" dirty="0"/>
            </a:p>
          </p:txBody>
        </p:sp>
        <p:sp>
          <p:nvSpPr>
            <p:cNvPr id="36" name="Rectangle 35"/>
            <p:cNvSpPr/>
            <p:nvPr/>
          </p:nvSpPr>
          <p:spPr>
            <a:xfrm>
              <a:off x="1238250" y="4191000"/>
              <a:ext cx="68262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RPTR</a:t>
              </a:r>
              <a:endParaRPr lang="en-US" b="1" dirty="0"/>
            </a:p>
          </p:txBody>
        </p:sp>
      </p:grpSp>
      <p:sp>
        <p:nvSpPr>
          <p:cNvPr id="37" name="TextBox 36"/>
          <p:cNvSpPr txBox="1"/>
          <p:nvPr/>
        </p:nvSpPr>
        <p:spPr>
          <a:xfrm>
            <a:off x="5964205" y="4755620"/>
            <a:ext cx="3156530" cy="369332"/>
          </a:xfrm>
          <a:prstGeom prst="rect">
            <a:avLst/>
          </a:prstGeom>
          <a:noFill/>
        </p:spPr>
        <p:txBody>
          <a:bodyPr wrap="square" rtlCol="0">
            <a:spAutoFit/>
          </a:bodyPr>
          <a:lstStyle/>
          <a:p>
            <a:pPr algn="ctr"/>
            <a:r>
              <a:rPr lang="en-IN" b="1" dirty="0"/>
              <a:t>Doubly linked linear list</a:t>
            </a:r>
            <a:endParaRPr lang="en-US" b="1" dirty="0"/>
          </a:p>
        </p:txBody>
      </p:sp>
      <p:sp>
        <p:nvSpPr>
          <p:cNvPr id="38" name="TextBox 37"/>
          <p:cNvSpPr txBox="1"/>
          <p:nvPr/>
        </p:nvSpPr>
        <p:spPr>
          <a:xfrm>
            <a:off x="945558" y="4450822"/>
            <a:ext cx="2486380" cy="646331"/>
          </a:xfrm>
          <a:prstGeom prst="rect">
            <a:avLst/>
          </a:prstGeom>
          <a:noFill/>
        </p:spPr>
        <p:txBody>
          <a:bodyPr wrap="square" rtlCol="0">
            <a:spAutoFit/>
          </a:bodyPr>
          <a:lstStyle/>
          <a:p>
            <a:pPr algn="ctr"/>
            <a:r>
              <a:rPr lang="en-IN" b="1" dirty="0"/>
              <a:t>Typical node of</a:t>
            </a:r>
          </a:p>
          <a:p>
            <a:pPr algn="ctr"/>
            <a:r>
              <a:rPr lang="en-IN" b="1" dirty="0"/>
              <a:t>Doubly Linked List</a:t>
            </a:r>
            <a:endParaRPr lang="en-US" b="1" dirty="0"/>
          </a:p>
        </p:txBody>
      </p:sp>
    </p:spTree>
    <p:extLst>
      <p:ext uri="{BB962C8B-B14F-4D97-AF65-F5344CB8AC3E}">
        <p14:creationId xmlns:p14="http://schemas.microsoft.com/office/powerpoint/2010/main" val="2511612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8" grpId="0"/>
      <p:bldP spid="29" grpId="0"/>
      <p:bldP spid="37" grpId="0"/>
      <p:bldP spid="3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Node Structure of Doubly Linked List</a:t>
            </a:r>
            <a:endParaRPr lang="en-US" dirty="0"/>
          </a:p>
        </p:txBody>
      </p:sp>
      <p:sp>
        <p:nvSpPr>
          <p:cNvPr id="20" name="Rectangle 19"/>
          <p:cNvSpPr/>
          <p:nvPr/>
        </p:nvSpPr>
        <p:spPr>
          <a:xfrm>
            <a:off x="4223143" y="1423957"/>
            <a:ext cx="5428565" cy="268168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261153" y="1750015"/>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Info</a:t>
            </a:r>
            <a:endParaRPr lang="en-US" sz="2400" b="1" dirty="0"/>
          </a:p>
        </p:txBody>
      </p:sp>
      <p:sp>
        <p:nvSpPr>
          <p:cNvPr id="22" name="Rectangle 21"/>
          <p:cNvSpPr/>
          <p:nvPr/>
        </p:nvSpPr>
        <p:spPr>
          <a:xfrm>
            <a:off x="8031394" y="1750015"/>
            <a:ext cx="868765"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RPTR</a:t>
            </a:r>
            <a:endParaRPr lang="en-US" sz="2400" b="1" dirty="0"/>
          </a:p>
        </p:txBody>
      </p:sp>
      <p:sp>
        <p:nvSpPr>
          <p:cNvPr id="23" name="TextBox 22"/>
          <p:cNvSpPr txBox="1"/>
          <p:nvPr/>
        </p:nvSpPr>
        <p:spPr>
          <a:xfrm>
            <a:off x="7271699" y="2522068"/>
            <a:ext cx="740908" cy="461665"/>
          </a:xfrm>
          <a:prstGeom prst="rect">
            <a:avLst/>
          </a:prstGeom>
          <a:noFill/>
        </p:spPr>
        <p:txBody>
          <a:bodyPr wrap="none" rtlCol="0">
            <a:spAutoFit/>
          </a:bodyPr>
          <a:lstStyle/>
          <a:p>
            <a:r>
              <a:rPr lang="en-IN" sz="2400" b="1" dirty="0"/>
              <a:t>Data</a:t>
            </a:r>
            <a:endParaRPr lang="en-US" sz="2400" b="1" dirty="0"/>
          </a:p>
        </p:txBody>
      </p:sp>
      <p:sp>
        <p:nvSpPr>
          <p:cNvPr id="24" name="TextBox 23"/>
          <p:cNvSpPr txBox="1"/>
          <p:nvPr/>
        </p:nvSpPr>
        <p:spPr>
          <a:xfrm>
            <a:off x="8198255" y="2983733"/>
            <a:ext cx="1476686" cy="830997"/>
          </a:xfrm>
          <a:prstGeom prst="rect">
            <a:avLst/>
          </a:prstGeom>
          <a:noFill/>
        </p:spPr>
        <p:txBody>
          <a:bodyPr wrap="none" rtlCol="0">
            <a:spAutoFit/>
          </a:bodyPr>
          <a:lstStyle/>
          <a:p>
            <a:r>
              <a:rPr lang="en-IN" sz="2400" b="1" dirty="0"/>
              <a:t>Pointer to </a:t>
            </a:r>
            <a:br>
              <a:rPr lang="en-IN" sz="2400" b="1" dirty="0"/>
            </a:br>
            <a:r>
              <a:rPr lang="en-IN" sz="2400" b="1" dirty="0"/>
              <a:t>Next Node</a:t>
            </a:r>
            <a:endParaRPr lang="en-US" sz="2400" b="1" dirty="0"/>
          </a:p>
        </p:txBody>
      </p:sp>
      <p:cxnSp>
        <p:nvCxnSpPr>
          <p:cNvPr id="25" name="Straight Arrow Connector 24"/>
          <p:cNvCxnSpPr>
            <a:endCxn id="21" idx="2"/>
          </p:cNvCxnSpPr>
          <p:nvPr/>
        </p:nvCxnSpPr>
        <p:spPr>
          <a:xfrm flipV="1">
            <a:off x="7630482" y="2283415"/>
            <a:ext cx="11671" cy="31938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p:nvPr/>
        </p:nvCxnSpPr>
        <p:spPr>
          <a:xfrm flipV="1">
            <a:off x="8412395" y="2283416"/>
            <a:ext cx="0" cy="70031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7" name="Left Brace 26"/>
          <p:cNvSpPr/>
          <p:nvPr/>
        </p:nvSpPr>
        <p:spPr>
          <a:xfrm>
            <a:off x="4948043" y="1672981"/>
            <a:ext cx="457200" cy="2192899"/>
          </a:xfrm>
          <a:prstGeom prst="leftBrace">
            <a:avLst/>
          </a:prstGeom>
          <a:ln w="28575">
            <a:solidFill>
              <a:srgbClr val="B84742"/>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8" name="TextBox 27"/>
          <p:cNvSpPr txBox="1"/>
          <p:nvPr/>
        </p:nvSpPr>
        <p:spPr>
          <a:xfrm>
            <a:off x="4354589" y="2385331"/>
            <a:ext cx="553998" cy="735138"/>
          </a:xfrm>
          <a:prstGeom prst="rect">
            <a:avLst/>
          </a:prstGeom>
          <a:noFill/>
        </p:spPr>
        <p:txBody>
          <a:bodyPr vert="vert270" wrap="none" rtlCol="0">
            <a:spAutoFit/>
          </a:bodyPr>
          <a:lstStyle/>
          <a:p>
            <a:r>
              <a:rPr lang="en-IN" sz="2400" b="1" dirty="0"/>
              <a:t>Node</a:t>
            </a:r>
            <a:endParaRPr lang="en-US" sz="2400" b="1" dirty="0"/>
          </a:p>
        </p:txBody>
      </p:sp>
      <p:cxnSp>
        <p:nvCxnSpPr>
          <p:cNvPr id="29" name="Straight Arrow Connector 28"/>
          <p:cNvCxnSpPr>
            <a:stCxn id="22" idx="3"/>
          </p:cNvCxnSpPr>
          <p:nvPr/>
        </p:nvCxnSpPr>
        <p:spPr>
          <a:xfrm>
            <a:off x="8900159" y="2016715"/>
            <a:ext cx="38330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3" name="TextBox 42"/>
          <p:cNvSpPr txBox="1"/>
          <p:nvPr/>
        </p:nvSpPr>
        <p:spPr>
          <a:xfrm>
            <a:off x="365662" y="1898820"/>
            <a:ext cx="3528709" cy="1708160"/>
          </a:xfrm>
          <a:prstGeom prst="rect">
            <a:avLst/>
          </a:prstGeom>
          <a:noFill/>
        </p:spPr>
        <p:txBody>
          <a:bodyPr wrap="square" rtlCol="0">
            <a:spAutoFit/>
          </a:bodyPr>
          <a:lstStyle/>
          <a:p>
            <a:pPr algn="ctr"/>
            <a:r>
              <a:rPr lang="en-IN" sz="3500" b="1" dirty="0"/>
              <a:t>Typical Node</a:t>
            </a:r>
          </a:p>
          <a:p>
            <a:pPr algn="ctr"/>
            <a:r>
              <a:rPr lang="en-IN" sz="3500" b="1" dirty="0"/>
              <a:t>of</a:t>
            </a:r>
          </a:p>
          <a:p>
            <a:pPr algn="ctr"/>
            <a:r>
              <a:rPr lang="en-IN" sz="3500" b="1" dirty="0"/>
              <a:t>Doubly Linked List</a:t>
            </a:r>
          </a:p>
        </p:txBody>
      </p:sp>
      <p:sp>
        <p:nvSpPr>
          <p:cNvPr id="3" name="TextBox 2"/>
          <p:cNvSpPr txBox="1"/>
          <p:nvPr/>
        </p:nvSpPr>
        <p:spPr>
          <a:xfrm>
            <a:off x="9762772" y="2026133"/>
            <a:ext cx="1633781" cy="1477328"/>
          </a:xfrm>
          <a:prstGeom prst="rect">
            <a:avLst/>
          </a:prstGeom>
          <a:noFill/>
        </p:spPr>
        <p:txBody>
          <a:bodyPr wrap="none" rtlCol="0">
            <a:spAutoFit/>
          </a:bodyPr>
          <a:lstStyle/>
          <a:p>
            <a:pPr algn="ctr"/>
            <a:r>
              <a:rPr lang="en-IN" b="1" dirty="0"/>
              <a:t>Accessing Part </a:t>
            </a:r>
          </a:p>
          <a:p>
            <a:pPr algn="ctr"/>
            <a:r>
              <a:rPr lang="en-IN" b="1" dirty="0"/>
              <a:t>of Node</a:t>
            </a:r>
          </a:p>
          <a:p>
            <a:pPr algn="ctr"/>
            <a:r>
              <a:rPr lang="en-IN" b="1" dirty="0">
                <a:solidFill>
                  <a:srgbClr val="B84742"/>
                </a:solidFill>
              </a:rPr>
              <a:t>Info (Node) </a:t>
            </a:r>
          </a:p>
          <a:p>
            <a:pPr algn="ctr"/>
            <a:r>
              <a:rPr lang="en-IN" b="1" dirty="0">
                <a:solidFill>
                  <a:srgbClr val="B84742"/>
                </a:solidFill>
              </a:rPr>
              <a:t>LPTR (Node)</a:t>
            </a:r>
          </a:p>
          <a:p>
            <a:pPr algn="ctr"/>
            <a:r>
              <a:rPr lang="en-IN" b="1" dirty="0">
                <a:solidFill>
                  <a:srgbClr val="B84742"/>
                </a:solidFill>
              </a:rPr>
              <a:t>RPTR (Node)</a:t>
            </a:r>
            <a:endParaRPr lang="en-US" b="1" dirty="0">
              <a:solidFill>
                <a:srgbClr val="B84742"/>
              </a:solidFill>
            </a:endParaRPr>
          </a:p>
        </p:txBody>
      </p:sp>
      <p:sp>
        <p:nvSpPr>
          <p:cNvPr id="63" name="Rectangle 62"/>
          <p:cNvSpPr/>
          <p:nvPr/>
        </p:nvSpPr>
        <p:spPr>
          <a:xfrm>
            <a:off x="6390640" y="1750015"/>
            <a:ext cx="862271"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LPTR</a:t>
            </a:r>
            <a:endParaRPr lang="en-US" sz="2400" b="1" dirty="0"/>
          </a:p>
        </p:txBody>
      </p:sp>
      <p:sp>
        <p:nvSpPr>
          <p:cNvPr id="64" name="TextBox 63"/>
          <p:cNvSpPr txBox="1"/>
          <p:nvPr/>
        </p:nvSpPr>
        <p:spPr>
          <a:xfrm>
            <a:off x="5423304" y="2937007"/>
            <a:ext cx="1983235" cy="830997"/>
          </a:xfrm>
          <a:prstGeom prst="rect">
            <a:avLst/>
          </a:prstGeom>
          <a:noFill/>
        </p:spPr>
        <p:txBody>
          <a:bodyPr wrap="none" rtlCol="0">
            <a:spAutoFit/>
          </a:bodyPr>
          <a:lstStyle/>
          <a:p>
            <a:pPr algn="r"/>
            <a:r>
              <a:rPr lang="en-IN" sz="2400" b="1" dirty="0"/>
              <a:t>Pointer to </a:t>
            </a:r>
            <a:br>
              <a:rPr lang="en-IN" sz="2400" b="1" dirty="0"/>
            </a:br>
            <a:r>
              <a:rPr lang="en-IN" sz="2400" b="1" dirty="0"/>
              <a:t>Previous Node</a:t>
            </a:r>
            <a:endParaRPr lang="en-US" sz="2400" b="1" dirty="0"/>
          </a:p>
        </p:txBody>
      </p:sp>
      <p:cxnSp>
        <p:nvCxnSpPr>
          <p:cNvPr id="65" name="Straight Arrow Connector 64"/>
          <p:cNvCxnSpPr/>
          <p:nvPr/>
        </p:nvCxnSpPr>
        <p:spPr>
          <a:xfrm flipV="1">
            <a:off x="6823384" y="2283416"/>
            <a:ext cx="0" cy="70031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66" name="Straight Arrow Connector 65"/>
          <p:cNvCxnSpPr>
            <a:stCxn id="63" idx="1"/>
          </p:cNvCxnSpPr>
          <p:nvPr/>
        </p:nvCxnSpPr>
        <p:spPr>
          <a:xfrm flipH="1" flipV="1">
            <a:off x="6008801" y="2015400"/>
            <a:ext cx="381839" cy="1315"/>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67" name="Group 66"/>
          <p:cNvGrpSpPr/>
          <p:nvPr/>
        </p:nvGrpSpPr>
        <p:grpSpPr>
          <a:xfrm>
            <a:off x="2340086" y="4933421"/>
            <a:ext cx="1385047" cy="466320"/>
            <a:chOff x="304800" y="4191000"/>
            <a:chExt cx="1066800" cy="381000"/>
          </a:xfrm>
        </p:grpSpPr>
        <p:sp>
          <p:nvSpPr>
            <p:cNvPr id="68" name="Rectangle 67"/>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9" name="Rectangle 68"/>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0" name="Rectangle 69"/>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71" name="Group 70"/>
          <p:cNvGrpSpPr/>
          <p:nvPr/>
        </p:nvGrpSpPr>
        <p:grpSpPr>
          <a:xfrm>
            <a:off x="3940286" y="4933421"/>
            <a:ext cx="1385047" cy="466320"/>
            <a:chOff x="304800" y="4191000"/>
            <a:chExt cx="1066800" cy="381000"/>
          </a:xfrm>
        </p:grpSpPr>
        <p:sp>
          <p:nvSpPr>
            <p:cNvPr id="72" name="Rectangle 71"/>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3" name="Rectangle 72"/>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4" name="Rectangle 73"/>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75" name="Group 74"/>
          <p:cNvGrpSpPr/>
          <p:nvPr/>
        </p:nvGrpSpPr>
        <p:grpSpPr>
          <a:xfrm>
            <a:off x="5540486" y="4933421"/>
            <a:ext cx="1385047" cy="466320"/>
            <a:chOff x="304800" y="4191000"/>
            <a:chExt cx="1066800" cy="381000"/>
          </a:xfrm>
        </p:grpSpPr>
        <p:sp>
          <p:nvSpPr>
            <p:cNvPr id="76" name="Rectangle 75"/>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7" name="Rectangle 76"/>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8" name="Rectangle 77"/>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79" name="Group 78"/>
          <p:cNvGrpSpPr/>
          <p:nvPr/>
        </p:nvGrpSpPr>
        <p:grpSpPr>
          <a:xfrm>
            <a:off x="7140686" y="4933421"/>
            <a:ext cx="1385047" cy="466320"/>
            <a:chOff x="304800" y="4191000"/>
            <a:chExt cx="1066800" cy="381000"/>
          </a:xfrm>
        </p:grpSpPr>
        <p:sp>
          <p:nvSpPr>
            <p:cNvPr id="80" name="Rectangle 79"/>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1" name="Rectangle 80"/>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2" name="Rectangle 81"/>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83" name="Straight Arrow Connector 82"/>
          <p:cNvCxnSpPr/>
          <p:nvPr/>
        </p:nvCxnSpPr>
        <p:spPr>
          <a:xfrm>
            <a:off x="3483087" y="5060421"/>
            <a:ext cx="692524"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84" name="Straight Arrow Connector 83"/>
          <p:cNvCxnSpPr/>
          <p:nvPr/>
        </p:nvCxnSpPr>
        <p:spPr>
          <a:xfrm>
            <a:off x="5057887" y="5047721"/>
            <a:ext cx="692524"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85" name="Straight Arrow Connector 84"/>
          <p:cNvCxnSpPr/>
          <p:nvPr/>
        </p:nvCxnSpPr>
        <p:spPr>
          <a:xfrm>
            <a:off x="6670787" y="5047721"/>
            <a:ext cx="692524"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86" name="Straight Arrow Connector 85"/>
          <p:cNvCxnSpPr/>
          <p:nvPr/>
        </p:nvCxnSpPr>
        <p:spPr>
          <a:xfrm>
            <a:off x="6670787" y="5276321"/>
            <a:ext cx="692524"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87" name="Straight Arrow Connector 86"/>
          <p:cNvCxnSpPr/>
          <p:nvPr/>
        </p:nvCxnSpPr>
        <p:spPr>
          <a:xfrm>
            <a:off x="5057887" y="5276321"/>
            <a:ext cx="692524"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88" name="Straight Arrow Connector 87"/>
          <p:cNvCxnSpPr/>
          <p:nvPr/>
        </p:nvCxnSpPr>
        <p:spPr>
          <a:xfrm>
            <a:off x="3483087" y="5289021"/>
            <a:ext cx="692524"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89" name="Straight Connector 88"/>
          <p:cNvCxnSpPr/>
          <p:nvPr/>
        </p:nvCxnSpPr>
        <p:spPr>
          <a:xfrm flipH="1">
            <a:off x="8130005" y="4933421"/>
            <a:ext cx="395728" cy="46632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90" name="Straight Connector 89"/>
          <p:cNvCxnSpPr/>
          <p:nvPr/>
        </p:nvCxnSpPr>
        <p:spPr>
          <a:xfrm flipH="1">
            <a:off x="2340085" y="4933421"/>
            <a:ext cx="385916" cy="46632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91" name="TextBox 90"/>
          <p:cNvSpPr txBox="1"/>
          <p:nvPr/>
        </p:nvSpPr>
        <p:spPr>
          <a:xfrm>
            <a:off x="2342640" y="5784320"/>
            <a:ext cx="383360" cy="400110"/>
          </a:xfrm>
          <a:prstGeom prst="rect">
            <a:avLst/>
          </a:prstGeom>
          <a:noFill/>
        </p:spPr>
        <p:txBody>
          <a:bodyPr wrap="square" rtlCol="0">
            <a:spAutoFit/>
          </a:bodyPr>
          <a:lstStyle/>
          <a:p>
            <a:pPr algn="ctr"/>
            <a:r>
              <a:rPr lang="en-IN" sz="2000" b="1" dirty="0"/>
              <a:t>L</a:t>
            </a:r>
            <a:endParaRPr lang="en-US" sz="2000" b="1" dirty="0"/>
          </a:p>
        </p:txBody>
      </p:sp>
      <p:sp>
        <p:nvSpPr>
          <p:cNvPr id="92" name="TextBox 91"/>
          <p:cNvSpPr txBox="1"/>
          <p:nvPr/>
        </p:nvSpPr>
        <p:spPr>
          <a:xfrm>
            <a:off x="8121577" y="5784320"/>
            <a:ext cx="408334" cy="400110"/>
          </a:xfrm>
          <a:prstGeom prst="rect">
            <a:avLst/>
          </a:prstGeom>
          <a:noFill/>
        </p:spPr>
        <p:txBody>
          <a:bodyPr wrap="square" rtlCol="0">
            <a:spAutoFit/>
          </a:bodyPr>
          <a:lstStyle/>
          <a:p>
            <a:pPr algn="ctr"/>
            <a:r>
              <a:rPr lang="en-IN" sz="2000" b="1" dirty="0"/>
              <a:t>R</a:t>
            </a:r>
            <a:endParaRPr lang="en-US" sz="2000" b="1" dirty="0"/>
          </a:p>
        </p:txBody>
      </p:sp>
      <p:cxnSp>
        <p:nvCxnSpPr>
          <p:cNvPr id="93" name="Straight Arrow Connector 92"/>
          <p:cNvCxnSpPr>
            <a:stCxn id="91" idx="0"/>
            <a:endCxn id="69" idx="2"/>
          </p:cNvCxnSpPr>
          <p:nvPr/>
        </p:nvCxnSpPr>
        <p:spPr>
          <a:xfrm flipV="1">
            <a:off x="2534320" y="5399741"/>
            <a:ext cx="3630" cy="38457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94" name="Straight Arrow Connector 93"/>
          <p:cNvCxnSpPr>
            <a:stCxn id="92" idx="0"/>
          </p:cNvCxnSpPr>
          <p:nvPr/>
        </p:nvCxnSpPr>
        <p:spPr>
          <a:xfrm flipV="1">
            <a:off x="8325744" y="5399741"/>
            <a:ext cx="0" cy="38457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95" name="TextBox 94"/>
          <p:cNvSpPr txBox="1"/>
          <p:nvPr/>
        </p:nvSpPr>
        <p:spPr>
          <a:xfrm>
            <a:off x="4176045" y="5771620"/>
            <a:ext cx="3156530" cy="369332"/>
          </a:xfrm>
          <a:prstGeom prst="rect">
            <a:avLst/>
          </a:prstGeom>
          <a:noFill/>
        </p:spPr>
        <p:txBody>
          <a:bodyPr wrap="square" rtlCol="0">
            <a:spAutoFit/>
          </a:bodyPr>
          <a:lstStyle/>
          <a:p>
            <a:pPr algn="ctr"/>
            <a:r>
              <a:rPr lang="en-IN" b="1" dirty="0"/>
              <a:t>Doubly linked linear list</a:t>
            </a:r>
            <a:endParaRPr lang="en-US" b="1" dirty="0"/>
          </a:p>
        </p:txBody>
      </p:sp>
    </p:spTree>
    <p:extLst>
      <p:ext uri="{BB962C8B-B14F-4D97-AF65-F5344CB8AC3E}">
        <p14:creationId xmlns:p14="http://schemas.microsoft.com/office/powerpoint/2010/main" val="333694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9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9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p:bldP spid="24" grpId="0"/>
      <p:bldP spid="27" grpId="0" animBg="1"/>
      <p:bldP spid="28" grpId="0"/>
      <p:bldP spid="43" grpId="0"/>
      <p:bldP spid="3" grpId="0"/>
      <p:bldP spid="63" grpId="0" animBg="1"/>
      <p:bldP spid="64" grpId="0"/>
      <p:bldP spid="91" grpId="0"/>
      <p:bldP spid="92" grpId="0"/>
      <p:bldP spid="9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Node Structure of Doubly Linked List cont.</a:t>
            </a:r>
            <a:endParaRPr lang="en-US" dirty="0"/>
          </a:p>
        </p:txBody>
      </p:sp>
      <p:grpSp>
        <p:nvGrpSpPr>
          <p:cNvPr id="9" name="Group 8"/>
          <p:cNvGrpSpPr/>
          <p:nvPr/>
        </p:nvGrpSpPr>
        <p:grpSpPr>
          <a:xfrm>
            <a:off x="267133" y="1693098"/>
            <a:ext cx="4973975" cy="3046542"/>
            <a:chOff x="3987145" y="3631469"/>
            <a:chExt cx="4973975" cy="3046542"/>
          </a:xfrm>
        </p:grpSpPr>
        <p:sp>
          <p:nvSpPr>
            <p:cNvPr id="19" name="Rectangle 18"/>
            <p:cNvSpPr/>
            <p:nvPr/>
          </p:nvSpPr>
          <p:spPr>
            <a:xfrm>
              <a:off x="3987145" y="3631469"/>
              <a:ext cx="4973975" cy="304654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4303280" y="3841447"/>
              <a:ext cx="4464139" cy="2677656"/>
            </a:xfrm>
            <a:prstGeom prst="rect">
              <a:avLst/>
            </a:prstGeom>
            <a:noFill/>
          </p:spPr>
          <p:txBody>
            <a:bodyPr wrap="square" rtlCol="0">
              <a:spAutoFit/>
            </a:bodyPr>
            <a:lstStyle/>
            <a:p>
              <a:r>
                <a:rPr lang="en-US" sz="2400" b="1" dirty="0" err="1">
                  <a:solidFill>
                    <a:schemeClr val="tx2"/>
                  </a:solidFill>
                  <a:latin typeface="Consolas" pitchFamily="49" charset="0"/>
                  <a:cs typeface="Consolas" pitchFamily="49" charset="0"/>
                </a:rPr>
                <a:t>struct</a:t>
              </a:r>
              <a:r>
                <a:rPr lang="en-US" sz="2400" b="1" dirty="0">
                  <a:solidFill>
                    <a:schemeClr val="tx2"/>
                  </a:solidFill>
                  <a:latin typeface="Consolas" pitchFamily="49" charset="0"/>
                  <a:cs typeface="Consolas" pitchFamily="49" charset="0"/>
                </a:rPr>
                <a:t> </a:t>
              </a:r>
              <a:r>
                <a:rPr lang="en-US" sz="2400" b="1" dirty="0">
                  <a:solidFill>
                    <a:schemeClr val="accent6"/>
                  </a:solidFill>
                  <a:latin typeface="Consolas" pitchFamily="49" charset="0"/>
                  <a:cs typeface="Consolas" pitchFamily="49" charset="0"/>
                </a:rPr>
                <a:t>node</a:t>
              </a:r>
            </a:p>
            <a:p>
              <a:r>
                <a:rPr lang="en-US" sz="2400" b="1" dirty="0">
                  <a:latin typeface="Consolas" pitchFamily="49" charset="0"/>
                  <a:cs typeface="Consolas" pitchFamily="49" charset="0"/>
                </a:rPr>
                <a:t>{</a:t>
              </a:r>
            </a:p>
            <a:p>
              <a:r>
                <a:rPr lang="en-US" sz="2400" b="1" dirty="0">
                  <a:latin typeface="Consolas" pitchFamily="49" charset="0"/>
                  <a:cs typeface="Consolas" pitchFamily="49" charset="0"/>
                </a:rPr>
                <a:t>	</a:t>
              </a:r>
              <a:r>
                <a:rPr lang="en-US" sz="2400" b="1" dirty="0" err="1">
                  <a:solidFill>
                    <a:schemeClr val="accent3">
                      <a:lumMod val="75000"/>
                    </a:schemeClr>
                  </a:solidFill>
                  <a:latin typeface="Consolas" pitchFamily="49" charset="0"/>
                  <a:cs typeface="Consolas" pitchFamily="49" charset="0"/>
                </a:rPr>
                <a:t>int</a:t>
              </a:r>
              <a:r>
                <a:rPr lang="en-US" sz="2400" b="1" dirty="0">
                  <a:solidFill>
                    <a:schemeClr val="accent3">
                      <a:lumMod val="75000"/>
                    </a:schemeClr>
                  </a:solidFill>
                  <a:latin typeface="Consolas" pitchFamily="49" charset="0"/>
                  <a:cs typeface="Consolas" pitchFamily="49" charset="0"/>
                </a:rPr>
                <a:t> </a:t>
              </a:r>
              <a:r>
                <a:rPr lang="en-US" sz="2400" b="1" dirty="0">
                  <a:latin typeface="Consolas" pitchFamily="49" charset="0"/>
                  <a:cs typeface="Consolas" pitchFamily="49" charset="0"/>
                </a:rPr>
                <a:t>info;</a:t>
              </a:r>
            </a:p>
            <a:p>
              <a:r>
                <a:rPr lang="en-US" sz="2400" b="1" dirty="0">
                  <a:latin typeface="Consolas" pitchFamily="49" charset="0"/>
                  <a:cs typeface="Consolas" pitchFamily="49" charset="0"/>
                </a:rPr>
                <a:t>	</a:t>
              </a:r>
              <a:r>
                <a:rPr lang="en-US" sz="2400" b="1" dirty="0" err="1">
                  <a:solidFill>
                    <a:schemeClr val="accent3">
                      <a:lumMod val="75000"/>
                    </a:schemeClr>
                  </a:solidFill>
                  <a:latin typeface="Consolas" pitchFamily="49" charset="0"/>
                  <a:cs typeface="Consolas" pitchFamily="49" charset="0"/>
                </a:rPr>
                <a:t>struct</a:t>
              </a:r>
              <a:r>
                <a:rPr lang="en-US" sz="2400" b="1" dirty="0">
                  <a:solidFill>
                    <a:schemeClr val="accent3">
                      <a:lumMod val="75000"/>
                    </a:schemeClr>
                  </a:solidFill>
                  <a:latin typeface="Consolas" pitchFamily="49" charset="0"/>
                  <a:cs typeface="Consolas" pitchFamily="49" charset="0"/>
                </a:rPr>
                <a:t> </a:t>
              </a:r>
              <a:r>
                <a:rPr lang="en-US" sz="2400" b="1" dirty="0">
                  <a:latin typeface="Consolas" pitchFamily="49" charset="0"/>
                  <a:cs typeface="Consolas" pitchFamily="49" charset="0"/>
                </a:rPr>
                <a:t>node *</a:t>
              </a:r>
              <a:r>
                <a:rPr lang="en-US" sz="2400" b="1" dirty="0" err="1">
                  <a:latin typeface="Consolas" pitchFamily="49" charset="0"/>
                  <a:cs typeface="Consolas" pitchFamily="49" charset="0"/>
                </a:rPr>
                <a:t>lpter</a:t>
              </a:r>
              <a:r>
                <a:rPr lang="en-US" sz="2400" b="1" dirty="0">
                  <a:latin typeface="Consolas" pitchFamily="49" charset="0"/>
                  <a:cs typeface="Consolas" pitchFamily="49" charset="0"/>
                </a:rPr>
                <a:t>;</a:t>
              </a:r>
            </a:p>
            <a:p>
              <a:r>
                <a:rPr lang="en-US" sz="2400" b="1" dirty="0">
                  <a:latin typeface="Consolas" pitchFamily="49" charset="0"/>
                  <a:cs typeface="Consolas" pitchFamily="49" charset="0"/>
                </a:rPr>
                <a:t>	</a:t>
              </a:r>
              <a:r>
                <a:rPr lang="en-US" sz="2400" b="1" dirty="0" err="1">
                  <a:solidFill>
                    <a:schemeClr val="accent3">
                      <a:lumMod val="75000"/>
                    </a:schemeClr>
                  </a:solidFill>
                  <a:latin typeface="Consolas" pitchFamily="49" charset="0"/>
                  <a:cs typeface="Consolas" pitchFamily="49" charset="0"/>
                </a:rPr>
                <a:t>struct</a:t>
              </a:r>
              <a:r>
                <a:rPr lang="en-US" sz="2400" b="1" dirty="0">
                  <a:solidFill>
                    <a:schemeClr val="accent3">
                      <a:lumMod val="75000"/>
                    </a:schemeClr>
                  </a:solidFill>
                  <a:latin typeface="Consolas" pitchFamily="49" charset="0"/>
                  <a:cs typeface="Consolas" pitchFamily="49" charset="0"/>
                </a:rPr>
                <a:t> </a:t>
              </a:r>
              <a:r>
                <a:rPr lang="en-US" sz="2400" b="1" dirty="0">
                  <a:latin typeface="Consolas" pitchFamily="49" charset="0"/>
                  <a:cs typeface="Consolas" pitchFamily="49" charset="0"/>
                </a:rPr>
                <a:t>node *</a:t>
              </a:r>
              <a:r>
                <a:rPr lang="en-US" sz="2400" b="1" dirty="0" err="1">
                  <a:latin typeface="Consolas" pitchFamily="49" charset="0"/>
                  <a:cs typeface="Consolas" pitchFamily="49" charset="0"/>
                </a:rPr>
                <a:t>rpter</a:t>
              </a:r>
              <a:r>
                <a:rPr lang="en-US" sz="2400" b="1" dirty="0">
                  <a:latin typeface="Consolas" pitchFamily="49" charset="0"/>
                  <a:cs typeface="Consolas" pitchFamily="49" charset="0"/>
                </a:rPr>
                <a:t>;</a:t>
              </a:r>
            </a:p>
            <a:p>
              <a:endParaRPr lang="en-US" sz="2400" b="1" dirty="0">
                <a:latin typeface="Consolas" pitchFamily="49" charset="0"/>
                <a:cs typeface="Consolas" pitchFamily="49" charset="0"/>
              </a:endParaRPr>
            </a:p>
            <a:p>
              <a:r>
                <a:rPr lang="en-US" sz="2400" b="1" dirty="0">
                  <a:latin typeface="Consolas" pitchFamily="49" charset="0"/>
                  <a:cs typeface="Consolas" pitchFamily="49" charset="0"/>
                </a:rPr>
                <a:t>};</a:t>
              </a:r>
            </a:p>
          </p:txBody>
        </p:sp>
      </p:grpSp>
      <p:sp>
        <p:nvSpPr>
          <p:cNvPr id="44" name="TextBox 43"/>
          <p:cNvSpPr txBox="1"/>
          <p:nvPr/>
        </p:nvSpPr>
        <p:spPr>
          <a:xfrm>
            <a:off x="267133" y="925150"/>
            <a:ext cx="4973975" cy="553998"/>
          </a:xfrm>
          <a:prstGeom prst="rect">
            <a:avLst/>
          </a:prstGeom>
          <a:noFill/>
        </p:spPr>
        <p:txBody>
          <a:bodyPr wrap="square" rtlCol="0">
            <a:spAutoFit/>
          </a:bodyPr>
          <a:lstStyle/>
          <a:p>
            <a:pPr algn="ctr"/>
            <a:r>
              <a:rPr lang="en-IN" sz="3000" b="1" dirty="0"/>
              <a:t>C Structure to represent a node</a:t>
            </a:r>
          </a:p>
        </p:txBody>
      </p:sp>
      <p:grpSp>
        <p:nvGrpSpPr>
          <p:cNvPr id="32" name="Group 31"/>
          <p:cNvGrpSpPr/>
          <p:nvPr/>
        </p:nvGrpSpPr>
        <p:grpSpPr>
          <a:xfrm>
            <a:off x="5444762" y="1693097"/>
            <a:ext cx="6409509" cy="4580703"/>
            <a:chOff x="4211776" y="3928792"/>
            <a:chExt cx="3680633" cy="5497048"/>
          </a:xfrm>
        </p:grpSpPr>
        <p:sp>
          <p:nvSpPr>
            <p:cNvPr id="33" name="Rectangle 32"/>
            <p:cNvSpPr/>
            <p:nvPr/>
          </p:nvSpPr>
          <p:spPr>
            <a:xfrm>
              <a:off x="4211776" y="3928792"/>
              <a:ext cx="3680632" cy="549704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4265977" y="3998230"/>
              <a:ext cx="3626432" cy="5281644"/>
            </a:xfrm>
            <a:prstGeom prst="rect">
              <a:avLst/>
            </a:prstGeom>
            <a:noFill/>
          </p:spPr>
          <p:txBody>
            <a:bodyPr wrap="square" rtlCol="0">
              <a:spAutoFit/>
            </a:bodyPr>
            <a:lstStyle/>
            <a:p>
              <a:r>
                <a:rPr lang="en-US" sz="2000" b="1" dirty="0">
                  <a:latin typeface="Consolas" pitchFamily="49" charset="0"/>
                  <a:cs typeface="Consolas" pitchFamily="49" charset="0"/>
                </a:rPr>
                <a:t>static </a:t>
              </a:r>
              <a:r>
                <a:rPr lang="en-US" sz="2000" b="1" dirty="0">
                  <a:solidFill>
                    <a:schemeClr val="tx2"/>
                  </a:solidFill>
                  <a:latin typeface="Consolas" pitchFamily="49" charset="0"/>
                  <a:cs typeface="Consolas" pitchFamily="49" charset="0"/>
                </a:rPr>
                <a:t>class</a:t>
              </a:r>
              <a:r>
                <a:rPr lang="en-US" sz="2000" b="1" dirty="0">
                  <a:latin typeface="Consolas" pitchFamily="49" charset="0"/>
                  <a:cs typeface="Consolas" pitchFamily="49" charset="0"/>
                </a:rPr>
                <a:t> </a:t>
              </a:r>
              <a:r>
                <a:rPr lang="en-US" sz="2000" b="1" dirty="0">
                  <a:solidFill>
                    <a:schemeClr val="accent6"/>
                  </a:solidFill>
                  <a:latin typeface="Consolas" pitchFamily="49" charset="0"/>
                  <a:cs typeface="Consolas" pitchFamily="49" charset="0"/>
                </a:rPr>
                <a:t>Node</a:t>
              </a:r>
              <a:r>
                <a:rPr lang="en-US" sz="2000" b="1" dirty="0">
                  <a:latin typeface="Consolas" pitchFamily="49" charset="0"/>
                  <a:cs typeface="Consolas" pitchFamily="49" charset="0"/>
                </a:rPr>
                <a:t> {</a:t>
              </a:r>
            </a:p>
            <a:p>
              <a:r>
                <a:rPr lang="en-US" sz="2000" b="1" dirty="0">
                  <a:latin typeface="Consolas" pitchFamily="49" charset="0"/>
                  <a:cs typeface="Consolas" pitchFamily="49" charset="0"/>
                </a:rPr>
                <a:t>	</a:t>
              </a:r>
              <a:r>
                <a:rPr lang="en-US" sz="2000" b="1" dirty="0" err="1">
                  <a:solidFill>
                    <a:schemeClr val="accent3">
                      <a:lumMod val="75000"/>
                    </a:schemeClr>
                  </a:solidFill>
                  <a:latin typeface="Consolas" pitchFamily="49" charset="0"/>
                  <a:cs typeface="Consolas" pitchFamily="49" charset="0"/>
                </a:rPr>
                <a:t>int</a:t>
              </a:r>
              <a:r>
                <a:rPr lang="en-US" sz="2000" b="1" dirty="0">
                  <a:solidFill>
                    <a:schemeClr val="accent3">
                      <a:lumMod val="75000"/>
                    </a:schemeClr>
                  </a:solidFill>
                  <a:latin typeface="Consolas" pitchFamily="49" charset="0"/>
                  <a:cs typeface="Consolas" pitchFamily="49" charset="0"/>
                </a:rPr>
                <a:t> </a:t>
              </a:r>
              <a:r>
                <a:rPr lang="en-US" sz="2000" b="1" dirty="0">
                  <a:latin typeface="Consolas" pitchFamily="49" charset="0"/>
                  <a:cs typeface="Consolas" pitchFamily="49" charset="0"/>
                </a:rPr>
                <a:t>info;</a:t>
              </a:r>
            </a:p>
            <a:p>
              <a:r>
                <a:rPr lang="en-US" sz="2000" b="1" dirty="0">
                  <a:latin typeface="Consolas" pitchFamily="49" charset="0"/>
                  <a:cs typeface="Consolas" pitchFamily="49" charset="0"/>
                </a:rPr>
                <a:t>	</a:t>
              </a:r>
              <a:r>
                <a:rPr lang="en-US" sz="2000" b="1" dirty="0">
                  <a:solidFill>
                    <a:schemeClr val="accent3">
                      <a:lumMod val="75000"/>
                    </a:schemeClr>
                  </a:solidFill>
                  <a:latin typeface="Consolas" pitchFamily="49" charset="0"/>
                  <a:cs typeface="Consolas" pitchFamily="49" charset="0"/>
                </a:rPr>
                <a:t>Node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lpter</a:t>
              </a:r>
              <a:r>
                <a:rPr lang="en-US" sz="2000" b="1" dirty="0">
                  <a:latin typeface="Consolas" pitchFamily="49" charset="0"/>
                  <a:cs typeface="Consolas" pitchFamily="49" charset="0"/>
                </a:rPr>
                <a:t>;</a:t>
              </a:r>
            </a:p>
            <a:p>
              <a:r>
                <a:rPr lang="en-US" sz="2000" b="1" dirty="0">
                  <a:latin typeface="Consolas" pitchFamily="49" charset="0"/>
                  <a:cs typeface="Consolas" pitchFamily="49" charset="0"/>
                </a:rPr>
                <a:t>	</a:t>
              </a:r>
              <a:r>
                <a:rPr lang="en-US" sz="2000" b="1" dirty="0">
                  <a:solidFill>
                    <a:schemeClr val="accent3">
                      <a:lumMod val="75000"/>
                    </a:schemeClr>
                  </a:solidFill>
                  <a:latin typeface="Consolas" pitchFamily="49" charset="0"/>
                  <a:cs typeface="Consolas" pitchFamily="49" charset="0"/>
                </a:rPr>
                <a:t>Node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rpter</a:t>
              </a:r>
              <a:r>
                <a:rPr lang="en-US" sz="2000" b="1" dirty="0">
                  <a:latin typeface="Consolas" pitchFamily="49" charset="0"/>
                  <a:cs typeface="Consolas" pitchFamily="49" charset="0"/>
                </a:rPr>
                <a:t>;</a:t>
              </a:r>
            </a:p>
            <a:p>
              <a:endParaRPr lang="en-US" sz="2000" b="1" dirty="0">
                <a:latin typeface="Consolas" pitchFamily="49" charset="0"/>
                <a:cs typeface="Consolas" pitchFamily="49" charset="0"/>
              </a:endParaRPr>
            </a:p>
            <a:p>
              <a:endParaRPr lang="en-US" sz="2000" b="1" dirty="0">
                <a:latin typeface="Consolas" pitchFamily="49" charset="0"/>
                <a:cs typeface="Consolas" pitchFamily="49" charset="0"/>
              </a:endParaRPr>
            </a:p>
            <a:p>
              <a:r>
                <a:rPr lang="en-US" sz="2000" b="1" dirty="0">
                  <a:latin typeface="Consolas" pitchFamily="49" charset="0"/>
                  <a:cs typeface="Consolas" pitchFamily="49" charset="0"/>
                </a:rPr>
                <a:t>	</a:t>
              </a:r>
              <a:r>
                <a:rPr lang="en-US" sz="2000" b="1" i="1" dirty="0">
                  <a:solidFill>
                    <a:schemeClr val="tx2">
                      <a:lumMod val="40000"/>
                      <a:lumOff val="60000"/>
                    </a:schemeClr>
                  </a:solidFill>
                  <a:latin typeface="Consolas" pitchFamily="49" charset="0"/>
                  <a:cs typeface="Consolas" pitchFamily="49" charset="0"/>
                </a:rPr>
                <a:t>// Constructor to create a new node</a:t>
              </a:r>
            </a:p>
            <a:p>
              <a:r>
                <a:rPr lang="en-US" sz="2000" b="1" i="1" dirty="0">
                  <a:solidFill>
                    <a:schemeClr val="tx2">
                      <a:lumMod val="40000"/>
                      <a:lumOff val="60000"/>
                    </a:schemeClr>
                  </a:solidFill>
                  <a:latin typeface="Consolas" pitchFamily="49" charset="0"/>
                  <a:cs typeface="Consolas" pitchFamily="49" charset="0"/>
                </a:rPr>
                <a:t>	//</a:t>
              </a:r>
              <a:r>
                <a:rPr lang="en-US" b="1" i="1" dirty="0">
                  <a:solidFill>
                    <a:schemeClr val="tx2">
                      <a:lumMod val="40000"/>
                      <a:lumOff val="60000"/>
                    </a:schemeClr>
                  </a:solidFill>
                  <a:latin typeface="Consolas" pitchFamily="49" charset="0"/>
                  <a:cs typeface="Consolas" pitchFamily="49" charset="0"/>
                </a:rPr>
                <a:t> </a:t>
              </a:r>
              <a:r>
                <a:rPr lang="en-US" b="1" i="1" dirty="0" err="1">
                  <a:solidFill>
                    <a:schemeClr val="tx2">
                      <a:lumMod val="40000"/>
                      <a:lumOff val="60000"/>
                    </a:schemeClr>
                  </a:solidFill>
                  <a:latin typeface="Consolas" pitchFamily="49" charset="0"/>
                  <a:cs typeface="Consolas" pitchFamily="49" charset="0"/>
                </a:rPr>
                <a:t>lpter</a:t>
              </a:r>
              <a:r>
                <a:rPr lang="en-US" b="1" i="1" dirty="0">
                  <a:solidFill>
                    <a:schemeClr val="tx2">
                      <a:lumMod val="40000"/>
                      <a:lumOff val="60000"/>
                    </a:schemeClr>
                  </a:solidFill>
                  <a:latin typeface="Consolas" pitchFamily="49" charset="0"/>
                  <a:cs typeface="Consolas" pitchFamily="49" charset="0"/>
                </a:rPr>
                <a:t> &amp; </a:t>
              </a:r>
              <a:r>
                <a:rPr lang="en-US" b="1" i="1" dirty="0" err="1">
                  <a:solidFill>
                    <a:schemeClr val="tx2">
                      <a:lumMod val="40000"/>
                      <a:lumOff val="60000"/>
                    </a:schemeClr>
                  </a:solidFill>
                  <a:latin typeface="Consolas" pitchFamily="49" charset="0"/>
                  <a:cs typeface="Consolas" pitchFamily="49" charset="0"/>
                </a:rPr>
                <a:t>rpter</a:t>
              </a:r>
              <a:r>
                <a:rPr lang="en-US" b="1" i="1" dirty="0">
                  <a:solidFill>
                    <a:schemeClr val="tx2">
                      <a:lumMod val="40000"/>
                      <a:lumOff val="60000"/>
                    </a:schemeClr>
                  </a:solidFill>
                  <a:latin typeface="Consolas" pitchFamily="49" charset="0"/>
                  <a:cs typeface="Consolas" pitchFamily="49" charset="0"/>
                </a:rPr>
                <a:t> is initialized as null</a:t>
              </a:r>
            </a:p>
            <a:p>
              <a:r>
                <a:rPr lang="en-US" sz="2000" b="1" dirty="0">
                  <a:latin typeface="Consolas" pitchFamily="49" charset="0"/>
                  <a:cs typeface="Consolas" pitchFamily="49" charset="0"/>
                </a:rPr>
                <a:t>	</a:t>
              </a:r>
              <a:r>
                <a:rPr lang="en-US" sz="2000" b="1" dirty="0">
                  <a:solidFill>
                    <a:schemeClr val="accent4">
                      <a:lumMod val="75000"/>
                    </a:schemeClr>
                  </a:solidFill>
                  <a:latin typeface="Consolas" pitchFamily="49" charset="0"/>
                  <a:cs typeface="Consolas" pitchFamily="49" charset="0"/>
                </a:rPr>
                <a:t>Node</a:t>
              </a:r>
              <a:r>
                <a:rPr lang="en-US" sz="2000" b="1" dirty="0">
                  <a:latin typeface="Consolas" pitchFamily="49" charset="0"/>
                  <a:cs typeface="Consolas" pitchFamily="49" charset="0"/>
                </a:rPr>
                <a:t>(</a:t>
              </a:r>
              <a:r>
                <a:rPr lang="en-US" sz="2000" b="1" dirty="0" err="1">
                  <a:solidFill>
                    <a:schemeClr val="accent3">
                      <a:lumMod val="75000"/>
                    </a:schemeClr>
                  </a:solidFill>
                  <a:latin typeface="Consolas" pitchFamily="49" charset="0"/>
                  <a:cs typeface="Consolas" pitchFamily="49" charset="0"/>
                </a:rPr>
                <a:t>int</a:t>
              </a:r>
              <a:r>
                <a:rPr lang="en-US" sz="2000" b="1" dirty="0">
                  <a:latin typeface="Consolas" pitchFamily="49" charset="0"/>
                  <a:cs typeface="Consolas" pitchFamily="49" charset="0"/>
                </a:rPr>
                <a:t> data) { </a:t>
              </a:r>
            </a:p>
            <a:p>
              <a:r>
                <a:rPr lang="en-US" sz="2000" b="1" dirty="0">
                  <a:latin typeface="Consolas" pitchFamily="49" charset="0"/>
                  <a:cs typeface="Consolas" pitchFamily="49" charset="0"/>
                </a:rPr>
                <a:t> 		info = data; </a:t>
              </a:r>
            </a:p>
            <a:p>
              <a:r>
                <a:rPr lang="en-US" sz="2000" b="1" dirty="0">
                  <a:latin typeface="Consolas" pitchFamily="49" charset="0"/>
                  <a:cs typeface="Consolas" pitchFamily="49" charset="0"/>
                </a:rPr>
                <a:t>		</a:t>
              </a:r>
              <a:r>
                <a:rPr lang="en-US" sz="2000" b="1" dirty="0" err="1">
                  <a:latin typeface="Consolas" pitchFamily="49" charset="0"/>
                  <a:cs typeface="Consolas" pitchFamily="49" charset="0"/>
                </a:rPr>
                <a:t>lpter</a:t>
              </a:r>
              <a:r>
                <a:rPr lang="en-US" sz="2000" b="1" dirty="0">
                  <a:latin typeface="Consolas" pitchFamily="49" charset="0"/>
                  <a:cs typeface="Consolas" pitchFamily="49" charset="0"/>
                </a:rPr>
                <a:t> = null;</a:t>
              </a:r>
            </a:p>
            <a:p>
              <a:r>
                <a:rPr lang="en-US" sz="2000" b="1" dirty="0">
                  <a:latin typeface="Consolas" pitchFamily="49" charset="0"/>
                  <a:cs typeface="Consolas" pitchFamily="49" charset="0"/>
                </a:rPr>
                <a:t>		</a:t>
              </a:r>
              <a:r>
                <a:rPr lang="en-US" sz="2000" b="1" dirty="0" err="1">
                  <a:latin typeface="Consolas" pitchFamily="49" charset="0"/>
                  <a:cs typeface="Consolas" pitchFamily="49" charset="0"/>
                </a:rPr>
                <a:t>rpter</a:t>
              </a:r>
              <a:r>
                <a:rPr lang="en-US" sz="2000" b="1" dirty="0">
                  <a:latin typeface="Consolas" pitchFamily="49" charset="0"/>
                  <a:cs typeface="Consolas" pitchFamily="49" charset="0"/>
                </a:rPr>
                <a:t> = null;	</a:t>
              </a:r>
            </a:p>
            <a:p>
              <a:r>
                <a:rPr lang="en-US" sz="2000" b="1" dirty="0">
                  <a:latin typeface="Consolas" pitchFamily="49" charset="0"/>
                  <a:cs typeface="Consolas" pitchFamily="49" charset="0"/>
                </a:rPr>
                <a:t>	}</a:t>
              </a:r>
            </a:p>
            <a:p>
              <a:r>
                <a:rPr lang="en-US" sz="2000" b="1" dirty="0">
                  <a:latin typeface="Consolas" pitchFamily="49" charset="0"/>
                  <a:cs typeface="Consolas" pitchFamily="49" charset="0"/>
                </a:rPr>
                <a:t>}</a:t>
              </a:r>
            </a:p>
          </p:txBody>
        </p:sp>
      </p:grpSp>
      <p:sp>
        <p:nvSpPr>
          <p:cNvPr id="35" name="TextBox 34"/>
          <p:cNvSpPr txBox="1"/>
          <p:nvPr/>
        </p:nvSpPr>
        <p:spPr>
          <a:xfrm>
            <a:off x="5444762" y="925150"/>
            <a:ext cx="6409507" cy="553998"/>
          </a:xfrm>
          <a:prstGeom prst="rect">
            <a:avLst/>
          </a:prstGeom>
          <a:noFill/>
        </p:spPr>
        <p:txBody>
          <a:bodyPr wrap="square" rtlCol="0">
            <a:spAutoFit/>
          </a:bodyPr>
          <a:lstStyle/>
          <a:p>
            <a:pPr algn="ctr"/>
            <a:r>
              <a:rPr lang="en-IN" sz="3000" b="1" dirty="0"/>
              <a:t>Java class to represent a node</a:t>
            </a:r>
          </a:p>
        </p:txBody>
      </p:sp>
      <p:grpSp>
        <p:nvGrpSpPr>
          <p:cNvPr id="31" name="Group 30"/>
          <p:cNvGrpSpPr/>
          <p:nvPr/>
        </p:nvGrpSpPr>
        <p:grpSpPr>
          <a:xfrm>
            <a:off x="1433596" y="5106141"/>
            <a:ext cx="2705573" cy="466320"/>
            <a:chOff x="-76200" y="4191000"/>
            <a:chExt cx="1997075" cy="381000"/>
          </a:xfrm>
        </p:grpSpPr>
        <p:sp>
          <p:nvSpPr>
            <p:cNvPr id="36" name="Rectangle 35"/>
            <p:cNvSpPr/>
            <p:nvPr/>
          </p:nvSpPr>
          <p:spPr>
            <a:xfrm>
              <a:off x="609599" y="4191000"/>
              <a:ext cx="628651"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INFO</a:t>
              </a:r>
              <a:endParaRPr lang="en-US" sz="2000" b="1" dirty="0"/>
            </a:p>
          </p:txBody>
        </p:sp>
        <p:sp>
          <p:nvSpPr>
            <p:cNvPr id="37" name="Rectangle 36"/>
            <p:cNvSpPr/>
            <p:nvPr/>
          </p:nvSpPr>
          <p:spPr>
            <a:xfrm>
              <a:off x="-76200" y="41910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LPTR</a:t>
              </a:r>
              <a:endParaRPr lang="en-US" b="1" dirty="0"/>
            </a:p>
          </p:txBody>
        </p:sp>
        <p:sp>
          <p:nvSpPr>
            <p:cNvPr id="38" name="Rectangle 37"/>
            <p:cNvSpPr/>
            <p:nvPr/>
          </p:nvSpPr>
          <p:spPr>
            <a:xfrm>
              <a:off x="1238250" y="4191000"/>
              <a:ext cx="68262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RPTR</a:t>
              </a:r>
              <a:endParaRPr lang="en-US" b="1" dirty="0"/>
            </a:p>
          </p:txBody>
        </p:sp>
      </p:grpSp>
    </p:spTree>
    <p:extLst>
      <p:ext uri="{BB962C8B-B14F-4D97-AF65-F5344CB8AC3E}">
        <p14:creationId xmlns:p14="http://schemas.microsoft.com/office/powerpoint/2010/main" val="336147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3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Insert node in Doubly Linked List</a:t>
            </a:r>
            <a:endParaRPr lang="en-US" dirty="0"/>
          </a:p>
        </p:txBody>
      </p:sp>
      <p:grpSp>
        <p:nvGrpSpPr>
          <p:cNvPr id="4" name="Group 3"/>
          <p:cNvGrpSpPr/>
          <p:nvPr/>
        </p:nvGrpSpPr>
        <p:grpSpPr>
          <a:xfrm>
            <a:off x="1828800" y="2121932"/>
            <a:ext cx="1066800" cy="381000"/>
            <a:chOff x="304800" y="4191000"/>
            <a:chExt cx="1066800" cy="381000"/>
          </a:xfrm>
        </p:grpSpPr>
        <p:sp>
          <p:nvSpPr>
            <p:cNvPr id="5" name="Rectangle 4"/>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 name="Rectangle 5"/>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 name="Rectangle 6"/>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8" name="Group 7"/>
          <p:cNvGrpSpPr/>
          <p:nvPr/>
        </p:nvGrpSpPr>
        <p:grpSpPr>
          <a:xfrm>
            <a:off x="3429000" y="2121932"/>
            <a:ext cx="1066800" cy="381000"/>
            <a:chOff x="304800" y="4191000"/>
            <a:chExt cx="1066800" cy="381000"/>
          </a:xfrm>
        </p:grpSpPr>
        <p:sp>
          <p:nvSpPr>
            <p:cNvPr id="9" name="Rectangle 8"/>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0" name="Rectangle 9"/>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1" name="Rectangle 10"/>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2" name="Group 11"/>
          <p:cNvGrpSpPr/>
          <p:nvPr/>
        </p:nvGrpSpPr>
        <p:grpSpPr>
          <a:xfrm>
            <a:off x="7620000" y="2121932"/>
            <a:ext cx="1066800" cy="381000"/>
            <a:chOff x="304800" y="4191000"/>
            <a:chExt cx="1066800" cy="381000"/>
          </a:xfrm>
        </p:grpSpPr>
        <p:sp>
          <p:nvSpPr>
            <p:cNvPr id="13" name="Rectangle 1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4" name="Rectangle 1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5" name="Rectangle 1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6" name="Group 15"/>
          <p:cNvGrpSpPr/>
          <p:nvPr/>
        </p:nvGrpSpPr>
        <p:grpSpPr>
          <a:xfrm>
            <a:off x="9220200" y="2121932"/>
            <a:ext cx="1066800" cy="381000"/>
            <a:chOff x="304800" y="4191000"/>
            <a:chExt cx="1066800" cy="381000"/>
          </a:xfrm>
        </p:grpSpPr>
        <p:sp>
          <p:nvSpPr>
            <p:cNvPr id="17" name="Rectangle 16"/>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8" name="Rectangle 17"/>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9" name="Rectangle 18"/>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20" name="Straight Arrow Connector 19"/>
          <p:cNvCxnSpPr/>
          <p:nvPr/>
        </p:nvCxnSpPr>
        <p:spPr>
          <a:xfrm>
            <a:off x="2895600" y="2198132"/>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4495800" y="2198132"/>
            <a:ext cx="15240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a:off x="8686800" y="2198132"/>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a:off x="8686800" y="2426732"/>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a:off x="4495800" y="2426732"/>
            <a:ext cx="15240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p:nvPr/>
        </p:nvCxnSpPr>
        <p:spPr>
          <a:xfrm>
            <a:off x="2895600" y="2426732"/>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flipV="1">
            <a:off x="9982200" y="2121932"/>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H="1">
            <a:off x="1828800" y="2121932"/>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1831353" y="2743200"/>
            <a:ext cx="295274" cy="369332"/>
          </a:xfrm>
          <a:prstGeom prst="rect">
            <a:avLst/>
          </a:prstGeom>
          <a:noFill/>
        </p:spPr>
        <p:txBody>
          <a:bodyPr wrap="none" rtlCol="0">
            <a:spAutoFit/>
          </a:bodyPr>
          <a:lstStyle/>
          <a:p>
            <a:pPr algn="ctr"/>
            <a:r>
              <a:rPr lang="en-IN" b="1" dirty="0"/>
              <a:t>L</a:t>
            </a:r>
            <a:endParaRPr lang="en-US" b="1" dirty="0"/>
          </a:p>
        </p:txBody>
      </p:sp>
      <p:sp>
        <p:nvSpPr>
          <p:cNvPr id="29" name="TextBox 28"/>
          <p:cNvSpPr txBox="1"/>
          <p:nvPr/>
        </p:nvSpPr>
        <p:spPr>
          <a:xfrm>
            <a:off x="9972490" y="2731532"/>
            <a:ext cx="314510" cy="369332"/>
          </a:xfrm>
          <a:prstGeom prst="rect">
            <a:avLst/>
          </a:prstGeom>
          <a:noFill/>
        </p:spPr>
        <p:txBody>
          <a:bodyPr wrap="none" rtlCol="0">
            <a:spAutoFit/>
          </a:bodyPr>
          <a:lstStyle/>
          <a:p>
            <a:pPr algn="ctr"/>
            <a:r>
              <a:rPr lang="en-IN" b="1" dirty="0"/>
              <a:t>R</a:t>
            </a:r>
            <a:endParaRPr lang="en-US" b="1" dirty="0"/>
          </a:p>
        </p:txBody>
      </p:sp>
      <p:cxnSp>
        <p:nvCxnSpPr>
          <p:cNvPr id="30" name="Straight Arrow Connector 29"/>
          <p:cNvCxnSpPr>
            <a:stCxn id="28" idx="0"/>
            <a:endCxn id="6" idx="2"/>
          </p:cNvCxnSpPr>
          <p:nvPr/>
        </p:nvCxnSpPr>
        <p:spPr>
          <a:xfrm flipV="1">
            <a:off x="1978990" y="2502932"/>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p:nvPr/>
        </p:nvCxnSpPr>
        <p:spPr>
          <a:xfrm flipV="1">
            <a:off x="10132390" y="2502932"/>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32" name="Group 31"/>
          <p:cNvGrpSpPr/>
          <p:nvPr/>
        </p:nvGrpSpPr>
        <p:grpSpPr>
          <a:xfrm>
            <a:off x="6019800" y="2121932"/>
            <a:ext cx="1066800" cy="381000"/>
            <a:chOff x="304800" y="4191000"/>
            <a:chExt cx="1066800" cy="381000"/>
          </a:xfrm>
        </p:grpSpPr>
        <p:sp>
          <p:nvSpPr>
            <p:cNvPr id="33" name="Rectangle 3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4" name="Rectangle 3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5" name="Rectangle 3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36" name="Straight Arrow Connector 35"/>
          <p:cNvCxnSpPr/>
          <p:nvPr/>
        </p:nvCxnSpPr>
        <p:spPr>
          <a:xfrm>
            <a:off x="7086600" y="2198132"/>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7" name="Straight Arrow Connector 36"/>
          <p:cNvCxnSpPr/>
          <p:nvPr/>
        </p:nvCxnSpPr>
        <p:spPr>
          <a:xfrm>
            <a:off x="7086600" y="2426732"/>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grpSp>
        <p:nvGrpSpPr>
          <p:cNvPr id="40" name="Group 39"/>
          <p:cNvGrpSpPr/>
          <p:nvPr/>
        </p:nvGrpSpPr>
        <p:grpSpPr>
          <a:xfrm>
            <a:off x="4724400" y="2883932"/>
            <a:ext cx="1066800" cy="381000"/>
            <a:chOff x="304800" y="4191000"/>
            <a:chExt cx="1066800" cy="381000"/>
          </a:xfrm>
        </p:grpSpPr>
        <p:sp>
          <p:nvSpPr>
            <p:cNvPr id="41" name="Rectangle 40"/>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2" name="Rectangle 41"/>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3" name="Rectangle 42"/>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44" name="TextBox 43"/>
          <p:cNvSpPr txBox="1"/>
          <p:nvPr/>
        </p:nvSpPr>
        <p:spPr>
          <a:xfrm>
            <a:off x="4900043" y="3276600"/>
            <a:ext cx="612668" cy="369332"/>
          </a:xfrm>
          <a:prstGeom prst="rect">
            <a:avLst/>
          </a:prstGeom>
          <a:noFill/>
        </p:spPr>
        <p:txBody>
          <a:bodyPr wrap="none" rtlCol="0">
            <a:spAutoFit/>
          </a:bodyPr>
          <a:lstStyle/>
          <a:p>
            <a:pPr algn="ctr"/>
            <a:r>
              <a:rPr lang="en-IN" b="1" dirty="0"/>
              <a:t>NEW</a:t>
            </a:r>
            <a:endParaRPr lang="en-US" b="1" dirty="0"/>
          </a:p>
        </p:txBody>
      </p:sp>
      <p:sp>
        <p:nvSpPr>
          <p:cNvPr id="45" name="TextBox 44"/>
          <p:cNvSpPr txBox="1"/>
          <p:nvPr/>
        </p:nvSpPr>
        <p:spPr>
          <a:xfrm>
            <a:off x="6373503" y="1701800"/>
            <a:ext cx="359393" cy="369332"/>
          </a:xfrm>
          <a:prstGeom prst="rect">
            <a:avLst/>
          </a:prstGeom>
          <a:noFill/>
        </p:spPr>
        <p:txBody>
          <a:bodyPr wrap="none" rtlCol="0">
            <a:spAutoFit/>
          </a:bodyPr>
          <a:lstStyle/>
          <a:p>
            <a:pPr algn="ctr"/>
            <a:r>
              <a:rPr lang="en-IN" b="1" dirty="0"/>
              <a:t>M</a:t>
            </a:r>
            <a:endParaRPr lang="en-US" b="1" dirty="0"/>
          </a:p>
        </p:txBody>
      </p:sp>
      <p:sp>
        <p:nvSpPr>
          <p:cNvPr id="46" name="TextBox 45"/>
          <p:cNvSpPr txBox="1"/>
          <p:nvPr/>
        </p:nvSpPr>
        <p:spPr>
          <a:xfrm>
            <a:off x="1752601" y="1524000"/>
            <a:ext cx="2183611" cy="461665"/>
          </a:xfrm>
          <a:prstGeom prst="rect">
            <a:avLst/>
          </a:prstGeom>
          <a:solidFill>
            <a:schemeClr val="bg1">
              <a:lumMod val="95000"/>
            </a:schemeClr>
          </a:solidFill>
        </p:spPr>
        <p:txBody>
          <a:bodyPr wrap="none" rtlCol="0">
            <a:spAutoFit/>
          </a:bodyPr>
          <a:lstStyle/>
          <a:p>
            <a:r>
              <a:rPr lang="en-IN" sz="2400" b="1" dirty="0">
                <a:solidFill>
                  <a:schemeClr val="tx2"/>
                </a:solidFill>
              </a:rPr>
              <a:t>Before Insertion</a:t>
            </a:r>
            <a:endParaRPr lang="en-US" sz="2400" b="1" dirty="0">
              <a:solidFill>
                <a:schemeClr val="tx2"/>
              </a:solidFill>
            </a:endParaRPr>
          </a:p>
        </p:txBody>
      </p:sp>
      <p:sp>
        <p:nvSpPr>
          <p:cNvPr id="47" name="TextBox 46"/>
          <p:cNvSpPr txBox="1"/>
          <p:nvPr/>
        </p:nvSpPr>
        <p:spPr>
          <a:xfrm>
            <a:off x="7226301" y="2922032"/>
            <a:ext cx="2409827" cy="369332"/>
          </a:xfrm>
          <a:prstGeom prst="rect">
            <a:avLst/>
          </a:prstGeom>
          <a:noFill/>
        </p:spPr>
        <p:txBody>
          <a:bodyPr wrap="none" rtlCol="0">
            <a:spAutoFit/>
          </a:bodyPr>
          <a:lstStyle/>
          <a:p>
            <a:r>
              <a:rPr lang="en-IN" b="1" dirty="0"/>
              <a:t>LPTR(NEW) </a:t>
            </a:r>
            <a:r>
              <a:rPr lang="en-IN" b="1" dirty="0">
                <a:sym typeface="Wingdings" pitchFamily="2" charset="2"/>
              </a:rPr>
              <a:t> LPTR(M)</a:t>
            </a:r>
          </a:p>
        </p:txBody>
      </p:sp>
      <p:sp>
        <p:nvSpPr>
          <p:cNvPr id="48" name="TextBox 47"/>
          <p:cNvSpPr txBox="1"/>
          <p:nvPr/>
        </p:nvSpPr>
        <p:spPr>
          <a:xfrm>
            <a:off x="7226301" y="3276600"/>
            <a:ext cx="1833451" cy="369332"/>
          </a:xfrm>
          <a:prstGeom prst="rect">
            <a:avLst/>
          </a:prstGeom>
          <a:noFill/>
        </p:spPr>
        <p:txBody>
          <a:bodyPr wrap="none" rtlCol="0">
            <a:spAutoFit/>
          </a:bodyPr>
          <a:lstStyle/>
          <a:p>
            <a:r>
              <a:rPr lang="en-IN" b="1" dirty="0"/>
              <a:t>RPTR(NEW) </a:t>
            </a:r>
            <a:r>
              <a:rPr lang="en-IN" b="1" dirty="0">
                <a:sym typeface="Wingdings" pitchFamily="2" charset="2"/>
              </a:rPr>
              <a:t> M</a:t>
            </a:r>
          </a:p>
        </p:txBody>
      </p:sp>
      <p:sp>
        <p:nvSpPr>
          <p:cNvPr id="49" name="TextBox 48"/>
          <p:cNvSpPr txBox="1"/>
          <p:nvPr/>
        </p:nvSpPr>
        <p:spPr>
          <a:xfrm>
            <a:off x="7226301" y="3657600"/>
            <a:ext cx="1801391" cy="369332"/>
          </a:xfrm>
          <a:prstGeom prst="rect">
            <a:avLst/>
          </a:prstGeom>
          <a:noFill/>
        </p:spPr>
        <p:txBody>
          <a:bodyPr wrap="none" rtlCol="0">
            <a:spAutoFit/>
          </a:bodyPr>
          <a:lstStyle/>
          <a:p>
            <a:r>
              <a:rPr lang="en-IN" b="1" dirty="0"/>
              <a:t>LPTR(M) </a:t>
            </a:r>
            <a:r>
              <a:rPr lang="en-IN" b="1" dirty="0">
                <a:sym typeface="Wingdings" pitchFamily="2" charset="2"/>
              </a:rPr>
              <a:t></a:t>
            </a:r>
            <a:r>
              <a:rPr lang="en-IN" b="1" dirty="0"/>
              <a:t> NEW</a:t>
            </a:r>
            <a:endParaRPr lang="en-IN" b="1" dirty="0">
              <a:sym typeface="Wingdings" pitchFamily="2" charset="2"/>
            </a:endParaRPr>
          </a:p>
        </p:txBody>
      </p:sp>
      <p:sp>
        <p:nvSpPr>
          <p:cNvPr id="50" name="TextBox 49"/>
          <p:cNvSpPr txBox="1"/>
          <p:nvPr/>
        </p:nvSpPr>
        <p:spPr>
          <a:xfrm>
            <a:off x="7226301" y="4038600"/>
            <a:ext cx="2714397" cy="369332"/>
          </a:xfrm>
          <a:prstGeom prst="rect">
            <a:avLst/>
          </a:prstGeom>
          <a:noFill/>
        </p:spPr>
        <p:txBody>
          <a:bodyPr wrap="none" rtlCol="0">
            <a:spAutoFit/>
          </a:bodyPr>
          <a:lstStyle/>
          <a:p>
            <a:r>
              <a:rPr lang="en-IN" b="1" dirty="0"/>
              <a:t>RPTR(LPTR(NEW)) </a:t>
            </a:r>
            <a:r>
              <a:rPr lang="en-IN" b="1" dirty="0">
                <a:sym typeface="Wingdings" pitchFamily="2" charset="2"/>
              </a:rPr>
              <a:t></a:t>
            </a:r>
            <a:r>
              <a:rPr lang="en-IN" b="1" dirty="0"/>
              <a:t> NEW</a:t>
            </a:r>
            <a:endParaRPr lang="en-IN" b="1" dirty="0">
              <a:sym typeface="Wingdings" pitchFamily="2" charset="2"/>
            </a:endParaRPr>
          </a:p>
        </p:txBody>
      </p:sp>
      <p:grpSp>
        <p:nvGrpSpPr>
          <p:cNvPr id="51" name="Group 50"/>
          <p:cNvGrpSpPr/>
          <p:nvPr/>
        </p:nvGrpSpPr>
        <p:grpSpPr>
          <a:xfrm>
            <a:off x="1828800" y="4876800"/>
            <a:ext cx="1066800" cy="381000"/>
            <a:chOff x="304800" y="4191000"/>
            <a:chExt cx="1066800" cy="381000"/>
          </a:xfrm>
        </p:grpSpPr>
        <p:sp>
          <p:nvSpPr>
            <p:cNvPr id="52" name="Rectangle 51"/>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3" name="Rectangle 52"/>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4" name="Rectangle 53"/>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55" name="Group 54"/>
          <p:cNvGrpSpPr/>
          <p:nvPr/>
        </p:nvGrpSpPr>
        <p:grpSpPr>
          <a:xfrm>
            <a:off x="3429000" y="4876800"/>
            <a:ext cx="1066800" cy="381000"/>
            <a:chOff x="304800" y="4191000"/>
            <a:chExt cx="1066800" cy="381000"/>
          </a:xfrm>
        </p:grpSpPr>
        <p:sp>
          <p:nvSpPr>
            <p:cNvPr id="56" name="Rectangle 55"/>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7" name="Rectangle 56"/>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8" name="Rectangle 57"/>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59" name="Group 58"/>
          <p:cNvGrpSpPr/>
          <p:nvPr/>
        </p:nvGrpSpPr>
        <p:grpSpPr>
          <a:xfrm>
            <a:off x="7620000" y="4876800"/>
            <a:ext cx="1066800" cy="381000"/>
            <a:chOff x="304800" y="4191000"/>
            <a:chExt cx="1066800" cy="381000"/>
          </a:xfrm>
        </p:grpSpPr>
        <p:sp>
          <p:nvSpPr>
            <p:cNvPr id="60" name="Rectangle 59"/>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1" name="Rectangle 60"/>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2" name="Rectangle 61"/>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63" name="Group 62"/>
          <p:cNvGrpSpPr/>
          <p:nvPr/>
        </p:nvGrpSpPr>
        <p:grpSpPr>
          <a:xfrm>
            <a:off x="9220200" y="4876800"/>
            <a:ext cx="1066800" cy="381000"/>
            <a:chOff x="304800" y="4191000"/>
            <a:chExt cx="1066800" cy="381000"/>
          </a:xfrm>
        </p:grpSpPr>
        <p:sp>
          <p:nvSpPr>
            <p:cNvPr id="64" name="Rectangle 63"/>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5" name="Rectangle 64"/>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6" name="Rectangle 65"/>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67" name="Straight Arrow Connector 66"/>
          <p:cNvCxnSpPr/>
          <p:nvPr/>
        </p:nvCxnSpPr>
        <p:spPr>
          <a:xfrm>
            <a:off x="2895600" y="49530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68" name="Straight Arrow Connector 67"/>
          <p:cNvCxnSpPr/>
          <p:nvPr/>
        </p:nvCxnSpPr>
        <p:spPr>
          <a:xfrm>
            <a:off x="4495800" y="4953000"/>
            <a:ext cx="15240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69" name="Straight Arrow Connector 68"/>
          <p:cNvCxnSpPr/>
          <p:nvPr/>
        </p:nvCxnSpPr>
        <p:spPr>
          <a:xfrm>
            <a:off x="8686800" y="49530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0" name="Straight Arrow Connector 69"/>
          <p:cNvCxnSpPr/>
          <p:nvPr/>
        </p:nvCxnSpPr>
        <p:spPr>
          <a:xfrm>
            <a:off x="8686800" y="51816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71" name="Straight Arrow Connector 70"/>
          <p:cNvCxnSpPr/>
          <p:nvPr/>
        </p:nvCxnSpPr>
        <p:spPr>
          <a:xfrm>
            <a:off x="4495800" y="5181600"/>
            <a:ext cx="15240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72" name="Straight Arrow Connector 71"/>
          <p:cNvCxnSpPr/>
          <p:nvPr/>
        </p:nvCxnSpPr>
        <p:spPr>
          <a:xfrm>
            <a:off x="2895600" y="51816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73" name="Straight Connector 72"/>
          <p:cNvCxnSpPr/>
          <p:nvPr/>
        </p:nvCxnSpPr>
        <p:spPr>
          <a:xfrm flipV="1">
            <a:off x="9982200" y="4876800"/>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74" name="Straight Connector 73"/>
          <p:cNvCxnSpPr/>
          <p:nvPr/>
        </p:nvCxnSpPr>
        <p:spPr>
          <a:xfrm flipH="1">
            <a:off x="1828800" y="4876800"/>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75" name="TextBox 74"/>
          <p:cNvSpPr txBox="1"/>
          <p:nvPr/>
        </p:nvSpPr>
        <p:spPr>
          <a:xfrm>
            <a:off x="1831353" y="5498068"/>
            <a:ext cx="295274" cy="369332"/>
          </a:xfrm>
          <a:prstGeom prst="rect">
            <a:avLst/>
          </a:prstGeom>
          <a:noFill/>
        </p:spPr>
        <p:txBody>
          <a:bodyPr wrap="none" rtlCol="0">
            <a:spAutoFit/>
          </a:bodyPr>
          <a:lstStyle/>
          <a:p>
            <a:pPr algn="ctr"/>
            <a:r>
              <a:rPr lang="en-IN" b="1" dirty="0"/>
              <a:t>L</a:t>
            </a:r>
            <a:endParaRPr lang="en-US" b="1" dirty="0"/>
          </a:p>
        </p:txBody>
      </p:sp>
      <p:sp>
        <p:nvSpPr>
          <p:cNvPr id="76" name="TextBox 75"/>
          <p:cNvSpPr txBox="1"/>
          <p:nvPr/>
        </p:nvSpPr>
        <p:spPr>
          <a:xfrm>
            <a:off x="9972490" y="5486400"/>
            <a:ext cx="314510" cy="369332"/>
          </a:xfrm>
          <a:prstGeom prst="rect">
            <a:avLst/>
          </a:prstGeom>
          <a:noFill/>
        </p:spPr>
        <p:txBody>
          <a:bodyPr wrap="none" rtlCol="0">
            <a:spAutoFit/>
          </a:bodyPr>
          <a:lstStyle/>
          <a:p>
            <a:pPr algn="ctr"/>
            <a:r>
              <a:rPr lang="en-IN" b="1" dirty="0"/>
              <a:t>R</a:t>
            </a:r>
            <a:endParaRPr lang="en-US" b="1" dirty="0"/>
          </a:p>
        </p:txBody>
      </p:sp>
      <p:cxnSp>
        <p:nvCxnSpPr>
          <p:cNvPr id="77" name="Straight Arrow Connector 76"/>
          <p:cNvCxnSpPr>
            <a:stCxn id="75" idx="0"/>
            <a:endCxn id="53" idx="2"/>
          </p:cNvCxnSpPr>
          <p:nvPr/>
        </p:nvCxnSpPr>
        <p:spPr>
          <a:xfrm flipV="1">
            <a:off x="1978990" y="5257800"/>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8" name="Straight Arrow Connector 77"/>
          <p:cNvCxnSpPr/>
          <p:nvPr/>
        </p:nvCxnSpPr>
        <p:spPr>
          <a:xfrm flipV="1">
            <a:off x="10132390" y="5257800"/>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79" name="Group 78"/>
          <p:cNvGrpSpPr/>
          <p:nvPr/>
        </p:nvGrpSpPr>
        <p:grpSpPr>
          <a:xfrm>
            <a:off x="6019800" y="4876800"/>
            <a:ext cx="1066800" cy="381000"/>
            <a:chOff x="304800" y="4191000"/>
            <a:chExt cx="1066800" cy="381000"/>
          </a:xfrm>
        </p:grpSpPr>
        <p:sp>
          <p:nvSpPr>
            <p:cNvPr id="80" name="Rectangle 79"/>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1" name="Rectangle 80"/>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2" name="Rectangle 81"/>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83" name="Straight Arrow Connector 82"/>
          <p:cNvCxnSpPr/>
          <p:nvPr/>
        </p:nvCxnSpPr>
        <p:spPr>
          <a:xfrm>
            <a:off x="7086600" y="49530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84" name="Straight Arrow Connector 83"/>
          <p:cNvCxnSpPr/>
          <p:nvPr/>
        </p:nvCxnSpPr>
        <p:spPr>
          <a:xfrm>
            <a:off x="7086600" y="51816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grpSp>
        <p:nvGrpSpPr>
          <p:cNvPr id="85" name="Group 84"/>
          <p:cNvGrpSpPr/>
          <p:nvPr/>
        </p:nvGrpSpPr>
        <p:grpSpPr>
          <a:xfrm>
            <a:off x="4724400" y="5638800"/>
            <a:ext cx="1066800" cy="381000"/>
            <a:chOff x="304800" y="4191000"/>
            <a:chExt cx="1066800" cy="381000"/>
          </a:xfrm>
        </p:grpSpPr>
        <p:sp>
          <p:nvSpPr>
            <p:cNvPr id="86" name="Rectangle 85"/>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7" name="Rectangle 86"/>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8" name="Rectangle 87"/>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89" name="TextBox 88"/>
          <p:cNvSpPr txBox="1"/>
          <p:nvPr/>
        </p:nvSpPr>
        <p:spPr>
          <a:xfrm>
            <a:off x="4900043" y="6031468"/>
            <a:ext cx="612668" cy="369332"/>
          </a:xfrm>
          <a:prstGeom prst="rect">
            <a:avLst/>
          </a:prstGeom>
          <a:noFill/>
        </p:spPr>
        <p:txBody>
          <a:bodyPr wrap="none" rtlCol="0">
            <a:spAutoFit/>
          </a:bodyPr>
          <a:lstStyle/>
          <a:p>
            <a:pPr algn="ctr"/>
            <a:r>
              <a:rPr lang="en-IN" b="1" dirty="0"/>
              <a:t>NEW</a:t>
            </a:r>
            <a:endParaRPr lang="en-US" b="1" dirty="0"/>
          </a:p>
        </p:txBody>
      </p:sp>
      <p:sp>
        <p:nvSpPr>
          <p:cNvPr id="92" name="TextBox 91"/>
          <p:cNvSpPr txBox="1"/>
          <p:nvPr/>
        </p:nvSpPr>
        <p:spPr>
          <a:xfrm>
            <a:off x="1752600" y="4103132"/>
            <a:ext cx="1988045" cy="461665"/>
          </a:xfrm>
          <a:prstGeom prst="rect">
            <a:avLst/>
          </a:prstGeom>
          <a:solidFill>
            <a:schemeClr val="bg1">
              <a:lumMod val="95000"/>
            </a:schemeClr>
          </a:solidFill>
        </p:spPr>
        <p:txBody>
          <a:bodyPr wrap="none" rtlCol="0">
            <a:spAutoFit/>
          </a:bodyPr>
          <a:lstStyle/>
          <a:p>
            <a:r>
              <a:rPr lang="en-IN" sz="2400" b="1" dirty="0">
                <a:solidFill>
                  <a:schemeClr val="tx2"/>
                </a:solidFill>
              </a:rPr>
              <a:t>After Insertion</a:t>
            </a:r>
            <a:endParaRPr lang="en-US" sz="2400" b="1" dirty="0">
              <a:solidFill>
                <a:schemeClr val="tx2"/>
              </a:solidFill>
            </a:endParaRPr>
          </a:p>
        </p:txBody>
      </p:sp>
      <p:sp>
        <p:nvSpPr>
          <p:cNvPr id="99" name="Freeform 98"/>
          <p:cNvSpPr/>
          <p:nvPr/>
        </p:nvSpPr>
        <p:spPr>
          <a:xfrm>
            <a:off x="5791200" y="5263150"/>
            <a:ext cx="342232" cy="417095"/>
          </a:xfrm>
          <a:custGeom>
            <a:avLst/>
            <a:gdLst>
              <a:gd name="connsiteX0" fmla="*/ 0 w 342232"/>
              <a:gd name="connsiteY0" fmla="*/ 417095 h 417095"/>
              <a:gd name="connsiteX1" fmla="*/ 342232 w 342232"/>
              <a:gd name="connsiteY1" fmla="*/ 417095 h 417095"/>
              <a:gd name="connsiteX2" fmla="*/ 342232 w 342232"/>
              <a:gd name="connsiteY2" fmla="*/ 0 h 417095"/>
            </a:gdLst>
            <a:ahLst/>
            <a:cxnLst>
              <a:cxn ang="0">
                <a:pos x="connsiteX0" y="connsiteY0"/>
              </a:cxn>
              <a:cxn ang="0">
                <a:pos x="connsiteX1" y="connsiteY1"/>
              </a:cxn>
              <a:cxn ang="0">
                <a:pos x="connsiteX2" y="connsiteY2"/>
              </a:cxn>
            </a:cxnLst>
            <a:rect l="l" t="t" r="r" b="b"/>
            <a:pathLst>
              <a:path w="342232" h="417095">
                <a:moveTo>
                  <a:pt x="0" y="417095"/>
                </a:moveTo>
                <a:lnTo>
                  <a:pt x="342232" y="417095"/>
                </a:lnTo>
                <a:lnTo>
                  <a:pt x="342232"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2" name="Freeform 101"/>
          <p:cNvSpPr/>
          <p:nvPr/>
        </p:nvSpPr>
        <p:spPr>
          <a:xfrm>
            <a:off x="5807242" y="5273843"/>
            <a:ext cx="491958" cy="673769"/>
          </a:xfrm>
          <a:custGeom>
            <a:avLst/>
            <a:gdLst>
              <a:gd name="connsiteX0" fmla="*/ 491958 w 491958"/>
              <a:gd name="connsiteY0" fmla="*/ 0 h 673769"/>
              <a:gd name="connsiteX1" fmla="*/ 491958 w 491958"/>
              <a:gd name="connsiteY1" fmla="*/ 673769 h 673769"/>
              <a:gd name="connsiteX2" fmla="*/ 0 w 491958"/>
              <a:gd name="connsiteY2" fmla="*/ 673769 h 673769"/>
            </a:gdLst>
            <a:ahLst/>
            <a:cxnLst>
              <a:cxn ang="0">
                <a:pos x="connsiteX0" y="connsiteY0"/>
              </a:cxn>
              <a:cxn ang="0">
                <a:pos x="connsiteX1" y="connsiteY1"/>
              </a:cxn>
              <a:cxn ang="0">
                <a:pos x="connsiteX2" y="connsiteY2"/>
              </a:cxn>
            </a:cxnLst>
            <a:rect l="l" t="t" r="r" b="b"/>
            <a:pathLst>
              <a:path w="491958" h="673769">
                <a:moveTo>
                  <a:pt x="491958" y="0"/>
                </a:moveTo>
                <a:lnTo>
                  <a:pt x="491958" y="673769"/>
                </a:lnTo>
                <a:lnTo>
                  <a:pt x="0" y="673769"/>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3" name="Freeform 102"/>
          <p:cNvSpPr/>
          <p:nvPr/>
        </p:nvSpPr>
        <p:spPr>
          <a:xfrm>
            <a:off x="4427621" y="5268496"/>
            <a:ext cx="288758" cy="449179"/>
          </a:xfrm>
          <a:custGeom>
            <a:avLst/>
            <a:gdLst>
              <a:gd name="connsiteX0" fmla="*/ 0 w 288758"/>
              <a:gd name="connsiteY0" fmla="*/ 0 h 449179"/>
              <a:gd name="connsiteX1" fmla="*/ 0 w 288758"/>
              <a:gd name="connsiteY1" fmla="*/ 449179 h 449179"/>
              <a:gd name="connsiteX2" fmla="*/ 288758 w 288758"/>
              <a:gd name="connsiteY2" fmla="*/ 449179 h 449179"/>
            </a:gdLst>
            <a:ahLst/>
            <a:cxnLst>
              <a:cxn ang="0">
                <a:pos x="connsiteX0" y="connsiteY0"/>
              </a:cxn>
              <a:cxn ang="0">
                <a:pos x="connsiteX1" y="connsiteY1"/>
              </a:cxn>
              <a:cxn ang="0">
                <a:pos x="connsiteX2" y="connsiteY2"/>
              </a:cxn>
            </a:cxnLst>
            <a:rect l="l" t="t" r="r" b="b"/>
            <a:pathLst>
              <a:path w="288758" h="449179">
                <a:moveTo>
                  <a:pt x="0" y="0"/>
                </a:moveTo>
                <a:lnTo>
                  <a:pt x="0" y="449179"/>
                </a:lnTo>
                <a:lnTo>
                  <a:pt x="288758" y="449179"/>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4" name="Freeform 103"/>
          <p:cNvSpPr/>
          <p:nvPr/>
        </p:nvSpPr>
        <p:spPr>
          <a:xfrm>
            <a:off x="4090738" y="5279189"/>
            <a:ext cx="630989" cy="695158"/>
          </a:xfrm>
          <a:custGeom>
            <a:avLst/>
            <a:gdLst>
              <a:gd name="connsiteX0" fmla="*/ 630989 w 630989"/>
              <a:gd name="connsiteY0" fmla="*/ 695158 h 695158"/>
              <a:gd name="connsiteX1" fmla="*/ 0 w 630989"/>
              <a:gd name="connsiteY1" fmla="*/ 695158 h 695158"/>
              <a:gd name="connsiteX2" fmla="*/ 0 w 630989"/>
              <a:gd name="connsiteY2" fmla="*/ 0 h 695158"/>
            </a:gdLst>
            <a:ahLst/>
            <a:cxnLst>
              <a:cxn ang="0">
                <a:pos x="connsiteX0" y="connsiteY0"/>
              </a:cxn>
              <a:cxn ang="0">
                <a:pos x="connsiteX1" y="connsiteY1"/>
              </a:cxn>
              <a:cxn ang="0">
                <a:pos x="connsiteX2" y="connsiteY2"/>
              </a:cxn>
            </a:cxnLst>
            <a:rect l="l" t="t" r="r" b="b"/>
            <a:pathLst>
              <a:path w="630989" h="695158">
                <a:moveTo>
                  <a:pt x="630989" y="695158"/>
                </a:moveTo>
                <a:lnTo>
                  <a:pt x="0" y="695158"/>
                </a:lnTo>
                <a:lnTo>
                  <a:pt x="0"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5" name="TextBox 104"/>
          <p:cNvSpPr txBox="1"/>
          <p:nvPr/>
        </p:nvSpPr>
        <p:spPr>
          <a:xfrm>
            <a:off x="6398235" y="4493736"/>
            <a:ext cx="359393" cy="369332"/>
          </a:xfrm>
          <a:prstGeom prst="rect">
            <a:avLst/>
          </a:prstGeom>
          <a:noFill/>
        </p:spPr>
        <p:txBody>
          <a:bodyPr wrap="none" rtlCol="0">
            <a:spAutoFit/>
          </a:bodyPr>
          <a:lstStyle/>
          <a:p>
            <a:pPr algn="ctr"/>
            <a:r>
              <a:rPr lang="en-IN" b="1" dirty="0"/>
              <a:t>M</a:t>
            </a:r>
            <a:endParaRPr lang="en-US" b="1" dirty="0"/>
          </a:p>
        </p:txBody>
      </p:sp>
      <p:sp>
        <p:nvSpPr>
          <p:cNvPr id="93" name="TextBox 92"/>
          <p:cNvSpPr txBox="1"/>
          <p:nvPr/>
        </p:nvSpPr>
        <p:spPr>
          <a:xfrm>
            <a:off x="2344813" y="825669"/>
            <a:ext cx="7502375" cy="523220"/>
          </a:xfrm>
          <a:prstGeom prst="rect">
            <a:avLst/>
          </a:prstGeom>
          <a:noFill/>
        </p:spPr>
        <p:txBody>
          <a:bodyPr wrap="none" rtlCol="0">
            <a:spAutoFit/>
          </a:bodyPr>
          <a:lstStyle/>
          <a:p>
            <a:pPr algn="ctr"/>
            <a:r>
              <a:rPr lang="en-IN" sz="2800" b="1" dirty="0">
                <a:solidFill>
                  <a:srgbClr val="C00000"/>
                </a:solidFill>
              </a:rPr>
              <a:t>Insertion in the middle of Doubly Linked Linear List</a:t>
            </a:r>
            <a:endParaRPr lang="en-IN" sz="2800" b="1" dirty="0">
              <a:solidFill>
                <a:srgbClr val="C00000"/>
              </a:solidFill>
              <a:sym typeface="Wingdings" pitchFamily="2" charset="2"/>
            </a:endParaRPr>
          </a:p>
        </p:txBody>
      </p:sp>
    </p:spTree>
    <p:extLst>
      <p:ext uri="{BB962C8B-B14F-4D97-AF65-F5344CB8AC3E}">
        <p14:creationId xmlns:p14="http://schemas.microsoft.com/office/powerpoint/2010/main" val="220144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7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78"/>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79"/>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8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8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89"/>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nodeType="clickEffect">
                                  <p:stCondLst>
                                    <p:cond delay="0"/>
                                  </p:stCondLst>
                                  <p:childTnLst>
                                    <p:set>
                                      <p:cBhvr>
                                        <p:cTn id="112" dur="1" fill="hold">
                                          <p:stCondLst>
                                            <p:cond delay="0"/>
                                          </p:stCondLst>
                                        </p:cTn>
                                        <p:tgtEl>
                                          <p:spTgt spid="68"/>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71"/>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47"/>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grpId="0" nodeType="clickEffect">
                                  <p:stCondLst>
                                    <p:cond delay="0"/>
                                  </p:stCondLst>
                                  <p:childTnLst>
                                    <p:set>
                                      <p:cBhvr>
                                        <p:cTn id="122" dur="1" fill="hold">
                                          <p:stCondLst>
                                            <p:cond delay="0"/>
                                          </p:stCondLst>
                                        </p:cTn>
                                        <p:tgtEl>
                                          <p:spTgt spid="104"/>
                                        </p:tgtEl>
                                        <p:attrNameLst>
                                          <p:attrName>style.visibility</p:attrName>
                                        </p:attrNameLst>
                                      </p:cBhvr>
                                      <p:to>
                                        <p:strVal val="visible"/>
                                      </p:to>
                                    </p:set>
                                    <p:animEffect transition="in" filter="wipe(down)">
                                      <p:cBhvr>
                                        <p:cTn id="123" dur="500"/>
                                        <p:tgtEl>
                                          <p:spTgt spid="104"/>
                                        </p:tgtEl>
                                      </p:cBhvr>
                                    </p:animEffec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48"/>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99"/>
                                        </p:tgtEl>
                                        <p:attrNameLst>
                                          <p:attrName>style.visibility</p:attrName>
                                        </p:attrNameLst>
                                      </p:cBhvr>
                                      <p:to>
                                        <p:strVal val="visible"/>
                                      </p:to>
                                    </p:set>
                                    <p:animEffect transition="in" filter="wipe(down)">
                                      <p:cBhvr>
                                        <p:cTn id="132" dur="500"/>
                                        <p:tgtEl>
                                          <p:spTgt spid="99"/>
                                        </p:tgtEl>
                                      </p:cBhvr>
                                    </p:animEffec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49"/>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22" presetClass="entr" presetSubtype="1" fill="hold" grpId="0" nodeType="clickEffect">
                                  <p:stCondLst>
                                    <p:cond delay="0"/>
                                  </p:stCondLst>
                                  <p:childTnLst>
                                    <p:set>
                                      <p:cBhvr>
                                        <p:cTn id="140" dur="1" fill="hold">
                                          <p:stCondLst>
                                            <p:cond delay="0"/>
                                          </p:stCondLst>
                                        </p:cTn>
                                        <p:tgtEl>
                                          <p:spTgt spid="102"/>
                                        </p:tgtEl>
                                        <p:attrNameLst>
                                          <p:attrName>style.visibility</p:attrName>
                                        </p:attrNameLst>
                                      </p:cBhvr>
                                      <p:to>
                                        <p:strVal val="visible"/>
                                      </p:to>
                                    </p:set>
                                    <p:animEffect transition="in" filter="wipe(up)">
                                      <p:cBhvr>
                                        <p:cTn id="141" dur="500"/>
                                        <p:tgtEl>
                                          <p:spTgt spid="102"/>
                                        </p:tgtEl>
                                      </p:cBhvr>
                                    </p:animEffec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50"/>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22" presetClass="entr" presetSubtype="1" fill="hold" grpId="0" nodeType="clickEffect">
                                  <p:stCondLst>
                                    <p:cond delay="0"/>
                                  </p:stCondLst>
                                  <p:childTnLst>
                                    <p:set>
                                      <p:cBhvr>
                                        <p:cTn id="149" dur="1" fill="hold">
                                          <p:stCondLst>
                                            <p:cond delay="0"/>
                                          </p:stCondLst>
                                        </p:cTn>
                                        <p:tgtEl>
                                          <p:spTgt spid="103"/>
                                        </p:tgtEl>
                                        <p:attrNameLst>
                                          <p:attrName>style.visibility</p:attrName>
                                        </p:attrNameLst>
                                      </p:cBhvr>
                                      <p:to>
                                        <p:strVal val="visible"/>
                                      </p:to>
                                    </p:set>
                                    <p:animEffect transition="in" filter="wipe(up)">
                                      <p:cBhvr>
                                        <p:cTn id="150"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44" grpId="0"/>
      <p:bldP spid="45" grpId="0"/>
      <p:bldP spid="46" grpId="0" animBg="1"/>
      <p:bldP spid="47" grpId="0"/>
      <p:bldP spid="48" grpId="0"/>
      <p:bldP spid="49" grpId="0"/>
      <p:bldP spid="50" grpId="0"/>
      <p:bldP spid="75" grpId="0"/>
      <p:bldP spid="76" grpId="0"/>
      <p:bldP spid="89" grpId="0"/>
      <p:bldP spid="92" grpId="0" animBg="1"/>
      <p:bldP spid="99" grpId="0" animBg="1"/>
      <p:bldP spid="102" grpId="0" animBg="1"/>
      <p:bldP spid="103" grpId="0" animBg="1"/>
      <p:bldP spid="104" grpId="0" animBg="1"/>
      <p:bldP spid="105" grpId="0"/>
      <p:bldP spid="9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Insert node in Doubly Linked List</a:t>
            </a:r>
            <a:endParaRPr lang="en-US" dirty="0"/>
          </a:p>
        </p:txBody>
      </p:sp>
      <p:grpSp>
        <p:nvGrpSpPr>
          <p:cNvPr id="4" name="Group 3"/>
          <p:cNvGrpSpPr/>
          <p:nvPr/>
        </p:nvGrpSpPr>
        <p:grpSpPr>
          <a:xfrm>
            <a:off x="2971800" y="1969532"/>
            <a:ext cx="1066800" cy="381000"/>
            <a:chOff x="304800" y="4191000"/>
            <a:chExt cx="1066800" cy="381000"/>
          </a:xfrm>
        </p:grpSpPr>
        <p:sp>
          <p:nvSpPr>
            <p:cNvPr id="5" name="Rectangle 4"/>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 name="Rectangle 5"/>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 name="Rectangle 6"/>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8" name="Group 7"/>
          <p:cNvGrpSpPr/>
          <p:nvPr/>
        </p:nvGrpSpPr>
        <p:grpSpPr>
          <a:xfrm>
            <a:off x="4572000" y="1969532"/>
            <a:ext cx="1066800" cy="381000"/>
            <a:chOff x="304800" y="4191000"/>
            <a:chExt cx="1066800" cy="381000"/>
          </a:xfrm>
        </p:grpSpPr>
        <p:sp>
          <p:nvSpPr>
            <p:cNvPr id="9" name="Rectangle 8"/>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0" name="Rectangle 9"/>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1" name="Rectangle 10"/>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2" name="Group 11"/>
          <p:cNvGrpSpPr/>
          <p:nvPr/>
        </p:nvGrpSpPr>
        <p:grpSpPr>
          <a:xfrm>
            <a:off x="7772400" y="1969532"/>
            <a:ext cx="1066800" cy="381000"/>
            <a:chOff x="304800" y="4191000"/>
            <a:chExt cx="1066800" cy="381000"/>
          </a:xfrm>
        </p:grpSpPr>
        <p:sp>
          <p:nvSpPr>
            <p:cNvPr id="13" name="Rectangle 1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4" name="Rectangle 1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5" name="Rectangle 1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6" name="Group 15"/>
          <p:cNvGrpSpPr/>
          <p:nvPr/>
        </p:nvGrpSpPr>
        <p:grpSpPr>
          <a:xfrm>
            <a:off x="9372600" y="1969532"/>
            <a:ext cx="1066800" cy="381000"/>
            <a:chOff x="304800" y="4191000"/>
            <a:chExt cx="1066800" cy="381000"/>
          </a:xfrm>
        </p:grpSpPr>
        <p:sp>
          <p:nvSpPr>
            <p:cNvPr id="17" name="Rectangle 16"/>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8" name="Rectangle 17"/>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9" name="Rectangle 18"/>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20" name="Straight Arrow Connector 19"/>
          <p:cNvCxnSpPr/>
          <p:nvPr/>
        </p:nvCxnSpPr>
        <p:spPr>
          <a:xfrm>
            <a:off x="4038600" y="2045732"/>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a:off x="8839200" y="2045732"/>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a:off x="8839200" y="2274332"/>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p:nvPr/>
        </p:nvCxnSpPr>
        <p:spPr>
          <a:xfrm>
            <a:off x="4038600" y="2274332"/>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flipV="1">
            <a:off x="10134600" y="1969532"/>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H="1">
            <a:off x="2971800" y="1969532"/>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3140138" y="2590800"/>
            <a:ext cx="295274" cy="369332"/>
          </a:xfrm>
          <a:prstGeom prst="rect">
            <a:avLst/>
          </a:prstGeom>
          <a:noFill/>
        </p:spPr>
        <p:txBody>
          <a:bodyPr wrap="none" rtlCol="0">
            <a:spAutoFit/>
          </a:bodyPr>
          <a:lstStyle/>
          <a:p>
            <a:pPr algn="ctr"/>
            <a:r>
              <a:rPr lang="en-IN" b="1" dirty="0"/>
              <a:t>L</a:t>
            </a:r>
            <a:endParaRPr lang="en-US" b="1" dirty="0"/>
          </a:p>
        </p:txBody>
      </p:sp>
      <p:sp>
        <p:nvSpPr>
          <p:cNvPr id="29" name="TextBox 28"/>
          <p:cNvSpPr txBox="1"/>
          <p:nvPr/>
        </p:nvSpPr>
        <p:spPr>
          <a:xfrm>
            <a:off x="10124890" y="2579132"/>
            <a:ext cx="314510" cy="369332"/>
          </a:xfrm>
          <a:prstGeom prst="rect">
            <a:avLst/>
          </a:prstGeom>
          <a:noFill/>
        </p:spPr>
        <p:txBody>
          <a:bodyPr wrap="none" rtlCol="0">
            <a:spAutoFit/>
          </a:bodyPr>
          <a:lstStyle/>
          <a:p>
            <a:pPr algn="ctr"/>
            <a:r>
              <a:rPr lang="en-IN" b="1" dirty="0"/>
              <a:t>R</a:t>
            </a:r>
            <a:endParaRPr lang="en-US" b="1" dirty="0"/>
          </a:p>
        </p:txBody>
      </p:sp>
      <p:cxnSp>
        <p:nvCxnSpPr>
          <p:cNvPr id="30" name="Straight Arrow Connector 29"/>
          <p:cNvCxnSpPr/>
          <p:nvPr/>
        </p:nvCxnSpPr>
        <p:spPr>
          <a:xfrm flipV="1">
            <a:off x="3295906" y="2350532"/>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p:nvPr/>
        </p:nvCxnSpPr>
        <p:spPr>
          <a:xfrm flipV="1">
            <a:off x="10284790" y="2350532"/>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32" name="Group 31"/>
          <p:cNvGrpSpPr/>
          <p:nvPr/>
        </p:nvGrpSpPr>
        <p:grpSpPr>
          <a:xfrm>
            <a:off x="6172200" y="1969532"/>
            <a:ext cx="1066800" cy="381000"/>
            <a:chOff x="304800" y="4191000"/>
            <a:chExt cx="1066800" cy="381000"/>
          </a:xfrm>
        </p:grpSpPr>
        <p:sp>
          <p:nvSpPr>
            <p:cNvPr id="33" name="Rectangle 3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4" name="Rectangle 3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5" name="Rectangle 3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36" name="Straight Arrow Connector 35"/>
          <p:cNvCxnSpPr/>
          <p:nvPr/>
        </p:nvCxnSpPr>
        <p:spPr>
          <a:xfrm>
            <a:off x="7239000" y="2045732"/>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7" name="Straight Arrow Connector 36"/>
          <p:cNvCxnSpPr/>
          <p:nvPr/>
        </p:nvCxnSpPr>
        <p:spPr>
          <a:xfrm>
            <a:off x="7239000" y="2274332"/>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grpSp>
        <p:nvGrpSpPr>
          <p:cNvPr id="38" name="Group 37"/>
          <p:cNvGrpSpPr/>
          <p:nvPr/>
        </p:nvGrpSpPr>
        <p:grpSpPr>
          <a:xfrm>
            <a:off x="1738256" y="3112532"/>
            <a:ext cx="1066800" cy="381000"/>
            <a:chOff x="304800" y="4191000"/>
            <a:chExt cx="1066800" cy="381000"/>
          </a:xfrm>
        </p:grpSpPr>
        <p:sp>
          <p:nvSpPr>
            <p:cNvPr id="39" name="Rectangle 38"/>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0" name="Rectangle 39"/>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1" name="Rectangle 40"/>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42" name="TextBox 41"/>
          <p:cNvSpPr txBox="1"/>
          <p:nvPr/>
        </p:nvSpPr>
        <p:spPr>
          <a:xfrm>
            <a:off x="1913899" y="3505200"/>
            <a:ext cx="612668" cy="369332"/>
          </a:xfrm>
          <a:prstGeom prst="rect">
            <a:avLst/>
          </a:prstGeom>
          <a:noFill/>
        </p:spPr>
        <p:txBody>
          <a:bodyPr wrap="none" rtlCol="0">
            <a:spAutoFit/>
          </a:bodyPr>
          <a:lstStyle/>
          <a:p>
            <a:pPr algn="ctr"/>
            <a:r>
              <a:rPr lang="en-IN" b="1" dirty="0"/>
              <a:t>NEW</a:t>
            </a:r>
            <a:endParaRPr lang="en-US" b="1" dirty="0"/>
          </a:p>
        </p:txBody>
      </p:sp>
      <p:sp>
        <p:nvSpPr>
          <p:cNvPr id="43" name="TextBox 42"/>
          <p:cNvSpPr txBox="1"/>
          <p:nvPr/>
        </p:nvSpPr>
        <p:spPr>
          <a:xfrm>
            <a:off x="2892824" y="1666552"/>
            <a:ext cx="359393" cy="369332"/>
          </a:xfrm>
          <a:prstGeom prst="rect">
            <a:avLst/>
          </a:prstGeom>
          <a:noFill/>
        </p:spPr>
        <p:txBody>
          <a:bodyPr wrap="none" rtlCol="0">
            <a:spAutoFit/>
          </a:bodyPr>
          <a:lstStyle/>
          <a:p>
            <a:pPr algn="ctr"/>
            <a:r>
              <a:rPr lang="en-IN" b="1" dirty="0"/>
              <a:t>M</a:t>
            </a:r>
            <a:endParaRPr lang="en-US" b="1" dirty="0"/>
          </a:p>
        </p:txBody>
      </p:sp>
      <p:sp>
        <p:nvSpPr>
          <p:cNvPr id="44" name="TextBox 43"/>
          <p:cNvSpPr txBox="1"/>
          <p:nvPr/>
        </p:nvSpPr>
        <p:spPr>
          <a:xfrm>
            <a:off x="8390098" y="1419880"/>
            <a:ext cx="2183611" cy="461665"/>
          </a:xfrm>
          <a:prstGeom prst="rect">
            <a:avLst/>
          </a:prstGeom>
          <a:solidFill>
            <a:schemeClr val="bg1">
              <a:lumMod val="95000"/>
            </a:schemeClr>
          </a:solidFill>
        </p:spPr>
        <p:txBody>
          <a:bodyPr wrap="none" rtlCol="0">
            <a:spAutoFit/>
          </a:bodyPr>
          <a:lstStyle>
            <a:defPPr>
              <a:defRPr lang="en-US"/>
            </a:defPPr>
            <a:lvl1pPr>
              <a:defRPr sz="2400" b="1">
                <a:solidFill>
                  <a:schemeClr val="tx2"/>
                </a:solidFill>
              </a:defRPr>
            </a:lvl1pPr>
          </a:lstStyle>
          <a:p>
            <a:r>
              <a:rPr lang="en-IN" dirty="0"/>
              <a:t>Before Insertion</a:t>
            </a:r>
            <a:endParaRPr lang="en-US" dirty="0"/>
          </a:p>
        </p:txBody>
      </p:sp>
      <p:sp>
        <p:nvSpPr>
          <p:cNvPr id="45" name="TextBox 44"/>
          <p:cNvSpPr txBox="1"/>
          <p:nvPr/>
        </p:nvSpPr>
        <p:spPr>
          <a:xfrm>
            <a:off x="7115174" y="2743200"/>
            <a:ext cx="2097947" cy="369332"/>
          </a:xfrm>
          <a:prstGeom prst="rect">
            <a:avLst/>
          </a:prstGeom>
          <a:noFill/>
        </p:spPr>
        <p:txBody>
          <a:bodyPr wrap="none" rtlCol="0">
            <a:spAutoFit/>
          </a:bodyPr>
          <a:lstStyle/>
          <a:p>
            <a:r>
              <a:rPr lang="en-IN" b="1" dirty="0"/>
              <a:t>LPTR(NEW) </a:t>
            </a:r>
            <a:r>
              <a:rPr lang="en-IN" b="1" dirty="0">
                <a:sym typeface="Wingdings" pitchFamily="2" charset="2"/>
              </a:rPr>
              <a:t> NULL</a:t>
            </a:r>
          </a:p>
        </p:txBody>
      </p:sp>
      <p:sp>
        <p:nvSpPr>
          <p:cNvPr id="46" name="TextBox 45"/>
          <p:cNvSpPr txBox="1"/>
          <p:nvPr/>
        </p:nvSpPr>
        <p:spPr>
          <a:xfrm>
            <a:off x="7115174" y="3097768"/>
            <a:ext cx="1833451" cy="369332"/>
          </a:xfrm>
          <a:prstGeom prst="rect">
            <a:avLst/>
          </a:prstGeom>
          <a:noFill/>
        </p:spPr>
        <p:txBody>
          <a:bodyPr wrap="none" rtlCol="0">
            <a:spAutoFit/>
          </a:bodyPr>
          <a:lstStyle/>
          <a:p>
            <a:r>
              <a:rPr lang="en-IN" b="1" dirty="0"/>
              <a:t>RPTR(NEW) </a:t>
            </a:r>
            <a:r>
              <a:rPr lang="en-IN" b="1" dirty="0">
                <a:sym typeface="Wingdings" pitchFamily="2" charset="2"/>
              </a:rPr>
              <a:t> M</a:t>
            </a:r>
          </a:p>
        </p:txBody>
      </p:sp>
      <p:sp>
        <p:nvSpPr>
          <p:cNvPr id="47" name="TextBox 46"/>
          <p:cNvSpPr txBox="1"/>
          <p:nvPr/>
        </p:nvSpPr>
        <p:spPr>
          <a:xfrm>
            <a:off x="7115174" y="3429000"/>
            <a:ext cx="1801391" cy="369332"/>
          </a:xfrm>
          <a:prstGeom prst="rect">
            <a:avLst/>
          </a:prstGeom>
          <a:noFill/>
        </p:spPr>
        <p:txBody>
          <a:bodyPr wrap="none" rtlCol="0">
            <a:spAutoFit/>
          </a:bodyPr>
          <a:lstStyle/>
          <a:p>
            <a:r>
              <a:rPr lang="en-IN" b="1" dirty="0"/>
              <a:t>LPTR(M) </a:t>
            </a:r>
            <a:r>
              <a:rPr lang="en-IN" b="1" dirty="0">
                <a:sym typeface="Wingdings" pitchFamily="2" charset="2"/>
              </a:rPr>
              <a:t></a:t>
            </a:r>
            <a:r>
              <a:rPr lang="en-IN" b="1" dirty="0"/>
              <a:t> NEW</a:t>
            </a:r>
            <a:endParaRPr lang="en-IN" b="1" dirty="0">
              <a:sym typeface="Wingdings" pitchFamily="2" charset="2"/>
            </a:endParaRPr>
          </a:p>
        </p:txBody>
      </p:sp>
      <p:cxnSp>
        <p:nvCxnSpPr>
          <p:cNvPr id="48" name="Straight Arrow Connector 47"/>
          <p:cNvCxnSpPr/>
          <p:nvPr/>
        </p:nvCxnSpPr>
        <p:spPr>
          <a:xfrm>
            <a:off x="5638800" y="2057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9" name="Straight Arrow Connector 48"/>
          <p:cNvCxnSpPr/>
          <p:nvPr/>
        </p:nvCxnSpPr>
        <p:spPr>
          <a:xfrm>
            <a:off x="5638800" y="2286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sp>
        <p:nvSpPr>
          <p:cNvPr id="53" name="TextBox 52"/>
          <p:cNvSpPr txBox="1"/>
          <p:nvPr/>
        </p:nvSpPr>
        <p:spPr>
          <a:xfrm>
            <a:off x="1898588" y="5029200"/>
            <a:ext cx="295274" cy="369332"/>
          </a:xfrm>
          <a:prstGeom prst="rect">
            <a:avLst/>
          </a:prstGeom>
          <a:noFill/>
        </p:spPr>
        <p:txBody>
          <a:bodyPr wrap="none" rtlCol="0">
            <a:spAutoFit/>
          </a:bodyPr>
          <a:lstStyle/>
          <a:p>
            <a:pPr algn="ctr"/>
            <a:r>
              <a:rPr lang="en-IN" b="1" dirty="0"/>
              <a:t>L</a:t>
            </a:r>
            <a:endParaRPr lang="en-US" b="1" dirty="0"/>
          </a:p>
        </p:txBody>
      </p:sp>
      <p:grpSp>
        <p:nvGrpSpPr>
          <p:cNvPr id="55" name="Group 54"/>
          <p:cNvGrpSpPr/>
          <p:nvPr/>
        </p:nvGrpSpPr>
        <p:grpSpPr>
          <a:xfrm>
            <a:off x="3124200" y="4648200"/>
            <a:ext cx="1066800" cy="381000"/>
            <a:chOff x="304800" y="4191000"/>
            <a:chExt cx="1066800" cy="381000"/>
          </a:xfrm>
        </p:grpSpPr>
        <p:sp>
          <p:nvSpPr>
            <p:cNvPr id="56" name="Rectangle 55"/>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7" name="Rectangle 56"/>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8" name="Rectangle 57"/>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59" name="Group 58"/>
          <p:cNvGrpSpPr/>
          <p:nvPr/>
        </p:nvGrpSpPr>
        <p:grpSpPr>
          <a:xfrm>
            <a:off x="4724400" y="4648200"/>
            <a:ext cx="1066800" cy="381000"/>
            <a:chOff x="304800" y="4191000"/>
            <a:chExt cx="1066800" cy="381000"/>
          </a:xfrm>
        </p:grpSpPr>
        <p:sp>
          <p:nvSpPr>
            <p:cNvPr id="60" name="Rectangle 59"/>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1" name="Rectangle 60"/>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2" name="Rectangle 61"/>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63" name="Group 62"/>
          <p:cNvGrpSpPr/>
          <p:nvPr/>
        </p:nvGrpSpPr>
        <p:grpSpPr>
          <a:xfrm>
            <a:off x="7924800" y="4648200"/>
            <a:ext cx="1066800" cy="381000"/>
            <a:chOff x="304800" y="4191000"/>
            <a:chExt cx="1066800" cy="381000"/>
          </a:xfrm>
        </p:grpSpPr>
        <p:sp>
          <p:nvSpPr>
            <p:cNvPr id="64" name="Rectangle 63"/>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5" name="Rectangle 64"/>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6" name="Rectangle 65"/>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67" name="Group 66"/>
          <p:cNvGrpSpPr/>
          <p:nvPr/>
        </p:nvGrpSpPr>
        <p:grpSpPr>
          <a:xfrm>
            <a:off x="9525000" y="4648200"/>
            <a:ext cx="1066800" cy="381000"/>
            <a:chOff x="304800" y="4191000"/>
            <a:chExt cx="1066800" cy="381000"/>
          </a:xfrm>
        </p:grpSpPr>
        <p:sp>
          <p:nvSpPr>
            <p:cNvPr id="68" name="Rectangle 67"/>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9" name="Rectangle 68"/>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0" name="Rectangle 69"/>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71" name="Straight Arrow Connector 70"/>
          <p:cNvCxnSpPr/>
          <p:nvPr/>
        </p:nvCxnSpPr>
        <p:spPr>
          <a:xfrm>
            <a:off x="4191000" y="4724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2" name="Straight Arrow Connector 71"/>
          <p:cNvCxnSpPr/>
          <p:nvPr/>
        </p:nvCxnSpPr>
        <p:spPr>
          <a:xfrm>
            <a:off x="8991600" y="4724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3" name="Straight Arrow Connector 72"/>
          <p:cNvCxnSpPr/>
          <p:nvPr/>
        </p:nvCxnSpPr>
        <p:spPr>
          <a:xfrm>
            <a:off x="8991600" y="4953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74" name="Straight Arrow Connector 73"/>
          <p:cNvCxnSpPr/>
          <p:nvPr/>
        </p:nvCxnSpPr>
        <p:spPr>
          <a:xfrm>
            <a:off x="4191000" y="4953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75" name="Straight Connector 74"/>
          <p:cNvCxnSpPr/>
          <p:nvPr/>
        </p:nvCxnSpPr>
        <p:spPr>
          <a:xfrm flipV="1">
            <a:off x="10287000" y="4648200"/>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76" name="Straight Connector 75"/>
          <p:cNvCxnSpPr/>
          <p:nvPr/>
        </p:nvCxnSpPr>
        <p:spPr>
          <a:xfrm flipH="1">
            <a:off x="3124200" y="4648200"/>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77" name="TextBox 76"/>
          <p:cNvSpPr txBox="1"/>
          <p:nvPr/>
        </p:nvSpPr>
        <p:spPr>
          <a:xfrm>
            <a:off x="3214558" y="5285150"/>
            <a:ext cx="295274" cy="369332"/>
          </a:xfrm>
          <a:prstGeom prst="rect">
            <a:avLst/>
          </a:prstGeom>
          <a:noFill/>
        </p:spPr>
        <p:txBody>
          <a:bodyPr wrap="none" rtlCol="0">
            <a:spAutoFit/>
          </a:bodyPr>
          <a:lstStyle/>
          <a:p>
            <a:pPr algn="ctr"/>
            <a:r>
              <a:rPr lang="en-IN" b="1" dirty="0"/>
              <a:t>L</a:t>
            </a:r>
            <a:endParaRPr lang="en-US" b="1" dirty="0"/>
          </a:p>
        </p:txBody>
      </p:sp>
      <p:sp>
        <p:nvSpPr>
          <p:cNvPr id="78" name="TextBox 77"/>
          <p:cNvSpPr txBox="1"/>
          <p:nvPr/>
        </p:nvSpPr>
        <p:spPr>
          <a:xfrm>
            <a:off x="10277290" y="5285150"/>
            <a:ext cx="314510" cy="369332"/>
          </a:xfrm>
          <a:prstGeom prst="rect">
            <a:avLst/>
          </a:prstGeom>
          <a:noFill/>
        </p:spPr>
        <p:txBody>
          <a:bodyPr wrap="none" rtlCol="0">
            <a:spAutoFit/>
          </a:bodyPr>
          <a:lstStyle/>
          <a:p>
            <a:pPr algn="ctr"/>
            <a:r>
              <a:rPr lang="en-IN" b="1" dirty="0"/>
              <a:t>R</a:t>
            </a:r>
            <a:endParaRPr lang="en-US" b="1" dirty="0"/>
          </a:p>
        </p:txBody>
      </p:sp>
      <p:cxnSp>
        <p:nvCxnSpPr>
          <p:cNvPr id="79" name="Straight Arrow Connector 78"/>
          <p:cNvCxnSpPr/>
          <p:nvPr/>
        </p:nvCxnSpPr>
        <p:spPr>
          <a:xfrm flipV="1">
            <a:off x="3370326" y="5044882"/>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80" name="Straight Arrow Connector 79"/>
          <p:cNvCxnSpPr/>
          <p:nvPr/>
        </p:nvCxnSpPr>
        <p:spPr>
          <a:xfrm flipV="1">
            <a:off x="10437190" y="5029200"/>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81" name="Group 80"/>
          <p:cNvGrpSpPr/>
          <p:nvPr/>
        </p:nvGrpSpPr>
        <p:grpSpPr>
          <a:xfrm>
            <a:off x="6324600" y="4648200"/>
            <a:ext cx="1066800" cy="381000"/>
            <a:chOff x="304800" y="4191000"/>
            <a:chExt cx="1066800" cy="381000"/>
          </a:xfrm>
        </p:grpSpPr>
        <p:sp>
          <p:nvSpPr>
            <p:cNvPr id="82" name="Rectangle 81"/>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3" name="Rectangle 82"/>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4" name="Rectangle 83"/>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85" name="Straight Arrow Connector 84"/>
          <p:cNvCxnSpPr/>
          <p:nvPr/>
        </p:nvCxnSpPr>
        <p:spPr>
          <a:xfrm>
            <a:off x="7391400" y="4724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86" name="Straight Arrow Connector 85"/>
          <p:cNvCxnSpPr/>
          <p:nvPr/>
        </p:nvCxnSpPr>
        <p:spPr>
          <a:xfrm>
            <a:off x="7391400" y="4953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grpSp>
        <p:nvGrpSpPr>
          <p:cNvPr id="87" name="Group 86"/>
          <p:cNvGrpSpPr/>
          <p:nvPr/>
        </p:nvGrpSpPr>
        <p:grpSpPr>
          <a:xfrm>
            <a:off x="1890656" y="5791200"/>
            <a:ext cx="1066800" cy="381000"/>
            <a:chOff x="304800" y="4191000"/>
            <a:chExt cx="1066800" cy="381000"/>
          </a:xfrm>
        </p:grpSpPr>
        <p:sp>
          <p:nvSpPr>
            <p:cNvPr id="88" name="Rectangle 87"/>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9" name="Rectangle 88"/>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90" name="Rectangle 89"/>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91" name="TextBox 90"/>
          <p:cNvSpPr txBox="1"/>
          <p:nvPr/>
        </p:nvSpPr>
        <p:spPr>
          <a:xfrm>
            <a:off x="2080643" y="6107668"/>
            <a:ext cx="612668" cy="369332"/>
          </a:xfrm>
          <a:prstGeom prst="rect">
            <a:avLst/>
          </a:prstGeom>
          <a:noFill/>
        </p:spPr>
        <p:txBody>
          <a:bodyPr wrap="none" rtlCol="0">
            <a:spAutoFit/>
          </a:bodyPr>
          <a:lstStyle/>
          <a:p>
            <a:pPr algn="ctr"/>
            <a:r>
              <a:rPr lang="en-IN" b="1" dirty="0"/>
              <a:t>NEW</a:t>
            </a:r>
            <a:endParaRPr lang="en-US" b="1" dirty="0"/>
          </a:p>
        </p:txBody>
      </p:sp>
      <p:sp>
        <p:nvSpPr>
          <p:cNvPr id="92" name="TextBox 91"/>
          <p:cNvSpPr txBox="1"/>
          <p:nvPr/>
        </p:nvSpPr>
        <p:spPr>
          <a:xfrm>
            <a:off x="3045224" y="4257352"/>
            <a:ext cx="359393" cy="369332"/>
          </a:xfrm>
          <a:prstGeom prst="rect">
            <a:avLst/>
          </a:prstGeom>
          <a:noFill/>
        </p:spPr>
        <p:txBody>
          <a:bodyPr wrap="none" rtlCol="0">
            <a:spAutoFit/>
          </a:bodyPr>
          <a:lstStyle/>
          <a:p>
            <a:pPr algn="ctr"/>
            <a:r>
              <a:rPr lang="en-IN" b="1" dirty="0"/>
              <a:t>M</a:t>
            </a:r>
            <a:endParaRPr lang="en-US" b="1" dirty="0"/>
          </a:p>
        </p:txBody>
      </p:sp>
      <p:sp>
        <p:nvSpPr>
          <p:cNvPr id="93" name="TextBox 92"/>
          <p:cNvSpPr txBox="1"/>
          <p:nvPr/>
        </p:nvSpPr>
        <p:spPr>
          <a:xfrm>
            <a:off x="8585664" y="4086880"/>
            <a:ext cx="1988045" cy="461665"/>
          </a:xfrm>
          <a:prstGeom prst="rect">
            <a:avLst/>
          </a:prstGeom>
          <a:solidFill>
            <a:schemeClr val="bg1">
              <a:lumMod val="95000"/>
            </a:schemeClr>
          </a:solidFill>
        </p:spPr>
        <p:txBody>
          <a:bodyPr wrap="none" rtlCol="0">
            <a:spAutoFit/>
          </a:bodyPr>
          <a:lstStyle>
            <a:defPPr>
              <a:defRPr lang="en-US"/>
            </a:defPPr>
            <a:lvl1pPr>
              <a:defRPr sz="2400" b="1">
                <a:solidFill>
                  <a:schemeClr val="tx2"/>
                </a:solidFill>
              </a:defRPr>
            </a:lvl1pPr>
          </a:lstStyle>
          <a:p>
            <a:r>
              <a:rPr lang="en-IN" dirty="0"/>
              <a:t>After Insertion</a:t>
            </a:r>
            <a:endParaRPr lang="en-US" dirty="0"/>
          </a:p>
        </p:txBody>
      </p:sp>
      <p:cxnSp>
        <p:nvCxnSpPr>
          <p:cNvPr id="94" name="Straight Arrow Connector 93"/>
          <p:cNvCxnSpPr/>
          <p:nvPr/>
        </p:nvCxnSpPr>
        <p:spPr>
          <a:xfrm>
            <a:off x="5791200" y="4736068"/>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95" name="Straight Arrow Connector 94"/>
          <p:cNvCxnSpPr/>
          <p:nvPr/>
        </p:nvCxnSpPr>
        <p:spPr>
          <a:xfrm>
            <a:off x="5791200" y="4964668"/>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sp>
        <p:nvSpPr>
          <p:cNvPr id="96" name="Freeform 95"/>
          <p:cNvSpPr/>
          <p:nvPr/>
        </p:nvSpPr>
        <p:spPr>
          <a:xfrm>
            <a:off x="3021106" y="5017561"/>
            <a:ext cx="247426" cy="882127"/>
          </a:xfrm>
          <a:custGeom>
            <a:avLst/>
            <a:gdLst>
              <a:gd name="connsiteX0" fmla="*/ 247426 w 247426"/>
              <a:gd name="connsiteY0" fmla="*/ 0 h 882127"/>
              <a:gd name="connsiteX1" fmla="*/ 247426 w 247426"/>
              <a:gd name="connsiteY1" fmla="*/ 882127 h 882127"/>
              <a:gd name="connsiteX2" fmla="*/ 0 w 247426"/>
              <a:gd name="connsiteY2" fmla="*/ 882127 h 882127"/>
            </a:gdLst>
            <a:ahLst/>
            <a:cxnLst>
              <a:cxn ang="0">
                <a:pos x="connsiteX0" y="connsiteY0"/>
              </a:cxn>
              <a:cxn ang="0">
                <a:pos x="connsiteX1" y="connsiteY1"/>
              </a:cxn>
              <a:cxn ang="0">
                <a:pos x="connsiteX2" y="connsiteY2"/>
              </a:cxn>
            </a:cxnLst>
            <a:rect l="l" t="t" r="r" b="b"/>
            <a:pathLst>
              <a:path w="247426" h="882127">
                <a:moveTo>
                  <a:pt x="247426" y="0"/>
                </a:moveTo>
                <a:lnTo>
                  <a:pt x="247426" y="882127"/>
                </a:lnTo>
                <a:lnTo>
                  <a:pt x="0" y="882127"/>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97" name="Freeform 96"/>
          <p:cNvSpPr/>
          <p:nvPr/>
        </p:nvSpPr>
        <p:spPr>
          <a:xfrm>
            <a:off x="2805953" y="4834680"/>
            <a:ext cx="311972" cy="957430"/>
          </a:xfrm>
          <a:custGeom>
            <a:avLst/>
            <a:gdLst>
              <a:gd name="connsiteX0" fmla="*/ 0 w 311972"/>
              <a:gd name="connsiteY0" fmla="*/ 957430 h 957430"/>
              <a:gd name="connsiteX1" fmla="*/ 0 w 311972"/>
              <a:gd name="connsiteY1" fmla="*/ 0 h 957430"/>
              <a:gd name="connsiteX2" fmla="*/ 311972 w 311972"/>
              <a:gd name="connsiteY2" fmla="*/ 0 h 957430"/>
            </a:gdLst>
            <a:ahLst/>
            <a:cxnLst>
              <a:cxn ang="0">
                <a:pos x="connsiteX0" y="connsiteY0"/>
              </a:cxn>
              <a:cxn ang="0">
                <a:pos x="connsiteX1" y="connsiteY1"/>
              </a:cxn>
              <a:cxn ang="0">
                <a:pos x="connsiteX2" y="connsiteY2"/>
              </a:cxn>
            </a:cxnLst>
            <a:rect l="l" t="t" r="r" b="b"/>
            <a:pathLst>
              <a:path w="311972" h="957430">
                <a:moveTo>
                  <a:pt x="0" y="957430"/>
                </a:moveTo>
                <a:lnTo>
                  <a:pt x="0" y="0"/>
                </a:lnTo>
                <a:lnTo>
                  <a:pt x="311972"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98" name="Straight Connector 97"/>
          <p:cNvCxnSpPr/>
          <p:nvPr/>
        </p:nvCxnSpPr>
        <p:spPr>
          <a:xfrm flipH="1">
            <a:off x="1905000" y="5802868"/>
            <a:ext cx="304800" cy="3810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99" name="TextBox 98"/>
          <p:cNvSpPr txBox="1"/>
          <p:nvPr/>
        </p:nvSpPr>
        <p:spPr>
          <a:xfrm>
            <a:off x="2609308" y="838201"/>
            <a:ext cx="6973384" cy="523220"/>
          </a:xfrm>
          <a:prstGeom prst="rect">
            <a:avLst/>
          </a:prstGeom>
          <a:noFill/>
        </p:spPr>
        <p:txBody>
          <a:bodyPr wrap="none" rtlCol="0">
            <a:spAutoFit/>
          </a:bodyPr>
          <a:lstStyle>
            <a:defPPr>
              <a:defRPr lang="en-US"/>
            </a:defPPr>
            <a:lvl1pPr algn="ctr">
              <a:defRPr sz="2800" b="1">
                <a:solidFill>
                  <a:srgbClr val="C00000"/>
                </a:solidFill>
              </a:defRPr>
            </a:lvl1pPr>
          </a:lstStyle>
          <a:p>
            <a:r>
              <a:rPr lang="en-IN" dirty="0"/>
              <a:t>Left most insertion in Doubly Linked Linear List</a:t>
            </a:r>
            <a:endParaRPr lang="en-IN" dirty="0">
              <a:sym typeface="Wingdings" pitchFamily="2" charset="2"/>
            </a:endParaRPr>
          </a:p>
        </p:txBody>
      </p:sp>
      <p:cxnSp>
        <p:nvCxnSpPr>
          <p:cNvPr id="101" name="Straight Arrow Connector 100"/>
          <p:cNvCxnSpPr>
            <a:stCxn id="53" idx="2"/>
            <a:endCxn id="89" idx="0"/>
          </p:cNvCxnSpPr>
          <p:nvPr/>
        </p:nvCxnSpPr>
        <p:spPr>
          <a:xfrm flipH="1">
            <a:off x="2043057" y="5398532"/>
            <a:ext cx="3169" cy="39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102" name="TextBox 101"/>
          <p:cNvSpPr txBox="1"/>
          <p:nvPr/>
        </p:nvSpPr>
        <p:spPr>
          <a:xfrm>
            <a:off x="7118874" y="3733800"/>
            <a:ext cx="1088760" cy="369332"/>
          </a:xfrm>
          <a:prstGeom prst="rect">
            <a:avLst/>
          </a:prstGeom>
          <a:noFill/>
        </p:spPr>
        <p:txBody>
          <a:bodyPr wrap="none" rtlCol="0">
            <a:spAutoFit/>
          </a:bodyPr>
          <a:lstStyle/>
          <a:p>
            <a:r>
              <a:rPr lang="en-IN" b="1" dirty="0"/>
              <a:t>L </a:t>
            </a:r>
            <a:r>
              <a:rPr lang="en-IN" b="1" dirty="0">
                <a:sym typeface="Wingdings" pitchFamily="2" charset="2"/>
              </a:rPr>
              <a:t></a:t>
            </a:r>
            <a:r>
              <a:rPr lang="en-IN" b="1" dirty="0"/>
              <a:t> NEW</a:t>
            </a:r>
            <a:endParaRPr lang="en-IN" b="1" dirty="0">
              <a:sym typeface="Wingdings" pitchFamily="2" charset="2"/>
            </a:endParaRPr>
          </a:p>
        </p:txBody>
      </p:sp>
    </p:spTree>
    <p:extLst>
      <p:ext uri="{BB962C8B-B14F-4D97-AF65-F5344CB8AC3E}">
        <p14:creationId xmlns:p14="http://schemas.microsoft.com/office/powerpoint/2010/main" val="383258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8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8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8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9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3"/>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94"/>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9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1"/>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8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5"/>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9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6"/>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grpId="0" nodeType="clickEffect">
                                  <p:stCondLst>
                                    <p:cond delay="0"/>
                                  </p:stCondLst>
                                  <p:childTnLst>
                                    <p:set>
                                      <p:cBhvr>
                                        <p:cTn id="118" dur="1" fill="hold">
                                          <p:stCondLst>
                                            <p:cond delay="0"/>
                                          </p:stCondLst>
                                        </p:cTn>
                                        <p:tgtEl>
                                          <p:spTgt spid="97"/>
                                        </p:tgtEl>
                                        <p:attrNameLst>
                                          <p:attrName>style.visibility</p:attrName>
                                        </p:attrNameLst>
                                      </p:cBhvr>
                                      <p:to>
                                        <p:strVal val="visible"/>
                                      </p:to>
                                    </p:set>
                                    <p:animEffect transition="in" filter="wipe(down)">
                                      <p:cBhvr>
                                        <p:cTn id="119" dur="500"/>
                                        <p:tgtEl>
                                          <p:spTgt spid="97"/>
                                        </p:tgtEl>
                                      </p:cBhvr>
                                    </p:animEffec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47"/>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22" presetClass="entr" presetSubtype="1" fill="hold" grpId="0" nodeType="clickEffect">
                                  <p:stCondLst>
                                    <p:cond delay="0"/>
                                  </p:stCondLst>
                                  <p:childTnLst>
                                    <p:set>
                                      <p:cBhvr>
                                        <p:cTn id="127" dur="1" fill="hold">
                                          <p:stCondLst>
                                            <p:cond delay="0"/>
                                          </p:stCondLst>
                                        </p:cTn>
                                        <p:tgtEl>
                                          <p:spTgt spid="96"/>
                                        </p:tgtEl>
                                        <p:attrNameLst>
                                          <p:attrName>style.visibility</p:attrName>
                                        </p:attrNameLst>
                                      </p:cBhvr>
                                      <p:to>
                                        <p:strVal val="visible"/>
                                      </p:to>
                                    </p:set>
                                    <p:animEffect transition="in" filter="wipe(up)">
                                      <p:cBhvr>
                                        <p:cTn id="128" dur="500"/>
                                        <p:tgtEl>
                                          <p:spTgt spid="96"/>
                                        </p:tgtEl>
                                      </p:cBhvr>
                                    </p:animEffect>
                                  </p:childTnLst>
                                </p:cTn>
                              </p:par>
                              <p:par>
                                <p:cTn id="129" presetID="1" presetClass="exit" presetSubtype="0" fill="hold" nodeType="withEffect">
                                  <p:stCondLst>
                                    <p:cond delay="0"/>
                                  </p:stCondLst>
                                  <p:childTnLst>
                                    <p:set>
                                      <p:cBhvr>
                                        <p:cTn id="130" dur="1" fill="hold">
                                          <p:stCondLst>
                                            <p:cond delay="0"/>
                                          </p:stCondLst>
                                        </p:cTn>
                                        <p:tgtEl>
                                          <p:spTgt spid="76"/>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02"/>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77"/>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79"/>
                                        </p:tgtEl>
                                        <p:attrNameLst>
                                          <p:attrName>style.visibility</p:attrName>
                                        </p:attrNameLst>
                                      </p:cBhvr>
                                      <p:to>
                                        <p:strVal val="hidden"/>
                                      </p:to>
                                    </p:set>
                                  </p:childTnLst>
                                </p:cTn>
                              </p:par>
                              <p:par>
                                <p:cTn id="141" presetID="1" presetClass="entr" presetSubtype="0" fill="hold" grpId="0" nodeType="withEffect">
                                  <p:stCondLst>
                                    <p:cond delay="0"/>
                                  </p:stCondLst>
                                  <p:childTnLst>
                                    <p:set>
                                      <p:cBhvr>
                                        <p:cTn id="142" dur="1" fill="hold">
                                          <p:stCondLst>
                                            <p:cond delay="0"/>
                                          </p:stCondLst>
                                        </p:cTn>
                                        <p:tgtEl>
                                          <p:spTgt spid="53"/>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42" grpId="0"/>
      <p:bldP spid="43" grpId="0"/>
      <p:bldP spid="44" grpId="0" animBg="1"/>
      <p:bldP spid="45" grpId="0"/>
      <p:bldP spid="46" grpId="0"/>
      <p:bldP spid="47" grpId="0"/>
      <p:bldP spid="53" grpId="0"/>
      <p:bldP spid="77" grpId="0"/>
      <p:bldP spid="77" grpId="1"/>
      <p:bldP spid="78" grpId="0"/>
      <p:bldP spid="91" grpId="0"/>
      <p:bldP spid="92" grpId="0"/>
      <p:bldP spid="93" grpId="0" animBg="1"/>
      <p:bldP spid="96" grpId="0" animBg="1"/>
      <p:bldP spid="97" grpId="0" animBg="1"/>
      <p:bldP spid="99" grpId="0"/>
      <p:bldP spid="10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Procedure: DOU_INS (L,R,M,X)</a:t>
            </a:r>
            <a:endParaRPr lang="en-US" dirty="0"/>
          </a:p>
        </p:txBody>
      </p:sp>
      <p:sp>
        <p:nvSpPr>
          <p:cNvPr id="3" name="Content Placeholder 2"/>
          <p:cNvSpPr>
            <a:spLocks noGrp="1"/>
          </p:cNvSpPr>
          <p:nvPr>
            <p:ph idx="1"/>
          </p:nvPr>
        </p:nvSpPr>
        <p:spPr/>
        <p:txBody>
          <a:bodyPr/>
          <a:lstStyle/>
          <a:p>
            <a:r>
              <a:rPr lang="en-IN" dirty="0"/>
              <a:t>This algorithm inserts a new node in doubly linked linear list.</a:t>
            </a:r>
          </a:p>
          <a:p>
            <a:r>
              <a:rPr lang="en-IN" dirty="0"/>
              <a:t>The </a:t>
            </a:r>
            <a:r>
              <a:rPr lang="en-IN" b="1" dirty="0">
                <a:solidFill>
                  <a:srgbClr val="C00000"/>
                </a:solidFill>
              </a:rPr>
              <a:t>insertion</a:t>
            </a:r>
            <a:r>
              <a:rPr lang="en-IN" dirty="0">
                <a:solidFill>
                  <a:srgbClr val="C00000"/>
                </a:solidFill>
              </a:rPr>
              <a:t> </a:t>
            </a:r>
            <a:r>
              <a:rPr lang="en-IN" dirty="0"/>
              <a:t>is to be </a:t>
            </a:r>
            <a:r>
              <a:rPr lang="en-IN" b="1" dirty="0">
                <a:solidFill>
                  <a:srgbClr val="C00000"/>
                </a:solidFill>
              </a:rPr>
              <a:t>performed </a:t>
            </a:r>
            <a:r>
              <a:rPr lang="en-IN" dirty="0"/>
              <a:t>to the </a:t>
            </a:r>
            <a:r>
              <a:rPr lang="en-IN" b="1" dirty="0">
                <a:solidFill>
                  <a:srgbClr val="C00000"/>
                </a:solidFill>
              </a:rPr>
              <a:t>left of a specific node</a:t>
            </a:r>
            <a:r>
              <a:rPr lang="en-IN" dirty="0">
                <a:solidFill>
                  <a:srgbClr val="C00000"/>
                </a:solidFill>
              </a:rPr>
              <a:t> </a:t>
            </a:r>
            <a:r>
              <a:rPr lang="en-IN" b="1" dirty="0"/>
              <a:t>with</a:t>
            </a:r>
            <a:r>
              <a:rPr lang="en-IN" dirty="0"/>
              <a:t> its </a:t>
            </a:r>
            <a:r>
              <a:rPr lang="en-IN" b="1" dirty="0"/>
              <a:t>address</a:t>
            </a:r>
            <a:r>
              <a:rPr lang="en-IN" dirty="0"/>
              <a:t> given by the pointer variable </a:t>
            </a:r>
            <a:r>
              <a:rPr lang="en-IN" b="1" dirty="0">
                <a:solidFill>
                  <a:srgbClr val="C00000"/>
                </a:solidFill>
              </a:rPr>
              <a:t>M</a:t>
            </a:r>
            <a:r>
              <a:rPr lang="en-IN" b="1" dirty="0"/>
              <a:t>.</a:t>
            </a:r>
          </a:p>
          <a:p>
            <a:r>
              <a:rPr lang="en-IN" dirty="0"/>
              <a:t>Typical node of doubly linked list contains following fields </a:t>
            </a:r>
            <a:r>
              <a:rPr lang="en-IN" b="1" dirty="0">
                <a:solidFill>
                  <a:srgbClr val="C00000"/>
                </a:solidFill>
              </a:rPr>
              <a:t>LPTR</a:t>
            </a:r>
            <a:r>
              <a:rPr lang="en-IN" dirty="0"/>
              <a:t>, </a:t>
            </a:r>
            <a:r>
              <a:rPr lang="en-IN" b="1" dirty="0">
                <a:solidFill>
                  <a:srgbClr val="C00000"/>
                </a:solidFill>
              </a:rPr>
              <a:t>RPTR</a:t>
            </a:r>
            <a:r>
              <a:rPr lang="en-IN" dirty="0">
                <a:solidFill>
                  <a:srgbClr val="C00000"/>
                </a:solidFill>
              </a:rPr>
              <a:t> </a:t>
            </a:r>
            <a:r>
              <a:rPr lang="en-IN" dirty="0"/>
              <a:t>and </a:t>
            </a:r>
            <a:r>
              <a:rPr lang="en-IN" b="1" dirty="0">
                <a:solidFill>
                  <a:srgbClr val="C00000"/>
                </a:solidFill>
              </a:rPr>
              <a:t>INFO</a:t>
            </a:r>
            <a:r>
              <a:rPr lang="en-IN" b="1" dirty="0"/>
              <a:t>.</a:t>
            </a:r>
          </a:p>
          <a:p>
            <a:r>
              <a:rPr lang="en-IN" b="1" dirty="0">
                <a:solidFill>
                  <a:srgbClr val="C00000"/>
                </a:solidFill>
              </a:rPr>
              <a:t>LPTR</a:t>
            </a:r>
            <a:r>
              <a:rPr lang="en-IN" dirty="0">
                <a:solidFill>
                  <a:srgbClr val="C00000"/>
                </a:solidFill>
              </a:rPr>
              <a:t> </a:t>
            </a:r>
            <a:r>
              <a:rPr lang="en-IN" dirty="0"/>
              <a:t>is pointer variable pointing to Predecessor of a node.</a:t>
            </a:r>
          </a:p>
          <a:p>
            <a:r>
              <a:rPr lang="en-IN" b="1" dirty="0">
                <a:solidFill>
                  <a:srgbClr val="C00000"/>
                </a:solidFill>
              </a:rPr>
              <a:t>RPTR</a:t>
            </a:r>
            <a:r>
              <a:rPr lang="en-IN" dirty="0">
                <a:solidFill>
                  <a:srgbClr val="C00000"/>
                </a:solidFill>
              </a:rPr>
              <a:t> </a:t>
            </a:r>
            <a:r>
              <a:rPr lang="en-IN" dirty="0"/>
              <a:t>is pointer variable pointing to Successor of a node.</a:t>
            </a:r>
          </a:p>
          <a:p>
            <a:r>
              <a:rPr lang="en-IN" b="1" dirty="0">
                <a:solidFill>
                  <a:srgbClr val="C00000"/>
                </a:solidFill>
              </a:rPr>
              <a:t>L</a:t>
            </a:r>
            <a:r>
              <a:rPr lang="en-IN" dirty="0">
                <a:solidFill>
                  <a:srgbClr val="C00000"/>
                </a:solidFill>
              </a:rPr>
              <a:t> </a:t>
            </a:r>
            <a:r>
              <a:rPr lang="en-IN" dirty="0"/>
              <a:t>&amp; </a:t>
            </a:r>
            <a:r>
              <a:rPr lang="en-IN" b="1" dirty="0">
                <a:solidFill>
                  <a:srgbClr val="C00000"/>
                </a:solidFill>
              </a:rPr>
              <a:t>R</a:t>
            </a:r>
            <a:r>
              <a:rPr lang="en-IN" dirty="0">
                <a:solidFill>
                  <a:srgbClr val="C00000"/>
                </a:solidFill>
              </a:rPr>
              <a:t> </a:t>
            </a:r>
            <a:r>
              <a:rPr lang="en-IN" dirty="0"/>
              <a:t>are pointer variables pointing for Leftmost and Rightmost node of Linked List.</a:t>
            </a:r>
          </a:p>
          <a:p>
            <a:r>
              <a:rPr lang="en-IN" b="1" dirty="0">
                <a:solidFill>
                  <a:srgbClr val="C00000"/>
                </a:solidFill>
              </a:rPr>
              <a:t>NEW</a:t>
            </a:r>
            <a:r>
              <a:rPr lang="en-IN" dirty="0">
                <a:solidFill>
                  <a:srgbClr val="C00000"/>
                </a:solidFill>
              </a:rPr>
              <a:t> </a:t>
            </a:r>
            <a:r>
              <a:rPr lang="en-IN" dirty="0"/>
              <a:t>is the address of New Node.</a:t>
            </a:r>
          </a:p>
          <a:p>
            <a:r>
              <a:rPr lang="en-IN" b="1" dirty="0">
                <a:solidFill>
                  <a:srgbClr val="C00000"/>
                </a:solidFill>
              </a:rPr>
              <a:t>X</a:t>
            </a:r>
            <a:r>
              <a:rPr lang="en-IN" dirty="0">
                <a:solidFill>
                  <a:srgbClr val="C00000"/>
                </a:solidFill>
              </a:rPr>
              <a:t> </a:t>
            </a:r>
            <a:r>
              <a:rPr lang="en-IN" dirty="0"/>
              <a:t>is value to be inserted.</a:t>
            </a:r>
          </a:p>
        </p:txBody>
      </p:sp>
    </p:spTree>
    <p:extLst>
      <p:ext uri="{BB962C8B-B14F-4D97-AF65-F5344CB8AC3E}">
        <p14:creationId xmlns:p14="http://schemas.microsoft.com/office/powerpoint/2010/main" val="348659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Procedure: DOU_INS (L,R,M,X)</a:t>
            </a:r>
            <a:endParaRPr lang="en-US" dirty="0"/>
          </a:p>
        </p:txBody>
      </p:sp>
      <p:sp>
        <p:nvSpPr>
          <p:cNvPr id="4" name="TextBox 3"/>
          <p:cNvSpPr txBox="1"/>
          <p:nvPr/>
        </p:nvSpPr>
        <p:spPr>
          <a:xfrm>
            <a:off x="244200" y="908438"/>
            <a:ext cx="5760000" cy="3170099"/>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[Create New Empty Node]</a:t>
            </a:r>
          </a:p>
          <a:p>
            <a:r>
              <a:rPr lang="en-IN" sz="2000" b="1" dirty="0">
                <a:solidFill>
                  <a:schemeClr val="tx2">
                    <a:lumMod val="60000"/>
                    <a:lumOff val="40000"/>
                  </a:schemeClr>
                </a:solidFill>
                <a:latin typeface="Consolas" pitchFamily="49" charset="0"/>
                <a:cs typeface="Consolas" pitchFamily="49" charset="0"/>
              </a:rPr>
              <a:t>    </a:t>
            </a:r>
            <a:r>
              <a:rPr lang="en-IN" sz="2000" dirty="0">
                <a:latin typeface="Consolas" pitchFamily="49" charset="0"/>
                <a:cs typeface="Consolas" pitchFamily="49" charset="0"/>
              </a:rPr>
              <a:t>NEW       NODE</a:t>
            </a:r>
          </a:p>
          <a:p>
            <a:r>
              <a:rPr lang="en-IN" sz="2000" b="1" dirty="0">
                <a:solidFill>
                  <a:schemeClr val="tx2"/>
                </a:solidFill>
                <a:latin typeface="Consolas" pitchFamily="49" charset="0"/>
                <a:cs typeface="Consolas" pitchFamily="49" charset="0"/>
              </a:rPr>
              <a:t>2. [Copy information field]</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X</a:t>
            </a:r>
          </a:p>
          <a:p>
            <a:r>
              <a:rPr lang="en-IN" sz="2000" b="1" dirty="0">
                <a:solidFill>
                  <a:schemeClr val="tx2"/>
                </a:solidFill>
                <a:latin typeface="Consolas" pitchFamily="49" charset="0"/>
                <a:cs typeface="Consolas" pitchFamily="49" charset="0"/>
              </a:rPr>
              <a:t>3. [Insert into an empty list]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R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LPTR(NEW)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NULL</a:t>
            </a:r>
            <a:endParaRPr lang="en-IN" sz="2000" dirty="0">
              <a:latin typeface="Consolas" pitchFamily="49" charset="0"/>
              <a:cs typeface="Consolas" pitchFamily="49" charset="0"/>
              <a:sym typeface="Wingdings" pitchFamily="2" charset="2"/>
            </a:endParaRPr>
          </a:p>
          <a:p>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RPTR(NEW)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NULL</a:t>
            </a:r>
          </a:p>
          <a:p>
            <a:r>
              <a:rPr lang="en-IN" sz="2000" dirty="0">
                <a:latin typeface="Consolas" pitchFamily="49" charset="0"/>
                <a:cs typeface="Consolas" pitchFamily="49" charset="0"/>
              </a:rPr>
              <a:t>         L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R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Return</a:t>
            </a:r>
          </a:p>
        </p:txBody>
      </p:sp>
      <p:sp>
        <p:nvSpPr>
          <p:cNvPr id="5" name="Left Arrow 4"/>
          <p:cNvSpPr/>
          <p:nvPr/>
        </p:nvSpPr>
        <p:spPr>
          <a:xfrm>
            <a:off x="1571172" y="1280881"/>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p:cNvSpPr txBox="1"/>
          <p:nvPr/>
        </p:nvSpPr>
        <p:spPr>
          <a:xfrm>
            <a:off x="6172200" y="908438"/>
            <a:ext cx="5760000" cy="409342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4. [Is left most insertion ?]</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M = 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LPTR(NEW)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NULL</a:t>
            </a:r>
          </a:p>
          <a:p>
            <a:r>
              <a:rPr lang="en-IN" sz="2000" dirty="0">
                <a:latin typeface="Consolas" pitchFamily="49" charset="0"/>
                <a:cs typeface="Consolas" pitchFamily="49" charset="0"/>
              </a:rPr>
              <a:t>         RPTR(NEW)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M</a:t>
            </a:r>
          </a:p>
          <a:p>
            <a:r>
              <a:rPr lang="en-IN" sz="2000" dirty="0">
                <a:latin typeface="Consolas" pitchFamily="49" charset="0"/>
                <a:cs typeface="Consolas" pitchFamily="49" charset="0"/>
              </a:rPr>
              <a:t>         LPTR(M)</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L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Return</a:t>
            </a:r>
          </a:p>
          <a:p>
            <a:r>
              <a:rPr lang="en-IN" sz="2000" b="1" dirty="0">
                <a:solidFill>
                  <a:schemeClr val="tx2"/>
                </a:solidFill>
                <a:latin typeface="Consolas" pitchFamily="49" charset="0"/>
                <a:cs typeface="Consolas" pitchFamily="49" charset="0"/>
              </a:rPr>
              <a:t>5. [Insert in middle]</a:t>
            </a:r>
          </a:p>
          <a:p>
            <a:r>
              <a:rPr lang="en-IN" sz="2000" dirty="0">
                <a:latin typeface="Consolas" pitchFamily="49" charset="0"/>
                <a:cs typeface="Consolas" pitchFamily="49" charset="0"/>
              </a:rPr>
              <a:t>    LPTR(NEW)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LPTR(M)</a:t>
            </a:r>
          </a:p>
          <a:p>
            <a:r>
              <a:rPr lang="en-IN" sz="2000" dirty="0">
                <a:latin typeface="Consolas" pitchFamily="49" charset="0"/>
                <a:cs typeface="Consolas" pitchFamily="49" charset="0"/>
              </a:rPr>
              <a:t>    RPTR(NEW)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M</a:t>
            </a:r>
          </a:p>
          <a:p>
            <a:r>
              <a:rPr lang="en-IN" sz="2000" dirty="0">
                <a:latin typeface="Consolas" pitchFamily="49" charset="0"/>
                <a:cs typeface="Consolas" pitchFamily="49" charset="0"/>
              </a:rPr>
              <a:t>    LPTR(M)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RPTR(LPTR(NEW))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Return</a:t>
            </a:r>
          </a:p>
        </p:txBody>
      </p:sp>
    </p:spTree>
    <p:extLst>
      <p:ext uri="{BB962C8B-B14F-4D97-AF65-F5344CB8AC3E}">
        <p14:creationId xmlns:p14="http://schemas.microsoft.com/office/powerpoint/2010/main" val="2796021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2" end="2"/>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
                                            <p:txEl>
                                              <p:pRg st="3" end="3"/>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
                                            <p:txEl>
                                              <p:pRg st="4" end="4"/>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
                                            <p:txEl>
                                              <p:pRg st="5" end="5"/>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8" end="8"/>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
                                            <p:txEl>
                                              <p:pRg st="9" end="9"/>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
                                            <p:txEl>
                                              <p:pRg st="10" end="10"/>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
                                            <p:txEl>
                                              <p:pRg st="11" end="11"/>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5930976" y="863690"/>
            <a:ext cx="5946023" cy="492751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Java code to Insert a Node at First Position in Doubly Linked List</a:t>
            </a:r>
          </a:p>
        </p:txBody>
      </p:sp>
      <p:sp>
        <p:nvSpPr>
          <p:cNvPr id="9" name="Rectangle 8"/>
          <p:cNvSpPr/>
          <p:nvPr/>
        </p:nvSpPr>
        <p:spPr>
          <a:xfrm>
            <a:off x="309305" y="862153"/>
            <a:ext cx="5431737" cy="564091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56118" y="946208"/>
            <a:ext cx="4470523" cy="430887"/>
          </a:xfrm>
          <a:prstGeom prst="rect">
            <a:avLst/>
          </a:prstGeom>
          <a:noFill/>
        </p:spPr>
        <p:txBody>
          <a:bodyPr wrap="square" rtlCol="0">
            <a:spAutoFit/>
          </a:bodyPr>
          <a:lstStyle/>
          <a:p>
            <a:r>
              <a:rPr lang="en-US" sz="2200" dirty="0">
                <a:solidFill>
                  <a:schemeClr val="accent2">
                    <a:lumMod val="75000"/>
                  </a:schemeClr>
                </a:solidFill>
              </a:rPr>
              <a:t>public class</a:t>
            </a:r>
            <a:r>
              <a:rPr lang="en-US" sz="2200" dirty="0"/>
              <a:t> </a:t>
            </a:r>
            <a:r>
              <a:rPr lang="en-US" sz="2200" dirty="0" err="1">
                <a:solidFill>
                  <a:schemeClr val="accent6"/>
                </a:solidFill>
              </a:rPr>
              <a:t>DoublyLinkedList</a:t>
            </a:r>
            <a:r>
              <a:rPr lang="en-US" sz="2200" dirty="0">
                <a:solidFill>
                  <a:schemeClr val="accent6"/>
                </a:solidFill>
              </a:rPr>
              <a:t> </a:t>
            </a:r>
            <a:r>
              <a:rPr lang="en-US" sz="2200" b="1" dirty="0">
                <a:solidFill>
                  <a:schemeClr val="accent6"/>
                </a:solidFill>
              </a:rPr>
              <a:t>{ </a:t>
            </a:r>
          </a:p>
        </p:txBody>
      </p:sp>
      <p:sp>
        <p:nvSpPr>
          <p:cNvPr id="12" name="TextBox 11"/>
          <p:cNvSpPr txBox="1"/>
          <p:nvPr/>
        </p:nvSpPr>
        <p:spPr>
          <a:xfrm>
            <a:off x="479801" y="4255477"/>
            <a:ext cx="4694081" cy="769441"/>
          </a:xfrm>
          <a:prstGeom prst="rect">
            <a:avLst/>
          </a:prstGeom>
          <a:noFill/>
        </p:spPr>
        <p:txBody>
          <a:bodyPr wrap="square" rtlCol="0">
            <a:spAutoFit/>
          </a:bodyPr>
          <a:lstStyle/>
          <a:p>
            <a:r>
              <a:rPr lang="en-US" sz="2200" dirty="0"/>
              <a:t>          </a:t>
            </a:r>
            <a:r>
              <a:rPr lang="en-US" sz="2200" dirty="0">
                <a:solidFill>
                  <a:schemeClr val="accent3">
                    <a:lumMod val="75000"/>
                  </a:schemeClr>
                </a:solidFill>
              </a:rPr>
              <a:t>Node</a:t>
            </a:r>
            <a:r>
              <a:rPr lang="en-US" sz="2200" dirty="0"/>
              <a:t> </a:t>
            </a:r>
            <a:r>
              <a:rPr lang="en-US" sz="2200" dirty="0">
                <a:solidFill>
                  <a:schemeClr val="accent6"/>
                </a:solidFill>
              </a:rPr>
              <a:t>head</a:t>
            </a:r>
            <a:r>
              <a:rPr lang="en-US" sz="2200" dirty="0"/>
              <a:t>; </a:t>
            </a:r>
          </a:p>
          <a:p>
            <a:r>
              <a:rPr lang="en-US" sz="2200" dirty="0"/>
              <a:t>          </a:t>
            </a:r>
            <a:r>
              <a:rPr lang="en-US" sz="2200" dirty="0">
                <a:solidFill>
                  <a:schemeClr val="accent3">
                    <a:lumMod val="75000"/>
                  </a:schemeClr>
                </a:solidFill>
              </a:rPr>
              <a:t>Node</a:t>
            </a:r>
            <a:r>
              <a:rPr lang="en-US" sz="2200" dirty="0"/>
              <a:t> </a:t>
            </a:r>
            <a:r>
              <a:rPr lang="en-US" sz="2200" dirty="0">
                <a:solidFill>
                  <a:schemeClr val="accent6"/>
                </a:solidFill>
              </a:rPr>
              <a:t>tail</a:t>
            </a:r>
            <a:r>
              <a:rPr lang="en-US" sz="2200" dirty="0"/>
              <a:t>; </a:t>
            </a:r>
          </a:p>
        </p:txBody>
      </p:sp>
      <p:sp>
        <p:nvSpPr>
          <p:cNvPr id="13" name="TextBox 12"/>
          <p:cNvSpPr txBox="1"/>
          <p:nvPr/>
        </p:nvSpPr>
        <p:spPr>
          <a:xfrm>
            <a:off x="479802" y="5056515"/>
            <a:ext cx="5175924" cy="1446550"/>
          </a:xfrm>
          <a:prstGeom prst="rect">
            <a:avLst/>
          </a:prstGeom>
          <a:noFill/>
        </p:spPr>
        <p:txBody>
          <a:bodyPr wrap="square" rtlCol="0">
            <a:spAutoFit/>
          </a:bodyPr>
          <a:lstStyle/>
          <a:p>
            <a:r>
              <a:rPr lang="en-US" sz="2200" dirty="0"/>
              <a:t>          public </a:t>
            </a:r>
            <a:r>
              <a:rPr lang="en-US" sz="2200" dirty="0" err="1">
                <a:solidFill>
                  <a:schemeClr val="accent6"/>
                </a:solidFill>
              </a:rPr>
              <a:t>DoublyLinkedList</a:t>
            </a:r>
            <a:r>
              <a:rPr lang="en-US" sz="2200" dirty="0"/>
              <a:t>() { </a:t>
            </a:r>
          </a:p>
          <a:p>
            <a:r>
              <a:rPr lang="en-US" sz="2200" dirty="0"/>
              <a:t>                  </a:t>
            </a:r>
            <a:r>
              <a:rPr lang="en-US" sz="2200" dirty="0" err="1">
                <a:solidFill>
                  <a:schemeClr val="accent2">
                    <a:lumMod val="75000"/>
                  </a:schemeClr>
                </a:solidFill>
              </a:rPr>
              <a:t>this</a:t>
            </a:r>
            <a:r>
              <a:rPr lang="en-US" sz="2200" dirty="0" err="1"/>
              <a:t>.</a:t>
            </a:r>
            <a:r>
              <a:rPr lang="en-US" sz="2200" dirty="0" err="1">
                <a:solidFill>
                  <a:schemeClr val="accent6"/>
                </a:solidFill>
              </a:rPr>
              <a:t>head</a:t>
            </a:r>
            <a:r>
              <a:rPr lang="en-US" sz="2200" dirty="0"/>
              <a:t> = null; </a:t>
            </a:r>
          </a:p>
          <a:p>
            <a:r>
              <a:rPr lang="en-US" sz="2200" dirty="0"/>
              <a:t>                  </a:t>
            </a:r>
            <a:r>
              <a:rPr lang="en-US" sz="2200" dirty="0" err="1">
                <a:solidFill>
                  <a:schemeClr val="accent2">
                    <a:lumMod val="75000"/>
                  </a:schemeClr>
                </a:solidFill>
              </a:rPr>
              <a:t>this</a:t>
            </a:r>
            <a:r>
              <a:rPr lang="en-US" sz="2200" dirty="0" err="1"/>
              <a:t>.</a:t>
            </a:r>
            <a:r>
              <a:rPr lang="en-US" sz="2200" dirty="0" err="1">
                <a:solidFill>
                  <a:schemeClr val="accent6"/>
                </a:solidFill>
              </a:rPr>
              <a:t>tail</a:t>
            </a:r>
            <a:r>
              <a:rPr lang="en-US" sz="2200" dirty="0"/>
              <a:t> = null; </a:t>
            </a:r>
          </a:p>
          <a:p>
            <a:r>
              <a:rPr lang="en-US" sz="2200" dirty="0"/>
              <a:t>         } </a:t>
            </a:r>
          </a:p>
        </p:txBody>
      </p:sp>
      <p:sp>
        <p:nvSpPr>
          <p:cNvPr id="17" name="TextBox 16"/>
          <p:cNvSpPr txBox="1"/>
          <p:nvPr/>
        </p:nvSpPr>
        <p:spPr>
          <a:xfrm>
            <a:off x="6076710" y="946208"/>
            <a:ext cx="4712824" cy="430887"/>
          </a:xfrm>
          <a:prstGeom prst="rect">
            <a:avLst/>
          </a:prstGeom>
          <a:noFill/>
        </p:spPr>
        <p:txBody>
          <a:bodyPr wrap="square" rtlCol="0">
            <a:spAutoFit/>
          </a:bodyPr>
          <a:lstStyle/>
          <a:p>
            <a:r>
              <a:rPr lang="en-US" sz="2200" dirty="0">
                <a:solidFill>
                  <a:schemeClr val="accent2">
                    <a:lumMod val="75000"/>
                  </a:schemeClr>
                </a:solidFill>
              </a:rPr>
              <a:t>public void</a:t>
            </a:r>
            <a:r>
              <a:rPr lang="en-US" sz="2200" dirty="0"/>
              <a:t> </a:t>
            </a:r>
            <a:r>
              <a:rPr lang="en-US" sz="2200" dirty="0" err="1">
                <a:solidFill>
                  <a:schemeClr val="accent6"/>
                </a:solidFill>
              </a:rPr>
              <a:t>insertAtBeginning</a:t>
            </a:r>
            <a:r>
              <a:rPr lang="en-US" sz="2200" dirty="0"/>
              <a:t>(</a:t>
            </a:r>
            <a:r>
              <a:rPr lang="en-US" sz="2200" dirty="0" err="1">
                <a:solidFill>
                  <a:schemeClr val="accent2">
                    <a:lumMod val="75000"/>
                  </a:schemeClr>
                </a:solidFill>
              </a:rPr>
              <a:t>int</a:t>
            </a:r>
            <a:r>
              <a:rPr lang="en-US" sz="2200" dirty="0"/>
              <a:t> data) {</a:t>
            </a:r>
          </a:p>
        </p:txBody>
      </p:sp>
      <p:sp>
        <p:nvSpPr>
          <p:cNvPr id="18" name="TextBox 17"/>
          <p:cNvSpPr txBox="1"/>
          <p:nvPr/>
        </p:nvSpPr>
        <p:spPr>
          <a:xfrm>
            <a:off x="6202680" y="1444340"/>
            <a:ext cx="4694081" cy="430887"/>
          </a:xfrm>
          <a:prstGeom prst="rect">
            <a:avLst/>
          </a:prstGeom>
          <a:noFill/>
        </p:spPr>
        <p:txBody>
          <a:bodyPr wrap="square" rtlCol="0">
            <a:spAutoFit/>
          </a:bodyPr>
          <a:lstStyle/>
          <a:p>
            <a:r>
              <a:rPr lang="en-US" sz="2200" dirty="0"/>
              <a:t>         </a:t>
            </a:r>
            <a:r>
              <a:rPr lang="en-US" sz="2200" dirty="0">
                <a:solidFill>
                  <a:schemeClr val="accent3">
                    <a:lumMod val="75000"/>
                  </a:schemeClr>
                </a:solidFill>
              </a:rPr>
              <a:t>Node</a:t>
            </a:r>
            <a:r>
              <a:rPr lang="en-US" sz="2200" dirty="0"/>
              <a:t> </a:t>
            </a:r>
            <a:r>
              <a:rPr lang="en-US" sz="2200" dirty="0">
                <a:solidFill>
                  <a:schemeClr val="accent6"/>
                </a:solidFill>
              </a:rPr>
              <a:t>temp</a:t>
            </a:r>
            <a:r>
              <a:rPr lang="en-US" sz="2200" dirty="0"/>
              <a:t> = </a:t>
            </a:r>
            <a:r>
              <a:rPr lang="en-US" sz="2200" dirty="0">
                <a:solidFill>
                  <a:schemeClr val="accent2">
                    <a:lumMod val="75000"/>
                  </a:schemeClr>
                </a:solidFill>
              </a:rPr>
              <a:t>new</a:t>
            </a:r>
            <a:r>
              <a:rPr lang="en-US" sz="2200" dirty="0"/>
              <a:t> Node(data); </a:t>
            </a:r>
          </a:p>
        </p:txBody>
      </p:sp>
      <p:sp>
        <p:nvSpPr>
          <p:cNvPr id="19" name="TextBox 18"/>
          <p:cNvSpPr txBox="1"/>
          <p:nvPr/>
        </p:nvSpPr>
        <p:spPr>
          <a:xfrm>
            <a:off x="6750898" y="2087693"/>
            <a:ext cx="4519537" cy="1446550"/>
          </a:xfrm>
          <a:prstGeom prst="rect">
            <a:avLst/>
          </a:prstGeom>
          <a:noFill/>
        </p:spPr>
        <p:txBody>
          <a:bodyPr wrap="square" rtlCol="0">
            <a:spAutoFit/>
          </a:bodyPr>
          <a:lstStyle/>
          <a:p>
            <a:r>
              <a:rPr lang="en-US" sz="2200" dirty="0"/>
              <a:t> </a:t>
            </a:r>
            <a:r>
              <a:rPr lang="en-US" sz="2200" dirty="0">
                <a:solidFill>
                  <a:schemeClr val="accent2">
                    <a:lumMod val="75000"/>
                  </a:schemeClr>
                </a:solidFill>
              </a:rPr>
              <a:t>if</a:t>
            </a:r>
            <a:r>
              <a:rPr lang="en-US" sz="2200" dirty="0"/>
              <a:t> (</a:t>
            </a:r>
            <a:r>
              <a:rPr lang="en-US" sz="2200" dirty="0">
                <a:solidFill>
                  <a:schemeClr val="accent6"/>
                </a:solidFill>
              </a:rPr>
              <a:t>head</a:t>
            </a:r>
            <a:r>
              <a:rPr lang="en-US" sz="2200" dirty="0"/>
              <a:t> == null) { </a:t>
            </a:r>
          </a:p>
          <a:p>
            <a:r>
              <a:rPr lang="en-US" sz="2200" dirty="0"/>
              <a:t>         </a:t>
            </a:r>
            <a:r>
              <a:rPr lang="en-US" sz="2200" dirty="0">
                <a:solidFill>
                  <a:schemeClr val="accent6"/>
                </a:solidFill>
              </a:rPr>
              <a:t>head</a:t>
            </a:r>
            <a:r>
              <a:rPr lang="en-US" sz="2200" dirty="0"/>
              <a:t> = </a:t>
            </a:r>
            <a:r>
              <a:rPr lang="en-US" sz="2200" dirty="0">
                <a:solidFill>
                  <a:schemeClr val="accent6"/>
                </a:solidFill>
              </a:rPr>
              <a:t>temp</a:t>
            </a:r>
            <a:r>
              <a:rPr lang="en-US" sz="2200" dirty="0"/>
              <a:t>; </a:t>
            </a:r>
          </a:p>
          <a:p>
            <a:r>
              <a:rPr lang="en-US" sz="2200" dirty="0"/>
              <a:t>         </a:t>
            </a:r>
            <a:r>
              <a:rPr lang="en-US" sz="2200" dirty="0">
                <a:solidFill>
                  <a:schemeClr val="accent6"/>
                </a:solidFill>
              </a:rPr>
              <a:t>tail</a:t>
            </a:r>
            <a:r>
              <a:rPr lang="en-US" sz="2200" dirty="0"/>
              <a:t> = </a:t>
            </a:r>
            <a:r>
              <a:rPr lang="en-US" sz="2200" dirty="0">
                <a:solidFill>
                  <a:schemeClr val="accent6"/>
                </a:solidFill>
              </a:rPr>
              <a:t>temp</a:t>
            </a:r>
            <a:r>
              <a:rPr lang="en-US" sz="2200" dirty="0"/>
              <a:t>; </a:t>
            </a:r>
          </a:p>
          <a:p>
            <a:r>
              <a:rPr lang="en-US" sz="2200" dirty="0"/>
              <a:t>  } </a:t>
            </a:r>
          </a:p>
        </p:txBody>
      </p:sp>
      <p:sp>
        <p:nvSpPr>
          <p:cNvPr id="20" name="TextBox 19"/>
          <p:cNvSpPr txBox="1"/>
          <p:nvPr/>
        </p:nvSpPr>
        <p:spPr>
          <a:xfrm>
            <a:off x="6076710" y="3379376"/>
            <a:ext cx="5619990" cy="2462213"/>
          </a:xfrm>
          <a:prstGeom prst="rect">
            <a:avLst/>
          </a:prstGeom>
          <a:noFill/>
        </p:spPr>
        <p:txBody>
          <a:bodyPr wrap="square" rtlCol="0">
            <a:spAutoFit/>
          </a:bodyPr>
          <a:lstStyle/>
          <a:p>
            <a:r>
              <a:rPr lang="en-US" sz="2200" dirty="0">
                <a:solidFill>
                  <a:schemeClr val="accent2">
                    <a:lumMod val="75000"/>
                  </a:schemeClr>
                </a:solidFill>
              </a:rPr>
              <a:t>            else</a:t>
            </a:r>
            <a:r>
              <a:rPr lang="en-US" sz="2200" dirty="0"/>
              <a:t> { </a:t>
            </a:r>
          </a:p>
          <a:p>
            <a:r>
              <a:rPr lang="en-US" sz="2200" dirty="0">
                <a:solidFill>
                  <a:schemeClr val="accent6"/>
                </a:solidFill>
              </a:rPr>
              <a:t>                     </a:t>
            </a:r>
            <a:r>
              <a:rPr lang="en-US" sz="2200" dirty="0" err="1">
                <a:solidFill>
                  <a:schemeClr val="accent6"/>
                </a:solidFill>
              </a:rPr>
              <a:t>temp</a:t>
            </a:r>
            <a:r>
              <a:rPr lang="en-US" sz="2200" dirty="0" err="1"/>
              <a:t>.next</a:t>
            </a:r>
            <a:r>
              <a:rPr lang="en-US" sz="2200" dirty="0"/>
              <a:t> = </a:t>
            </a:r>
            <a:r>
              <a:rPr lang="en-US" sz="2200" dirty="0">
                <a:solidFill>
                  <a:schemeClr val="accent6"/>
                </a:solidFill>
              </a:rPr>
              <a:t>head</a:t>
            </a:r>
            <a:r>
              <a:rPr lang="en-US" sz="2200" dirty="0"/>
              <a:t>; </a:t>
            </a:r>
          </a:p>
          <a:p>
            <a:r>
              <a:rPr lang="en-US" sz="2200" dirty="0">
                <a:solidFill>
                  <a:schemeClr val="accent6"/>
                </a:solidFill>
              </a:rPr>
              <a:t>                     </a:t>
            </a:r>
            <a:r>
              <a:rPr lang="en-US" sz="2200" dirty="0" err="1">
                <a:solidFill>
                  <a:schemeClr val="accent6"/>
                </a:solidFill>
              </a:rPr>
              <a:t>head</a:t>
            </a:r>
            <a:r>
              <a:rPr lang="en-US" sz="2200" dirty="0" err="1"/>
              <a:t>.prev</a:t>
            </a:r>
            <a:r>
              <a:rPr lang="en-US" sz="2200" dirty="0"/>
              <a:t> = </a:t>
            </a:r>
            <a:r>
              <a:rPr lang="en-US" sz="2200" dirty="0">
                <a:solidFill>
                  <a:schemeClr val="accent6"/>
                </a:solidFill>
              </a:rPr>
              <a:t>temp</a:t>
            </a:r>
            <a:r>
              <a:rPr lang="en-US" sz="2200" dirty="0"/>
              <a:t>; </a:t>
            </a:r>
          </a:p>
          <a:p>
            <a:r>
              <a:rPr lang="en-US" sz="2200" dirty="0">
                <a:solidFill>
                  <a:schemeClr val="accent6"/>
                </a:solidFill>
              </a:rPr>
              <a:t>                     head </a:t>
            </a:r>
            <a:r>
              <a:rPr lang="en-US" sz="2200" dirty="0"/>
              <a:t>= </a:t>
            </a:r>
            <a:r>
              <a:rPr lang="en-US" sz="2200" dirty="0">
                <a:solidFill>
                  <a:schemeClr val="accent6"/>
                </a:solidFill>
              </a:rPr>
              <a:t>temp</a:t>
            </a:r>
            <a:r>
              <a:rPr lang="en-US" sz="2200" dirty="0"/>
              <a:t>;    </a:t>
            </a:r>
          </a:p>
          <a:p>
            <a:r>
              <a:rPr lang="en-US" sz="2200" dirty="0"/>
              <a:t>             } </a:t>
            </a:r>
          </a:p>
          <a:p>
            <a:r>
              <a:rPr lang="en-US" sz="2200" dirty="0"/>
              <a:t>     }</a:t>
            </a:r>
          </a:p>
          <a:p>
            <a:r>
              <a:rPr lang="en-US" sz="2200" b="1" dirty="0">
                <a:solidFill>
                  <a:schemeClr val="accent6"/>
                </a:solidFill>
              </a:rPr>
              <a:t>}</a:t>
            </a:r>
          </a:p>
        </p:txBody>
      </p:sp>
      <p:sp>
        <p:nvSpPr>
          <p:cNvPr id="16" name="TextBox 15"/>
          <p:cNvSpPr txBox="1"/>
          <p:nvPr/>
        </p:nvSpPr>
        <p:spPr>
          <a:xfrm>
            <a:off x="1136210" y="1339832"/>
            <a:ext cx="4519516" cy="3000821"/>
          </a:xfrm>
          <a:prstGeom prst="rect">
            <a:avLst/>
          </a:prstGeom>
          <a:noFill/>
        </p:spPr>
        <p:txBody>
          <a:bodyPr wrap="square" rtlCol="0">
            <a:spAutoFit/>
          </a:bodyPr>
          <a:lstStyle/>
          <a:p>
            <a:r>
              <a:rPr lang="en-US" sz="2100" dirty="0">
                <a:solidFill>
                  <a:schemeClr val="accent2">
                    <a:lumMod val="75000"/>
                  </a:schemeClr>
                </a:solidFill>
              </a:rPr>
              <a:t>class</a:t>
            </a:r>
            <a:r>
              <a:rPr lang="en-US" sz="2100" dirty="0"/>
              <a:t> Node {</a:t>
            </a:r>
          </a:p>
          <a:p>
            <a:r>
              <a:rPr lang="en-US" sz="2100" dirty="0"/>
              <a:t>	</a:t>
            </a:r>
            <a:r>
              <a:rPr lang="en-US" sz="2100" dirty="0" err="1">
                <a:solidFill>
                  <a:schemeClr val="accent2">
                    <a:lumMod val="75000"/>
                  </a:schemeClr>
                </a:solidFill>
              </a:rPr>
              <a:t>int</a:t>
            </a:r>
            <a:r>
              <a:rPr lang="en-US" sz="2100" dirty="0">
                <a:solidFill>
                  <a:schemeClr val="accent2">
                    <a:lumMod val="75000"/>
                  </a:schemeClr>
                </a:solidFill>
              </a:rPr>
              <a:t> info</a:t>
            </a:r>
            <a:r>
              <a:rPr lang="en-US" sz="2100" dirty="0"/>
              <a:t>;</a:t>
            </a:r>
          </a:p>
          <a:p>
            <a:r>
              <a:rPr lang="en-US" sz="2100" dirty="0"/>
              <a:t>	Node </a:t>
            </a:r>
            <a:r>
              <a:rPr lang="en-US" sz="2100" dirty="0" err="1">
                <a:solidFill>
                  <a:schemeClr val="accent2">
                    <a:lumMod val="75000"/>
                  </a:schemeClr>
                </a:solidFill>
              </a:rPr>
              <a:t>lpter</a:t>
            </a:r>
            <a:r>
              <a:rPr lang="en-US" sz="2100" dirty="0"/>
              <a:t>;</a:t>
            </a:r>
          </a:p>
          <a:p>
            <a:r>
              <a:rPr lang="en-US" sz="2100" dirty="0"/>
              <a:t>	Node</a:t>
            </a:r>
            <a:r>
              <a:rPr lang="en-US" sz="2100" dirty="0">
                <a:solidFill>
                  <a:schemeClr val="accent2">
                    <a:lumMod val="75000"/>
                  </a:schemeClr>
                </a:solidFill>
              </a:rPr>
              <a:t> </a:t>
            </a:r>
            <a:r>
              <a:rPr lang="en-US" sz="2100" dirty="0" err="1">
                <a:solidFill>
                  <a:schemeClr val="accent2">
                    <a:lumMod val="75000"/>
                  </a:schemeClr>
                </a:solidFill>
              </a:rPr>
              <a:t>rpter</a:t>
            </a:r>
            <a:r>
              <a:rPr lang="en-US" sz="2100" dirty="0"/>
              <a:t>;</a:t>
            </a:r>
          </a:p>
          <a:p>
            <a:r>
              <a:rPr lang="en-US" sz="2100" dirty="0"/>
              <a:t>	Node(</a:t>
            </a:r>
            <a:r>
              <a:rPr lang="en-US" sz="2100" dirty="0" err="1">
                <a:solidFill>
                  <a:schemeClr val="accent2">
                    <a:lumMod val="75000"/>
                  </a:schemeClr>
                </a:solidFill>
              </a:rPr>
              <a:t>int</a:t>
            </a:r>
            <a:r>
              <a:rPr lang="en-US" sz="2100" dirty="0"/>
              <a:t> data) { </a:t>
            </a:r>
          </a:p>
          <a:p>
            <a:r>
              <a:rPr lang="en-US" sz="2100" dirty="0"/>
              <a:t> 		info = data; </a:t>
            </a:r>
          </a:p>
          <a:p>
            <a:r>
              <a:rPr lang="en-US" sz="2100" dirty="0"/>
              <a:t>		</a:t>
            </a:r>
            <a:r>
              <a:rPr lang="en-US" sz="2100" dirty="0" err="1"/>
              <a:t>lpter</a:t>
            </a:r>
            <a:r>
              <a:rPr lang="en-US" sz="2100" dirty="0"/>
              <a:t> = null; </a:t>
            </a:r>
            <a:r>
              <a:rPr lang="en-US" sz="2100" dirty="0" err="1"/>
              <a:t>rpter</a:t>
            </a:r>
            <a:r>
              <a:rPr lang="en-US" sz="2100" dirty="0"/>
              <a:t> = null;	}</a:t>
            </a:r>
          </a:p>
          <a:p>
            <a:r>
              <a:rPr lang="en-US" sz="2100" dirty="0"/>
              <a:t>}</a:t>
            </a:r>
          </a:p>
        </p:txBody>
      </p:sp>
    </p:spTree>
    <p:extLst>
      <p:ext uri="{BB962C8B-B14F-4D97-AF65-F5344CB8AC3E}">
        <p14:creationId xmlns:p14="http://schemas.microsoft.com/office/powerpoint/2010/main" val="1474126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9" grpId="0" animBg="1"/>
      <p:bldP spid="7" grpId="0"/>
      <p:bldP spid="12" grpId="0"/>
      <p:bldP spid="13" grpId="0"/>
      <p:bldP spid="17" grpId="0"/>
      <p:bldP spid="18" grpId="0"/>
      <p:bldP spid="19" grpId="0"/>
      <p:bldP spid="20" grpId="0"/>
      <p:bldP spid="1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5930976" y="863690"/>
            <a:ext cx="5946023" cy="492751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Java code to Insert a Node at Last Position in Doubly Linked List</a:t>
            </a:r>
          </a:p>
        </p:txBody>
      </p:sp>
      <p:sp>
        <p:nvSpPr>
          <p:cNvPr id="9" name="Rectangle 8"/>
          <p:cNvSpPr/>
          <p:nvPr/>
        </p:nvSpPr>
        <p:spPr>
          <a:xfrm>
            <a:off x="309305" y="862153"/>
            <a:ext cx="5431737" cy="568669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56118" y="946208"/>
            <a:ext cx="4470523" cy="430887"/>
          </a:xfrm>
          <a:prstGeom prst="rect">
            <a:avLst/>
          </a:prstGeom>
          <a:noFill/>
        </p:spPr>
        <p:txBody>
          <a:bodyPr wrap="square" rtlCol="0">
            <a:spAutoFit/>
          </a:bodyPr>
          <a:lstStyle/>
          <a:p>
            <a:r>
              <a:rPr lang="en-US" sz="2200" dirty="0">
                <a:solidFill>
                  <a:schemeClr val="accent2">
                    <a:lumMod val="75000"/>
                  </a:schemeClr>
                </a:solidFill>
              </a:rPr>
              <a:t>public class</a:t>
            </a:r>
            <a:r>
              <a:rPr lang="en-US" sz="2200" dirty="0"/>
              <a:t> </a:t>
            </a:r>
            <a:r>
              <a:rPr lang="en-US" sz="2200" dirty="0" err="1">
                <a:solidFill>
                  <a:schemeClr val="accent6"/>
                </a:solidFill>
              </a:rPr>
              <a:t>DoublyLinkedList</a:t>
            </a:r>
            <a:r>
              <a:rPr lang="en-US" sz="2200" dirty="0">
                <a:solidFill>
                  <a:schemeClr val="accent6"/>
                </a:solidFill>
              </a:rPr>
              <a:t> </a:t>
            </a:r>
            <a:r>
              <a:rPr lang="en-US" sz="2200" b="1" dirty="0">
                <a:solidFill>
                  <a:schemeClr val="accent6"/>
                </a:solidFill>
              </a:rPr>
              <a:t>{ </a:t>
            </a:r>
          </a:p>
        </p:txBody>
      </p:sp>
      <p:sp>
        <p:nvSpPr>
          <p:cNvPr id="12" name="TextBox 11"/>
          <p:cNvSpPr txBox="1"/>
          <p:nvPr/>
        </p:nvSpPr>
        <p:spPr>
          <a:xfrm>
            <a:off x="479801" y="4299043"/>
            <a:ext cx="4694081" cy="769441"/>
          </a:xfrm>
          <a:prstGeom prst="rect">
            <a:avLst/>
          </a:prstGeom>
          <a:noFill/>
        </p:spPr>
        <p:txBody>
          <a:bodyPr wrap="square" rtlCol="0">
            <a:spAutoFit/>
          </a:bodyPr>
          <a:lstStyle/>
          <a:p>
            <a:r>
              <a:rPr lang="en-US" sz="2200" dirty="0"/>
              <a:t>          </a:t>
            </a:r>
            <a:r>
              <a:rPr lang="en-US" sz="2200" dirty="0">
                <a:solidFill>
                  <a:schemeClr val="accent3">
                    <a:lumMod val="75000"/>
                  </a:schemeClr>
                </a:solidFill>
              </a:rPr>
              <a:t>Node</a:t>
            </a:r>
            <a:r>
              <a:rPr lang="en-US" sz="2200" dirty="0"/>
              <a:t> </a:t>
            </a:r>
            <a:r>
              <a:rPr lang="en-US" sz="2200" dirty="0">
                <a:solidFill>
                  <a:schemeClr val="accent6"/>
                </a:solidFill>
              </a:rPr>
              <a:t>head</a:t>
            </a:r>
            <a:r>
              <a:rPr lang="en-US" sz="2200" dirty="0"/>
              <a:t>; </a:t>
            </a:r>
          </a:p>
          <a:p>
            <a:r>
              <a:rPr lang="en-US" sz="2200" dirty="0"/>
              <a:t>          </a:t>
            </a:r>
            <a:r>
              <a:rPr lang="en-US" sz="2200" dirty="0">
                <a:solidFill>
                  <a:schemeClr val="accent3">
                    <a:lumMod val="75000"/>
                  </a:schemeClr>
                </a:solidFill>
              </a:rPr>
              <a:t>Node</a:t>
            </a:r>
            <a:r>
              <a:rPr lang="en-US" sz="2200" dirty="0"/>
              <a:t> </a:t>
            </a:r>
            <a:r>
              <a:rPr lang="en-US" sz="2200" dirty="0">
                <a:solidFill>
                  <a:schemeClr val="accent6"/>
                </a:solidFill>
              </a:rPr>
              <a:t>tail</a:t>
            </a:r>
            <a:r>
              <a:rPr lang="en-US" sz="2200" dirty="0"/>
              <a:t>; </a:t>
            </a:r>
          </a:p>
        </p:txBody>
      </p:sp>
      <p:sp>
        <p:nvSpPr>
          <p:cNvPr id="13" name="TextBox 12"/>
          <p:cNvSpPr txBox="1"/>
          <p:nvPr/>
        </p:nvSpPr>
        <p:spPr>
          <a:xfrm>
            <a:off x="479802" y="5056528"/>
            <a:ext cx="5175924" cy="1446550"/>
          </a:xfrm>
          <a:prstGeom prst="rect">
            <a:avLst/>
          </a:prstGeom>
          <a:noFill/>
        </p:spPr>
        <p:txBody>
          <a:bodyPr wrap="square" rtlCol="0">
            <a:spAutoFit/>
          </a:bodyPr>
          <a:lstStyle/>
          <a:p>
            <a:r>
              <a:rPr lang="en-US" sz="2200" dirty="0"/>
              <a:t>          public </a:t>
            </a:r>
            <a:r>
              <a:rPr lang="en-US" sz="2200" dirty="0" err="1">
                <a:solidFill>
                  <a:schemeClr val="accent6"/>
                </a:solidFill>
              </a:rPr>
              <a:t>DoublyLinkedList</a:t>
            </a:r>
            <a:r>
              <a:rPr lang="en-US" sz="2200" dirty="0"/>
              <a:t>() { </a:t>
            </a:r>
          </a:p>
          <a:p>
            <a:r>
              <a:rPr lang="en-US" sz="2200" dirty="0"/>
              <a:t>                  </a:t>
            </a:r>
            <a:r>
              <a:rPr lang="en-US" sz="2200" dirty="0" err="1">
                <a:solidFill>
                  <a:schemeClr val="accent2">
                    <a:lumMod val="75000"/>
                  </a:schemeClr>
                </a:solidFill>
              </a:rPr>
              <a:t>this</a:t>
            </a:r>
            <a:r>
              <a:rPr lang="en-US" sz="2200" dirty="0" err="1"/>
              <a:t>.</a:t>
            </a:r>
            <a:r>
              <a:rPr lang="en-US" sz="2200" dirty="0" err="1">
                <a:solidFill>
                  <a:schemeClr val="accent6"/>
                </a:solidFill>
              </a:rPr>
              <a:t>head</a:t>
            </a:r>
            <a:r>
              <a:rPr lang="en-US" sz="2200" dirty="0"/>
              <a:t> = null; </a:t>
            </a:r>
          </a:p>
          <a:p>
            <a:r>
              <a:rPr lang="en-US" sz="2200" dirty="0"/>
              <a:t>                  </a:t>
            </a:r>
            <a:r>
              <a:rPr lang="en-US" sz="2200" dirty="0" err="1">
                <a:solidFill>
                  <a:schemeClr val="accent2">
                    <a:lumMod val="75000"/>
                  </a:schemeClr>
                </a:solidFill>
              </a:rPr>
              <a:t>this</a:t>
            </a:r>
            <a:r>
              <a:rPr lang="en-US" sz="2200" dirty="0" err="1"/>
              <a:t>.</a:t>
            </a:r>
            <a:r>
              <a:rPr lang="en-US" sz="2200" dirty="0" err="1">
                <a:solidFill>
                  <a:schemeClr val="accent6"/>
                </a:solidFill>
              </a:rPr>
              <a:t>tail</a:t>
            </a:r>
            <a:r>
              <a:rPr lang="en-US" sz="2200" dirty="0"/>
              <a:t> = null; </a:t>
            </a:r>
          </a:p>
          <a:p>
            <a:r>
              <a:rPr lang="en-US" sz="2200" dirty="0"/>
              <a:t>         } </a:t>
            </a:r>
          </a:p>
        </p:txBody>
      </p:sp>
      <p:sp>
        <p:nvSpPr>
          <p:cNvPr id="17" name="TextBox 16"/>
          <p:cNvSpPr txBox="1"/>
          <p:nvPr/>
        </p:nvSpPr>
        <p:spPr>
          <a:xfrm>
            <a:off x="6076710" y="946208"/>
            <a:ext cx="4712824" cy="430887"/>
          </a:xfrm>
          <a:prstGeom prst="rect">
            <a:avLst/>
          </a:prstGeom>
          <a:noFill/>
        </p:spPr>
        <p:txBody>
          <a:bodyPr wrap="square" rtlCol="0">
            <a:spAutoFit/>
          </a:bodyPr>
          <a:lstStyle/>
          <a:p>
            <a:r>
              <a:rPr lang="en-US" sz="2200" dirty="0">
                <a:solidFill>
                  <a:schemeClr val="accent2">
                    <a:lumMod val="75000"/>
                  </a:schemeClr>
                </a:solidFill>
              </a:rPr>
              <a:t>public void</a:t>
            </a:r>
            <a:r>
              <a:rPr lang="en-US" sz="2200" dirty="0"/>
              <a:t> </a:t>
            </a:r>
            <a:r>
              <a:rPr lang="en-US" sz="2200" dirty="0" err="1">
                <a:solidFill>
                  <a:schemeClr val="accent6"/>
                </a:solidFill>
              </a:rPr>
              <a:t>insertAtEnd</a:t>
            </a:r>
            <a:r>
              <a:rPr lang="en-US" sz="2200" dirty="0"/>
              <a:t>(</a:t>
            </a:r>
            <a:r>
              <a:rPr lang="en-US" sz="2200" dirty="0" err="1">
                <a:solidFill>
                  <a:schemeClr val="accent2">
                    <a:lumMod val="75000"/>
                  </a:schemeClr>
                </a:solidFill>
              </a:rPr>
              <a:t>int</a:t>
            </a:r>
            <a:r>
              <a:rPr lang="en-US" sz="2200" dirty="0"/>
              <a:t> data) {</a:t>
            </a:r>
          </a:p>
        </p:txBody>
      </p:sp>
      <p:sp>
        <p:nvSpPr>
          <p:cNvPr id="18" name="TextBox 17"/>
          <p:cNvSpPr txBox="1"/>
          <p:nvPr/>
        </p:nvSpPr>
        <p:spPr>
          <a:xfrm>
            <a:off x="6202680" y="1444340"/>
            <a:ext cx="4694081" cy="430887"/>
          </a:xfrm>
          <a:prstGeom prst="rect">
            <a:avLst/>
          </a:prstGeom>
          <a:noFill/>
        </p:spPr>
        <p:txBody>
          <a:bodyPr wrap="square" rtlCol="0">
            <a:spAutoFit/>
          </a:bodyPr>
          <a:lstStyle/>
          <a:p>
            <a:r>
              <a:rPr lang="en-US" sz="2200" dirty="0"/>
              <a:t>         </a:t>
            </a:r>
            <a:r>
              <a:rPr lang="en-US" sz="2200" dirty="0">
                <a:solidFill>
                  <a:schemeClr val="accent3">
                    <a:lumMod val="75000"/>
                  </a:schemeClr>
                </a:solidFill>
              </a:rPr>
              <a:t>Node</a:t>
            </a:r>
            <a:r>
              <a:rPr lang="en-US" sz="2200" dirty="0"/>
              <a:t> </a:t>
            </a:r>
            <a:r>
              <a:rPr lang="en-US" sz="2200" dirty="0">
                <a:solidFill>
                  <a:schemeClr val="accent6"/>
                </a:solidFill>
              </a:rPr>
              <a:t>temp</a:t>
            </a:r>
            <a:r>
              <a:rPr lang="en-US" sz="2200" dirty="0"/>
              <a:t> = </a:t>
            </a:r>
            <a:r>
              <a:rPr lang="en-US" sz="2200" dirty="0">
                <a:solidFill>
                  <a:schemeClr val="accent2">
                    <a:lumMod val="75000"/>
                  </a:schemeClr>
                </a:solidFill>
              </a:rPr>
              <a:t>new</a:t>
            </a:r>
            <a:r>
              <a:rPr lang="en-US" sz="2200" dirty="0"/>
              <a:t> Node(data); </a:t>
            </a:r>
          </a:p>
        </p:txBody>
      </p:sp>
      <p:sp>
        <p:nvSpPr>
          <p:cNvPr id="19" name="TextBox 18"/>
          <p:cNvSpPr txBox="1"/>
          <p:nvPr/>
        </p:nvSpPr>
        <p:spPr>
          <a:xfrm>
            <a:off x="6750898" y="2087693"/>
            <a:ext cx="4519537" cy="1446550"/>
          </a:xfrm>
          <a:prstGeom prst="rect">
            <a:avLst/>
          </a:prstGeom>
          <a:noFill/>
        </p:spPr>
        <p:txBody>
          <a:bodyPr wrap="square" rtlCol="0">
            <a:spAutoFit/>
          </a:bodyPr>
          <a:lstStyle/>
          <a:p>
            <a:r>
              <a:rPr lang="en-US" sz="2200" dirty="0"/>
              <a:t> </a:t>
            </a:r>
            <a:r>
              <a:rPr lang="en-US" sz="2200" dirty="0">
                <a:solidFill>
                  <a:schemeClr val="accent2">
                    <a:lumMod val="75000"/>
                  </a:schemeClr>
                </a:solidFill>
              </a:rPr>
              <a:t>if</a:t>
            </a:r>
            <a:r>
              <a:rPr lang="en-US" sz="2200" dirty="0"/>
              <a:t> (</a:t>
            </a:r>
            <a:r>
              <a:rPr lang="en-US" sz="2200" dirty="0">
                <a:solidFill>
                  <a:schemeClr val="accent6"/>
                </a:solidFill>
              </a:rPr>
              <a:t>tail</a:t>
            </a:r>
            <a:r>
              <a:rPr lang="en-US" sz="2200" dirty="0"/>
              <a:t>== null) { </a:t>
            </a:r>
          </a:p>
          <a:p>
            <a:r>
              <a:rPr lang="en-US" sz="2200" dirty="0"/>
              <a:t>         </a:t>
            </a:r>
            <a:r>
              <a:rPr lang="en-US" sz="2200" dirty="0">
                <a:solidFill>
                  <a:schemeClr val="accent6"/>
                </a:solidFill>
              </a:rPr>
              <a:t>head</a:t>
            </a:r>
            <a:r>
              <a:rPr lang="en-US" sz="2200" dirty="0"/>
              <a:t> = </a:t>
            </a:r>
            <a:r>
              <a:rPr lang="en-US" sz="2200" dirty="0">
                <a:solidFill>
                  <a:schemeClr val="accent6"/>
                </a:solidFill>
              </a:rPr>
              <a:t>temp</a:t>
            </a:r>
            <a:r>
              <a:rPr lang="en-US" sz="2200" dirty="0"/>
              <a:t>; </a:t>
            </a:r>
          </a:p>
          <a:p>
            <a:r>
              <a:rPr lang="en-US" sz="2200" dirty="0"/>
              <a:t>         </a:t>
            </a:r>
            <a:r>
              <a:rPr lang="en-US" sz="2200" dirty="0">
                <a:solidFill>
                  <a:schemeClr val="accent6"/>
                </a:solidFill>
              </a:rPr>
              <a:t>tail</a:t>
            </a:r>
            <a:r>
              <a:rPr lang="en-US" sz="2200" dirty="0"/>
              <a:t> = </a:t>
            </a:r>
            <a:r>
              <a:rPr lang="en-US" sz="2200" dirty="0">
                <a:solidFill>
                  <a:schemeClr val="accent6"/>
                </a:solidFill>
              </a:rPr>
              <a:t>temp</a:t>
            </a:r>
            <a:r>
              <a:rPr lang="en-US" sz="2200" dirty="0"/>
              <a:t>; </a:t>
            </a:r>
          </a:p>
          <a:p>
            <a:r>
              <a:rPr lang="en-US" sz="2200" dirty="0"/>
              <a:t>  } </a:t>
            </a:r>
          </a:p>
        </p:txBody>
      </p:sp>
      <p:sp>
        <p:nvSpPr>
          <p:cNvPr id="20" name="TextBox 19"/>
          <p:cNvSpPr txBox="1"/>
          <p:nvPr/>
        </p:nvSpPr>
        <p:spPr>
          <a:xfrm>
            <a:off x="6076710" y="3379376"/>
            <a:ext cx="5619990" cy="2462213"/>
          </a:xfrm>
          <a:prstGeom prst="rect">
            <a:avLst/>
          </a:prstGeom>
          <a:noFill/>
        </p:spPr>
        <p:txBody>
          <a:bodyPr wrap="square" rtlCol="0">
            <a:spAutoFit/>
          </a:bodyPr>
          <a:lstStyle/>
          <a:p>
            <a:r>
              <a:rPr lang="en-US" sz="2200" dirty="0">
                <a:solidFill>
                  <a:schemeClr val="accent2">
                    <a:lumMod val="75000"/>
                  </a:schemeClr>
                </a:solidFill>
              </a:rPr>
              <a:t>            else</a:t>
            </a:r>
            <a:r>
              <a:rPr lang="en-US" sz="2200" dirty="0"/>
              <a:t> { </a:t>
            </a:r>
          </a:p>
          <a:p>
            <a:r>
              <a:rPr lang="en-US" sz="2200" dirty="0">
                <a:solidFill>
                  <a:schemeClr val="accent6"/>
                </a:solidFill>
              </a:rPr>
              <a:t>                 </a:t>
            </a:r>
            <a:r>
              <a:rPr lang="en-US" sz="2200" dirty="0" err="1">
                <a:solidFill>
                  <a:schemeClr val="accent6"/>
                </a:solidFill>
              </a:rPr>
              <a:t>tail</a:t>
            </a:r>
            <a:r>
              <a:rPr lang="en-US" sz="2200" dirty="0" err="1"/>
              <a:t>.next</a:t>
            </a:r>
            <a:r>
              <a:rPr lang="en-US" sz="2200" dirty="0"/>
              <a:t> =</a:t>
            </a:r>
            <a:r>
              <a:rPr lang="en-US" sz="2200" dirty="0">
                <a:solidFill>
                  <a:schemeClr val="accent6"/>
                </a:solidFill>
              </a:rPr>
              <a:t> temp; </a:t>
            </a:r>
          </a:p>
          <a:p>
            <a:r>
              <a:rPr lang="en-US" sz="2200" dirty="0">
                <a:solidFill>
                  <a:schemeClr val="accent6"/>
                </a:solidFill>
              </a:rPr>
              <a:t>                 </a:t>
            </a:r>
            <a:r>
              <a:rPr lang="en-US" sz="2200" dirty="0" err="1">
                <a:solidFill>
                  <a:schemeClr val="accent6"/>
                </a:solidFill>
              </a:rPr>
              <a:t>temp</a:t>
            </a:r>
            <a:r>
              <a:rPr lang="en-US" sz="2200" dirty="0" err="1"/>
              <a:t>.prev</a:t>
            </a:r>
            <a:r>
              <a:rPr lang="en-US" sz="2200" dirty="0"/>
              <a:t> =</a:t>
            </a:r>
            <a:r>
              <a:rPr lang="en-US" sz="2200" dirty="0">
                <a:solidFill>
                  <a:schemeClr val="accent6"/>
                </a:solidFill>
              </a:rPr>
              <a:t> tail; </a:t>
            </a:r>
          </a:p>
          <a:p>
            <a:r>
              <a:rPr lang="en-US" sz="2200" dirty="0">
                <a:solidFill>
                  <a:schemeClr val="accent6"/>
                </a:solidFill>
              </a:rPr>
              <a:t>                 tail </a:t>
            </a:r>
            <a:r>
              <a:rPr lang="en-US" sz="2200" dirty="0"/>
              <a:t>= </a:t>
            </a:r>
            <a:r>
              <a:rPr lang="en-US" sz="2200" dirty="0">
                <a:solidFill>
                  <a:schemeClr val="accent6"/>
                </a:solidFill>
              </a:rPr>
              <a:t>temp; </a:t>
            </a:r>
          </a:p>
          <a:p>
            <a:r>
              <a:rPr lang="en-US" sz="2200" dirty="0">
                <a:solidFill>
                  <a:schemeClr val="accent6"/>
                </a:solidFill>
              </a:rPr>
              <a:t>      </a:t>
            </a:r>
            <a:r>
              <a:rPr lang="en-US" sz="2200" dirty="0"/>
              <a:t>       } </a:t>
            </a:r>
          </a:p>
          <a:p>
            <a:r>
              <a:rPr lang="en-US" sz="2200" dirty="0"/>
              <a:t>     }</a:t>
            </a:r>
            <a:r>
              <a:rPr lang="en-US" sz="2200" dirty="0">
                <a:solidFill>
                  <a:schemeClr val="accent6"/>
                </a:solidFill>
              </a:rPr>
              <a:t> </a:t>
            </a:r>
            <a:endParaRPr lang="en-US" sz="2200" dirty="0"/>
          </a:p>
          <a:p>
            <a:r>
              <a:rPr lang="en-US" sz="2200" b="1" dirty="0">
                <a:solidFill>
                  <a:schemeClr val="accent6"/>
                </a:solidFill>
              </a:rPr>
              <a:t>}</a:t>
            </a:r>
          </a:p>
        </p:txBody>
      </p:sp>
      <p:sp>
        <p:nvSpPr>
          <p:cNvPr id="15" name="TextBox 14"/>
          <p:cNvSpPr txBox="1"/>
          <p:nvPr/>
        </p:nvSpPr>
        <p:spPr>
          <a:xfrm>
            <a:off x="1136210" y="1339832"/>
            <a:ext cx="4519516" cy="3000821"/>
          </a:xfrm>
          <a:prstGeom prst="rect">
            <a:avLst/>
          </a:prstGeom>
          <a:noFill/>
        </p:spPr>
        <p:txBody>
          <a:bodyPr wrap="square" rtlCol="0">
            <a:spAutoFit/>
          </a:bodyPr>
          <a:lstStyle/>
          <a:p>
            <a:r>
              <a:rPr lang="en-US" sz="2100" dirty="0">
                <a:solidFill>
                  <a:schemeClr val="accent2">
                    <a:lumMod val="75000"/>
                  </a:schemeClr>
                </a:solidFill>
              </a:rPr>
              <a:t>class</a:t>
            </a:r>
            <a:r>
              <a:rPr lang="en-US" sz="2100" dirty="0"/>
              <a:t> Node {</a:t>
            </a:r>
          </a:p>
          <a:p>
            <a:r>
              <a:rPr lang="en-US" sz="2100" dirty="0"/>
              <a:t>	</a:t>
            </a:r>
            <a:r>
              <a:rPr lang="en-US" sz="2100" dirty="0" err="1">
                <a:solidFill>
                  <a:schemeClr val="accent2">
                    <a:lumMod val="75000"/>
                  </a:schemeClr>
                </a:solidFill>
              </a:rPr>
              <a:t>int</a:t>
            </a:r>
            <a:r>
              <a:rPr lang="en-US" sz="2100" dirty="0">
                <a:solidFill>
                  <a:schemeClr val="accent2">
                    <a:lumMod val="75000"/>
                  </a:schemeClr>
                </a:solidFill>
              </a:rPr>
              <a:t> info</a:t>
            </a:r>
            <a:r>
              <a:rPr lang="en-US" sz="2100" dirty="0"/>
              <a:t>;</a:t>
            </a:r>
          </a:p>
          <a:p>
            <a:r>
              <a:rPr lang="en-US" sz="2100" dirty="0"/>
              <a:t>	Node </a:t>
            </a:r>
            <a:r>
              <a:rPr lang="en-US" sz="2100" dirty="0" err="1">
                <a:solidFill>
                  <a:schemeClr val="accent2">
                    <a:lumMod val="75000"/>
                  </a:schemeClr>
                </a:solidFill>
              </a:rPr>
              <a:t>lpter</a:t>
            </a:r>
            <a:r>
              <a:rPr lang="en-US" sz="2100" dirty="0"/>
              <a:t>;</a:t>
            </a:r>
          </a:p>
          <a:p>
            <a:r>
              <a:rPr lang="en-US" sz="2100" dirty="0"/>
              <a:t>	Node</a:t>
            </a:r>
            <a:r>
              <a:rPr lang="en-US" sz="2100" dirty="0">
                <a:solidFill>
                  <a:schemeClr val="accent2">
                    <a:lumMod val="75000"/>
                  </a:schemeClr>
                </a:solidFill>
              </a:rPr>
              <a:t> </a:t>
            </a:r>
            <a:r>
              <a:rPr lang="en-US" sz="2100" dirty="0" err="1">
                <a:solidFill>
                  <a:schemeClr val="accent2">
                    <a:lumMod val="75000"/>
                  </a:schemeClr>
                </a:solidFill>
              </a:rPr>
              <a:t>rpter</a:t>
            </a:r>
            <a:r>
              <a:rPr lang="en-US" sz="2100" dirty="0"/>
              <a:t>;</a:t>
            </a:r>
          </a:p>
          <a:p>
            <a:r>
              <a:rPr lang="en-US" sz="2100" dirty="0"/>
              <a:t>	Node(</a:t>
            </a:r>
            <a:r>
              <a:rPr lang="en-US" sz="2100" dirty="0" err="1">
                <a:solidFill>
                  <a:schemeClr val="accent2">
                    <a:lumMod val="75000"/>
                  </a:schemeClr>
                </a:solidFill>
              </a:rPr>
              <a:t>int</a:t>
            </a:r>
            <a:r>
              <a:rPr lang="en-US" sz="2100" dirty="0"/>
              <a:t> data) { </a:t>
            </a:r>
          </a:p>
          <a:p>
            <a:r>
              <a:rPr lang="en-US" sz="2100" dirty="0"/>
              <a:t> 		info = data; </a:t>
            </a:r>
          </a:p>
          <a:p>
            <a:r>
              <a:rPr lang="en-US" sz="2100" dirty="0"/>
              <a:t>		</a:t>
            </a:r>
            <a:r>
              <a:rPr lang="en-US" sz="2100" dirty="0" err="1"/>
              <a:t>lpter</a:t>
            </a:r>
            <a:r>
              <a:rPr lang="en-US" sz="2100" dirty="0"/>
              <a:t> = null; </a:t>
            </a:r>
            <a:r>
              <a:rPr lang="en-US" sz="2100" dirty="0" err="1"/>
              <a:t>rpter</a:t>
            </a:r>
            <a:r>
              <a:rPr lang="en-US" sz="2100" dirty="0"/>
              <a:t> = null;	}</a:t>
            </a:r>
          </a:p>
          <a:p>
            <a:r>
              <a:rPr lang="en-US" sz="2100" dirty="0"/>
              <a:t>}</a:t>
            </a:r>
          </a:p>
        </p:txBody>
      </p:sp>
    </p:spTree>
    <p:extLst>
      <p:ext uri="{BB962C8B-B14F-4D97-AF65-F5344CB8AC3E}">
        <p14:creationId xmlns:p14="http://schemas.microsoft.com/office/powerpoint/2010/main" val="128835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9" grpId="0" animBg="1"/>
      <p:bldP spid="7" grpId="0"/>
      <p:bldP spid="12" grpId="0"/>
      <p:bldP spid="13" grpId="0"/>
      <p:bldP spid="17" grpId="0"/>
      <p:bldP spid="18" grpId="0"/>
      <p:bldP spid="19" grpId="0"/>
      <p:bldP spid="20" grpId="0"/>
      <p:bldP spid="1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947217" y="863690"/>
            <a:ext cx="5061904" cy="492751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Java code to Insert a Node at Given Position in Doubly Linked List</a:t>
            </a:r>
          </a:p>
        </p:txBody>
      </p:sp>
      <p:sp>
        <p:nvSpPr>
          <p:cNvPr id="9" name="Rectangle 8"/>
          <p:cNvSpPr/>
          <p:nvPr/>
        </p:nvSpPr>
        <p:spPr>
          <a:xfrm>
            <a:off x="309305" y="862153"/>
            <a:ext cx="6396295" cy="492904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56118" y="946208"/>
            <a:ext cx="5800842" cy="430887"/>
          </a:xfrm>
          <a:prstGeom prst="rect">
            <a:avLst/>
          </a:prstGeom>
          <a:noFill/>
        </p:spPr>
        <p:txBody>
          <a:bodyPr wrap="square" rtlCol="0">
            <a:spAutoFit/>
          </a:bodyPr>
          <a:lstStyle/>
          <a:p>
            <a:r>
              <a:rPr lang="en-US" sz="2200" dirty="0">
                <a:solidFill>
                  <a:schemeClr val="accent2">
                    <a:lumMod val="75000"/>
                  </a:schemeClr>
                </a:solidFill>
              </a:rPr>
              <a:t>public void </a:t>
            </a:r>
            <a:r>
              <a:rPr lang="en-US" sz="2200" dirty="0" err="1">
                <a:solidFill>
                  <a:schemeClr val="accent6"/>
                </a:solidFill>
              </a:rPr>
              <a:t>insertAtPosition</a:t>
            </a:r>
            <a:r>
              <a:rPr lang="en-US" sz="2200" dirty="0">
                <a:solidFill>
                  <a:schemeClr val="accent6"/>
                </a:solidFill>
              </a:rPr>
              <a:t> </a:t>
            </a:r>
            <a:r>
              <a:rPr lang="en-US" sz="2200" dirty="0"/>
              <a:t>(</a:t>
            </a:r>
            <a:r>
              <a:rPr lang="en-US" sz="2200" dirty="0" err="1">
                <a:solidFill>
                  <a:schemeClr val="accent2">
                    <a:lumMod val="75000"/>
                  </a:schemeClr>
                </a:solidFill>
              </a:rPr>
              <a:t>int</a:t>
            </a:r>
            <a:r>
              <a:rPr lang="en-US" sz="2200" dirty="0">
                <a:solidFill>
                  <a:schemeClr val="accent2">
                    <a:lumMod val="75000"/>
                  </a:schemeClr>
                </a:solidFill>
              </a:rPr>
              <a:t> </a:t>
            </a:r>
            <a:r>
              <a:rPr lang="en-US" sz="2200" dirty="0"/>
              <a:t>data, </a:t>
            </a:r>
            <a:r>
              <a:rPr lang="en-US" sz="2200" dirty="0" err="1">
                <a:solidFill>
                  <a:schemeClr val="accent2">
                    <a:lumMod val="75000"/>
                  </a:schemeClr>
                </a:solidFill>
              </a:rPr>
              <a:t>int</a:t>
            </a:r>
            <a:r>
              <a:rPr lang="en-US" sz="2200" dirty="0">
                <a:solidFill>
                  <a:schemeClr val="accent2">
                    <a:lumMod val="75000"/>
                  </a:schemeClr>
                </a:solidFill>
              </a:rPr>
              <a:t> </a:t>
            </a:r>
            <a:r>
              <a:rPr lang="en-US" sz="2200" dirty="0"/>
              <a:t>position)</a:t>
            </a:r>
            <a:r>
              <a:rPr lang="en-US" sz="2200" dirty="0">
                <a:solidFill>
                  <a:schemeClr val="accent6"/>
                </a:solidFill>
              </a:rPr>
              <a:t> </a:t>
            </a:r>
            <a:r>
              <a:rPr lang="en-US" sz="2200" b="1" dirty="0">
                <a:solidFill>
                  <a:schemeClr val="accent6"/>
                </a:solidFill>
              </a:rPr>
              <a:t>{ </a:t>
            </a:r>
          </a:p>
        </p:txBody>
      </p:sp>
      <p:sp>
        <p:nvSpPr>
          <p:cNvPr id="12" name="TextBox 11"/>
          <p:cNvSpPr txBox="1"/>
          <p:nvPr/>
        </p:nvSpPr>
        <p:spPr>
          <a:xfrm>
            <a:off x="550921" y="1468727"/>
            <a:ext cx="4694081" cy="430887"/>
          </a:xfrm>
          <a:prstGeom prst="rect">
            <a:avLst/>
          </a:prstGeom>
          <a:noFill/>
        </p:spPr>
        <p:txBody>
          <a:bodyPr wrap="square" rtlCol="0">
            <a:spAutoFit/>
          </a:bodyPr>
          <a:lstStyle/>
          <a:p>
            <a:r>
              <a:rPr lang="en-US" sz="2200" dirty="0">
                <a:solidFill>
                  <a:schemeClr val="accent3">
                    <a:lumMod val="75000"/>
                  </a:schemeClr>
                </a:solidFill>
              </a:rPr>
              <a:t>Node</a:t>
            </a:r>
            <a:r>
              <a:rPr lang="en-US" sz="2200" dirty="0"/>
              <a:t> </a:t>
            </a:r>
            <a:r>
              <a:rPr lang="en-US" sz="2200" dirty="0">
                <a:solidFill>
                  <a:schemeClr val="accent6"/>
                </a:solidFill>
              </a:rPr>
              <a:t>temp</a:t>
            </a:r>
            <a:r>
              <a:rPr lang="en-US" sz="2200" dirty="0"/>
              <a:t> = </a:t>
            </a:r>
            <a:r>
              <a:rPr lang="en-US" sz="2200" dirty="0">
                <a:solidFill>
                  <a:schemeClr val="accent2">
                    <a:lumMod val="75000"/>
                  </a:schemeClr>
                </a:solidFill>
              </a:rPr>
              <a:t>new</a:t>
            </a:r>
            <a:r>
              <a:rPr lang="en-US" sz="2200" dirty="0"/>
              <a:t> Node(data); </a:t>
            </a:r>
          </a:p>
        </p:txBody>
      </p:sp>
      <p:sp>
        <p:nvSpPr>
          <p:cNvPr id="13" name="TextBox 12"/>
          <p:cNvSpPr txBox="1"/>
          <p:nvPr/>
        </p:nvSpPr>
        <p:spPr>
          <a:xfrm>
            <a:off x="550921" y="1948966"/>
            <a:ext cx="5175924" cy="1107996"/>
          </a:xfrm>
          <a:prstGeom prst="rect">
            <a:avLst/>
          </a:prstGeom>
          <a:noFill/>
        </p:spPr>
        <p:txBody>
          <a:bodyPr wrap="square" rtlCol="0">
            <a:spAutoFit/>
          </a:bodyPr>
          <a:lstStyle/>
          <a:p>
            <a:r>
              <a:rPr lang="en-US" sz="2200" dirty="0">
                <a:solidFill>
                  <a:schemeClr val="accent2">
                    <a:lumMod val="75000"/>
                  </a:schemeClr>
                </a:solidFill>
              </a:rPr>
              <a:t>if</a:t>
            </a:r>
            <a:r>
              <a:rPr lang="en-US" sz="2200" dirty="0"/>
              <a:t> (position == 1) { </a:t>
            </a:r>
          </a:p>
          <a:p>
            <a:r>
              <a:rPr lang="en-US" sz="2200" dirty="0">
                <a:solidFill>
                  <a:schemeClr val="accent6"/>
                </a:solidFill>
              </a:rPr>
              <a:t>        </a:t>
            </a:r>
            <a:r>
              <a:rPr lang="en-US" sz="2200" dirty="0" err="1">
                <a:solidFill>
                  <a:schemeClr val="accent6"/>
                </a:solidFill>
              </a:rPr>
              <a:t>insertAtBeginning</a:t>
            </a:r>
            <a:r>
              <a:rPr lang="en-US" sz="2200" dirty="0"/>
              <a:t>(data); </a:t>
            </a:r>
          </a:p>
          <a:p>
            <a:r>
              <a:rPr lang="en-US" sz="2200" dirty="0"/>
              <a:t>} </a:t>
            </a:r>
          </a:p>
        </p:txBody>
      </p:sp>
      <p:sp>
        <p:nvSpPr>
          <p:cNvPr id="15" name="TextBox 14"/>
          <p:cNvSpPr txBox="1"/>
          <p:nvPr/>
        </p:nvSpPr>
        <p:spPr>
          <a:xfrm>
            <a:off x="550921" y="3062085"/>
            <a:ext cx="5175924" cy="1107996"/>
          </a:xfrm>
          <a:prstGeom prst="rect">
            <a:avLst/>
          </a:prstGeom>
          <a:noFill/>
        </p:spPr>
        <p:txBody>
          <a:bodyPr wrap="square" rtlCol="0">
            <a:spAutoFit/>
          </a:bodyPr>
          <a:lstStyle/>
          <a:p>
            <a:r>
              <a:rPr lang="en-US" sz="2200" dirty="0">
                <a:solidFill>
                  <a:schemeClr val="accent2">
                    <a:lumMod val="75000"/>
                  </a:schemeClr>
                </a:solidFill>
              </a:rPr>
              <a:t>else</a:t>
            </a:r>
            <a:r>
              <a:rPr lang="en-US" sz="2200" dirty="0"/>
              <a:t> {</a:t>
            </a:r>
          </a:p>
          <a:p>
            <a:r>
              <a:rPr lang="en-US" sz="2200" dirty="0"/>
              <a:t>        Node </a:t>
            </a:r>
            <a:r>
              <a:rPr lang="en-US" sz="2200" dirty="0">
                <a:solidFill>
                  <a:schemeClr val="accent6"/>
                </a:solidFill>
              </a:rPr>
              <a:t>current</a:t>
            </a:r>
            <a:r>
              <a:rPr lang="en-US" sz="2200" dirty="0"/>
              <a:t> = </a:t>
            </a:r>
            <a:r>
              <a:rPr lang="en-US" sz="2200" dirty="0">
                <a:solidFill>
                  <a:schemeClr val="accent6"/>
                </a:solidFill>
              </a:rPr>
              <a:t>head</a:t>
            </a:r>
            <a:r>
              <a:rPr lang="en-US" sz="2200" dirty="0"/>
              <a:t>; </a:t>
            </a:r>
          </a:p>
          <a:p>
            <a:r>
              <a:rPr lang="en-US" sz="2200" dirty="0"/>
              <a:t>        </a:t>
            </a:r>
            <a:r>
              <a:rPr lang="en-US" sz="2200" dirty="0" err="1">
                <a:solidFill>
                  <a:schemeClr val="accent2">
                    <a:lumMod val="75000"/>
                  </a:schemeClr>
                </a:solidFill>
              </a:rPr>
              <a:t>int</a:t>
            </a:r>
            <a:r>
              <a:rPr lang="en-US" sz="2200" dirty="0"/>
              <a:t> </a:t>
            </a:r>
            <a:r>
              <a:rPr lang="en-US" sz="2200" dirty="0" err="1"/>
              <a:t>currPosition</a:t>
            </a:r>
            <a:r>
              <a:rPr lang="en-US" sz="2200" dirty="0"/>
              <a:t> = 1; </a:t>
            </a:r>
          </a:p>
        </p:txBody>
      </p:sp>
      <p:sp>
        <p:nvSpPr>
          <p:cNvPr id="16" name="TextBox 15"/>
          <p:cNvSpPr txBox="1"/>
          <p:nvPr/>
        </p:nvSpPr>
        <p:spPr>
          <a:xfrm>
            <a:off x="1047642" y="4308165"/>
            <a:ext cx="5779444" cy="1446550"/>
          </a:xfrm>
          <a:prstGeom prst="rect">
            <a:avLst/>
          </a:prstGeom>
          <a:noFill/>
        </p:spPr>
        <p:txBody>
          <a:bodyPr wrap="square" rtlCol="0">
            <a:spAutoFit/>
          </a:bodyPr>
          <a:lstStyle/>
          <a:p>
            <a:r>
              <a:rPr lang="en-US" sz="2200" dirty="0">
                <a:solidFill>
                  <a:schemeClr val="accent2">
                    <a:lumMod val="75000"/>
                  </a:schemeClr>
                </a:solidFill>
              </a:rPr>
              <a:t>while</a:t>
            </a:r>
            <a:r>
              <a:rPr lang="en-US" sz="2200" dirty="0"/>
              <a:t> (</a:t>
            </a:r>
            <a:r>
              <a:rPr lang="en-US" sz="2200" dirty="0">
                <a:solidFill>
                  <a:schemeClr val="accent6"/>
                </a:solidFill>
              </a:rPr>
              <a:t>current</a:t>
            </a:r>
            <a:r>
              <a:rPr lang="en-US" sz="2200" dirty="0"/>
              <a:t> != null &amp;&amp; </a:t>
            </a:r>
            <a:r>
              <a:rPr lang="en-US" sz="2200" dirty="0" err="1"/>
              <a:t>currPosition</a:t>
            </a:r>
            <a:r>
              <a:rPr lang="en-US" sz="2200" dirty="0"/>
              <a:t> &lt; position) { </a:t>
            </a:r>
          </a:p>
          <a:p>
            <a:r>
              <a:rPr lang="en-US" sz="2200" dirty="0"/>
              <a:t>           </a:t>
            </a:r>
            <a:r>
              <a:rPr lang="en-US" sz="2200" dirty="0">
                <a:solidFill>
                  <a:schemeClr val="accent6"/>
                </a:solidFill>
              </a:rPr>
              <a:t>current</a:t>
            </a:r>
            <a:r>
              <a:rPr lang="en-US" sz="2200" dirty="0"/>
              <a:t> = </a:t>
            </a:r>
            <a:r>
              <a:rPr lang="en-US" sz="2200" dirty="0" err="1">
                <a:solidFill>
                  <a:schemeClr val="accent6"/>
                </a:solidFill>
              </a:rPr>
              <a:t>current</a:t>
            </a:r>
            <a:r>
              <a:rPr lang="en-US" sz="2200" dirty="0" err="1"/>
              <a:t>.rptr</a:t>
            </a:r>
            <a:r>
              <a:rPr lang="en-US" sz="2200" dirty="0"/>
              <a:t>; </a:t>
            </a:r>
          </a:p>
          <a:p>
            <a:r>
              <a:rPr lang="en-US" sz="2200" dirty="0"/>
              <a:t>           </a:t>
            </a:r>
            <a:r>
              <a:rPr lang="en-US" sz="2200" dirty="0" err="1"/>
              <a:t>currPosition</a:t>
            </a:r>
            <a:r>
              <a:rPr lang="en-US" sz="2200" dirty="0"/>
              <a:t>++; </a:t>
            </a:r>
          </a:p>
          <a:p>
            <a:r>
              <a:rPr lang="en-US" sz="2200" dirty="0"/>
              <a:t>} </a:t>
            </a:r>
          </a:p>
        </p:txBody>
      </p:sp>
      <p:sp>
        <p:nvSpPr>
          <p:cNvPr id="21" name="TextBox 20"/>
          <p:cNvSpPr txBox="1"/>
          <p:nvPr/>
        </p:nvSpPr>
        <p:spPr>
          <a:xfrm>
            <a:off x="7327641" y="1130172"/>
            <a:ext cx="4407159" cy="1107996"/>
          </a:xfrm>
          <a:prstGeom prst="rect">
            <a:avLst/>
          </a:prstGeom>
          <a:noFill/>
        </p:spPr>
        <p:txBody>
          <a:bodyPr wrap="square" rtlCol="0">
            <a:spAutoFit/>
          </a:bodyPr>
          <a:lstStyle/>
          <a:p>
            <a:r>
              <a:rPr lang="en-US" sz="2200" dirty="0">
                <a:solidFill>
                  <a:schemeClr val="accent2">
                    <a:lumMod val="75000"/>
                  </a:schemeClr>
                </a:solidFill>
              </a:rPr>
              <a:t>if</a:t>
            </a:r>
            <a:r>
              <a:rPr lang="en-US" sz="2200" dirty="0"/>
              <a:t> (</a:t>
            </a:r>
            <a:r>
              <a:rPr lang="en-US" sz="2200" dirty="0">
                <a:solidFill>
                  <a:schemeClr val="accent6"/>
                </a:solidFill>
              </a:rPr>
              <a:t>current</a:t>
            </a:r>
            <a:r>
              <a:rPr lang="en-US" sz="2200" dirty="0"/>
              <a:t> == null) { </a:t>
            </a:r>
          </a:p>
          <a:p>
            <a:r>
              <a:rPr lang="en-US" sz="2200" dirty="0">
                <a:solidFill>
                  <a:schemeClr val="accent6"/>
                </a:solidFill>
              </a:rPr>
              <a:t>         </a:t>
            </a:r>
            <a:r>
              <a:rPr lang="en-US" sz="2200" dirty="0" err="1">
                <a:solidFill>
                  <a:schemeClr val="accent6"/>
                </a:solidFill>
              </a:rPr>
              <a:t>insertAtEnd</a:t>
            </a:r>
            <a:r>
              <a:rPr lang="en-US" sz="2200" dirty="0"/>
              <a:t>(data); </a:t>
            </a:r>
          </a:p>
          <a:p>
            <a:r>
              <a:rPr lang="en-US" sz="2200" dirty="0"/>
              <a:t> } </a:t>
            </a:r>
          </a:p>
        </p:txBody>
      </p:sp>
      <p:sp>
        <p:nvSpPr>
          <p:cNvPr id="22" name="TextBox 21"/>
          <p:cNvSpPr txBox="1"/>
          <p:nvPr/>
        </p:nvSpPr>
        <p:spPr>
          <a:xfrm>
            <a:off x="6947216" y="2390657"/>
            <a:ext cx="4787583" cy="2800767"/>
          </a:xfrm>
          <a:prstGeom prst="rect">
            <a:avLst/>
          </a:prstGeom>
          <a:noFill/>
        </p:spPr>
        <p:txBody>
          <a:bodyPr wrap="square" rtlCol="0">
            <a:spAutoFit/>
          </a:bodyPr>
          <a:lstStyle/>
          <a:p>
            <a:r>
              <a:rPr lang="en-US" sz="2200" dirty="0">
                <a:solidFill>
                  <a:schemeClr val="accent2">
                    <a:lumMod val="75000"/>
                  </a:schemeClr>
                </a:solidFill>
              </a:rPr>
              <a:t>       else</a:t>
            </a:r>
            <a:r>
              <a:rPr lang="en-US" sz="2200" dirty="0"/>
              <a:t> { </a:t>
            </a:r>
          </a:p>
          <a:p>
            <a:r>
              <a:rPr lang="en-US" sz="2200" dirty="0"/>
              <a:t>                  </a:t>
            </a:r>
            <a:r>
              <a:rPr lang="en-US" sz="2200" dirty="0" err="1">
                <a:solidFill>
                  <a:schemeClr val="accent6"/>
                </a:solidFill>
              </a:rPr>
              <a:t>temp</a:t>
            </a:r>
            <a:r>
              <a:rPr lang="en-US" sz="2200" dirty="0" err="1"/>
              <a:t>.next</a:t>
            </a:r>
            <a:r>
              <a:rPr lang="en-US" sz="2200" dirty="0"/>
              <a:t> = </a:t>
            </a:r>
            <a:r>
              <a:rPr lang="en-US" sz="2200" dirty="0">
                <a:solidFill>
                  <a:schemeClr val="accent6"/>
                </a:solidFill>
              </a:rPr>
              <a:t>current</a:t>
            </a:r>
            <a:r>
              <a:rPr lang="en-US" sz="2200" dirty="0"/>
              <a:t>; </a:t>
            </a:r>
          </a:p>
          <a:p>
            <a:r>
              <a:rPr lang="en-US" sz="2200" dirty="0">
                <a:solidFill>
                  <a:schemeClr val="accent6"/>
                </a:solidFill>
              </a:rPr>
              <a:t>                  </a:t>
            </a:r>
            <a:r>
              <a:rPr lang="en-US" sz="2200" dirty="0" err="1">
                <a:solidFill>
                  <a:schemeClr val="accent6"/>
                </a:solidFill>
              </a:rPr>
              <a:t>temp</a:t>
            </a:r>
            <a:r>
              <a:rPr lang="en-US" sz="2200" dirty="0" err="1"/>
              <a:t>.prev</a:t>
            </a:r>
            <a:r>
              <a:rPr lang="en-US" sz="2200" dirty="0"/>
              <a:t> = </a:t>
            </a:r>
            <a:r>
              <a:rPr lang="en-US" sz="2200" dirty="0" err="1">
                <a:solidFill>
                  <a:schemeClr val="accent6"/>
                </a:solidFill>
              </a:rPr>
              <a:t>current</a:t>
            </a:r>
            <a:r>
              <a:rPr lang="en-US" sz="2200" dirty="0" err="1"/>
              <a:t>.prev</a:t>
            </a:r>
            <a:r>
              <a:rPr lang="en-US" sz="2200" dirty="0"/>
              <a:t>; </a:t>
            </a:r>
          </a:p>
          <a:p>
            <a:r>
              <a:rPr lang="en-US" sz="2200" dirty="0">
                <a:solidFill>
                  <a:schemeClr val="accent6"/>
                </a:solidFill>
              </a:rPr>
              <a:t>                  </a:t>
            </a:r>
            <a:r>
              <a:rPr lang="en-US" sz="2200" dirty="0" err="1">
                <a:solidFill>
                  <a:schemeClr val="accent6"/>
                </a:solidFill>
              </a:rPr>
              <a:t>current</a:t>
            </a:r>
            <a:r>
              <a:rPr lang="en-US" sz="2200" dirty="0" err="1"/>
              <a:t>.prev.next</a:t>
            </a:r>
            <a:r>
              <a:rPr lang="en-US" sz="2200" dirty="0"/>
              <a:t> = </a:t>
            </a:r>
            <a:r>
              <a:rPr lang="en-US" sz="2200" dirty="0">
                <a:solidFill>
                  <a:schemeClr val="accent6"/>
                </a:solidFill>
              </a:rPr>
              <a:t>temp</a:t>
            </a:r>
            <a:r>
              <a:rPr lang="en-US" sz="2200" dirty="0"/>
              <a:t>; </a:t>
            </a:r>
          </a:p>
          <a:p>
            <a:r>
              <a:rPr lang="en-US" sz="2200" dirty="0"/>
              <a:t>                  </a:t>
            </a:r>
            <a:r>
              <a:rPr lang="en-US" sz="2200" dirty="0" err="1">
                <a:solidFill>
                  <a:schemeClr val="accent6"/>
                </a:solidFill>
              </a:rPr>
              <a:t>current</a:t>
            </a:r>
            <a:r>
              <a:rPr lang="en-US" sz="2200" dirty="0" err="1"/>
              <a:t>.prev</a:t>
            </a:r>
            <a:r>
              <a:rPr lang="en-US" sz="2200" dirty="0"/>
              <a:t> = </a:t>
            </a:r>
            <a:r>
              <a:rPr lang="en-US" sz="2200" dirty="0">
                <a:solidFill>
                  <a:schemeClr val="accent6"/>
                </a:solidFill>
              </a:rPr>
              <a:t>temp</a:t>
            </a:r>
            <a:r>
              <a:rPr lang="en-US" sz="2200" dirty="0"/>
              <a:t>; </a:t>
            </a:r>
          </a:p>
          <a:p>
            <a:r>
              <a:rPr lang="en-US" sz="2200" dirty="0"/>
              <a:t>        } </a:t>
            </a:r>
          </a:p>
          <a:p>
            <a:r>
              <a:rPr lang="en-US" sz="2200" dirty="0"/>
              <a:t>    } </a:t>
            </a:r>
          </a:p>
          <a:p>
            <a:r>
              <a:rPr lang="en-US" sz="2200" b="1" dirty="0">
                <a:solidFill>
                  <a:schemeClr val="accent6"/>
                </a:solidFill>
              </a:rPr>
              <a:t>}</a:t>
            </a:r>
          </a:p>
        </p:txBody>
      </p:sp>
    </p:spTree>
    <p:extLst>
      <p:ext uri="{BB962C8B-B14F-4D97-AF65-F5344CB8AC3E}">
        <p14:creationId xmlns:p14="http://schemas.microsoft.com/office/powerpoint/2010/main" val="280420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9" grpId="0" animBg="1"/>
      <p:bldP spid="7" grpId="0"/>
      <p:bldP spid="12" grpId="0"/>
      <p:bldP spid="13" grpId="0"/>
      <p:bldP spid="15" grpId="0"/>
      <p:bldP spid="16" grpId="0"/>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Pros &amp; Cons of Linked Allocation Cont.</a:t>
            </a:r>
            <a:endParaRPr lang="en-US" dirty="0"/>
          </a:p>
        </p:txBody>
      </p:sp>
      <p:sp>
        <p:nvSpPr>
          <p:cNvPr id="3" name="Content Placeholder 2"/>
          <p:cNvSpPr>
            <a:spLocks noGrp="1"/>
          </p:cNvSpPr>
          <p:nvPr>
            <p:ph idx="1"/>
          </p:nvPr>
        </p:nvSpPr>
        <p:spPr>
          <a:xfrm>
            <a:off x="131180" y="876145"/>
            <a:ext cx="11929641" cy="2621658"/>
          </a:xfrm>
        </p:spPr>
        <p:txBody>
          <a:bodyPr/>
          <a:lstStyle/>
          <a:p>
            <a:r>
              <a:rPr lang="en-US" dirty="0">
                <a:solidFill>
                  <a:srgbClr val="C00000"/>
                </a:solidFill>
              </a:rPr>
              <a:t>Search Operation</a:t>
            </a:r>
          </a:p>
          <a:p>
            <a:pPr lvl="1"/>
            <a:r>
              <a:rPr lang="en-IN" b="1" dirty="0">
                <a:solidFill>
                  <a:srgbClr val="34495E"/>
                </a:solidFill>
              </a:rPr>
              <a:t>If particular node in the list is required</a:t>
            </a:r>
            <a:r>
              <a:rPr lang="en-IN" dirty="0"/>
              <a:t>, it is necessary to follow links from the first node onwards until the desired node is found, in this situation </a:t>
            </a:r>
            <a:r>
              <a:rPr lang="en-IN" b="1" dirty="0"/>
              <a:t>it is more time consuming </a:t>
            </a:r>
            <a:r>
              <a:rPr lang="en-IN" dirty="0"/>
              <a:t>to go through linked list than a sequential list.</a:t>
            </a:r>
          </a:p>
          <a:p>
            <a:pPr lvl="1"/>
            <a:r>
              <a:rPr lang="en-IN" dirty="0"/>
              <a:t>Search operation is more time consuming in Linked Allocation.</a:t>
            </a:r>
          </a:p>
          <a:p>
            <a:r>
              <a:rPr lang="en-US" dirty="0">
                <a:solidFill>
                  <a:srgbClr val="C00000"/>
                </a:solidFill>
              </a:rPr>
              <a:t>Join Operation</a:t>
            </a:r>
          </a:p>
          <a:p>
            <a:pPr marL="606425" lvl="2"/>
            <a:r>
              <a:rPr lang="en-IN" dirty="0"/>
              <a:t>Join operation is more efficient in Linked Allocation.</a:t>
            </a:r>
          </a:p>
          <a:p>
            <a:endParaRPr lang="en-US" dirty="0"/>
          </a:p>
        </p:txBody>
      </p:sp>
      <p:grpSp>
        <p:nvGrpSpPr>
          <p:cNvPr id="4" name="Group 3"/>
          <p:cNvGrpSpPr/>
          <p:nvPr/>
        </p:nvGrpSpPr>
        <p:grpSpPr>
          <a:xfrm>
            <a:off x="1007130" y="4020451"/>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2942569" y="4020451"/>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4847569" y="4020451"/>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6752569" y="4020451"/>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2539373" y="4287151"/>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4474811" y="4287151"/>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6379811" y="4287151"/>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7514569" y="4020451"/>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20" name="TextBox 19"/>
          <p:cNvSpPr txBox="1"/>
          <p:nvPr/>
        </p:nvSpPr>
        <p:spPr>
          <a:xfrm>
            <a:off x="3387491" y="4548005"/>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21" name="TextBox 20"/>
          <p:cNvSpPr txBox="1"/>
          <p:nvPr/>
        </p:nvSpPr>
        <p:spPr>
          <a:xfrm>
            <a:off x="5294106" y="4561256"/>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22" name="TextBox 21"/>
          <p:cNvSpPr txBox="1"/>
          <p:nvPr/>
        </p:nvSpPr>
        <p:spPr>
          <a:xfrm>
            <a:off x="7222224" y="4561256"/>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23" name="TextBox 22"/>
          <p:cNvSpPr txBox="1"/>
          <p:nvPr/>
        </p:nvSpPr>
        <p:spPr>
          <a:xfrm>
            <a:off x="1457601" y="4559673"/>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
        <p:nvSpPr>
          <p:cNvPr id="24" name="TextBox 23"/>
          <p:cNvSpPr txBox="1"/>
          <p:nvPr/>
        </p:nvSpPr>
        <p:spPr>
          <a:xfrm>
            <a:off x="1840869" y="4108319"/>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25" name="TextBox 24"/>
          <p:cNvSpPr txBox="1"/>
          <p:nvPr/>
        </p:nvSpPr>
        <p:spPr>
          <a:xfrm>
            <a:off x="3765747" y="4096651"/>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26" name="TextBox 25"/>
          <p:cNvSpPr txBox="1"/>
          <p:nvPr/>
        </p:nvSpPr>
        <p:spPr>
          <a:xfrm>
            <a:off x="5677374" y="4096651"/>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grpSp>
        <p:nvGrpSpPr>
          <p:cNvPr id="27" name="Group 26"/>
          <p:cNvGrpSpPr/>
          <p:nvPr/>
        </p:nvGrpSpPr>
        <p:grpSpPr>
          <a:xfrm>
            <a:off x="1902181" y="5544451"/>
            <a:ext cx="1532242" cy="533400"/>
            <a:chOff x="951919" y="5486400"/>
            <a:chExt cx="1532242" cy="533400"/>
          </a:xfrm>
        </p:grpSpPr>
        <p:sp>
          <p:nvSpPr>
            <p:cNvPr id="28" name="Rectangle 27"/>
            <p:cNvSpPr/>
            <p:nvPr/>
          </p:nvSpPr>
          <p:spPr>
            <a:xfrm>
              <a:off x="951919" y="54864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400" b="1" dirty="0"/>
                <a:t>12</a:t>
              </a:r>
              <a:endParaRPr lang="en-US" sz="2400" b="1" dirty="0"/>
            </a:p>
          </p:txBody>
        </p:sp>
        <p:sp>
          <p:nvSpPr>
            <p:cNvPr id="29" name="Rectangle 28"/>
            <p:cNvSpPr/>
            <p:nvPr/>
          </p:nvSpPr>
          <p:spPr>
            <a:xfrm>
              <a:off x="1722161" y="54864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grpSp>
        <p:nvGrpSpPr>
          <p:cNvPr id="30" name="Group 29"/>
          <p:cNvGrpSpPr/>
          <p:nvPr/>
        </p:nvGrpSpPr>
        <p:grpSpPr>
          <a:xfrm>
            <a:off x="3837620" y="5544451"/>
            <a:ext cx="1532242" cy="533400"/>
            <a:chOff x="951919" y="5486400"/>
            <a:chExt cx="1532242" cy="533400"/>
          </a:xfrm>
        </p:grpSpPr>
        <p:sp>
          <p:nvSpPr>
            <p:cNvPr id="31" name="Rectangle 30"/>
            <p:cNvSpPr/>
            <p:nvPr/>
          </p:nvSpPr>
          <p:spPr>
            <a:xfrm>
              <a:off x="951919" y="54864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400" b="1" dirty="0"/>
                <a:t>52</a:t>
              </a:r>
              <a:endParaRPr lang="en-US" sz="2400" b="1" dirty="0"/>
            </a:p>
          </p:txBody>
        </p:sp>
        <p:sp>
          <p:nvSpPr>
            <p:cNvPr id="32" name="Rectangle 31"/>
            <p:cNvSpPr/>
            <p:nvPr/>
          </p:nvSpPr>
          <p:spPr>
            <a:xfrm>
              <a:off x="1722161" y="54864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grpSp>
        <p:nvGrpSpPr>
          <p:cNvPr id="33" name="Group 32"/>
          <p:cNvGrpSpPr/>
          <p:nvPr/>
        </p:nvGrpSpPr>
        <p:grpSpPr>
          <a:xfrm>
            <a:off x="5742620" y="5544451"/>
            <a:ext cx="1532242" cy="533400"/>
            <a:chOff x="951919" y="5486400"/>
            <a:chExt cx="1532242" cy="533400"/>
          </a:xfrm>
        </p:grpSpPr>
        <p:sp>
          <p:nvSpPr>
            <p:cNvPr id="34" name="Rectangle 33"/>
            <p:cNvSpPr/>
            <p:nvPr/>
          </p:nvSpPr>
          <p:spPr>
            <a:xfrm>
              <a:off x="951919" y="54864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400" b="1" dirty="0"/>
                <a:t>15</a:t>
              </a:r>
              <a:endParaRPr lang="en-US" sz="2400" b="1" dirty="0"/>
            </a:p>
          </p:txBody>
        </p:sp>
        <p:sp>
          <p:nvSpPr>
            <p:cNvPr id="35" name="Rectangle 34"/>
            <p:cNvSpPr/>
            <p:nvPr/>
          </p:nvSpPr>
          <p:spPr>
            <a:xfrm>
              <a:off x="1722161" y="54864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grpSp>
        <p:nvGrpSpPr>
          <p:cNvPr id="36" name="Group 35"/>
          <p:cNvGrpSpPr/>
          <p:nvPr/>
        </p:nvGrpSpPr>
        <p:grpSpPr>
          <a:xfrm>
            <a:off x="7647620" y="5544451"/>
            <a:ext cx="1532242" cy="533400"/>
            <a:chOff x="951919" y="5486400"/>
            <a:chExt cx="1532242" cy="533400"/>
          </a:xfrm>
        </p:grpSpPr>
        <p:sp>
          <p:nvSpPr>
            <p:cNvPr id="37" name="Rectangle 36"/>
            <p:cNvSpPr/>
            <p:nvPr/>
          </p:nvSpPr>
          <p:spPr>
            <a:xfrm>
              <a:off x="951919" y="54864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400" b="1" dirty="0"/>
                <a:t>100</a:t>
              </a:r>
              <a:endParaRPr lang="en-US" sz="2400" b="1" dirty="0"/>
            </a:p>
          </p:txBody>
        </p:sp>
        <p:sp>
          <p:nvSpPr>
            <p:cNvPr id="38" name="Rectangle 37"/>
            <p:cNvSpPr/>
            <p:nvPr/>
          </p:nvSpPr>
          <p:spPr>
            <a:xfrm>
              <a:off x="1722161" y="54864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cxnSp>
        <p:nvCxnSpPr>
          <p:cNvPr id="39" name="Straight Arrow Connector 38"/>
          <p:cNvCxnSpPr>
            <a:stCxn id="29" idx="3"/>
            <a:endCxn id="31" idx="1"/>
          </p:cNvCxnSpPr>
          <p:nvPr/>
        </p:nvCxnSpPr>
        <p:spPr>
          <a:xfrm>
            <a:off x="3434424" y="5811151"/>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a:stCxn id="32" idx="3"/>
            <a:endCxn id="34" idx="1"/>
          </p:cNvCxnSpPr>
          <p:nvPr/>
        </p:nvCxnSpPr>
        <p:spPr>
          <a:xfrm>
            <a:off x="5369862" y="5811151"/>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1" name="Straight Arrow Connector 40"/>
          <p:cNvCxnSpPr>
            <a:stCxn id="35" idx="3"/>
            <a:endCxn id="37" idx="1"/>
          </p:cNvCxnSpPr>
          <p:nvPr/>
        </p:nvCxnSpPr>
        <p:spPr>
          <a:xfrm>
            <a:off x="7274862" y="5811151"/>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2" name="Straight Connector 41"/>
          <p:cNvCxnSpPr/>
          <p:nvPr/>
        </p:nvCxnSpPr>
        <p:spPr>
          <a:xfrm flipH="1">
            <a:off x="8409620" y="5544451"/>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43" name="TextBox 42"/>
          <p:cNvSpPr txBox="1"/>
          <p:nvPr/>
        </p:nvSpPr>
        <p:spPr>
          <a:xfrm>
            <a:off x="4282541" y="6072005"/>
            <a:ext cx="535724" cy="369332"/>
          </a:xfrm>
          <a:prstGeom prst="rect">
            <a:avLst/>
          </a:prstGeom>
          <a:noFill/>
        </p:spPr>
        <p:txBody>
          <a:bodyPr wrap="none" rtlCol="0">
            <a:spAutoFit/>
          </a:bodyPr>
          <a:lstStyle/>
          <a:p>
            <a:r>
              <a:rPr lang="en-IN" b="1" dirty="0">
                <a:solidFill>
                  <a:srgbClr val="C00000"/>
                </a:solidFill>
              </a:rPr>
              <a:t>580</a:t>
            </a:r>
            <a:endParaRPr lang="en-US" b="1" dirty="0">
              <a:solidFill>
                <a:srgbClr val="C00000"/>
              </a:solidFill>
            </a:endParaRPr>
          </a:p>
        </p:txBody>
      </p:sp>
      <p:sp>
        <p:nvSpPr>
          <p:cNvPr id="44" name="TextBox 43"/>
          <p:cNvSpPr txBox="1"/>
          <p:nvPr/>
        </p:nvSpPr>
        <p:spPr>
          <a:xfrm>
            <a:off x="6189157" y="6085256"/>
            <a:ext cx="652743" cy="369332"/>
          </a:xfrm>
          <a:prstGeom prst="rect">
            <a:avLst/>
          </a:prstGeom>
          <a:noFill/>
        </p:spPr>
        <p:txBody>
          <a:bodyPr wrap="none" rtlCol="0">
            <a:spAutoFit/>
          </a:bodyPr>
          <a:lstStyle/>
          <a:p>
            <a:r>
              <a:rPr lang="en-IN" b="1" dirty="0">
                <a:solidFill>
                  <a:srgbClr val="C00000"/>
                </a:solidFill>
              </a:rPr>
              <a:t>5096</a:t>
            </a:r>
            <a:endParaRPr lang="en-US" b="1" dirty="0">
              <a:solidFill>
                <a:srgbClr val="C00000"/>
              </a:solidFill>
            </a:endParaRPr>
          </a:p>
        </p:txBody>
      </p:sp>
      <p:sp>
        <p:nvSpPr>
          <p:cNvPr id="45" name="TextBox 44"/>
          <p:cNvSpPr txBox="1"/>
          <p:nvPr/>
        </p:nvSpPr>
        <p:spPr>
          <a:xfrm>
            <a:off x="8117275" y="6085256"/>
            <a:ext cx="652743" cy="369332"/>
          </a:xfrm>
          <a:prstGeom prst="rect">
            <a:avLst/>
          </a:prstGeom>
          <a:noFill/>
        </p:spPr>
        <p:txBody>
          <a:bodyPr wrap="none" rtlCol="0">
            <a:spAutoFit/>
          </a:bodyPr>
          <a:lstStyle/>
          <a:p>
            <a:r>
              <a:rPr lang="en-IN" b="1" dirty="0">
                <a:solidFill>
                  <a:srgbClr val="C00000"/>
                </a:solidFill>
              </a:rPr>
              <a:t>5145</a:t>
            </a:r>
            <a:endParaRPr lang="en-US" b="1" dirty="0">
              <a:solidFill>
                <a:srgbClr val="C00000"/>
              </a:solidFill>
            </a:endParaRPr>
          </a:p>
        </p:txBody>
      </p:sp>
      <p:sp>
        <p:nvSpPr>
          <p:cNvPr id="46" name="TextBox 45"/>
          <p:cNvSpPr txBox="1"/>
          <p:nvPr/>
        </p:nvSpPr>
        <p:spPr>
          <a:xfrm>
            <a:off x="2352652" y="6083673"/>
            <a:ext cx="652743" cy="369332"/>
          </a:xfrm>
          <a:prstGeom prst="rect">
            <a:avLst/>
          </a:prstGeom>
          <a:noFill/>
        </p:spPr>
        <p:txBody>
          <a:bodyPr wrap="none" rtlCol="0">
            <a:spAutoFit/>
          </a:bodyPr>
          <a:lstStyle/>
          <a:p>
            <a:r>
              <a:rPr lang="en-IN" b="1" dirty="0">
                <a:solidFill>
                  <a:srgbClr val="C00000"/>
                </a:solidFill>
              </a:rPr>
              <a:t>5050</a:t>
            </a:r>
            <a:endParaRPr lang="en-US" b="1" dirty="0">
              <a:solidFill>
                <a:srgbClr val="C00000"/>
              </a:solidFill>
            </a:endParaRPr>
          </a:p>
        </p:txBody>
      </p:sp>
      <p:sp>
        <p:nvSpPr>
          <p:cNvPr id="47" name="TextBox 46"/>
          <p:cNvSpPr txBox="1"/>
          <p:nvPr/>
        </p:nvSpPr>
        <p:spPr>
          <a:xfrm>
            <a:off x="2735919" y="5632319"/>
            <a:ext cx="535724" cy="369332"/>
          </a:xfrm>
          <a:prstGeom prst="rect">
            <a:avLst/>
          </a:prstGeom>
          <a:noFill/>
        </p:spPr>
        <p:txBody>
          <a:bodyPr wrap="none" rtlCol="0">
            <a:spAutoFit/>
          </a:bodyPr>
          <a:lstStyle/>
          <a:p>
            <a:r>
              <a:rPr lang="en-IN" b="1" dirty="0">
                <a:solidFill>
                  <a:srgbClr val="FFFF00"/>
                </a:solidFill>
              </a:rPr>
              <a:t>580</a:t>
            </a:r>
            <a:endParaRPr lang="en-US" b="1" dirty="0">
              <a:solidFill>
                <a:srgbClr val="FFFF00"/>
              </a:solidFill>
            </a:endParaRPr>
          </a:p>
        </p:txBody>
      </p:sp>
      <p:sp>
        <p:nvSpPr>
          <p:cNvPr id="48" name="TextBox 47"/>
          <p:cNvSpPr txBox="1"/>
          <p:nvPr/>
        </p:nvSpPr>
        <p:spPr>
          <a:xfrm>
            <a:off x="4660798" y="5620651"/>
            <a:ext cx="652743" cy="369332"/>
          </a:xfrm>
          <a:prstGeom prst="rect">
            <a:avLst/>
          </a:prstGeom>
          <a:noFill/>
        </p:spPr>
        <p:txBody>
          <a:bodyPr wrap="none" rtlCol="0">
            <a:spAutoFit/>
          </a:bodyPr>
          <a:lstStyle/>
          <a:p>
            <a:r>
              <a:rPr lang="en-IN" b="1" dirty="0">
                <a:solidFill>
                  <a:srgbClr val="FFFF00"/>
                </a:solidFill>
              </a:rPr>
              <a:t>5096</a:t>
            </a:r>
            <a:endParaRPr lang="en-US" b="1" dirty="0">
              <a:solidFill>
                <a:srgbClr val="FFFF00"/>
              </a:solidFill>
            </a:endParaRPr>
          </a:p>
        </p:txBody>
      </p:sp>
      <p:sp>
        <p:nvSpPr>
          <p:cNvPr id="49" name="TextBox 48"/>
          <p:cNvSpPr txBox="1"/>
          <p:nvPr/>
        </p:nvSpPr>
        <p:spPr>
          <a:xfrm>
            <a:off x="6572425" y="5620651"/>
            <a:ext cx="652743" cy="369332"/>
          </a:xfrm>
          <a:prstGeom prst="rect">
            <a:avLst/>
          </a:prstGeom>
          <a:noFill/>
        </p:spPr>
        <p:txBody>
          <a:bodyPr wrap="none" rtlCol="0">
            <a:spAutoFit/>
          </a:bodyPr>
          <a:lstStyle/>
          <a:p>
            <a:r>
              <a:rPr lang="en-IN" b="1" dirty="0">
                <a:solidFill>
                  <a:srgbClr val="FFFF00"/>
                </a:solidFill>
              </a:rPr>
              <a:t>5145</a:t>
            </a:r>
            <a:endParaRPr lang="en-US" b="1" dirty="0">
              <a:solidFill>
                <a:srgbClr val="FFFF00"/>
              </a:solidFill>
            </a:endParaRPr>
          </a:p>
        </p:txBody>
      </p:sp>
      <p:grpSp>
        <p:nvGrpSpPr>
          <p:cNvPr id="50" name="Group 49"/>
          <p:cNvGrpSpPr/>
          <p:nvPr/>
        </p:nvGrpSpPr>
        <p:grpSpPr>
          <a:xfrm>
            <a:off x="1388130" y="4281318"/>
            <a:ext cx="7410732" cy="1529833"/>
            <a:chOff x="1388130" y="4281318"/>
            <a:chExt cx="7410732" cy="1529833"/>
          </a:xfrm>
        </p:grpSpPr>
        <p:cxnSp>
          <p:nvCxnSpPr>
            <p:cNvPr id="51" name="Straight Connector 50"/>
            <p:cNvCxnSpPr>
              <a:stCxn id="15" idx="3"/>
            </p:cNvCxnSpPr>
            <p:nvPr/>
          </p:nvCxnSpPr>
          <p:spPr>
            <a:xfrm>
              <a:off x="8284811" y="4287151"/>
              <a:ext cx="509930" cy="5834"/>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2" name="Straight Connector 51"/>
            <p:cNvCxnSpPr/>
            <p:nvPr/>
          </p:nvCxnSpPr>
          <p:spPr>
            <a:xfrm>
              <a:off x="8794741" y="4281318"/>
              <a:ext cx="0" cy="824083"/>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3" name="Straight Connector 52"/>
            <p:cNvCxnSpPr/>
            <p:nvPr/>
          </p:nvCxnSpPr>
          <p:spPr>
            <a:xfrm flipH="1">
              <a:off x="1388130" y="5105400"/>
              <a:ext cx="7410732"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4" name="Straight Connector 53"/>
            <p:cNvCxnSpPr/>
            <p:nvPr/>
          </p:nvCxnSpPr>
          <p:spPr>
            <a:xfrm>
              <a:off x="1388130" y="5105401"/>
              <a:ext cx="0" cy="699917"/>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5" name="Straight Arrow Connector 54"/>
            <p:cNvCxnSpPr>
              <a:endCxn id="28" idx="1"/>
            </p:cNvCxnSpPr>
            <p:nvPr/>
          </p:nvCxnSpPr>
          <p:spPr>
            <a:xfrm>
              <a:off x="1388131" y="5805317"/>
              <a:ext cx="514051" cy="583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56" name="TextBox 55"/>
          <p:cNvSpPr txBox="1"/>
          <p:nvPr/>
        </p:nvSpPr>
        <p:spPr>
          <a:xfrm>
            <a:off x="7612720" y="4114800"/>
            <a:ext cx="652743" cy="369332"/>
          </a:xfrm>
          <a:prstGeom prst="rect">
            <a:avLst/>
          </a:prstGeom>
          <a:noFill/>
        </p:spPr>
        <p:txBody>
          <a:bodyPr wrap="none" rtlCol="0">
            <a:spAutoFit/>
          </a:bodyPr>
          <a:lstStyle/>
          <a:p>
            <a:r>
              <a:rPr lang="en-IN" b="1" dirty="0">
                <a:solidFill>
                  <a:srgbClr val="FFFF00"/>
                </a:solidFill>
              </a:rPr>
              <a:t>5050</a:t>
            </a:r>
            <a:endParaRPr lang="en-US" b="1" dirty="0">
              <a:solidFill>
                <a:srgbClr val="FFFF00"/>
              </a:solidFill>
            </a:endParaRPr>
          </a:p>
        </p:txBody>
      </p:sp>
    </p:spTree>
    <p:extLst>
      <p:ext uri="{BB962C8B-B14F-4D97-AF65-F5344CB8AC3E}">
        <p14:creationId xmlns:p14="http://schemas.microsoft.com/office/powerpoint/2010/main" val="359108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19"/>
                                        </p:tgtEl>
                                        <p:attrNameLst>
                                          <p:attrName>style.visibility</p:attrName>
                                        </p:attrNameLst>
                                      </p:cBhvr>
                                      <p:to>
                                        <p:strVal val="hidden"/>
                                      </p:to>
                                    </p:set>
                                  </p:childTnLst>
                                </p:cTn>
                              </p:par>
                              <p:par>
                                <p:cTn id="91" presetID="1" presetClass="entr" presetSubtype="0" fill="hold" grpId="0" nodeType="withEffect">
                                  <p:stCondLst>
                                    <p:cond delay="0"/>
                                  </p:stCondLst>
                                  <p:childTnLst>
                                    <p:set>
                                      <p:cBhvr>
                                        <p:cTn id="92" dur="1" fill="hold">
                                          <p:stCondLst>
                                            <p:cond delay="0"/>
                                          </p:stCondLst>
                                        </p:cTn>
                                        <p:tgtEl>
                                          <p:spTgt spid="56"/>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50"/>
                                        </p:tgtEl>
                                        <p:attrNameLst>
                                          <p:attrName>style.visibility</p:attrName>
                                        </p:attrNameLst>
                                      </p:cBhvr>
                                      <p:to>
                                        <p:strVal val="visible"/>
                                      </p:to>
                                    </p:set>
                                    <p:animEffect transition="in" filter="wipe(up)">
                                      <p:cBhvr>
                                        <p:cTn id="9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0" grpId="0"/>
      <p:bldP spid="21" grpId="0"/>
      <p:bldP spid="22" grpId="0"/>
      <p:bldP spid="23" grpId="0"/>
      <p:bldP spid="24" grpId="0"/>
      <p:bldP spid="25" grpId="0"/>
      <p:bldP spid="26" grpId="0"/>
      <p:bldP spid="43" grpId="0"/>
      <p:bldP spid="44" grpId="0"/>
      <p:bldP spid="45" grpId="0"/>
      <p:bldP spid="46" grpId="0"/>
      <p:bldP spid="47" grpId="0"/>
      <p:bldP spid="48" grpId="0"/>
      <p:bldP spid="49" grpId="0"/>
      <p:bldP spid="5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PROCEDURE: DOU _DEL (L, R, OLD)</a:t>
            </a:r>
            <a:endParaRPr lang="en-US" dirty="0"/>
          </a:p>
        </p:txBody>
      </p:sp>
      <p:sp>
        <p:nvSpPr>
          <p:cNvPr id="3" name="Content Placeholder 2"/>
          <p:cNvSpPr>
            <a:spLocks noGrp="1"/>
          </p:cNvSpPr>
          <p:nvPr>
            <p:ph idx="1"/>
          </p:nvPr>
        </p:nvSpPr>
        <p:spPr/>
        <p:txBody>
          <a:bodyPr/>
          <a:lstStyle/>
          <a:p>
            <a:r>
              <a:rPr lang="en-IN" dirty="0"/>
              <a:t>This algorithm </a:t>
            </a:r>
            <a:r>
              <a:rPr lang="en-IN" b="1" dirty="0">
                <a:solidFill>
                  <a:srgbClr val="C00000"/>
                </a:solidFill>
              </a:rPr>
              <a:t>deletes</a:t>
            </a:r>
            <a:r>
              <a:rPr lang="en-IN" b="1" dirty="0">
                <a:solidFill>
                  <a:srgbClr val="FF0000"/>
                </a:solidFill>
              </a:rPr>
              <a:t> </a:t>
            </a:r>
            <a:r>
              <a:rPr lang="en-IN" b="1" dirty="0">
                <a:solidFill>
                  <a:srgbClr val="C00000"/>
                </a:solidFill>
              </a:rPr>
              <a:t>the node</a:t>
            </a:r>
            <a:r>
              <a:rPr lang="en-IN" dirty="0">
                <a:solidFill>
                  <a:srgbClr val="C00000"/>
                </a:solidFill>
              </a:rPr>
              <a:t> </a:t>
            </a:r>
            <a:r>
              <a:rPr lang="en-IN" dirty="0"/>
              <a:t>whose </a:t>
            </a:r>
            <a:r>
              <a:rPr lang="en-IN" b="1" dirty="0">
                <a:solidFill>
                  <a:srgbClr val="C00000"/>
                </a:solidFill>
              </a:rPr>
              <a:t>address</a:t>
            </a:r>
            <a:r>
              <a:rPr lang="en-IN" dirty="0">
                <a:solidFill>
                  <a:srgbClr val="C00000"/>
                </a:solidFill>
              </a:rPr>
              <a:t> </a:t>
            </a:r>
            <a:r>
              <a:rPr lang="en-IN" dirty="0"/>
              <a:t>is contained in the variable </a:t>
            </a:r>
            <a:r>
              <a:rPr lang="en-IN" b="1" dirty="0">
                <a:solidFill>
                  <a:srgbClr val="C00000"/>
                </a:solidFill>
              </a:rPr>
              <a:t>OLD.</a:t>
            </a:r>
          </a:p>
          <a:p>
            <a:r>
              <a:rPr lang="en-IN" dirty="0"/>
              <a:t>Typical node of doubly linked list contains following fields </a:t>
            </a:r>
            <a:r>
              <a:rPr lang="en-IN" b="1" dirty="0">
                <a:solidFill>
                  <a:srgbClr val="C00000"/>
                </a:solidFill>
              </a:rPr>
              <a:t>LPTR</a:t>
            </a:r>
            <a:r>
              <a:rPr lang="en-IN" dirty="0"/>
              <a:t>, </a:t>
            </a:r>
            <a:r>
              <a:rPr lang="en-IN" b="1" dirty="0">
                <a:solidFill>
                  <a:srgbClr val="C00000"/>
                </a:solidFill>
              </a:rPr>
              <a:t>RPTR</a:t>
            </a:r>
            <a:r>
              <a:rPr lang="en-IN" dirty="0">
                <a:solidFill>
                  <a:srgbClr val="C00000"/>
                </a:solidFill>
              </a:rPr>
              <a:t> </a:t>
            </a:r>
            <a:r>
              <a:rPr lang="en-IN" dirty="0"/>
              <a:t>and </a:t>
            </a:r>
            <a:r>
              <a:rPr lang="en-IN" b="1" dirty="0">
                <a:solidFill>
                  <a:srgbClr val="C00000"/>
                </a:solidFill>
              </a:rPr>
              <a:t>INFO.</a:t>
            </a:r>
          </a:p>
          <a:p>
            <a:r>
              <a:rPr lang="en-IN" b="1" dirty="0">
                <a:solidFill>
                  <a:srgbClr val="C00000"/>
                </a:solidFill>
              </a:rPr>
              <a:t>LPTR</a:t>
            </a:r>
            <a:r>
              <a:rPr lang="en-IN" dirty="0">
                <a:solidFill>
                  <a:srgbClr val="C00000"/>
                </a:solidFill>
              </a:rPr>
              <a:t> </a:t>
            </a:r>
            <a:r>
              <a:rPr lang="en-IN" dirty="0"/>
              <a:t>is pointer variable pointing to Predecessor of a node.</a:t>
            </a:r>
          </a:p>
          <a:p>
            <a:r>
              <a:rPr lang="en-IN" b="1" dirty="0">
                <a:solidFill>
                  <a:srgbClr val="C00000"/>
                </a:solidFill>
              </a:rPr>
              <a:t>RPTR</a:t>
            </a:r>
            <a:r>
              <a:rPr lang="en-IN" dirty="0">
                <a:solidFill>
                  <a:srgbClr val="C00000"/>
                </a:solidFill>
              </a:rPr>
              <a:t> </a:t>
            </a:r>
            <a:r>
              <a:rPr lang="en-IN" dirty="0"/>
              <a:t>is pointer variable pointing to Successor of a node.</a:t>
            </a:r>
          </a:p>
          <a:p>
            <a:r>
              <a:rPr lang="en-IN" b="1" dirty="0">
                <a:solidFill>
                  <a:srgbClr val="C00000"/>
                </a:solidFill>
              </a:rPr>
              <a:t>L</a:t>
            </a:r>
            <a:r>
              <a:rPr lang="en-IN" dirty="0">
                <a:solidFill>
                  <a:srgbClr val="C00000"/>
                </a:solidFill>
              </a:rPr>
              <a:t> </a:t>
            </a:r>
            <a:r>
              <a:rPr lang="en-IN" dirty="0"/>
              <a:t>&amp; </a:t>
            </a:r>
            <a:r>
              <a:rPr lang="en-IN" b="1" dirty="0">
                <a:solidFill>
                  <a:srgbClr val="C00000"/>
                </a:solidFill>
              </a:rPr>
              <a:t>R</a:t>
            </a:r>
            <a:r>
              <a:rPr lang="en-IN" dirty="0">
                <a:solidFill>
                  <a:srgbClr val="C00000"/>
                </a:solidFill>
              </a:rPr>
              <a:t> </a:t>
            </a:r>
            <a:r>
              <a:rPr lang="en-IN" dirty="0"/>
              <a:t>are pointer variables pointing for Leftmost and Rightmost node of Linked List.</a:t>
            </a:r>
          </a:p>
          <a:p>
            <a:endParaRPr lang="en-IN" dirty="0"/>
          </a:p>
          <a:p>
            <a:endParaRPr lang="en-US" dirty="0"/>
          </a:p>
          <a:p>
            <a:endParaRPr lang="en-US" dirty="0"/>
          </a:p>
          <a:p>
            <a:endParaRPr lang="en-US" dirty="0"/>
          </a:p>
        </p:txBody>
      </p:sp>
    </p:spTree>
    <p:extLst>
      <p:ext uri="{BB962C8B-B14F-4D97-AF65-F5344CB8AC3E}">
        <p14:creationId xmlns:p14="http://schemas.microsoft.com/office/powerpoint/2010/main" val="1277148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Delete from Doubly Linked List</a:t>
            </a:r>
            <a:endParaRPr lang="en-US" dirty="0"/>
          </a:p>
        </p:txBody>
      </p:sp>
      <p:grpSp>
        <p:nvGrpSpPr>
          <p:cNvPr id="4" name="Group 3"/>
          <p:cNvGrpSpPr/>
          <p:nvPr/>
        </p:nvGrpSpPr>
        <p:grpSpPr>
          <a:xfrm>
            <a:off x="2362200" y="2997200"/>
            <a:ext cx="1066800" cy="381000"/>
            <a:chOff x="304800" y="4191000"/>
            <a:chExt cx="1066800" cy="381000"/>
          </a:xfrm>
        </p:grpSpPr>
        <p:sp>
          <p:nvSpPr>
            <p:cNvPr id="5" name="Rectangle 4"/>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 name="Rectangle 5"/>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 name="Rectangle 6"/>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8" name="Group 7"/>
          <p:cNvGrpSpPr/>
          <p:nvPr/>
        </p:nvGrpSpPr>
        <p:grpSpPr>
          <a:xfrm>
            <a:off x="5562600" y="2997200"/>
            <a:ext cx="1066800" cy="381000"/>
            <a:chOff x="304800" y="4191000"/>
            <a:chExt cx="1066800" cy="381000"/>
          </a:xfrm>
        </p:grpSpPr>
        <p:sp>
          <p:nvSpPr>
            <p:cNvPr id="9" name="Rectangle 8"/>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0" name="Rectangle 9"/>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1" name="Rectangle 10"/>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2" name="Group 11"/>
          <p:cNvGrpSpPr/>
          <p:nvPr/>
        </p:nvGrpSpPr>
        <p:grpSpPr>
          <a:xfrm>
            <a:off x="7162800" y="2997200"/>
            <a:ext cx="1066800" cy="381000"/>
            <a:chOff x="304800" y="4191000"/>
            <a:chExt cx="1066800" cy="381000"/>
          </a:xfrm>
        </p:grpSpPr>
        <p:sp>
          <p:nvSpPr>
            <p:cNvPr id="13" name="Rectangle 1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4" name="Rectangle 1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5" name="Rectangle 1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6" name="Group 15"/>
          <p:cNvGrpSpPr/>
          <p:nvPr/>
        </p:nvGrpSpPr>
        <p:grpSpPr>
          <a:xfrm>
            <a:off x="8763000" y="2997200"/>
            <a:ext cx="1066800" cy="381000"/>
            <a:chOff x="304800" y="4191000"/>
            <a:chExt cx="1066800" cy="381000"/>
          </a:xfrm>
        </p:grpSpPr>
        <p:sp>
          <p:nvSpPr>
            <p:cNvPr id="17" name="Rectangle 16"/>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8" name="Rectangle 17"/>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9" name="Rectangle 18"/>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21" name="Straight Arrow Connector 20"/>
          <p:cNvCxnSpPr/>
          <p:nvPr/>
        </p:nvCxnSpPr>
        <p:spPr>
          <a:xfrm>
            <a:off x="6629400" y="3073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a:off x="8229600" y="3073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a:off x="8229600" y="3302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a:off x="6629400" y="3302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flipV="1">
            <a:off x="9525000" y="2997200"/>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H="1">
            <a:off x="2362200" y="2997200"/>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2364753" y="3618468"/>
            <a:ext cx="295274" cy="369332"/>
          </a:xfrm>
          <a:prstGeom prst="rect">
            <a:avLst/>
          </a:prstGeom>
          <a:noFill/>
        </p:spPr>
        <p:txBody>
          <a:bodyPr wrap="none" rtlCol="0">
            <a:spAutoFit/>
          </a:bodyPr>
          <a:lstStyle/>
          <a:p>
            <a:pPr algn="ctr"/>
            <a:r>
              <a:rPr lang="en-IN" b="1" dirty="0"/>
              <a:t>L</a:t>
            </a:r>
            <a:endParaRPr lang="en-US" b="1" dirty="0"/>
          </a:p>
        </p:txBody>
      </p:sp>
      <p:sp>
        <p:nvSpPr>
          <p:cNvPr id="29" name="TextBox 28"/>
          <p:cNvSpPr txBox="1"/>
          <p:nvPr/>
        </p:nvSpPr>
        <p:spPr>
          <a:xfrm>
            <a:off x="9515290" y="3606800"/>
            <a:ext cx="314510" cy="369332"/>
          </a:xfrm>
          <a:prstGeom prst="rect">
            <a:avLst/>
          </a:prstGeom>
          <a:noFill/>
        </p:spPr>
        <p:txBody>
          <a:bodyPr wrap="none" rtlCol="0">
            <a:spAutoFit/>
          </a:bodyPr>
          <a:lstStyle/>
          <a:p>
            <a:pPr algn="ctr"/>
            <a:r>
              <a:rPr lang="en-IN" b="1" dirty="0"/>
              <a:t>R</a:t>
            </a:r>
            <a:endParaRPr lang="en-US" b="1" dirty="0"/>
          </a:p>
        </p:txBody>
      </p:sp>
      <p:cxnSp>
        <p:nvCxnSpPr>
          <p:cNvPr id="30" name="Straight Arrow Connector 29"/>
          <p:cNvCxnSpPr>
            <a:stCxn id="28" idx="0"/>
            <a:endCxn id="6" idx="2"/>
          </p:cNvCxnSpPr>
          <p:nvPr/>
        </p:nvCxnSpPr>
        <p:spPr>
          <a:xfrm flipV="1">
            <a:off x="2512390" y="3378200"/>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p:nvPr/>
        </p:nvCxnSpPr>
        <p:spPr>
          <a:xfrm flipV="1">
            <a:off x="9675190" y="3378200"/>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33" name="Group 32"/>
          <p:cNvGrpSpPr/>
          <p:nvPr/>
        </p:nvGrpSpPr>
        <p:grpSpPr>
          <a:xfrm>
            <a:off x="3962400" y="2997200"/>
            <a:ext cx="1066800" cy="381000"/>
            <a:chOff x="304800" y="4191000"/>
            <a:chExt cx="1066800" cy="381000"/>
          </a:xfrm>
        </p:grpSpPr>
        <p:sp>
          <p:nvSpPr>
            <p:cNvPr id="34" name="Rectangle 33"/>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5" name="Rectangle 34"/>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6" name="Rectangle 35"/>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41" name="Straight Arrow Connector 40"/>
          <p:cNvCxnSpPr/>
          <p:nvPr/>
        </p:nvCxnSpPr>
        <p:spPr>
          <a:xfrm>
            <a:off x="3429000" y="3073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2" name="Straight Arrow Connector 41"/>
          <p:cNvCxnSpPr/>
          <p:nvPr/>
        </p:nvCxnSpPr>
        <p:spPr>
          <a:xfrm>
            <a:off x="5029200" y="3073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p:cNvCxnSpPr/>
          <p:nvPr/>
        </p:nvCxnSpPr>
        <p:spPr>
          <a:xfrm>
            <a:off x="5029200" y="3302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p:nvPr/>
        </p:nvCxnSpPr>
        <p:spPr>
          <a:xfrm>
            <a:off x="3429000" y="3302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sp>
        <p:nvSpPr>
          <p:cNvPr id="47" name="TextBox 46"/>
          <p:cNvSpPr txBox="1"/>
          <p:nvPr/>
        </p:nvSpPr>
        <p:spPr>
          <a:xfrm>
            <a:off x="5804093" y="2619986"/>
            <a:ext cx="583814" cy="369332"/>
          </a:xfrm>
          <a:prstGeom prst="rect">
            <a:avLst/>
          </a:prstGeom>
          <a:noFill/>
        </p:spPr>
        <p:txBody>
          <a:bodyPr wrap="none" rtlCol="0">
            <a:spAutoFit/>
          </a:bodyPr>
          <a:lstStyle/>
          <a:p>
            <a:pPr algn="ctr"/>
            <a:r>
              <a:rPr lang="en-IN" b="1" dirty="0"/>
              <a:t>OLD</a:t>
            </a:r>
            <a:endParaRPr lang="en-US" b="1" dirty="0"/>
          </a:p>
        </p:txBody>
      </p:sp>
      <p:sp>
        <p:nvSpPr>
          <p:cNvPr id="48" name="TextBox 47"/>
          <p:cNvSpPr txBox="1"/>
          <p:nvPr/>
        </p:nvSpPr>
        <p:spPr>
          <a:xfrm>
            <a:off x="2590800" y="2640584"/>
            <a:ext cx="583814" cy="369332"/>
          </a:xfrm>
          <a:prstGeom prst="rect">
            <a:avLst/>
          </a:prstGeom>
          <a:noFill/>
        </p:spPr>
        <p:txBody>
          <a:bodyPr wrap="none" rtlCol="0">
            <a:spAutoFit/>
          </a:bodyPr>
          <a:lstStyle/>
          <a:p>
            <a:pPr algn="ctr"/>
            <a:r>
              <a:rPr lang="en-IN" b="1" dirty="0"/>
              <a:t>OLD</a:t>
            </a:r>
            <a:endParaRPr lang="en-US" b="1" dirty="0"/>
          </a:p>
        </p:txBody>
      </p:sp>
      <p:sp>
        <p:nvSpPr>
          <p:cNvPr id="49" name="TextBox 48"/>
          <p:cNvSpPr txBox="1"/>
          <p:nvPr/>
        </p:nvSpPr>
        <p:spPr>
          <a:xfrm>
            <a:off x="9017386" y="2627868"/>
            <a:ext cx="583814" cy="369332"/>
          </a:xfrm>
          <a:prstGeom prst="rect">
            <a:avLst/>
          </a:prstGeom>
          <a:noFill/>
        </p:spPr>
        <p:txBody>
          <a:bodyPr wrap="none" rtlCol="0">
            <a:spAutoFit/>
          </a:bodyPr>
          <a:lstStyle/>
          <a:p>
            <a:pPr algn="ctr"/>
            <a:r>
              <a:rPr lang="en-IN" b="1" dirty="0"/>
              <a:t>OLD</a:t>
            </a:r>
            <a:endParaRPr lang="en-US" b="1" dirty="0"/>
          </a:p>
        </p:txBody>
      </p:sp>
      <p:grpSp>
        <p:nvGrpSpPr>
          <p:cNvPr id="50" name="Group 49"/>
          <p:cNvGrpSpPr/>
          <p:nvPr/>
        </p:nvGrpSpPr>
        <p:grpSpPr>
          <a:xfrm>
            <a:off x="4613434" y="1219200"/>
            <a:ext cx="1066800" cy="381000"/>
            <a:chOff x="304800" y="4191000"/>
            <a:chExt cx="1066800" cy="381000"/>
          </a:xfrm>
        </p:grpSpPr>
        <p:sp>
          <p:nvSpPr>
            <p:cNvPr id="51" name="Rectangle 50"/>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10</a:t>
              </a:r>
              <a:endParaRPr lang="en-US" sz="2000" b="1" dirty="0"/>
            </a:p>
          </p:txBody>
        </p:sp>
        <p:sp>
          <p:nvSpPr>
            <p:cNvPr id="52" name="Rectangle 51"/>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3" name="Rectangle 52"/>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54" name="TextBox 53"/>
          <p:cNvSpPr txBox="1"/>
          <p:nvPr/>
        </p:nvSpPr>
        <p:spPr>
          <a:xfrm>
            <a:off x="4877845" y="1611868"/>
            <a:ext cx="583814" cy="369332"/>
          </a:xfrm>
          <a:prstGeom prst="rect">
            <a:avLst/>
          </a:prstGeom>
          <a:noFill/>
        </p:spPr>
        <p:txBody>
          <a:bodyPr wrap="none" rtlCol="0">
            <a:spAutoFit/>
          </a:bodyPr>
          <a:lstStyle/>
          <a:p>
            <a:pPr algn="ctr"/>
            <a:r>
              <a:rPr lang="en-IN" b="1" dirty="0"/>
              <a:t>OLD</a:t>
            </a:r>
            <a:endParaRPr lang="en-US" b="1" dirty="0"/>
          </a:p>
        </p:txBody>
      </p:sp>
      <p:cxnSp>
        <p:nvCxnSpPr>
          <p:cNvPr id="55" name="Straight Connector 54"/>
          <p:cNvCxnSpPr/>
          <p:nvPr/>
        </p:nvCxnSpPr>
        <p:spPr>
          <a:xfrm flipH="1">
            <a:off x="4608952" y="1230868"/>
            <a:ext cx="304800" cy="3810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56" name="Straight Connector 55"/>
          <p:cNvCxnSpPr/>
          <p:nvPr/>
        </p:nvCxnSpPr>
        <p:spPr>
          <a:xfrm flipH="1">
            <a:off x="5375434" y="1219200"/>
            <a:ext cx="304800" cy="3810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57" name="TextBox 56"/>
          <p:cNvSpPr txBox="1"/>
          <p:nvPr/>
        </p:nvSpPr>
        <p:spPr>
          <a:xfrm>
            <a:off x="4602540" y="1809105"/>
            <a:ext cx="295274" cy="369332"/>
          </a:xfrm>
          <a:prstGeom prst="rect">
            <a:avLst/>
          </a:prstGeom>
          <a:noFill/>
        </p:spPr>
        <p:txBody>
          <a:bodyPr wrap="none" rtlCol="0">
            <a:spAutoFit/>
          </a:bodyPr>
          <a:lstStyle/>
          <a:p>
            <a:pPr algn="ctr"/>
            <a:r>
              <a:rPr lang="en-IN" b="1" dirty="0"/>
              <a:t>L</a:t>
            </a:r>
            <a:endParaRPr lang="en-US" b="1" dirty="0"/>
          </a:p>
        </p:txBody>
      </p:sp>
      <p:cxnSp>
        <p:nvCxnSpPr>
          <p:cNvPr id="58" name="Straight Arrow Connector 57"/>
          <p:cNvCxnSpPr>
            <a:stCxn id="57" idx="0"/>
          </p:cNvCxnSpPr>
          <p:nvPr/>
        </p:nvCxnSpPr>
        <p:spPr>
          <a:xfrm flipV="1">
            <a:off x="4750177" y="1568837"/>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59" name="TextBox 58"/>
          <p:cNvSpPr txBox="1"/>
          <p:nvPr/>
        </p:nvSpPr>
        <p:spPr>
          <a:xfrm>
            <a:off x="5434890" y="1809105"/>
            <a:ext cx="314510" cy="369332"/>
          </a:xfrm>
          <a:prstGeom prst="rect">
            <a:avLst/>
          </a:prstGeom>
          <a:noFill/>
        </p:spPr>
        <p:txBody>
          <a:bodyPr wrap="none" rtlCol="0">
            <a:spAutoFit/>
          </a:bodyPr>
          <a:lstStyle/>
          <a:p>
            <a:pPr algn="ctr"/>
            <a:r>
              <a:rPr lang="en-IN" b="1" dirty="0"/>
              <a:t>R</a:t>
            </a:r>
            <a:endParaRPr lang="en-US" b="1" dirty="0"/>
          </a:p>
        </p:txBody>
      </p:sp>
      <p:cxnSp>
        <p:nvCxnSpPr>
          <p:cNvPr id="60" name="Straight Arrow Connector 59"/>
          <p:cNvCxnSpPr>
            <a:stCxn id="59" idx="0"/>
          </p:cNvCxnSpPr>
          <p:nvPr/>
        </p:nvCxnSpPr>
        <p:spPr>
          <a:xfrm flipV="1">
            <a:off x="5592145" y="1568837"/>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63" name="TextBox 62"/>
          <p:cNvSpPr txBox="1"/>
          <p:nvPr/>
        </p:nvSpPr>
        <p:spPr>
          <a:xfrm>
            <a:off x="6352735" y="1295400"/>
            <a:ext cx="1580882" cy="369332"/>
          </a:xfrm>
          <a:prstGeom prst="rect">
            <a:avLst/>
          </a:prstGeom>
          <a:noFill/>
        </p:spPr>
        <p:txBody>
          <a:bodyPr wrap="none" rtlCol="0">
            <a:spAutoFit/>
          </a:bodyPr>
          <a:lstStyle/>
          <a:p>
            <a:pPr algn="ctr"/>
            <a:r>
              <a:rPr lang="en-IN" b="1" dirty="0"/>
              <a:t>L </a:t>
            </a:r>
            <a:r>
              <a:rPr lang="en-IN" b="1" dirty="0">
                <a:sym typeface="Wingdings" pitchFamily="2" charset="2"/>
              </a:rPr>
              <a:t> R  NULL</a:t>
            </a:r>
            <a:endParaRPr lang="en-US" b="1" dirty="0"/>
          </a:p>
        </p:txBody>
      </p:sp>
      <p:sp>
        <p:nvSpPr>
          <p:cNvPr id="64" name="TextBox 63"/>
          <p:cNvSpPr txBox="1"/>
          <p:nvPr/>
        </p:nvSpPr>
        <p:spPr>
          <a:xfrm>
            <a:off x="1524001" y="4368801"/>
            <a:ext cx="1827039" cy="646331"/>
          </a:xfrm>
          <a:prstGeom prst="rect">
            <a:avLst/>
          </a:prstGeom>
          <a:noFill/>
        </p:spPr>
        <p:txBody>
          <a:bodyPr wrap="none" rtlCol="0">
            <a:spAutoFit/>
          </a:bodyPr>
          <a:lstStyle/>
          <a:p>
            <a:r>
              <a:rPr lang="en-IN" b="1" dirty="0"/>
              <a:t>L </a:t>
            </a:r>
            <a:r>
              <a:rPr lang="en-IN" b="1" dirty="0">
                <a:sym typeface="Wingdings" pitchFamily="2" charset="2"/>
              </a:rPr>
              <a:t></a:t>
            </a:r>
            <a:r>
              <a:rPr lang="en-IN" b="1" dirty="0"/>
              <a:t> RPTR(L)</a:t>
            </a:r>
          </a:p>
          <a:p>
            <a:r>
              <a:rPr lang="en-IN" b="1" dirty="0"/>
              <a:t>LPTR (L) </a:t>
            </a:r>
            <a:r>
              <a:rPr lang="en-IN" b="1" dirty="0">
                <a:sym typeface="Wingdings" pitchFamily="2" charset="2"/>
              </a:rPr>
              <a:t></a:t>
            </a:r>
            <a:r>
              <a:rPr lang="en-IN" b="1" dirty="0"/>
              <a:t> NULL</a:t>
            </a:r>
          </a:p>
        </p:txBody>
      </p:sp>
      <p:sp>
        <p:nvSpPr>
          <p:cNvPr id="65" name="TextBox 64"/>
          <p:cNvSpPr txBox="1"/>
          <p:nvPr/>
        </p:nvSpPr>
        <p:spPr>
          <a:xfrm>
            <a:off x="8840962" y="4368801"/>
            <a:ext cx="1854995" cy="646331"/>
          </a:xfrm>
          <a:prstGeom prst="rect">
            <a:avLst/>
          </a:prstGeom>
          <a:noFill/>
        </p:spPr>
        <p:txBody>
          <a:bodyPr wrap="none" rtlCol="0">
            <a:spAutoFit/>
          </a:bodyPr>
          <a:lstStyle/>
          <a:p>
            <a:r>
              <a:rPr lang="en-IN" b="1" dirty="0"/>
              <a:t>R </a:t>
            </a:r>
            <a:r>
              <a:rPr lang="en-IN" b="1" dirty="0">
                <a:sym typeface="Wingdings" pitchFamily="2" charset="2"/>
              </a:rPr>
              <a:t></a:t>
            </a:r>
            <a:r>
              <a:rPr lang="en-IN" b="1" dirty="0"/>
              <a:t> LPTR(R)</a:t>
            </a:r>
          </a:p>
          <a:p>
            <a:r>
              <a:rPr lang="en-IN" b="1" dirty="0"/>
              <a:t>RPTR (R) </a:t>
            </a:r>
            <a:r>
              <a:rPr lang="en-IN" b="1" dirty="0">
                <a:sym typeface="Wingdings" pitchFamily="2" charset="2"/>
              </a:rPr>
              <a:t></a:t>
            </a:r>
            <a:r>
              <a:rPr lang="en-IN" b="1" dirty="0"/>
              <a:t> NULL</a:t>
            </a:r>
          </a:p>
        </p:txBody>
      </p:sp>
      <p:sp>
        <p:nvSpPr>
          <p:cNvPr id="66" name="TextBox 65"/>
          <p:cNvSpPr txBox="1"/>
          <p:nvPr/>
        </p:nvSpPr>
        <p:spPr>
          <a:xfrm>
            <a:off x="4572001" y="4673600"/>
            <a:ext cx="3231975" cy="369332"/>
          </a:xfrm>
          <a:prstGeom prst="rect">
            <a:avLst/>
          </a:prstGeom>
          <a:noFill/>
        </p:spPr>
        <p:txBody>
          <a:bodyPr wrap="none" rtlCol="0">
            <a:spAutoFit/>
          </a:bodyPr>
          <a:lstStyle/>
          <a:p>
            <a:r>
              <a:rPr lang="en-IN" b="1" dirty="0"/>
              <a:t>LPTR(RTRP(OLD)) </a:t>
            </a:r>
            <a:r>
              <a:rPr lang="en-IN" b="1" dirty="0">
                <a:sym typeface="Wingdings" pitchFamily="2" charset="2"/>
              </a:rPr>
              <a:t> LPTR(OLD)</a:t>
            </a:r>
            <a:endParaRPr lang="en-IN" b="1" dirty="0"/>
          </a:p>
        </p:txBody>
      </p:sp>
      <p:sp>
        <p:nvSpPr>
          <p:cNvPr id="67" name="Freeform 66"/>
          <p:cNvSpPr/>
          <p:nvPr/>
        </p:nvSpPr>
        <p:spPr>
          <a:xfrm>
            <a:off x="4901184" y="2396744"/>
            <a:ext cx="2389632" cy="585216"/>
          </a:xfrm>
          <a:custGeom>
            <a:avLst/>
            <a:gdLst>
              <a:gd name="connsiteX0" fmla="*/ 0 w 2389632"/>
              <a:gd name="connsiteY0" fmla="*/ 585216 h 585216"/>
              <a:gd name="connsiteX1" fmla="*/ 0 w 2389632"/>
              <a:gd name="connsiteY1" fmla="*/ 0 h 585216"/>
              <a:gd name="connsiteX2" fmla="*/ 2389632 w 2389632"/>
              <a:gd name="connsiteY2" fmla="*/ 0 h 585216"/>
              <a:gd name="connsiteX3" fmla="*/ 2389632 w 2389632"/>
              <a:gd name="connsiteY3" fmla="*/ 585216 h 585216"/>
            </a:gdLst>
            <a:ahLst/>
            <a:cxnLst>
              <a:cxn ang="0">
                <a:pos x="connsiteX0" y="connsiteY0"/>
              </a:cxn>
              <a:cxn ang="0">
                <a:pos x="connsiteX1" y="connsiteY1"/>
              </a:cxn>
              <a:cxn ang="0">
                <a:pos x="connsiteX2" y="connsiteY2"/>
              </a:cxn>
              <a:cxn ang="0">
                <a:pos x="connsiteX3" y="connsiteY3"/>
              </a:cxn>
            </a:cxnLst>
            <a:rect l="l" t="t" r="r" b="b"/>
            <a:pathLst>
              <a:path w="2389632" h="585216">
                <a:moveTo>
                  <a:pt x="0" y="585216"/>
                </a:moveTo>
                <a:lnTo>
                  <a:pt x="0" y="0"/>
                </a:lnTo>
                <a:lnTo>
                  <a:pt x="2389632" y="0"/>
                </a:lnTo>
                <a:lnTo>
                  <a:pt x="2389632" y="585216"/>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68" name="Freeform 67"/>
          <p:cNvSpPr/>
          <p:nvPr/>
        </p:nvSpPr>
        <p:spPr>
          <a:xfrm>
            <a:off x="4913376" y="3372104"/>
            <a:ext cx="2401824" cy="512064"/>
          </a:xfrm>
          <a:custGeom>
            <a:avLst/>
            <a:gdLst>
              <a:gd name="connsiteX0" fmla="*/ 2401824 w 2401824"/>
              <a:gd name="connsiteY0" fmla="*/ 12192 h 512064"/>
              <a:gd name="connsiteX1" fmla="*/ 2401824 w 2401824"/>
              <a:gd name="connsiteY1" fmla="*/ 512064 h 512064"/>
              <a:gd name="connsiteX2" fmla="*/ 0 w 2401824"/>
              <a:gd name="connsiteY2" fmla="*/ 512064 h 512064"/>
              <a:gd name="connsiteX3" fmla="*/ 0 w 2401824"/>
              <a:gd name="connsiteY3" fmla="*/ 0 h 512064"/>
            </a:gdLst>
            <a:ahLst/>
            <a:cxnLst>
              <a:cxn ang="0">
                <a:pos x="connsiteX0" y="connsiteY0"/>
              </a:cxn>
              <a:cxn ang="0">
                <a:pos x="connsiteX1" y="connsiteY1"/>
              </a:cxn>
              <a:cxn ang="0">
                <a:pos x="connsiteX2" y="connsiteY2"/>
              </a:cxn>
              <a:cxn ang="0">
                <a:pos x="connsiteX3" y="connsiteY3"/>
              </a:cxn>
            </a:cxnLst>
            <a:rect l="l" t="t" r="r" b="b"/>
            <a:pathLst>
              <a:path w="2401824" h="512064">
                <a:moveTo>
                  <a:pt x="2401824" y="12192"/>
                </a:moveTo>
                <a:lnTo>
                  <a:pt x="2401824" y="512064"/>
                </a:lnTo>
                <a:lnTo>
                  <a:pt x="0" y="512064"/>
                </a:lnTo>
                <a:lnTo>
                  <a:pt x="0"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69" name="TextBox 68"/>
          <p:cNvSpPr txBox="1"/>
          <p:nvPr/>
        </p:nvSpPr>
        <p:spPr>
          <a:xfrm>
            <a:off x="4572000" y="4368800"/>
            <a:ext cx="3249608" cy="369332"/>
          </a:xfrm>
          <a:prstGeom prst="rect">
            <a:avLst/>
          </a:prstGeom>
          <a:noFill/>
        </p:spPr>
        <p:txBody>
          <a:bodyPr wrap="none" rtlCol="0">
            <a:spAutoFit/>
          </a:bodyPr>
          <a:lstStyle/>
          <a:p>
            <a:r>
              <a:rPr lang="en-IN" b="1" dirty="0"/>
              <a:t>RPTR(LTRP(OLD)) </a:t>
            </a:r>
            <a:r>
              <a:rPr lang="en-IN" b="1" dirty="0">
                <a:sym typeface="Wingdings" pitchFamily="2" charset="2"/>
              </a:rPr>
              <a:t> RPTR(OLD)</a:t>
            </a:r>
            <a:endParaRPr lang="en-IN" b="1" dirty="0"/>
          </a:p>
        </p:txBody>
      </p:sp>
      <p:sp>
        <p:nvSpPr>
          <p:cNvPr id="70" name="TextBox 69"/>
          <p:cNvSpPr txBox="1"/>
          <p:nvPr/>
        </p:nvSpPr>
        <p:spPr>
          <a:xfrm>
            <a:off x="3902138" y="3618468"/>
            <a:ext cx="295274" cy="369332"/>
          </a:xfrm>
          <a:prstGeom prst="rect">
            <a:avLst/>
          </a:prstGeom>
          <a:noFill/>
        </p:spPr>
        <p:txBody>
          <a:bodyPr wrap="none" rtlCol="0">
            <a:spAutoFit/>
          </a:bodyPr>
          <a:lstStyle/>
          <a:p>
            <a:pPr algn="ctr"/>
            <a:r>
              <a:rPr lang="en-IN" b="1" dirty="0"/>
              <a:t>L</a:t>
            </a:r>
            <a:endParaRPr lang="en-US" b="1" dirty="0"/>
          </a:p>
        </p:txBody>
      </p:sp>
      <p:cxnSp>
        <p:nvCxnSpPr>
          <p:cNvPr id="71" name="Straight Arrow Connector 70"/>
          <p:cNvCxnSpPr>
            <a:stCxn id="70" idx="0"/>
          </p:cNvCxnSpPr>
          <p:nvPr/>
        </p:nvCxnSpPr>
        <p:spPr>
          <a:xfrm flipV="1">
            <a:off x="4049775" y="3378200"/>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2" name="Straight Connector 71"/>
          <p:cNvCxnSpPr/>
          <p:nvPr/>
        </p:nvCxnSpPr>
        <p:spPr>
          <a:xfrm flipH="1">
            <a:off x="3947160" y="3001772"/>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73" name="TextBox 72"/>
          <p:cNvSpPr txBox="1"/>
          <p:nvPr/>
        </p:nvSpPr>
        <p:spPr>
          <a:xfrm>
            <a:off x="7924800" y="3606800"/>
            <a:ext cx="314510" cy="369332"/>
          </a:xfrm>
          <a:prstGeom prst="rect">
            <a:avLst/>
          </a:prstGeom>
          <a:noFill/>
        </p:spPr>
        <p:txBody>
          <a:bodyPr wrap="none" rtlCol="0">
            <a:spAutoFit/>
          </a:bodyPr>
          <a:lstStyle/>
          <a:p>
            <a:pPr algn="ctr"/>
            <a:r>
              <a:rPr lang="en-IN" b="1" dirty="0"/>
              <a:t>R</a:t>
            </a:r>
            <a:endParaRPr lang="en-US" b="1" dirty="0"/>
          </a:p>
        </p:txBody>
      </p:sp>
      <p:cxnSp>
        <p:nvCxnSpPr>
          <p:cNvPr id="74" name="Straight Arrow Connector 73"/>
          <p:cNvCxnSpPr/>
          <p:nvPr/>
        </p:nvCxnSpPr>
        <p:spPr>
          <a:xfrm flipV="1">
            <a:off x="8084700" y="3378200"/>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5" name="Straight Connector 74"/>
          <p:cNvCxnSpPr/>
          <p:nvPr/>
        </p:nvCxnSpPr>
        <p:spPr>
          <a:xfrm flipV="1">
            <a:off x="7924800" y="2989318"/>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88923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28"/>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30"/>
                                        </p:tgtEl>
                                        <p:attrNameLst>
                                          <p:attrName>style.visibility</p:attrName>
                                        </p:attrNameLst>
                                      </p:cBhvr>
                                      <p:to>
                                        <p:strVal val="hidden"/>
                                      </p:to>
                                    </p:set>
                                  </p:childTnLst>
                                </p:cTn>
                              </p:par>
                              <p:par>
                                <p:cTn id="79" presetID="1" presetClass="entr" presetSubtype="0" fill="hold" nodeType="withEffect">
                                  <p:stCondLst>
                                    <p:cond delay="0"/>
                                  </p:stCondLst>
                                  <p:childTnLst>
                                    <p:set>
                                      <p:cBhvr>
                                        <p:cTn id="80" dur="1" fill="hold">
                                          <p:stCondLst>
                                            <p:cond delay="0"/>
                                          </p:stCondLst>
                                        </p:cTn>
                                        <p:tgtEl>
                                          <p:spTgt spid="7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nodeType="clickEffect">
                                  <p:stCondLst>
                                    <p:cond delay="0"/>
                                  </p:stCondLst>
                                  <p:childTnLst>
                                    <p:set>
                                      <p:cBhvr>
                                        <p:cTn id="86" dur="1" fill="hold">
                                          <p:stCondLst>
                                            <p:cond delay="0"/>
                                          </p:stCondLst>
                                        </p:cTn>
                                        <p:tgtEl>
                                          <p:spTgt spid="27"/>
                                        </p:tgtEl>
                                        <p:attrNameLst>
                                          <p:attrName>style.visibility</p:attrName>
                                        </p:attrNameLst>
                                      </p:cBhvr>
                                      <p:to>
                                        <p:strVal val="hidden"/>
                                      </p:to>
                                    </p:set>
                                  </p:childTnLst>
                                </p:cTn>
                              </p:par>
                              <p:par>
                                <p:cTn id="87" presetID="1" presetClass="entr" presetSubtype="0" fill="hold"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7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3"/>
                                        </p:tgtEl>
                                        <p:attrNameLst>
                                          <p:attrName>style.visibility</p:attrName>
                                        </p:attrNameLst>
                                      </p:cBhvr>
                                      <p:to>
                                        <p:strVal val="visible"/>
                                      </p:to>
                                    </p:set>
                                  </p:childTnLst>
                                </p:cTn>
                              </p:par>
                              <p:par>
                                <p:cTn id="103" presetID="1" presetClass="exit" presetSubtype="0" fill="hold" grpId="1" nodeType="withEffect">
                                  <p:stCondLst>
                                    <p:cond delay="0"/>
                                  </p:stCondLst>
                                  <p:childTnLst>
                                    <p:set>
                                      <p:cBhvr>
                                        <p:cTn id="104" dur="1" fill="hold">
                                          <p:stCondLst>
                                            <p:cond delay="0"/>
                                          </p:stCondLst>
                                        </p:cTn>
                                        <p:tgtEl>
                                          <p:spTgt spid="29"/>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31"/>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75"/>
                                        </p:tgtEl>
                                        <p:attrNameLst>
                                          <p:attrName>style.visibility</p:attrName>
                                        </p:attrNameLst>
                                      </p:cBhvr>
                                      <p:to>
                                        <p:strVal val="visible"/>
                                      </p:to>
                                    </p:set>
                                  </p:childTnLst>
                                </p:cTn>
                              </p:par>
                              <p:par>
                                <p:cTn id="111" presetID="1" presetClass="exit" presetSubtype="0" fill="hold" nodeType="withEffect">
                                  <p:stCondLst>
                                    <p:cond delay="0"/>
                                  </p:stCondLst>
                                  <p:childTnLst>
                                    <p:set>
                                      <p:cBhvr>
                                        <p:cTn id="112" dur="1" fill="hold">
                                          <p:stCondLst>
                                            <p:cond delay="0"/>
                                          </p:stCondLst>
                                        </p:cTn>
                                        <p:tgtEl>
                                          <p:spTgt spid="26"/>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7"/>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6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67"/>
                                        </p:tgtEl>
                                        <p:attrNameLst>
                                          <p:attrName>style.visibility</p:attrName>
                                        </p:attrNameLst>
                                      </p:cBhvr>
                                      <p:to>
                                        <p:strVal val="visible"/>
                                      </p:to>
                                    </p:set>
                                    <p:animEffect transition="in" filter="wipe(left)">
                                      <p:cBhvr>
                                        <p:cTn id="125" dur="500"/>
                                        <p:tgtEl>
                                          <p:spTgt spid="67"/>
                                        </p:tgtEl>
                                      </p:cBhvr>
                                    </p:animEffec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66"/>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21" presetClass="entr" presetSubtype="1" fill="hold" grpId="0" nodeType="clickEffect">
                                  <p:stCondLst>
                                    <p:cond delay="0"/>
                                  </p:stCondLst>
                                  <p:childTnLst>
                                    <p:set>
                                      <p:cBhvr>
                                        <p:cTn id="133" dur="1" fill="hold">
                                          <p:stCondLst>
                                            <p:cond delay="0"/>
                                          </p:stCondLst>
                                        </p:cTn>
                                        <p:tgtEl>
                                          <p:spTgt spid="68"/>
                                        </p:tgtEl>
                                        <p:attrNameLst>
                                          <p:attrName>style.visibility</p:attrName>
                                        </p:attrNameLst>
                                      </p:cBhvr>
                                      <p:to>
                                        <p:strVal val="visible"/>
                                      </p:to>
                                    </p:set>
                                    <p:animEffect transition="in" filter="wheel(1)">
                                      <p:cBhvr>
                                        <p:cTn id="134" dur="2000"/>
                                        <p:tgtEl>
                                          <p:spTgt spid="68"/>
                                        </p:tgtEl>
                                      </p:cBhvr>
                                    </p:animEffec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nodeType="clickEffect">
                                  <p:stCondLst>
                                    <p:cond delay="0"/>
                                  </p:stCondLst>
                                  <p:childTnLst>
                                    <p:set>
                                      <p:cBhvr>
                                        <p:cTn id="138" dur="1" fill="hold">
                                          <p:stCondLst>
                                            <p:cond delay="0"/>
                                          </p:stCondLst>
                                        </p:cTn>
                                        <p:tgtEl>
                                          <p:spTgt spid="8"/>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21"/>
                                        </p:tgtEl>
                                        <p:attrNameLst>
                                          <p:attrName>style.visibility</p:attrName>
                                        </p:attrNameLst>
                                      </p:cBhvr>
                                      <p:to>
                                        <p:strVal val="hidden"/>
                                      </p:to>
                                    </p:set>
                                  </p:childTnLst>
                                </p:cTn>
                              </p:par>
                              <p:par>
                                <p:cTn id="141" presetID="1" presetClass="exit" presetSubtype="0" fill="hold" nodeType="withEffect">
                                  <p:stCondLst>
                                    <p:cond delay="0"/>
                                  </p:stCondLst>
                                  <p:childTnLst>
                                    <p:set>
                                      <p:cBhvr>
                                        <p:cTn id="142" dur="1" fill="hold">
                                          <p:stCondLst>
                                            <p:cond delay="0"/>
                                          </p:stCondLst>
                                        </p:cTn>
                                        <p:tgtEl>
                                          <p:spTgt spid="24"/>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42"/>
                                        </p:tgtEl>
                                        <p:attrNameLst>
                                          <p:attrName>style.visibility</p:attrName>
                                        </p:attrNameLst>
                                      </p:cBhvr>
                                      <p:to>
                                        <p:strVal val="hidden"/>
                                      </p:to>
                                    </p:set>
                                  </p:childTnLst>
                                </p:cTn>
                              </p:par>
                              <p:par>
                                <p:cTn id="145" presetID="1" presetClass="exit" presetSubtype="0" fill="hold" nodeType="withEffect">
                                  <p:stCondLst>
                                    <p:cond delay="0"/>
                                  </p:stCondLst>
                                  <p:childTnLst>
                                    <p:set>
                                      <p:cBhvr>
                                        <p:cTn id="146" dur="1" fill="hold">
                                          <p:stCondLst>
                                            <p:cond delay="0"/>
                                          </p:stCondLst>
                                        </p:cTn>
                                        <p:tgtEl>
                                          <p:spTgt spid="45"/>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 grpId="1"/>
      <p:bldP spid="29" grpId="0"/>
      <p:bldP spid="29" grpId="1"/>
      <p:bldP spid="47" grpId="0"/>
      <p:bldP spid="47" grpId="1"/>
      <p:bldP spid="48" grpId="0"/>
      <p:bldP spid="49" grpId="0"/>
      <p:bldP spid="54" grpId="0"/>
      <p:bldP spid="57" grpId="0"/>
      <p:bldP spid="59" grpId="0"/>
      <p:bldP spid="63" grpId="0"/>
      <p:bldP spid="64" grpId="0"/>
      <p:bldP spid="65" grpId="0"/>
      <p:bldP spid="66" grpId="0"/>
      <p:bldP spid="67" grpId="0" animBg="1"/>
      <p:bldP spid="68" grpId="0" animBg="1"/>
      <p:bldP spid="69" grpId="0"/>
      <p:bldP spid="70" grpId="0"/>
      <p:bldP spid="7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PROCEDURE: DOU _DEL (L, R, OLD)</a:t>
            </a:r>
            <a:endParaRPr lang="en-US" dirty="0"/>
          </a:p>
        </p:txBody>
      </p:sp>
      <p:sp>
        <p:nvSpPr>
          <p:cNvPr id="4" name="TextBox 3"/>
          <p:cNvSpPr txBox="1"/>
          <p:nvPr/>
        </p:nvSpPr>
        <p:spPr>
          <a:xfrm>
            <a:off x="336000" y="745988"/>
            <a:ext cx="9030069" cy="558614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100" b="1" dirty="0">
                <a:solidFill>
                  <a:schemeClr val="tx2"/>
                </a:solidFill>
                <a:latin typeface="Consolas" pitchFamily="49" charset="0"/>
                <a:cs typeface="Consolas" pitchFamily="49" charset="0"/>
              </a:rPr>
              <a:t>1. [Is underflow ?]</a:t>
            </a:r>
          </a:p>
          <a:p>
            <a:r>
              <a:rPr lang="en-IN" sz="2100" dirty="0">
                <a:latin typeface="Consolas" pitchFamily="49" charset="0"/>
                <a:cs typeface="Consolas" pitchFamily="49" charset="0"/>
              </a:rPr>
              <a:t>    </a:t>
            </a:r>
            <a:r>
              <a:rPr lang="en-IN" sz="2100" b="1" dirty="0">
                <a:solidFill>
                  <a:schemeClr val="tx2">
                    <a:lumMod val="75000"/>
                  </a:schemeClr>
                </a:solidFill>
                <a:latin typeface="Consolas" pitchFamily="49" charset="0"/>
                <a:cs typeface="Consolas" pitchFamily="49" charset="0"/>
              </a:rPr>
              <a:t>IF</a:t>
            </a:r>
            <a:r>
              <a:rPr lang="en-IN" sz="2100" dirty="0">
                <a:latin typeface="Consolas" pitchFamily="49" charset="0"/>
                <a:cs typeface="Consolas" pitchFamily="49" charset="0"/>
              </a:rPr>
              <a:t>   R=NULL</a:t>
            </a:r>
          </a:p>
          <a:p>
            <a:r>
              <a:rPr lang="en-IN" sz="2100" dirty="0">
                <a:latin typeface="Consolas" pitchFamily="49" charset="0"/>
                <a:cs typeface="Consolas" pitchFamily="49" charset="0"/>
              </a:rPr>
              <a:t>    </a:t>
            </a:r>
            <a:r>
              <a:rPr lang="en-IN" sz="2100" b="1" dirty="0">
                <a:solidFill>
                  <a:schemeClr val="tx2">
                    <a:lumMod val="75000"/>
                  </a:schemeClr>
                </a:solidFill>
                <a:latin typeface="Consolas" pitchFamily="49" charset="0"/>
                <a:cs typeface="Consolas" pitchFamily="49" charset="0"/>
              </a:rPr>
              <a:t>THEN</a:t>
            </a:r>
            <a:r>
              <a:rPr lang="en-IN" sz="2100" dirty="0">
                <a:solidFill>
                  <a:schemeClr val="tx2">
                    <a:lumMod val="75000"/>
                  </a:schemeClr>
                </a:solidFill>
                <a:latin typeface="Consolas" pitchFamily="49" charset="0"/>
                <a:cs typeface="Consolas" pitchFamily="49" charset="0"/>
              </a:rPr>
              <a:t> </a:t>
            </a:r>
            <a:r>
              <a:rPr lang="en-IN" sz="2100" dirty="0">
                <a:latin typeface="Consolas" pitchFamily="49" charset="0"/>
                <a:cs typeface="Consolas" pitchFamily="49" charset="0"/>
              </a:rPr>
              <a:t>write (‘UNDERFLOW’)</a:t>
            </a:r>
          </a:p>
          <a:p>
            <a:r>
              <a:rPr lang="en-IN" sz="2100" dirty="0">
                <a:latin typeface="Consolas" pitchFamily="49" charset="0"/>
                <a:cs typeface="Consolas" pitchFamily="49" charset="0"/>
              </a:rPr>
              <a:t>         Return</a:t>
            </a:r>
          </a:p>
          <a:p>
            <a:r>
              <a:rPr lang="en-IN" sz="2100" b="1" dirty="0">
                <a:solidFill>
                  <a:schemeClr val="tx2"/>
                </a:solidFill>
                <a:latin typeface="Consolas" pitchFamily="49" charset="0"/>
                <a:cs typeface="Consolas" pitchFamily="49" charset="0"/>
              </a:rPr>
              <a:t>2. [Delete node]</a:t>
            </a:r>
          </a:p>
          <a:p>
            <a:pPr marL="536575"/>
            <a:r>
              <a:rPr lang="en-IN" sz="2100" b="1" dirty="0">
                <a:solidFill>
                  <a:schemeClr val="tx2">
                    <a:lumMod val="75000"/>
                  </a:schemeClr>
                </a:solidFill>
                <a:latin typeface="Consolas" pitchFamily="49" charset="0"/>
                <a:cs typeface="Consolas" pitchFamily="49" charset="0"/>
              </a:rPr>
              <a:t>IF</a:t>
            </a:r>
            <a:r>
              <a:rPr lang="en-IN" sz="2100" dirty="0">
                <a:latin typeface="Consolas" pitchFamily="49" charset="0"/>
                <a:cs typeface="Consolas" pitchFamily="49" charset="0"/>
              </a:rPr>
              <a:t> L = R (single node in list)</a:t>
            </a:r>
          </a:p>
          <a:p>
            <a:pPr marL="536575"/>
            <a:r>
              <a:rPr lang="en-IN" sz="2100" b="1" dirty="0">
                <a:solidFill>
                  <a:schemeClr val="tx2">
                    <a:lumMod val="75000"/>
                  </a:schemeClr>
                </a:solidFill>
                <a:latin typeface="Consolas" pitchFamily="49" charset="0"/>
                <a:cs typeface="Consolas" pitchFamily="49" charset="0"/>
              </a:rPr>
              <a:t>THEN</a:t>
            </a:r>
            <a:r>
              <a:rPr lang="en-IN" sz="2100" dirty="0">
                <a:latin typeface="Consolas" pitchFamily="49" charset="0"/>
                <a:cs typeface="Consolas" pitchFamily="49" charset="0"/>
              </a:rPr>
              <a:t> L </a:t>
            </a:r>
            <a:r>
              <a:rPr lang="en-IN" sz="2100" dirty="0">
                <a:latin typeface="Consolas" pitchFamily="49" charset="0"/>
                <a:cs typeface="Consolas" pitchFamily="49" charset="0"/>
                <a:sym typeface="Wingdings" pitchFamily="2" charset="2"/>
              </a:rPr>
              <a:t></a:t>
            </a:r>
            <a:r>
              <a:rPr lang="en-IN" sz="2100" dirty="0">
                <a:latin typeface="Consolas" pitchFamily="49" charset="0"/>
                <a:cs typeface="Consolas" pitchFamily="49" charset="0"/>
              </a:rPr>
              <a:t> R </a:t>
            </a:r>
            <a:r>
              <a:rPr lang="en-IN" sz="2100" dirty="0">
                <a:latin typeface="Consolas" pitchFamily="49" charset="0"/>
                <a:cs typeface="Consolas" pitchFamily="49" charset="0"/>
                <a:sym typeface="Wingdings" pitchFamily="2" charset="2"/>
              </a:rPr>
              <a:t></a:t>
            </a:r>
            <a:r>
              <a:rPr lang="en-IN" sz="2100" dirty="0">
                <a:latin typeface="Consolas" pitchFamily="49" charset="0"/>
                <a:cs typeface="Consolas" pitchFamily="49" charset="0"/>
              </a:rPr>
              <a:t> NULL</a:t>
            </a:r>
          </a:p>
          <a:p>
            <a:pPr marL="536575"/>
            <a:r>
              <a:rPr lang="en-IN" sz="2100" b="1" dirty="0">
                <a:solidFill>
                  <a:schemeClr val="tx2">
                    <a:lumMod val="75000"/>
                  </a:schemeClr>
                </a:solidFill>
                <a:latin typeface="Consolas" pitchFamily="49" charset="0"/>
                <a:cs typeface="Consolas" pitchFamily="49" charset="0"/>
              </a:rPr>
              <a:t>ELSE</a:t>
            </a:r>
            <a:r>
              <a:rPr lang="en-IN" sz="2100" dirty="0">
                <a:latin typeface="Consolas" pitchFamily="49" charset="0"/>
                <a:cs typeface="Consolas" pitchFamily="49" charset="0"/>
              </a:rPr>
              <a:t> </a:t>
            </a:r>
            <a:r>
              <a:rPr lang="en-IN" sz="2100" b="1" dirty="0">
                <a:solidFill>
                  <a:schemeClr val="tx2">
                    <a:lumMod val="75000"/>
                  </a:schemeClr>
                </a:solidFill>
                <a:latin typeface="Consolas" pitchFamily="49" charset="0"/>
                <a:cs typeface="Consolas" pitchFamily="49" charset="0"/>
              </a:rPr>
              <a:t>IF</a:t>
            </a:r>
            <a:r>
              <a:rPr lang="en-IN" sz="2100" dirty="0">
                <a:latin typeface="Consolas" pitchFamily="49" charset="0"/>
                <a:cs typeface="Consolas" pitchFamily="49" charset="0"/>
              </a:rPr>
              <a:t> OLD = L (left most node)</a:t>
            </a:r>
          </a:p>
          <a:p>
            <a:r>
              <a:rPr lang="en-IN" sz="2100" dirty="0">
                <a:latin typeface="Consolas" pitchFamily="49" charset="0"/>
                <a:cs typeface="Consolas" pitchFamily="49" charset="0"/>
              </a:rPr>
              <a:t>         </a:t>
            </a:r>
            <a:r>
              <a:rPr lang="en-IN" sz="2100" b="1" dirty="0">
                <a:solidFill>
                  <a:schemeClr val="tx2">
                    <a:lumMod val="75000"/>
                  </a:schemeClr>
                </a:solidFill>
                <a:latin typeface="Consolas" pitchFamily="49" charset="0"/>
                <a:cs typeface="Consolas" pitchFamily="49" charset="0"/>
              </a:rPr>
              <a:t>THEN</a:t>
            </a:r>
            <a:r>
              <a:rPr lang="en-IN" sz="2100" dirty="0">
                <a:latin typeface="Consolas" pitchFamily="49" charset="0"/>
                <a:cs typeface="Consolas" pitchFamily="49" charset="0"/>
              </a:rPr>
              <a:t>  L </a:t>
            </a:r>
            <a:r>
              <a:rPr lang="en-IN" sz="2100" dirty="0">
                <a:latin typeface="Consolas" pitchFamily="49" charset="0"/>
                <a:cs typeface="Consolas" pitchFamily="49" charset="0"/>
                <a:sym typeface="Wingdings" pitchFamily="2" charset="2"/>
              </a:rPr>
              <a:t></a:t>
            </a:r>
            <a:r>
              <a:rPr lang="en-IN" sz="2100" dirty="0">
                <a:latin typeface="Consolas" pitchFamily="49" charset="0"/>
                <a:cs typeface="Consolas" pitchFamily="49" charset="0"/>
              </a:rPr>
              <a:t> RPTR(L)</a:t>
            </a:r>
          </a:p>
          <a:p>
            <a:r>
              <a:rPr lang="en-IN" sz="2100" dirty="0">
                <a:latin typeface="Consolas" pitchFamily="49" charset="0"/>
                <a:cs typeface="Consolas" pitchFamily="49" charset="0"/>
              </a:rPr>
              <a:t>               LPTR (L) </a:t>
            </a:r>
            <a:r>
              <a:rPr lang="en-IN" sz="2100" dirty="0">
                <a:latin typeface="Consolas" pitchFamily="49" charset="0"/>
                <a:cs typeface="Consolas" pitchFamily="49" charset="0"/>
                <a:sym typeface="Wingdings" pitchFamily="2" charset="2"/>
              </a:rPr>
              <a:t></a:t>
            </a:r>
            <a:r>
              <a:rPr lang="en-IN" sz="2100" dirty="0">
                <a:latin typeface="Consolas" pitchFamily="49" charset="0"/>
                <a:cs typeface="Consolas" pitchFamily="49" charset="0"/>
              </a:rPr>
              <a:t> NULL</a:t>
            </a:r>
          </a:p>
          <a:p>
            <a:r>
              <a:rPr lang="en-IN" sz="2100" dirty="0">
                <a:latin typeface="Consolas" pitchFamily="49" charset="0"/>
                <a:cs typeface="Consolas" pitchFamily="49" charset="0"/>
              </a:rPr>
              <a:t>         </a:t>
            </a:r>
            <a:r>
              <a:rPr lang="en-IN" sz="2100" b="1" dirty="0">
                <a:solidFill>
                  <a:schemeClr val="tx2">
                    <a:lumMod val="75000"/>
                  </a:schemeClr>
                </a:solidFill>
                <a:latin typeface="Consolas" pitchFamily="49" charset="0"/>
                <a:cs typeface="Consolas" pitchFamily="49" charset="0"/>
              </a:rPr>
              <a:t>ELSE</a:t>
            </a:r>
            <a:r>
              <a:rPr lang="en-IN" sz="2100" dirty="0">
                <a:latin typeface="Consolas" pitchFamily="49" charset="0"/>
                <a:cs typeface="Consolas" pitchFamily="49" charset="0"/>
              </a:rPr>
              <a:t> </a:t>
            </a:r>
            <a:r>
              <a:rPr lang="en-IN" sz="2100" b="1" dirty="0">
                <a:solidFill>
                  <a:schemeClr val="tx2">
                    <a:lumMod val="75000"/>
                  </a:schemeClr>
                </a:solidFill>
                <a:latin typeface="Consolas" pitchFamily="49" charset="0"/>
                <a:cs typeface="Consolas" pitchFamily="49" charset="0"/>
              </a:rPr>
              <a:t>IF</a:t>
            </a:r>
            <a:r>
              <a:rPr lang="en-IN" sz="2100" dirty="0">
                <a:latin typeface="Consolas" pitchFamily="49" charset="0"/>
                <a:cs typeface="Consolas" pitchFamily="49" charset="0"/>
              </a:rPr>
              <a:t> OLD = R (right most)</a:t>
            </a:r>
          </a:p>
          <a:p>
            <a:r>
              <a:rPr lang="en-IN" sz="2100" dirty="0">
                <a:latin typeface="Consolas" pitchFamily="49" charset="0"/>
                <a:cs typeface="Consolas" pitchFamily="49" charset="0"/>
              </a:rPr>
              <a:t>              </a:t>
            </a:r>
            <a:r>
              <a:rPr lang="en-IN" sz="2100" b="1" dirty="0">
                <a:solidFill>
                  <a:schemeClr val="tx2">
                    <a:lumMod val="75000"/>
                  </a:schemeClr>
                </a:solidFill>
                <a:latin typeface="Consolas" pitchFamily="49" charset="0"/>
                <a:cs typeface="Consolas" pitchFamily="49" charset="0"/>
              </a:rPr>
              <a:t>THEN</a:t>
            </a:r>
            <a:r>
              <a:rPr lang="en-IN" sz="2100" dirty="0">
                <a:latin typeface="Consolas" pitchFamily="49" charset="0"/>
                <a:cs typeface="Consolas" pitchFamily="49" charset="0"/>
              </a:rPr>
              <a:t>  R </a:t>
            </a:r>
            <a:r>
              <a:rPr lang="en-IN" sz="2100" dirty="0">
                <a:latin typeface="Consolas" pitchFamily="49" charset="0"/>
                <a:cs typeface="Consolas" pitchFamily="49" charset="0"/>
                <a:sym typeface="Wingdings" pitchFamily="2" charset="2"/>
              </a:rPr>
              <a:t></a:t>
            </a:r>
            <a:r>
              <a:rPr lang="en-IN" sz="2100" dirty="0">
                <a:latin typeface="Consolas" pitchFamily="49" charset="0"/>
                <a:cs typeface="Consolas" pitchFamily="49" charset="0"/>
              </a:rPr>
              <a:t> LPTR (R)</a:t>
            </a:r>
          </a:p>
          <a:p>
            <a:r>
              <a:rPr lang="en-IN" sz="2100" dirty="0">
                <a:latin typeface="Consolas" pitchFamily="49" charset="0"/>
                <a:cs typeface="Consolas" pitchFamily="49" charset="0"/>
              </a:rPr>
              <a:t>                    RPTR (R) </a:t>
            </a:r>
            <a:r>
              <a:rPr lang="en-IN" sz="2100" dirty="0">
                <a:latin typeface="Consolas" pitchFamily="49" charset="0"/>
                <a:cs typeface="Consolas" pitchFamily="49" charset="0"/>
                <a:sym typeface="Wingdings" pitchFamily="2" charset="2"/>
              </a:rPr>
              <a:t></a:t>
            </a:r>
            <a:r>
              <a:rPr lang="en-IN" sz="2100" dirty="0">
                <a:latin typeface="Consolas" pitchFamily="49" charset="0"/>
                <a:cs typeface="Consolas" pitchFamily="49" charset="0"/>
              </a:rPr>
              <a:t> NULL</a:t>
            </a:r>
          </a:p>
          <a:p>
            <a:r>
              <a:rPr lang="en-IN" sz="2100" dirty="0">
                <a:latin typeface="Consolas" pitchFamily="49" charset="0"/>
                <a:cs typeface="Consolas" pitchFamily="49" charset="0"/>
              </a:rPr>
              <a:t>              </a:t>
            </a:r>
            <a:r>
              <a:rPr lang="en-IN" sz="2100" b="1" dirty="0">
                <a:solidFill>
                  <a:schemeClr val="tx2">
                    <a:lumMod val="75000"/>
                  </a:schemeClr>
                </a:solidFill>
                <a:latin typeface="Consolas" pitchFamily="49" charset="0"/>
                <a:cs typeface="Consolas" pitchFamily="49" charset="0"/>
              </a:rPr>
              <a:t>ELSE</a:t>
            </a:r>
            <a:r>
              <a:rPr lang="en-IN" sz="2100" dirty="0">
                <a:latin typeface="Consolas" pitchFamily="49" charset="0"/>
                <a:cs typeface="Consolas" pitchFamily="49" charset="0"/>
              </a:rPr>
              <a:t>  RPTR(LPTR (OLD)) </a:t>
            </a:r>
            <a:r>
              <a:rPr lang="en-IN" sz="2100" dirty="0">
                <a:latin typeface="Consolas" pitchFamily="49" charset="0"/>
                <a:cs typeface="Consolas" pitchFamily="49" charset="0"/>
                <a:sym typeface="Wingdings" pitchFamily="2" charset="2"/>
              </a:rPr>
              <a:t> </a:t>
            </a:r>
            <a:r>
              <a:rPr lang="en-IN" sz="2100" dirty="0">
                <a:latin typeface="Consolas" pitchFamily="49" charset="0"/>
                <a:cs typeface="Consolas" pitchFamily="49" charset="0"/>
              </a:rPr>
              <a:t>RPTR (OLD)</a:t>
            </a:r>
          </a:p>
          <a:p>
            <a:r>
              <a:rPr lang="en-IN" sz="2100" dirty="0">
                <a:latin typeface="Consolas" pitchFamily="49" charset="0"/>
                <a:cs typeface="Consolas" pitchFamily="49" charset="0"/>
              </a:rPr>
              <a:t>                    LPTR(RPTR (OLD)) </a:t>
            </a:r>
            <a:r>
              <a:rPr lang="en-IN" sz="2100" dirty="0">
                <a:latin typeface="Consolas" pitchFamily="49" charset="0"/>
                <a:cs typeface="Consolas" pitchFamily="49" charset="0"/>
                <a:sym typeface="Wingdings" pitchFamily="2" charset="2"/>
              </a:rPr>
              <a:t> </a:t>
            </a:r>
            <a:r>
              <a:rPr lang="en-IN" sz="2100" dirty="0">
                <a:latin typeface="Consolas" pitchFamily="49" charset="0"/>
                <a:cs typeface="Consolas" pitchFamily="49" charset="0"/>
              </a:rPr>
              <a:t>LPTR (OLD)</a:t>
            </a:r>
          </a:p>
          <a:p>
            <a:r>
              <a:rPr lang="en-IN" sz="2100" b="1" dirty="0">
                <a:solidFill>
                  <a:schemeClr val="tx2"/>
                </a:solidFill>
                <a:latin typeface="Consolas" pitchFamily="49" charset="0"/>
                <a:cs typeface="Consolas" pitchFamily="49" charset="0"/>
              </a:rPr>
              <a:t>3. [FREE deleted node ?]</a:t>
            </a:r>
          </a:p>
          <a:p>
            <a:r>
              <a:rPr lang="en-IN" sz="2100" dirty="0">
                <a:latin typeface="Consolas" pitchFamily="49" charset="0"/>
                <a:cs typeface="Consolas" pitchFamily="49" charset="0"/>
              </a:rPr>
              <a:t>    FREE(OLD)</a:t>
            </a:r>
          </a:p>
        </p:txBody>
      </p:sp>
    </p:spTree>
    <p:extLst>
      <p:ext uri="{BB962C8B-B14F-4D97-AF65-F5344CB8AC3E}">
        <p14:creationId xmlns:p14="http://schemas.microsoft.com/office/powerpoint/2010/main" val="406914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15" end="15"/>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pradyuman.jadeja@darshan.ac.in</a:t>
            </a:r>
          </a:p>
        </p:txBody>
      </p:sp>
      <p:sp>
        <p:nvSpPr>
          <p:cNvPr id="3" name="Text Placeholder 2"/>
          <p:cNvSpPr>
            <a:spLocks noGrp="1"/>
          </p:cNvSpPr>
          <p:nvPr>
            <p:ph type="body" sz="quarter" idx="12"/>
          </p:nvPr>
        </p:nvSpPr>
        <p:spPr/>
        <p:txBody>
          <a:bodyPr/>
          <a:lstStyle/>
          <a:p>
            <a:r>
              <a:rPr lang="en-US" dirty="0"/>
              <a:t>+91 9879461848</a:t>
            </a:r>
          </a:p>
        </p:txBody>
      </p:sp>
      <p:sp>
        <p:nvSpPr>
          <p:cNvPr id="4" name="Text Placeholder 3"/>
          <p:cNvSpPr>
            <a:spLocks noGrp="1"/>
          </p:cNvSpPr>
          <p:nvPr>
            <p:ph type="body" sz="quarter" idx="13"/>
          </p:nvPr>
        </p:nvSpPr>
        <p:spPr/>
        <p:txBody>
          <a:bodyPr/>
          <a:lstStyle/>
          <a:p>
            <a:r>
              <a:rPr lang="en-US" dirty="0"/>
              <a:t>Computer Engineering Department</a:t>
            </a:r>
          </a:p>
        </p:txBody>
      </p:sp>
      <p:sp>
        <p:nvSpPr>
          <p:cNvPr id="5" name="Text Placeholder 4"/>
          <p:cNvSpPr>
            <a:spLocks noGrp="1"/>
          </p:cNvSpPr>
          <p:nvPr>
            <p:ph type="body" sz="quarter" idx="14"/>
          </p:nvPr>
        </p:nvSpPr>
        <p:spPr/>
        <p:txBody>
          <a:bodyPr/>
          <a:lstStyle/>
          <a:p>
            <a:r>
              <a:rPr lang="en-IN" dirty="0" err="1"/>
              <a:t>Dr.</a:t>
            </a:r>
            <a:r>
              <a:rPr lang="en-IN" dirty="0"/>
              <a:t> </a:t>
            </a:r>
            <a:r>
              <a:rPr lang="en-IN" dirty="0" err="1"/>
              <a:t>Pradyumansinh</a:t>
            </a:r>
            <a:r>
              <a:rPr lang="en-IN" dirty="0"/>
              <a:t> </a:t>
            </a:r>
            <a:r>
              <a:rPr lang="en-IN" dirty="0" err="1"/>
              <a:t>Jadeja</a:t>
            </a:r>
            <a:endParaRPr lang="en-IN" dirty="0"/>
          </a:p>
        </p:txBody>
      </p:sp>
      <p:sp>
        <p:nvSpPr>
          <p:cNvPr id="9" name="Text Placeholder 1026">
            <a:extLst>
              <a:ext uri="{FF2B5EF4-FFF2-40B4-BE49-F238E27FC236}">
                <a16:creationId xmlns:a16="http://schemas.microsoft.com/office/drawing/2014/main" id="{D1F0AA94-EAF3-4868-942A-0125EFC5C764}"/>
              </a:ext>
            </a:extLst>
          </p:cNvPr>
          <p:cNvSpPr>
            <a:spLocks noGrp="1"/>
          </p:cNvSpPr>
          <p:nvPr>
            <p:ph type="body" sz="quarter" idx="16"/>
          </p:nvPr>
        </p:nvSpPr>
        <p:spPr/>
        <p:txBody>
          <a:bodyPr/>
          <a:lstStyle/>
          <a:p>
            <a:r>
              <a:rPr lang="en-US" b="1" dirty="0"/>
              <a:t>Data Structures </a:t>
            </a:r>
            <a:r>
              <a:rPr lang="en-US" dirty="0">
                <a:latin typeface="Roboto Condensed Light" panose="02000000000000000000" pitchFamily="2" charset="0"/>
                <a:ea typeface="Roboto Condensed Light" panose="02000000000000000000" pitchFamily="2" charset="0"/>
              </a:rPr>
              <a:t>(DS)</a:t>
            </a:r>
          </a:p>
          <a:p>
            <a:r>
              <a:rPr lang="en-US" dirty="0">
                <a:latin typeface="Roboto Condensed Light" panose="02000000000000000000" pitchFamily="2" charset="0"/>
                <a:ea typeface="Roboto Condensed Light" panose="02000000000000000000" pitchFamily="2" charset="0"/>
              </a:rPr>
              <a:t>DU #2301CS301</a:t>
            </a:r>
          </a:p>
        </p:txBody>
      </p:sp>
      <p:pic>
        <p:nvPicPr>
          <p:cNvPr id="7" name="Picture Placeholder 6"/>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025292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Pros &amp; Cons of Linked Allocation</a:t>
            </a:r>
            <a:endParaRPr lang="en-US" dirty="0"/>
          </a:p>
        </p:txBody>
      </p:sp>
      <p:sp>
        <p:nvSpPr>
          <p:cNvPr id="3" name="Content Placeholder 2"/>
          <p:cNvSpPr>
            <a:spLocks noGrp="1"/>
          </p:cNvSpPr>
          <p:nvPr>
            <p:ph idx="1"/>
          </p:nvPr>
        </p:nvSpPr>
        <p:spPr>
          <a:xfrm>
            <a:off x="156580" y="901545"/>
            <a:ext cx="11929641" cy="936134"/>
          </a:xfrm>
        </p:spPr>
        <p:txBody>
          <a:bodyPr/>
          <a:lstStyle/>
          <a:p>
            <a:r>
              <a:rPr lang="en-IN" dirty="0">
                <a:solidFill>
                  <a:srgbClr val="C00000"/>
                </a:solidFill>
              </a:rPr>
              <a:t>Split Operation</a:t>
            </a:r>
          </a:p>
          <a:p>
            <a:pPr lvl="1"/>
            <a:r>
              <a:rPr lang="en-IN" dirty="0"/>
              <a:t>Split operation is more efficient in Linked Allocation</a:t>
            </a:r>
          </a:p>
          <a:p>
            <a:endParaRPr lang="en-US" dirty="0"/>
          </a:p>
        </p:txBody>
      </p:sp>
      <p:sp>
        <p:nvSpPr>
          <p:cNvPr id="4" name="Rectangle 3"/>
          <p:cNvSpPr/>
          <p:nvPr/>
        </p:nvSpPr>
        <p:spPr>
          <a:xfrm>
            <a:off x="2190468"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5" name="Rectangle 4"/>
          <p:cNvSpPr/>
          <p:nvPr/>
        </p:nvSpPr>
        <p:spPr>
          <a:xfrm>
            <a:off x="2960710"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6" name="Rectangle 5"/>
          <p:cNvSpPr/>
          <p:nvPr/>
        </p:nvSpPr>
        <p:spPr>
          <a:xfrm>
            <a:off x="4125907"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7" name="Rectangle 6"/>
          <p:cNvSpPr/>
          <p:nvPr/>
        </p:nvSpPr>
        <p:spPr>
          <a:xfrm>
            <a:off x="4896149"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8" name="Rectangle 7"/>
          <p:cNvSpPr/>
          <p:nvPr/>
        </p:nvSpPr>
        <p:spPr>
          <a:xfrm>
            <a:off x="6030907"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9" name="Rectangle 8"/>
          <p:cNvSpPr/>
          <p:nvPr/>
        </p:nvSpPr>
        <p:spPr>
          <a:xfrm>
            <a:off x="6801149"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10" name="Rectangle 9"/>
          <p:cNvSpPr/>
          <p:nvPr/>
        </p:nvSpPr>
        <p:spPr>
          <a:xfrm>
            <a:off x="7935907"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11" name="Rectangle 10"/>
          <p:cNvSpPr/>
          <p:nvPr/>
        </p:nvSpPr>
        <p:spPr>
          <a:xfrm>
            <a:off x="8706149"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cxnSp>
        <p:nvCxnSpPr>
          <p:cNvPr id="12" name="Straight Arrow Connector 11"/>
          <p:cNvCxnSpPr>
            <a:stCxn id="5" idx="3"/>
            <a:endCxn id="6" idx="1"/>
          </p:cNvCxnSpPr>
          <p:nvPr/>
        </p:nvCxnSpPr>
        <p:spPr>
          <a:xfrm>
            <a:off x="3722711" y="2451629"/>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7" idx="3"/>
            <a:endCxn id="8" idx="1"/>
          </p:cNvCxnSpPr>
          <p:nvPr/>
        </p:nvCxnSpPr>
        <p:spPr>
          <a:xfrm>
            <a:off x="5658149" y="2451629"/>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9" idx="3"/>
            <a:endCxn id="10" idx="1"/>
          </p:cNvCxnSpPr>
          <p:nvPr/>
        </p:nvCxnSpPr>
        <p:spPr>
          <a:xfrm>
            <a:off x="7563149" y="2451629"/>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5" name="Straight Connector 14"/>
          <p:cNvCxnSpPr/>
          <p:nvPr/>
        </p:nvCxnSpPr>
        <p:spPr>
          <a:xfrm flipH="1">
            <a:off x="8697907" y="2184929"/>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16" name="TextBox 15"/>
          <p:cNvSpPr txBox="1"/>
          <p:nvPr/>
        </p:nvSpPr>
        <p:spPr>
          <a:xfrm>
            <a:off x="3024207" y="2272797"/>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17" name="TextBox 16"/>
          <p:cNvSpPr txBox="1"/>
          <p:nvPr/>
        </p:nvSpPr>
        <p:spPr>
          <a:xfrm>
            <a:off x="4949085" y="2261129"/>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18" name="TextBox 17"/>
          <p:cNvSpPr txBox="1"/>
          <p:nvPr/>
        </p:nvSpPr>
        <p:spPr>
          <a:xfrm>
            <a:off x="6860712" y="2261129"/>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sp>
        <p:nvSpPr>
          <p:cNvPr id="19" name="Rectangle 18"/>
          <p:cNvSpPr/>
          <p:nvPr/>
        </p:nvSpPr>
        <p:spPr>
          <a:xfrm>
            <a:off x="2209800"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20" name="Rectangle 19"/>
          <p:cNvSpPr/>
          <p:nvPr/>
        </p:nvSpPr>
        <p:spPr>
          <a:xfrm>
            <a:off x="2980042"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1" name="Rectangle 20"/>
          <p:cNvSpPr/>
          <p:nvPr/>
        </p:nvSpPr>
        <p:spPr>
          <a:xfrm>
            <a:off x="4145239"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22" name="Rectangle 21"/>
          <p:cNvSpPr/>
          <p:nvPr/>
        </p:nvSpPr>
        <p:spPr>
          <a:xfrm>
            <a:off x="4915481"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3" name="Rectangle 22"/>
          <p:cNvSpPr/>
          <p:nvPr/>
        </p:nvSpPr>
        <p:spPr>
          <a:xfrm>
            <a:off x="6050239"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24" name="Rectangle 23"/>
          <p:cNvSpPr/>
          <p:nvPr/>
        </p:nvSpPr>
        <p:spPr>
          <a:xfrm>
            <a:off x="6820481"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5" name="Rectangle 24"/>
          <p:cNvSpPr/>
          <p:nvPr/>
        </p:nvSpPr>
        <p:spPr>
          <a:xfrm>
            <a:off x="7955239"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26" name="Rectangle 25"/>
          <p:cNvSpPr/>
          <p:nvPr/>
        </p:nvSpPr>
        <p:spPr>
          <a:xfrm>
            <a:off x="8725481"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cxnSp>
        <p:nvCxnSpPr>
          <p:cNvPr id="27" name="Straight Arrow Connector 26"/>
          <p:cNvCxnSpPr/>
          <p:nvPr/>
        </p:nvCxnSpPr>
        <p:spPr>
          <a:xfrm>
            <a:off x="3742043" y="3708929"/>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p:nvPr/>
        </p:nvCxnSpPr>
        <p:spPr>
          <a:xfrm>
            <a:off x="7582481" y="3785129"/>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9" name="Straight Connector 28"/>
          <p:cNvCxnSpPr/>
          <p:nvPr/>
        </p:nvCxnSpPr>
        <p:spPr>
          <a:xfrm flipH="1">
            <a:off x="8717239" y="3480329"/>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30" name="TextBox 29"/>
          <p:cNvSpPr txBox="1"/>
          <p:nvPr/>
        </p:nvSpPr>
        <p:spPr>
          <a:xfrm>
            <a:off x="3043539" y="3568197"/>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31" name="TextBox 30"/>
          <p:cNvSpPr txBox="1"/>
          <p:nvPr/>
        </p:nvSpPr>
        <p:spPr>
          <a:xfrm>
            <a:off x="6880044" y="3556529"/>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sp>
        <p:nvSpPr>
          <p:cNvPr id="32" name="TextBox 31"/>
          <p:cNvSpPr txBox="1"/>
          <p:nvPr/>
        </p:nvSpPr>
        <p:spPr>
          <a:xfrm>
            <a:off x="4968417" y="3578563"/>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cxnSp>
        <p:nvCxnSpPr>
          <p:cNvPr id="33" name="Straight Connector 32"/>
          <p:cNvCxnSpPr/>
          <p:nvPr/>
        </p:nvCxnSpPr>
        <p:spPr>
          <a:xfrm flipH="1">
            <a:off x="4915502" y="3479870"/>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34" name="TextBox 33"/>
          <p:cNvSpPr txBox="1"/>
          <p:nvPr/>
        </p:nvSpPr>
        <p:spPr>
          <a:xfrm>
            <a:off x="4597723" y="2696795"/>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35" name="TextBox 34"/>
          <p:cNvSpPr txBox="1"/>
          <p:nvPr/>
        </p:nvSpPr>
        <p:spPr>
          <a:xfrm>
            <a:off x="6504338" y="2710046"/>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36" name="TextBox 35"/>
          <p:cNvSpPr txBox="1"/>
          <p:nvPr/>
        </p:nvSpPr>
        <p:spPr>
          <a:xfrm>
            <a:off x="8432456" y="2710046"/>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37" name="TextBox 36"/>
          <p:cNvSpPr txBox="1"/>
          <p:nvPr/>
        </p:nvSpPr>
        <p:spPr>
          <a:xfrm>
            <a:off x="2667833" y="2708463"/>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cxnSp>
        <p:nvCxnSpPr>
          <p:cNvPr id="38" name="Straight Arrow Connector 37"/>
          <p:cNvCxnSpPr/>
          <p:nvPr/>
        </p:nvCxnSpPr>
        <p:spPr>
          <a:xfrm>
            <a:off x="5690191" y="3785129"/>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9" name="TextBox 38"/>
          <p:cNvSpPr txBox="1"/>
          <p:nvPr/>
        </p:nvSpPr>
        <p:spPr>
          <a:xfrm>
            <a:off x="4597723" y="3992195"/>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40" name="TextBox 39"/>
          <p:cNvSpPr txBox="1"/>
          <p:nvPr/>
        </p:nvSpPr>
        <p:spPr>
          <a:xfrm>
            <a:off x="6504338" y="4005446"/>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41" name="TextBox 40"/>
          <p:cNvSpPr txBox="1"/>
          <p:nvPr/>
        </p:nvSpPr>
        <p:spPr>
          <a:xfrm>
            <a:off x="8432456" y="4005446"/>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42" name="TextBox 41"/>
          <p:cNvSpPr txBox="1"/>
          <p:nvPr/>
        </p:nvSpPr>
        <p:spPr>
          <a:xfrm>
            <a:off x="2667833" y="4003863"/>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
        <p:nvSpPr>
          <p:cNvPr id="43" name="Content Placeholder 2"/>
          <p:cNvSpPr txBox="1">
            <a:spLocks/>
          </p:cNvSpPr>
          <p:nvPr/>
        </p:nvSpPr>
        <p:spPr>
          <a:xfrm>
            <a:off x="156580" y="4720445"/>
            <a:ext cx="11759485" cy="1886751"/>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Linked list require </a:t>
            </a:r>
            <a:r>
              <a:rPr lang="en-IN" b="1" dirty="0">
                <a:solidFill>
                  <a:srgbClr val="C00000"/>
                </a:solidFill>
              </a:rPr>
              <a:t>more memory</a:t>
            </a:r>
            <a:r>
              <a:rPr lang="en-IN" b="1" dirty="0">
                <a:solidFill>
                  <a:srgbClr val="FF0000"/>
                </a:solidFill>
              </a:rPr>
              <a:t> </a:t>
            </a:r>
            <a:r>
              <a:rPr lang="en-IN" dirty="0"/>
              <a:t>compared to array because along with value it stores pointer to next node.</a:t>
            </a:r>
          </a:p>
          <a:p>
            <a:r>
              <a:rPr lang="en-IN" dirty="0"/>
              <a:t>Linked lists are among the simplest and most common data structures. They can be used to implement other data structures like stacks, queues, and symbolic expressions, etc…</a:t>
            </a:r>
            <a:endParaRPr lang="en-US" dirty="0"/>
          </a:p>
        </p:txBody>
      </p:sp>
    </p:spTree>
    <p:extLst>
      <p:ext uri="{BB962C8B-B14F-4D97-AF65-F5344CB8AC3E}">
        <p14:creationId xmlns:p14="http://schemas.microsoft.com/office/powerpoint/2010/main" val="313474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32"/>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38"/>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P spid="9" grpId="0" animBg="1"/>
      <p:bldP spid="10" grpId="0" animBg="1"/>
      <p:bldP spid="11" grpId="0" animBg="1"/>
      <p:bldP spid="16" grpId="0"/>
      <p:bldP spid="17" grpId="0"/>
      <p:bldP spid="18" grpId="0"/>
      <p:bldP spid="19" grpId="0" animBg="1"/>
      <p:bldP spid="20" grpId="0" animBg="1"/>
      <p:bldP spid="21" grpId="0" animBg="1"/>
      <p:bldP spid="22" grpId="0" animBg="1"/>
      <p:bldP spid="23" grpId="0" animBg="1"/>
      <p:bldP spid="24" grpId="0" animBg="1"/>
      <p:bldP spid="25" grpId="0" animBg="1"/>
      <p:bldP spid="26" grpId="0" animBg="1"/>
      <p:bldP spid="30" grpId="0"/>
      <p:bldP spid="31" grpId="0"/>
      <p:bldP spid="32" grpId="0"/>
      <p:bldP spid="32" grpId="1"/>
      <p:bldP spid="34" grpId="0"/>
      <p:bldP spid="35" grpId="0"/>
      <p:bldP spid="36" grpId="0"/>
      <p:bldP spid="37" grpId="0"/>
      <p:bldP spid="39" grpId="0"/>
      <p:bldP spid="40" grpId="0"/>
      <p:bldP spid="41" grpId="0"/>
      <p:bldP spid="42" grpId="0"/>
      <p:bldP spid="4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Summary of Array vs. Linked List</a:t>
            </a:r>
          </a:p>
        </p:txBody>
      </p:sp>
      <p:graphicFrame>
        <p:nvGraphicFramePr>
          <p:cNvPr id="4" name="Table 3"/>
          <p:cNvGraphicFramePr>
            <a:graphicFrameLocks noGrp="1"/>
          </p:cNvGraphicFramePr>
          <p:nvPr>
            <p:extLst>
              <p:ext uri="{D42A27DB-BD31-4B8C-83A1-F6EECF244321}">
                <p14:modId xmlns:p14="http://schemas.microsoft.com/office/powerpoint/2010/main" val="2218021208"/>
              </p:ext>
            </p:extLst>
          </p:nvPr>
        </p:nvGraphicFramePr>
        <p:xfrm>
          <a:off x="229832" y="923853"/>
          <a:ext cx="11675123" cy="4693920"/>
        </p:xfrm>
        <a:graphic>
          <a:graphicData uri="http://schemas.openxmlformats.org/drawingml/2006/table">
            <a:tbl>
              <a:tblPr firstRow="1" bandRow="1">
                <a:tableStyleId>{5940675A-B579-460E-94D1-54222C63F5DA}</a:tableStyleId>
              </a:tblPr>
              <a:tblGrid>
                <a:gridCol w="480382">
                  <a:extLst>
                    <a:ext uri="{9D8B030D-6E8A-4147-A177-3AD203B41FA5}">
                      <a16:colId xmlns:a16="http://schemas.microsoft.com/office/drawing/2014/main" val="20000"/>
                    </a:ext>
                  </a:extLst>
                </a:gridCol>
                <a:gridCol w="7075503">
                  <a:extLst>
                    <a:ext uri="{9D8B030D-6E8A-4147-A177-3AD203B41FA5}">
                      <a16:colId xmlns:a16="http://schemas.microsoft.com/office/drawing/2014/main" val="20001"/>
                    </a:ext>
                  </a:extLst>
                </a:gridCol>
                <a:gridCol w="1944209">
                  <a:extLst>
                    <a:ext uri="{9D8B030D-6E8A-4147-A177-3AD203B41FA5}">
                      <a16:colId xmlns:a16="http://schemas.microsoft.com/office/drawing/2014/main" val="20002"/>
                    </a:ext>
                  </a:extLst>
                </a:gridCol>
                <a:gridCol w="2175029">
                  <a:extLst>
                    <a:ext uri="{9D8B030D-6E8A-4147-A177-3AD203B41FA5}">
                      <a16:colId xmlns:a16="http://schemas.microsoft.com/office/drawing/2014/main" val="20003"/>
                    </a:ext>
                  </a:extLst>
                </a:gridCol>
              </a:tblGrid>
              <a:tr h="370840">
                <a:tc>
                  <a:txBody>
                    <a:bodyPr/>
                    <a:lstStyle/>
                    <a:p>
                      <a:pPr algn="ctr"/>
                      <a:r>
                        <a:rPr lang="en-US" sz="2200" b="1" dirty="0"/>
                        <a:t>#</a:t>
                      </a:r>
                    </a:p>
                  </a:txBody>
                  <a:tcPr>
                    <a:solidFill>
                      <a:schemeClr val="bg1">
                        <a:lumMod val="85000"/>
                      </a:schemeClr>
                    </a:solidFill>
                  </a:tcPr>
                </a:tc>
                <a:tc>
                  <a:txBody>
                    <a:bodyPr/>
                    <a:lstStyle/>
                    <a:p>
                      <a:r>
                        <a:rPr lang="en-US" sz="2200" b="1" dirty="0"/>
                        <a:t>Point</a:t>
                      </a:r>
                    </a:p>
                  </a:txBody>
                  <a:tcPr>
                    <a:solidFill>
                      <a:schemeClr val="bg1">
                        <a:lumMod val="85000"/>
                      </a:schemeClr>
                    </a:solidFill>
                  </a:tcPr>
                </a:tc>
                <a:tc>
                  <a:txBody>
                    <a:bodyPr/>
                    <a:lstStyle/>
                    <a:p>
                      <a:pPr algn="ctr"/>
                      <a:r>
                        <a:rPr lang="en-US" sz="2200" b="1" dirty="0"/>
                        <a:t>Array</a:t>
                      </a:r>
                    </a:p>
                  </a:txBody>
                  <a:tcPr>
                    <a:solidFill>
                      <a:schemeClr val="bg1">
                        <a:lumMod val="85000"/>
                      </a:schemeClr>
                    </a:solidFill>
                  </a:tcPr>
                </a:tc>
                <a:tc>
                  <a:txBody>
                    <a:bodyPr/>
                    <a:lstStyle/>
                    <a:p>
                      <a:pPr algn="ctr"/>
                      <a:r>
                        <a:rPr lang="en-US" sz="2200" b="1" dirty="0"/>
                        <a:t>Linked List</a:t>
                      </a:r>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a:r>
                        <a:rPr lang="en-US" sz="2200" dirty="0"/>
                        <a:t>1</a:t>
                      </a:r>
                    </a:p>
                  </a:txBody>
                  <a:tcPr>
                    <a:solidFill>
                      <a:schemeClr val="bg1">
                        <a:lumMod val="85000"/>
                      </a:schemeClr>
                    </a:solidFill>
                  </a:tcPr>
                </a:tc>
                <a:tc>
                  <a:txBody>
                    <a:bodyPr/>
                    <a:lstStyle/>
                    <a:p>
                      <a:r>
                        <a:rPr lang="en-US" sz="2200" dirty="0"/>
                        <a:t>An existing data structure in the programming language</a:t>
                      </a:r>
                    </a:p>
                  </a:txBody>
                  <a:tcPr/>
                </a:tc>
                <a:tc>
                  <a:txBody>
                    <a:bodyPr/>
                    <a:lstStyle/>
                    <a:p>
                      <a:pPr algn="ctr"/>
                      <a:r>
                        <a:rPr lang="en-US" sz="2200" dirty="0"/>
                        <a:t>Yes</a:t>
                      </a:r>
                    </a:p>
                  </a:txBody>
                  <a:tcPr>
                    <a:solidFill>
                      <a:schemeClr val="accent3">
                        <a:lumMod val="20000"/>
                        <a:lumOff val="80000"/>
                      </a:schemeClr>
                    </a:solidFill>
                  </a:tcPr>
                </a:tc>
                <a:tc>
                  <a:txBody>
                    <a:bodyPr/>
                    <a:lstStyle/>
                    <a:p>
                      <a:pPr algn="ctr"/>
                      <a:r>
                        <a:rPr lang="en-US" sz="2200" dirty="0"/>
                        <a:t>No</a:t>
                      </a:r>
                    </a:p>
                  </a:txBody>
                  <a:tcPr>
                    <a:solidFill>
                      <a:schemeClr val="accent6">
                        <a:lumMod val="20000"/>
                        <a:lumOff val="80000"/>
                      </a:schemeClr>
                    </a:solidFill>
                  </a:tcPr>
                </a:tc>
                <a:extLst>
                  <a:ext uri="{0D108BD9-81ED-4DB2-BD59-A6C34878D82A}">
                    <a16:rowId xmlns:a16="http://schemas.microsoft.com/office/drawing/2014/main" val="10001"/>
                  </a:ext>
                </a:extLst>
              </a:tr>
              <a:tr h="370840">
                <a:tc>
                  <a:txBody>
                    <a:bodyPr/>
                    <a:lstStyle/>
                    <a:p>
                      <a:pPr algn="ctr"/>
                      <a:r>
                        <a:rPr lang="en-US" sz="2200" dirty="0"/>
                        <a:t>2</a:t>
                      </a:r>
                    </a:p>
                  </a:txBody>
                  <a:tcPr>
                    <a:solidFill>
                      <a:schemeClr val="bg1">
                        <a:lumMod val="85000"/>
                      </a:schemeClr>
                    </a:solidFill>
                  </a:tcPr>
                </a:tc>
                <a:tc>
                  <a:txBody>
                    <a:bodyPr/>
                    <a:lstStyle/>
                    <a:p>
                      <a:r>
                        <a:rPr lang="en-US" sz="2200" dirty="0"/>
                        <a:t>Fixed size in memory</a:t>
                      </a:r>
                    </a:p>
                  </a:txBody>
                  <a:tcPr/>
                </a:tc>
                <a:tc>
                  <a:txBody>
                    <a:bodyPr/>
                    <a:lstStyle/>
                    <a:p>
                      <a:pPr algn="ctr"/>
                      <a:r>
                        <a:rPr lang="en-US" sz="2200" dirty="0"/>
                        <a:t>Yes</a:t>
                      </a:r>
                    </a:p>
                  </a:txBody>
                  <a:tcPr>
                    <a:solidFill>
                      <a:schemeClr val="accent3">
                        <a:lumMod val="20000"/>
                        <a:lumOff val="80000"/>
                      </a:schemeClr>
                    </a:solidFill>
                  </a:tcPr>
                </a:tc>
                <a:tc>
                  <a:txBody>
                    <a:bodyPr/>
                    <a:lstStyle/>
                    <a:p>
                      <a:pPr algn="ctr"/>
                      <a:r>
                        <a:rPr lang="en-US" sz="2200" dirty="0"/>
                        <a:t>No</a:t>
                      </a:r>
                    </a:p>
                  </a:txBody>
                  <a:tcPr>
                    <a:solidFill>
                      <a:schemeClr val="accent6">
                        <a:lumMod val="20000"/>
                        <a:lumOff val="80000"/>
                      </a:schemeClr>
                    </a:solidFill>
                  </a:tcPr>
                </a:tc>
                <a:extLst>
                  <a:ext uri="{0D108BD9-81ED-4DB2-BD59-A6C34878D82A}">
                    <a16:rowId xmlns:a16="http://schemas.microsoft.com/office/drawing/2014/main" val="10002"/>
                  </a:ext>
                </a:extLst>
              </a:tr>
              <a:tr h="370840">
                <a:tc>
                  <a:txBody>
                    <a:bodyPr/>
                    <a:lstStyle/>
                    <a:p>
                      <a:pPr algn="ctr"/>
                      <a:r>
                        <a:rPr lang="en-US" sz="2200" dirty="0"/>
                        <a:t>3</a:t>
                      </a:r>
                    </a:p>
                  </a:txBody>
                  <a:tcPr>
                    <a:solidFill>
                      <a:schemeClr val="bg1">
                        <a:lumMod val="85000"/>
                      </a:schemeClr>
                    </a:solidFill>
                  </a:tcPr>
                </a:tc>
                <a:tc>
                  <a:txBody>
                    <a:bodyPr/>
                    <a:lstStyle/>
                    <a:p>
                      <a:r>
                        <a:rPr lang="en-US" sz="2200" dirty="0"/>
                        <a:t>Elements or nodes are stored contiguously in memory</a:t>
                      </a:r>
                    </a:p>
                  </a:txBody>
                  <a:tcPr/>
                </a:tc>
                <a:tc>
                  <a:txBody>
                    <a:bodyPr/>
                    <a:lstStyle/>
                    <a:p>
                      <a:pPr algn="ctr"/>
                      <a:r>
                        <a:rPr lang="en-US" sz="2200" dirty="0"/>
                        <a:t>Yes</a:t>
                      </a:r>
                    </a:p>
                  </a:txBody>
                  <a:tcPr>
                    <a:solidFill>
                      <a:schemeClr val="accent3">
                        <a:lumMod val="20000"/>
                        <a:lumOff val="80000"/>
                      </a:schemeClr>
                    </a:solidFill>
                  </a:tcPr>
                </a:tc>
                <a:tc>
                  <a:txBody>
                    <a:bodyPr/>
                    <a:lstStyle/>
                    <a:p>
                      <a:pPr algn="ctr"/>
                      <a:r>
                        <a:rPr lang="en-US" sz="2200" dirty="0"/>
                        <a:t>No</a:t>
                      </a:r>
                    </a:p>
                  </a:txBody>
                  <a:tcPr>
                    <a:solidFill>
                      <a:schemeClr val="accent6">
                        <a:lumMod val="20000"/>
                        <a:lumOff val="80000"/>
                      </a:schemeClr>
                    </a:solidFill>
                  </a:tcPr>
                </a:tc>
                <a:extLst>
                  <a:ext uri="{0D108BD9-81ED-4DB2-BD59-A6C34878D82A}">
                    <a16:rowId xmlns:a16="http://schemas.microsoft.com/office/drawing/2014/main" val="10003"/>
                  </a:ext>
                </a:extLst>
              </a:tr>
              <a:tr h="370840">
                <a:tc>
                  <a:txBody>
                    <a:bodyPr/>
                    <a:lstStyle/>
                    <a:p>
                      <a:pPr algn="ctr"/>
                      <a:r>
                        <a:rPr lang="en-US" sz="2200" dirty="0"/>
                        <a:t>4</a:t>
                      </a:r>
                    </a:p>
                  </a:txBody>
                  <a:tcPr>
                    <a:solidFill>
                      <a:schemeClr val="bg1">
                        <a:lumMod val="85000"/>
                      </a:schemeClr>
                    </a:solidFill>
                  </a:tcPr>
                </a:tc>
                <a:tc>
                  <a:txBody>
                    <a:bodyPr/>
                    <a:lstStyle/>
                    <a:p>
                      <a:r>
                        <a:rPr lang="en-US" sz="2200" dirty="0"/>
                        <a:t>Memory usage</a:t>
                      </a:r>
                    </a:p>
                  </a:txBody>
                  <a:tcPr/>
                </a:tc>
                <a:tc>
                  <a:txBody>
                    <a:bodyPr/>
                    <a:lstStyle/>
                    <a:p>
                      <a:pPr algn="ctr"/>
                      <a:r>
                        <a:rPr lang="en-US" sz="2200" dirty="0"/>
                        <a:t>Low</a:t>
                      </a:r>
                    </a:p>
                  </a:txBody>
                  <a:tcPr>
                    <a:solidFill>
                      <a:schemeClr val="accent6">
                        <a:lumMod val="20000"/>
                        <a:lumOff val="80000"/>
                      </a:schemeClr>
                    </a:solidFill>
                  </a:tcPr>
                </a:tc>
                <a:tc>
                  <a:txBody>
                    <a:bodyPr/>
                    <a:lstStyle/>
                    <a:p>
                      <a:pPr algn="ctr"/>
                      <a:r>
                        <a:rPr lang="en-US" sz="2200" dirty="0"/>
                        <a:t>High</a:t>
                      </a:r>
                    </a:p>
                  </a:txBody>
                  <a:tcPr>
                    <a:solidFill>
                      <a:schemeClr val="accent3">
                        <a:lumMod val="20000"/>
                        <a:lumOff val="80000"/>
                      </a:schemeClr>
                    </a:solidFill>
                  </a:tcPr>
                </a:tc>
                <a:extLst>
                  <a:ext uri="{0D108BD9-81ED-4DB2-BD59-A6C34878D82A}">
                    <a16:rowId xmlns:a16="http://schemas.microsoft.com/office/drawing/2014/main" val="10004"/>
                  </a:ext>
                </a:extLst>
              </a:tr>
              <a:tr h="370840">
                <a:tc>
                  <a:txBody>
                    <a:bodyPr/>
                    <a:lstStyle/>
                    <a:p>
                      <a:pPr algn="ctr"/>
                      <a:r>
                        <a:rPr lang="en-US" sz="2200" dirty="0"/>
                        <a:t>5</a:t>
                      </a:r>
                    </a:p>
                  </a:txBody>
                  <a:tcPr>
                    <a:solidFill>
                      <a:schemeClr val="bg1">
                        <a:lumMod val="85000"/>
                      </a:schemeClr>
                    </a:solidFill>
                  </a:tcPr>
                </a:tc>
                <a:tc>
                  <a:txBody>
                    <a:bodyPr/>
                    <a:lstStyle/>
                    <a:p>
                      <a:r>
                        <a:rPr lang="en-US" sz="2200" dirty="0"/>
                        <a:t>Direct (random) access to elements</a:t>
                      </a:r>
                    </a:p>
                  </a:txBody>
                  <a:tcPr/>
                </a:tc>
                <a:tc>
                  <a:txBody>
                    <a:bodyPr/>
                    <a:lstStyle/>
                    <a:p>
                      <a:pPr algn="ctr"/>
                      <a:r>
                        <a:rPr lang="en-US" sz="2200" dirty="0"/>
                        <a:t>No</a:t>
                      </a:r>
                    </a:p>
                  </a:txBody>
                  <a:tcPr>
                    <a:solidFill>
                      <a:schemeClr val="accent6">
                        <a:lumMod val="20000"/>
                        <a:lumOff val="80000"/>
                      </a:schemeClr>
                    </a:solidFill>
                  </a:tcPr>
                </a:tc>
                <a:tc>
                  <a:txBody>
                    <a:bodyPr/>
                    <a:lstStyle/>
                    <a:p>
                      <a:pPr algn="ctr"/>
                      <a:r>
                        <a:rPr lang="en-US" sz="2200" dirty="0"/>
                        <a:t>Yes</a:t>
                      </a:r>
                    </a:p>
                  </a:txBody>
                  <a:tcPr>
                    <a:solidFill>
                      <a:schemeClr val="accent3">
                        <a:lumMod val="20000"/>
                        <a:lumOff val="80000"/>
                      </a:schemeClr>
                    </a:solidFill>
                  </a:tcPr>
                </a:tc>
                <a:extLst>
                  <a:ext uri="{0D108BD9-81ED-4DB2-BD59-A6C34878D82A}">
                    <a16:rowId xmlns:a16="http://schemas.microsoft.com/office/drawing/2014/main" val="10005"/>
                  </a:ext>
                </a:extLst>
              </a:tr>
              <a:tr h="370840">
                <a:tc>
                  <a:txBody>
                    <a:bodyPr/>
                    <a:lstStyle/>
                    <a:p>
                      <a:pPr algn="ctr"/>
                      <a:r>
                        <a:rPr lang="en-US" sz="2200" dirty="0"/>
                        <a:t>6</a:t>
                      </a:r>
                    </a:p>
                  </a:txBody>
                  <a:tcPr>
                    <a:solidFill>
                      <a:schemeClr val="bg1">
                        <a:lumMod val="85000"/>
                      </a:schemeClr>
                    </a:solidFill>
                  </a:tcPr>
                </a:tc>
                <a:tc>
                  <a:txBody>
                    <a:bodyPr/>
                    <a:lstStyle/>
                    <a:p>
                      <a:r>
                        <a:rPr lang="en-US" sz="2200" dirty="0"/>
                        <a:t>Insertion Operation</a:t>
                      </a:r>
                    </a:p>
                  </a:txBody>
                  <a:tcPr/>
                </a:tc>
                <a:tc>
                  <a:txBody>
                    <a:bodyPr/>
                    <a:lstStyle/>
                    <a:p>
                      <a:pPr algn="ctr"/>
                      <a:r>
                        <a:rPr lang="en-US" sz="2200" dirty="0"/>
                        <a:t>Less efficient</a:t>
                      </a:r>
                    </a:p>
                  </a:txBody>
                  <a:tcPr>
                    <a:solidFill>
                      <a:schemeClr val="accent6">
                        <a:lumMod val="20000"/>
                        <a:lumOff val="80000"/>
                      </a:schemeClr>
                    </a:solidFill>
                  </a:tcPr>
                </a:tc>
                <a:tc>
                  <a:txBody>
                    <a:bodyPr/>
                    <a:lstStyle/>
                    <a:p>
                      <a:pPr algn="ctr"/>
                      <a:r>
                        <a:rPr lang="en-US" sz="2200" dirty="0"/>
                        <a:t>More</a:t>
                      </a:r>
                      <a:r>
                        <a:rPr lang="en-US" sz="2200" baseline="0" dirty="0"/>
                        <a:t> </a:t>
                      </a:r>
                      <a:r>
                        <a:rPr lang="en-US" sz="2200" dirty="0"/>
                        <a:t>efficient</a:t>
                      </a:r>
                    </a:p>
                  </a:txBody>
                  <a:tcPr>
                    <a:solidFill>
                      <a:schemeClr val="accent3">
                        <a:lumMod val="20000"/>
                        <a:lumOff val="80000"/>
                      </a:schemeClr>
                    </a:solidFill>
                  </a:tcPr>
                </a:tc>
                <a:extLst>
                  <a:ext uri="{0D108BD9-81ED-4DB2-BD59-A6C34878D82A}">
                    <a16:rowId xmlns:a16="http://schemas.microsoft.com/office/drawing/2014/main" val="10006"/>
                  </a:ext>
                </a:extLst>
              </a:tr>
              <a:tr h="370840">
                <a:tc>
                  <a:txBody>
                    <a:bodyPr/>
                    <a:lstStyle/>
                    <a:p>
                      <a:pPr algn="ctr"/>
                      <a:r>
                        <a:rPr lang="en-US" sz="2200" dirty="0"/>
                        <a:t>7</a:t>
                      </a:r>
                    </a:p>
                  </a:txBody>
                  <a:tcPr>
                    <a:solidFill>
                      <a:schemeClr val="bg1">
                        <a:lumMod val="85000"/>
                      </a:schemeClr>
                    </a:solidFill>
                  </a:tcPr>
                </a:tc>
                <a:tc>
                  <a:txBody>
                    <a:bodyPr/>
                    <a:lstStyle/>
                    <a:p>
                      <a:r>
                        <a:rPr lang="en-US" sz="2200" dirty="0"/>
                        <a:t>Deletion Operation</a:t>
                      </a:r>
                    </a:p>
                  </a:txBody>
                  <a:tcPr/>
                </a:tc>
                <a:tc>
                  <a:txBody>
                    <a:bodyPr/>
                    <a:lstStyle/>
                    <a:p>
                      <a:pPr algn="ctr"/>
                      <a:r>
                        <a:rPr lang="en-US" sz="2200" dirty="0"/>
                        <a:t>Less efficient</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a:t>More</a:t>
                      </a:r>
                      <a:r>
                        <a:rPr lang="en-US" sz="2200" baseline="0" dirty="0"/>
                        <a:t> </a:t>
                      </a:r>
                      <a:r>
                        <a:rPr lang="en-US" sz="2200" dirty="0"/>
                        <a:t>efficient</a:t>
                      </a:r>
                    </a:p>
                  </a:txBody>
                  <a:tcPr>
                    <a:solidFill>
                      <a:schemeClr val="accent3">
                        <a:lumMod val="20000"/>
                        <a:lumOff val="80000"/>
                      </a:schemeClr>
                    </a:solidFill>
                  </a:tcPr>
                </a:tc>
                <a:extLst>
                  <a:ext uri="{0D108BD9-81ED-4DB2-BD59-A6C34878D82A}">
                    <a16:rowId xmlns:a16="http://schemas.microsoft.com/office/drawing/2014/main" val="10007"/>
                  </a:ext>
                </a:extLst>
              </a:tr>
              <a:tr h="370840">
                <a:tc>
                  <a:txBody>
                    <a:bodyPr/>
                    <a:lstStyle/>
                    <a:p>
                      <a:pPr algn="ctr"/>
                      <a:r>
                        <a:rPr lang="en-US" sz="2200" dirty="0"/>
                        <a:t>8</a:t>
                      </a:r>
                    </a:p>
                  </a:txBody>
                  <a:tcPr>
                    <a:solidFill>
                      <a:schemeClr val="bg1">
                        <a:lumMod val="85000"/>
                      </a:schemeClr>
                    </a:solidFill>
                  </a:tcPr>
                </a:tc>
                <a:tc>
                  <a:txBody>
                    <a:bodyPr/>
                    <a:lstStyle/>
                    <a:p>
                      <a:r>
                        <a:rPr lang="en-US" sz="2200" dirty="0"/>
                        <a:t>Search Operation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a:t>More</a:t>
                      </a:r>
                      <a:r>
                        <a:rPr lang="en-US" sz="2200" baseline="0" dirty="0"/>
                        <a:t> </a:t>
                      </a:r>
                      <a:r>
                        <a:rPr lang="en-US" sz="2200" dirty="0"/>
                        <a:t>efficient</a:t>
                      </a:r>
                    </a:p>
                  </a:txBody>
                  <a:tcPr>
                    <a:solidFill>
                      <a:schemeClr val="accent3">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a:t>Less efficient</a:t>
                      </a:r>
                    </a:p>
                  </a:txBody>
                  <a:tcPr>
                    <a:solidFill>
                      <a:schemeClr val="accent6">
                        <a:lumMod val="20000"/>
                        <a:lumOff val="80000"/>
                      </a:schemeClr>
                    </a:solidFill>
                  </a:tcPr>
                </a:tc>
                <a:extLst>
                  <a:ext uri="{0D108BD9-81ED-4DB2-BD59-A6C34878D82A}">
                    <a16:rowId xmlns:a16="http://schemas.microsoft.com/office/drawing/2014/main" val="10008"/>
                  </a:ext>
                </a:extLst>
              </a:tr>
              <a:tr h="370840">
                <a:tc>
                  <a:txBody>
                    <a:bodyPr/>
                    <a:lstStyle/>
                    <a:p>
                      <a:pPr algn="ctr"/>
                      <a:r>
                        <a:rPr lang="en-US" sz="2200" dirty="0"/>
                        <a:t>9</a:t>
                      </a:r>
                    </a:p>
                  </a:txBody>
                  <a:tcPr>
                    <a:solidFill>
                      <a:schemeClr val="bg1">
                        <a:lumMod val="85000"/>
                      </a:schemeClr>
                    </a:solidFill>
                  </a:tcPr>
                </a:tc>
                <a:tc>
                  <a:txBody>
                    <a:bodyPr/>
                    <a:lstStyle/>
                    <a:p>
                      <a:r>
                        <a:rPr lang="en-US" sz="2200" dirty="0"/>
                        <a:t>Join Operation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a:t>Less efficient</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a:t>More</a:t>
                      </a:r>
                      <a:r>
                        <a:rPr lang="en-US" sz="2200" baseline="0" dirty="0"/>
                        <a:t> </a:t>
                      </a:r>
                      <a:r>
                        <a:rPr lang="en-US" sz="2200" dirty="0"/>
                        <a:t>efficient</a:t>
                      </a:r>
                    </a:p>
                  </a:txBody>
                  <a:tcPr>
                    <a:solidFill>
                      <a:schemeClr val="accent3">
                        <a:lumMod val="20000"/>
                        <a:lumOff val="80000"/>
                      </a:schemeClr>
                    </a:solidFill>
                  </a:tcPr>
                </a:tc>
                <a:extLst>
                  <a:ext uri="{0D108BD9-81ED-4DB2-BD59-A6C34878D82A}">
                    <a16:rowId xmlns:a16="http://schemas.microsoft.com/office/drawing/2014/main" val="10009"/>
                  </a:ext>
                </a:extLst>
              </a:tr>
              <a:tr h="370840">
                <a:tc>
                  <a:txBody>
                    <a:bodyPr/>
                    <a:lstStyle/>
                    <a:p>
                      <a:pPr algn="ctr"/>
                      <a:r>
                        <a:rPr lang="en-US" sz="2200" dirty="0"/>
                        <a:t>10</a:t>
                      </a:r>
                    </a:p>
                  </a:txBody>
                  <a:tcPr>
                    <a:solidFill>
                      <a:schemeClr val="bg1">
                        <a:lumMod val="85000"/>
                      </a:schemeClr>
                    </a:solidFill>
                  </a:tcPr>
                </a:tc>
                <a:tc>
                  <a:txBody>
                    <a:bodyPr/>
                    <a:lstStyle/>
                    <a:p>
                      <a:r>
                        <a:rPr lang="en-US" sz="2200" dirty="0"/>
                        <a:t>Split Operation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a:t>Less efficient</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a:t>More</a:t>
                      </a:r>
                      <a:r>
                        <a:rPr lang="en-US" sz="2200" baseline="0" dirty="0"/>
                        <a:t> </a:t>
                      </a:r>
                      <a:r>
                        <a:rPr lang="en-US" sz="2200" dirty="0"/>
                        <a:t>efficient</a:t>
                      </a:r>
                    </a:p>
                  </a:txBody>
                  <a:tcPr>
                    <a:solidFill>
                      <a:schemeClr val="accent3">
                        <a:lumMod val="20000"/>
                        <a:lumOff val="80000"/>
                      </a:schemeClr>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913434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DeptPPT">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5623</TotalTime>
  <Words>7661</Words>
  <Application>Microsoft Office PowerPoint</Application>
  <PresentationFormat>Widescreen</PresentationFormat>
  <Paragraphs>1398</Paragraphs>
  <Slides>73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73</vt:i4>
      </vt:variant>
    </vt:vector>
  </HeadingPairs>
  <TitlesOfParts>
    <vt:vector size="82" baseType="lpstr">
      <vt:lpstr>Arial</vt:lpstr>
      <vt:lpstr>Calibri</vt:lpstr>
      <vt:lpstr>Wingdings 2</vt:lpstr>
      <vt:lpstr>Roboto Condensed Light</vt:lpstr>
      <vt:lpstr>Wingdings</vt:lpstr>
      <vt:lpstr>Roboto Condensed</vt:lpstr>
      <vt:lpstr>Wingdings 3</vt:lpstr>
      <vt:lpstr>Consolas</vt:lpstr>
      <vt:lpstr>Office Theme</vt:lpstr>
      <vt:lpstr>Unit-2 (Part 2)  Linked List Linear Data Structure</vt:lpstr>
      <vt:lpstr>PowerPoint Presentation</vt:lpstr>
      <vt:lpstr>Linked Storage Representation</vt:lpstr>
      <vt:lpstr>Linked Storage Representation</vt:lpstr>
      <vt:lpstr>Pros &amp; Cons of Linked Allocation Cont.</vt:lpstr>
      <vt:lpstr>Pros &amp; Cons of Linked Allocation Cont.</vt:lpstr>
      <vt:lpstr>Pros &amp; Cons of Linked Allocation Cont.</vt:lpstr>
      <vt:lpstr>Pros &amp; Cons of Linked Allocation</vt:lpstr>
      <vt:lpstr>Summary of Array vs. Linked List</vt:lpstr>
      <vt:lpstr>Operations &amp; Type of Linked List</vt:lpstr>
      <vt:lpstr>Singly Linked List</vt:lpstr>
      <vt:lpstr>Node Structure of Singly List</vt:lpstr>
      <vt:lpstr>Node Structure of Singly List</vt:lpstr>
      <vt:lpstr>Algorithms for singly linked list</vt:lpstr>
      <vt:lpstr>Availability Stack</vt:lpstr>
      <vt:lpstr>Function: INSERT(X, First)</vt:lpstr>
      <vt:lpstr>Function: INSERT(X,FIRST) Cont…</vt:lpstr>
      <vt:lpstr>Example: INSERT(50, FIRST)</vt:lpstr>
      <vt:lpstr>Java code to insert a Node at First Location</vt:lpstr>
      <vt:lpstr>Function: INSEND(X, FIRST)</vt:lpstr>
      <vt:lpstr>Function: INSEND(X, First) Cont…</vt:lpstr>
      <vt:lpstr>Function: INSEND(50, FIRST)</vt:lpstr>
      <vt:lpstr>Java code to insert a Node at Last Location</vt:lpstr>
      <vt:lpstr>Function: INSORD(X, FIRST)</vt:lpstr>
      <vt:lpstr>Function: INSORD(X, FIRST)</vt:lpstr>
      <vt:lpstr>Function: INSORD(3, FIRST)</vt:lpstr>
      <vt:lpstr>Function: INSORD(22, FIRST)</vt:lpstr>
      <vt:lpstr>Java code to insert a Node in Ordered Linked List</vt:lpstr>
      <vt:lpstr>Procedure: DELETE(X, FIRST)</vt:lpstr>
      <vt:lpstr>Procedure: DELETE( X, FIRST)</vt:lpstr>
      <vt:lpstr>Procedure: DELETE(7541, FIRST)</vt:lpstr>
      <vt:lpstr>Java code to delete a Node from linked list</vt:lpstr>
      <vt:lpstr>Function: COUNT_NODES(FIRST)</vt:lpstr>
      <vt:lpstr>Function: COPY (FIRST)</vt:lpstr>
      <vt:lpstr>Function: COPY (FIRST)</vt:lpstr>
      <vt:lpstr>Function: COPY (FIRST)</vt:lpstr>
      <vt:lpstr>Function: COPY (FIRST)</vt:lpstr>
      <vt:lpstr>Reverse a linked list</vt:lpstr>
      <vt:lpstr>Circularly Linked Linear List</vt:lpstr>
      <vt:lpstr>Circularly Linked Linear List Cont…</vt:lpstr>
      <vt:lpstr>Procedure: CIR_INS_FIRST(X,FIRST,LAST)</vt:lpstr>
      <vt:lpstr>Procedure: CIR_INS_FIRST(X,FIRST,LAST)</vt:lpstr>
      <vt:lpstr>Procedure: CIR_INS_LAST(X,FIRST,LAST)</vt:lpstr>
      <vt:lpstr>Procedure: CIR_INS_LAST( X,FIRST,LAST)</vt:lpstr>
      <vt:lpstr>Procedure: CIR_INS_ORD(X,FIRST,LAST)</vt:lpstr>
      <vt:lpstr>Procedure: CIR_INS_ORD(X,FIRST,LAST)</vt:lpstr>
      <vt:lpstr>Procedure: CIR_INS_ORD(3,FIRST,LAST)</vt:lpstr>
      <vt:lpstr>Procedure: CIR_INS_ORD(18,FIRST,LAST)</vt:lpstr>
      <vt:lpstr>Procedure: CIR_DELETE(X,FIRST,LAST)</vt:lpstr>
      <vt:lpstr>Procedure: CIR_DELETE(X,FIRST,LAST)</vt:lpstr>
      <vt:lpstr>Procedure: CIR_DELETE(7541,FIRST,LAST)</vt:lpstr>
      <vt:lpstr>Circularly Linked List with Header Node</vt:lpstr>
      <vt:lpstr>Procedure: CIR_HEAD_INS_FIRST(X,FIRST,LAST)</vt:lpstr>
      <vt:lpstr>Procedure: CIR_HEAD_INS_FIRST(X,FIRST,LAST)</vt:lpstr>
      <vt:lpstr>Procedure: CIR_HEAD_INS_LAST(X,FIRST,LAST)</vt:lpstr>
      <vt:lpstr>Procedure: CIR_HEAD_INS_LAST(X,FIRST,LAST)</vt:lpstr>
      <vt:lpstr>Procedure: CIR_HEAD_INS_AFTER-P (X,FIRST,LAST)</vt:lpstr>
      <vt:lpstr>Procedure: CIR_HEAD_INS_AFTER-P (X,FIRST,LAST)</vt:lpstr>
      <vt:lpstr>Doubly Linked Linear List</vt:lpstr>
      <vt:lpstr>Doubly Linked Linear List</vt:lpstr>
      <vt:lpstr>Node Structure of Doubly Linked List</vt:lpstr>
      <vt:lpstr>Node Structure of Doubly Linked List cont.</vt:lpstr>
      <vt:lpstr>Insert node in Doubly Linked List</vt:lpstr>
      <vt:lpstr>Insert node in Doubly Linked List</vt:lpstr>
      <vt:lpstr>Procedure: DOU_INS (L,R,M,X)</vt:lpstr>
      <vt:lpstr>Procedure: DOU_INS (L,R,M,X)</vt:lpstr>
      <vt:lpstr>Java code to Insert a Node at First Position in Doubly Linked List</vt:lpstr>
      <vt:lpstr>Java code to Insert a Node at Last Position in Doubly Linked List</vt:lpstr>
      <vt:lpstr>Java code to Insert a Node at Given Position in Doubly Linked List</vt:lpstr>
      <vt:lpstr>PROCEDURE: DOU _DEL (L, R, OLD)</vt:lpstr>
      <vt:lpstr>Delete from Doubly Linked List</vt:lpstr>
      <vt:lpstr>PROCEDURE: DOU _DEL (L, R, OLD)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 List - Linear Data Structure</dc:title>
  <dc:creator>ADMIN</dc:creator>
  <cp:keywords>Linked List, Data Structure, Darshan Institute of Engineering &amp; Technology, DIET</cp:keywords>
  <cp:lastModifiedBy>HareKrishna</cp:lastModifiedBy>
  <cp:revision>888</cp:revision>
  <dcterms:created xsi:type="dcterms:W3CDTF">2020-05-01T05:09:15Z</dcterms:created>
  <dcterms:modified xsi:type="dcterms:W3CDTF">2024-06-19T06:20:02Z</dcterms:modified>
</cp:coreProperties>
</file>