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83" r:id="rId2"/>
    <p:sldId id="305" r:id="rId3"/>
    <p:sldId id="387" r:id="rId4"/>
    <p:sldId id="304" r:id="rId5"/>
    <p:sldId id="388" r:id="rId6"/>
    <p:sldId id="285" r:id="rId7"/>
    <p:sldId id="389" r:id="rId8"/>
    <p:sldId id="286" r:id="rId9"/>
    <p:sldId id="288" r:id="rId10"/>
    <p:sldId id="290" r:id="rId11"/>
    <p:sldId id="390" r:id="rId12"/>
    <p:sldId id="291" r:id="rId13"/>
    <p:sldId id="391" r:id="rId14"/>
    <p:sldId id="292" r:id="rId15"/>
    <p:sldId id="293" r:id="rId16"/>
    <p:sldId id="294" r:id="rId17"/>
    <p:sldId id="394" r:id="rId18"/>
    <p:sldId id="295" r:id="rId19"/>
    <p:sldId id="393" r:id="rId20"/>
    <p:sldId id="297" r:id="rId21"/>
    <p:sldId id="298" r:id="rId22"/>
    <p:sldId id="299" r:id="rId23"/>
    <p:sldId id="300" r:id="rId24"/>
    <p:sldId id="369" r:id="rId25"/>
    <p:sldId id="302" r:id="rId26"/>
  </p:sldIdLst>
  <p:sldSz cx="12192000" cy="6858000"/>
  <p:notesSz cx="6858000" cy="9144000"/>
  <p:embeddedFontLst>
    <p:embeddedFont>
      <p:font typeface="Consolas" panose="020B0609020204030204" pitchFamily="49" charset="0"/>
      <p:regular r:id="rId29"/>
      <p:bold r:id="rId30"/>
      <p:italic r:id="rId31"/>
      <p:boldItalic r:id="rId32"/>
    </p:embeddedFont>
    <p:embeddedFont>
      <p:font typeface="Roboto Condensed"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
      <p:font typeface="Wingdings 2" panose="05020102010507070707" pitchFamily="18" charset="2"/>
      <p:regular r:id="rId39"/>
    </p:embeddedFont>
    <p:embeddedFont>
      <p:font typeface="Wingdings 3" panose="05040102010807070707" pitchFamily="18" charset="2"/>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rvr5lJbZuRKGdaEnQCWTg==" hashData="Fg+aupRc+00LK7cF8HmigpJyXsZZzEKKdt6ihzDXkYfxz1DUWu2EWi35JqkzmL5hpReWhSc9gJLbxWGhvrYHb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343" autoAdjust="0"/>
  </p:normalViewPr>
  <p:slideViewPr>
    <p:cSldViewPr snapToGrid="0">
      <p:cViewPr varScale="1">
        <p:scale>
          <a:sx n="64" d="100"/>
          <a:sy n="64" d="100"/>
        </p:scale>
        <p:origin x="1074"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25-07-2024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121117071"/>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4790" y="2237912"/>
            <a:ext cx="4392794" cy="1437753"/>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grpSp>
        <p:nvGrpSpPr>
          <p:cNvPr id="28" name="Group 27"/>
          <p:cNvGrpSpPr/>
          <p:nvPr userDrawn="1"/>
        </p:nvGrpSpPr>
        <p:grpSpPr>
          <a:xfrm>
            <a:off x="9691196" y="861192"/>
            <a:ext cx="2554142" cy="587454"/>
            <a:chOff x="9424496" y="861192"/>
            <a:chExt cx="2554142" cy="587454"/>
          </a:xfrm>
        </p:grpSpPr>
        <p:pic>
          <p:nvPicPr>
            <p:cNvPr id="29" name="Picture 28">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30" name="Rectangle 29">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16"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0" name="Straight Connector 19">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userDrawn="1"/>
        </p:nvGrpSpPr>
        <p:grpSpPr>
          <a:xfrm>
            <a:off x="9792796" y="5890392"/>
            <a:ext cx="2554142" cy="587454"/>
            <a:chOff x="9475296" y="5890392"/>
            <a:chExt cx="2554142" cy="587454"/>
          </a:xfrm>
        </p:grpSpPr>
        <p:pic>
          <p:nvPicPr>
            <p:cNvPr id="21" name="Picture 20">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5" name="Rectangle 24">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1">
            <a:extLst>
              <a:ext uri="{FF2B5EF4-FFF2-40B4-BE49-F238E27FC236}">
                <a16:creationId xmlns:a16="http://schemas.microsoft.com/office/drawing/2014/main" id="{F5FC2F6F-E538-2328-6AD9-5C1FEBCF873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62404" y="58903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9" name="Straight Connector 28">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1">
            <a:extLst>
              <a:ext uri="{FF2B5EF4-FFF2-40B4-BE49-F238E27FC236}">
                <a16:creationId xmlns:a16="http://schemas.microsoft.com/office/drawing/2014/main" id="{21739127-9044-425C-5CAA-7CE88C78D6C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0" name="Group 9"/>
          <p:cNvGrpSpPr/>
          <p:nvPr userDrawn="1"/>
        </p:nvGrpSpPr>
        <p:grpSpPr>
          <a:xfrm>
            <a:off x="9792824" y="6087939"/>
            <a:ext cx="2554142" cy="650953"/>
            <a:chOff x="9437224" y="6087939"/>
            <a:chExt cx="2554142" cy="650953"/>
          </a:xfrm>
        </p:grpSpPr>
        <p:pic>
          <p:nvPicPr>
            <p:cNvPr id="15" name="Picture 14">
              <a:extLst>
                <a:ext uri="{FF2B5EF4-FFF2-40B4-BE49-F238E27FC236}">
                  <a16:creationId xmlns:a16="http://schemas.microsoft.com/office/drawing/2014/main" id="{8DD61FEC-075B-4EDD-97CA-36E6F72630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16" name="Rectangle 15">
              <a:extLst>
                <a:ext uri="{FF2B5EF4-FFF2-40B4-BE49-F238E27FC236}">
                  <a16:creationId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8" name="Picture 17">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9"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20"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21"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815658" y="1118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0232FE4B-76A4-2D4C-BD2A-818E13A8935F}"/>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8410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BF78869C-8A87-47B1-8731-AEC7DDA9168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773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CC499519-9C81-796D-49F9-EE068BF7CE0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Unit-2 (Part 1)</a:t>
            </a:r>
            <a:br>
              <a:rPr lang="en-US" sz="6000" dirty="0"/>
            </a:br>
            <a:r>
              <a:rPr lang="en-US" sz="6000" dirty="0"/>
              <a:t>Queue :</a:t>
            </a:r>
            <a:br>
              <a:rPr lang="en-US" sz="6000" dirty="0"/>
            </a:br>
            <a:r>
              <a:rPr lang="en-US" sz="6000" b="0" dirty="0"/>
              <a:t>Linear Data Structure</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shruti.maniar@darshan.ac.in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97277 47317 (CE Department)</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Shruti </a:t>
            </a:r>
            <a:r>
              <a:rPr lang="en-US" dirty="0" err="1"/>
              <a:t>Maniar</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Queue Insert / Delete</a:t>
            </a:r>
            <a:endParaRPr lang="en-US" dirty="0"/>
          </a:p>
        </p:txBody>
      </p:sp>
      <p:grpSp>
        <p:nvGrpSpPr>
          <p:cNvPr id="9" name="Group 8"/>
          <p:cNvGrpSpPr/>
          <p:nvPr/>
        </p:nvGrpSpPr>
        <p:grpSpPr>
          <a:xfrm>
            <a:off x="1163771" y="2075330"/>
            <a:ext cx="1828800" cy="381000"/>
            <a:chOff x="381000" y="1219200"/>
            <a:chExt cx="1828800" cy="381000"/>
          </a:xfrm>
        </p:grpSpPr>
        <p:sp>
          <p:nvSpPr>
            <p:cNvPr id="4" name="Rectangle 3"/>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163771" y="3598548"/>
            <a:ext cx="1828800" cy="381000"/>
            <a:chOff x="381000" y="1219200"/>
            <a:chExt cx="1828800" cy="381000"/>
          </a:xfrm>
        </p:grpSpPr>
        <p:sp>
          <p:nvSpPr>
            <p:cNvPr id="11" name="Rectangle 10"/>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1163771" y="5216641"/>
            <a:ext cx="1828800" cy="381000"/>
            <a:chOff x="381000" y="1219200"/>
            <a:chExt cx="1828800" cy="381000"/>
          </a:xfrm>
        </p:grpSpPr>
        <p:sp>
          <p:nvSpPr>
            <p:cNvPr id="16" name="Rectangle 15"/>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412171" y="3642874"/>
            <a:ext cx="1828800" cy="381000"/>
            <a:chOff x="381000" y="1219200"/>
            <a:chExt cx="1828800" cy="381000"/>
          </a:xfrm>
        </p:grpSpPr>
        <p:sp>
          <p:nvSpPr>
            <p:cNvPr id="21" name="Rectangle 20"/>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76368" y="2549642"/>
            <a:ext cx="293670" cy="592488"/>
            <a:chOff x="774733" y="1681844"/>
            <a:chExt cx="293670" cy="592488"/>
          </a:xfrm>
        </p:grpSpPr>
        <p:sp>
          <p:nvSpPr>
            <p:cNvPr id="25" name="TextBox 24"/>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7" name="Straight Arrow Connector 26"/>
            <p:cNvCxnSpPr>
              <a:stCxn id="2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9" name="Group 28"/>
          <p:cNvGrpSpPr/>
          <p:nvPr/>
        </p:nvGrpSpPr>
        <p:grpSpPr>
          <a:xfrm>
            <a:off x="673917" y="2549642"/>
            <a:ext cx="314510" cy="592488"/>
            <a:chOff x="764313" y="1681844"/>
            <a:chExt cx="314510" cy="592488"/>
          </a:xfrm>
        </p:grpSpPr>
        <p:sp>
          <p:nvSpPr>
            <p:cNvPr id="30" name="TextBox 29"/>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31" name="Straight Arrow Connector 30"/>
            <p:cNvCxnSpPr>
              <a:stCxn id="3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2" name="TextBox 31"/>
          <p:cNvSpPr txBox="1"/>
          <p:nvPr/>
        </p:nvSpPr>
        <p:spPr>
          <a:xfrm>
            <a:off x="623203" y="856131"/>
            <a:ext cx="86939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a:t>Perform following operations on queue with size 4 &amp; draw queue after each operation</a:t>
            </a:r>
          </a:p>
          <a:p>
            <a:pPr algn="ctr"/>
            <a:r>
              <a:rPr lang="en-IN" dirty="0"/>
              <a:t>Insert ‘A’ | Insert ‘B’ | Insert ‘C’ | Delete ‘A’ | Delete ‘B’ | Insert ‘D’ | Insert ‘E’ </a:t>
            </a:r>
            <a:endParaRPr lang="en-US" dirty="0"/>
          </a:p>
        </p:txBody>
      </p:sp>
      <p:sp>
        <p:nvSpPr>
          <p:cNvPr id="33" name="TextBox 32"/>
          <p:cNvSpPr txBox="1"/>
          <p:nvPr/>
        </p:nvSpPr>
        <p:spPr>
          <a:xfrm>
            <a:off x="1163771" y="1618130"/>
            <a:ext cx="1828800" cy="369332"/>
          </a:xfrm>
          <a:prstGeom prst="rect">
            <a:avLst/>
          </a:prstGeom>
          <a:noFill/>
        </p:spPr>
        <p:txBody>
          <a:bodyPr wrap="square" rtlCol="0">
            <a:spAutoFit/>
          </a:bodyPr>
          <a:lstStyle/>
          <a:p>
            <a:pPr algn="ctr"/>
            <a:r>
              <a:rPr lang="en-IN" b="1" dirty="0"/>
              <a:t>Empty Queue</a:t>
            </a:r>
            <a:endParaRPr lang="en-US" b="1" dirty="0"/>
          </a:p>
        </p:txBody>
      </p:sp>
      <p:sp>
        <p:nvSpPr>
          <p:cNvPr id="34" name="TextBox 33"/>
          <p:cNvSpPr txBox="1"/>
          <p:nvPr/>
        </p:nvSpPr>
        <p:spPr>
          <a:xfrm>
            <a:off x="477971" y="2066009"/>
            <a:ext cx="301686" cy="369332"/>
          </a:xfrm>
          <a:prstGeom prst="rect">
            <a:avLst/>
          </a:prstGeom>
          <a:noFill/>
        </p:spPr>
        <p:txBody>
          <a:bodyPr wrap="none" rtlCol="0">
            <a:spAutoFit/>
          </a:bodyPr>
          <a:lstStyle/>
          <a:p>
            <a:pPr algn="ctr"/>
            <a:r>
              <a:rPr lang="en-IN" b="1" dirty="0"/>
              <a:t>0</a:t>
            </a:r>
            <a:endParaRPr lang="en-US" b="1" dirty="0"/>
          </a:p>
        </p:txBody>
      </p:sp>
      <p:sp>
        <p:nvSpPr>
          <p:cNvPr id="35" name="TextBox 34"/>
          <p:cNvSpPr txBox="1"/>
          <p:nvPr/>
        </p:nvSpPr>
        <p:spPr>
          <a:xfrm>
            <a:off x="684801" y="2075330"/>
            <a:ext cx="301686" cy="369332"/>
          </a:xfrm>
          <a:prstGeom prst="rect">
            <a:avLst/>
          </a:prstGeom>
          <a:noFill/>
        </p:spPr>
        <p:txBody>
          <a:bodyPr wrap="none" rtlCol="0">
            <a:spAutoFit/>
          </a:bodyPr>
          <a:lstStyle/>
          <a:p>
            <a:pPr algn="ctr"/>
            <a:r>
              <a:rPr lang="en-IN" b="1" dirty="0"/>
              <a:t>0</a:t>
            </a:r>
            <a:endParaRPr lang="en-US" b="1" dirty="0"/>
          </a:p>
        </p:txBody>
      </p:sp>
      <p:cxnSp>
        <p:nvCxnSpPr>
          <p:cNvPr id="37" name="Straight Connector 36"/>
          <p:cNvCxnSpPr/>
          <p:nvPr/>
        </p:nvCxnSpPr>
        <p:spPr>
          <a:xfrm>
            <a:off x="477971" y="3142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63771" y="3229216"/>
            <a:ext cx="1828800" cy="369332"/>
          </a:xfrm>
          <a:prstGeom prst="rect">
            <a:avLst/>
          </a:prstGeom>
          <a:noFill/>
        </p:spPr>
        <p:txBody>
          <a:bodyPr wrap="square" rtlCol="0">
            <a:spAutoFit/>
          </a:bodyPr>
          <a:lstStyle/>
          <a:p>
            <a:pPr algn="ctr"/>
            <a:r>
              <a:rPr lang="en-IN" b="1" dirty="0"/>
              <a:t>Insert ‘A’</a:t>
            </a:r>
            <a:endParaRPr lang="en-US" b="1" dirty="0"/>
          </a:p>
        </p:txBody>
      </p:sp>
      <p:grpSp>
        <p:nvGrpSpPr>
          <p:cNvPr id="39" name="Group 38"/>
          <p:cNvGrpSpPr/>
          <p:nvPr/>
        </p:nvGrpSpPr>
        <p:grpSpPr>
          <a:xfrm>
            <a:off x="454598" y="3991217"/>
            <a:ext cx="293670" cy="592488"/>
            <a:chOff x="774733" y="1681844"/>
            <a:chExt cx="293670" cy="592488"/>
          </a:xfrm>
        </p:grpSpPr>
        <p:sp>
          <p:nvSpPr>
            <p:cNvPr id="40" name="TextBox 3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41" name="Straight Arrow Connector 40"/>
            <p:cNvCxnSpPr>
              <a:stCxn id="4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30371" y="3997442"/>
            <a:ext cx="314510" cy="592488"/>
            <a:chOff x="764313" y="1681844"/>
            <a:chExt cx="314510" cy="592488"/>
          </a:xfrm>
        </p:grpSpPr>
        <p:sp>
          <p:nvSpPr>
            <p:cNvPr id="43" name="TextBox 4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44" name="Straight Arrow Connector 43"/>
            <p:cNvCxnSpPr>
              <a:stCxn id="4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477971" y="3271977"/>
            <a:ext cx="542136" cy="369332"/>
          </a:xfrm>
          <a:prstGeom prst="rect">
            <a:avLst/>
          </a:prstGeom>
          <a:noFill/>
        </p:spPr>
        <p:txBody>
          <a:bodyPr wrap="none" rtlCol="0">
            <a:spAutoFit/>
          </a:bodyPr>
          <a:lstStyle/>
          <a:p>
            <a:r>
              <a:rPr lang="en-IN" b="1" dirty="0">
                <a:solidFill>
                  <a:schemeClr val="accent3">
                    <a:lumMod val="75000"/>
                  </a:schemeClr>
                </a:solidFill>
              </a:rPr>
              <a:t>R=1</a:t>
            </a:r>
            <a:endParaRPr lang="en-US" b="1" dirty="0">
              <a:solidFill>
                <a:schemeClr val="accent3">
                  <a:lumMod val="75000"/>
                </a:schemeClr>
              </a:solidFill>
            </a:endParaRPr>
          </a:p>
        </p:txBody>
      </p:sp>
      <p:sp>
        <p:nvSpPr>
          <p:cNvPr id="46" name="TextBox 45"/>
          <p:cNvSpPr txBox="1"/>
          <p:nvPr/>
        </p:nvSpPr>
        <p:spPr>
          <a:xfrm>
            <a:off x="477971" y="3610216"/>
            <a:ext cx="542136" cy="369332"/>
          </a:xfrm>
          <a:prstGeom prst="rect">
            <a:avLst/>
          </a:prstGeom>
          <a:noFill/>
        </p:spPr>
        <p:txBody>
          <a:bodyPr wrap="none" rtlCol="0">
            <a:spAutoFit/>
          </a:bodyPr>
          <a:lstStyle/>
          <a:p>
            <a:r>
              <a:rPr lang="en-IN" b="1" dirty="0">
                <a:solidFill>
                  <a:schemeClr val="accent3">
                    <a:lumMod val="75000"/>
                  </a:schemeClr>
                </a:solidFill>
              </a:rPr>
              <a:t>F=1</a:t>
            </a:r>
            <a:endParaRPr lang="en-US" b="1" dirty="0">
              <a:solidFill>
                <a:schemeClr val="accent3">
                  <a:lumMod val="75000"/>
                </a:schemeClr>
              </a:solidFill>
            </a:endParaRPr>
          </a:p>
        </p:txBody>
      </p:sp>
      <p:sp>
        <p:nvSpPr>
          <p:cNvPr id="47" name="TextBox 46"/>
          <p:cNvSpPr txBox="1"/>
          <p:nvPr/>
        </p:nvSpPr>
        <p:spPr>
          <a:xfrm>
            <a:off x="1163771" y="3586879"/>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cxnSp>
        <p:nvCxnSpPr>
          <p:cNvPr id="48" name="Straight Connector 47"/>
          <p:cNvCxnSpPr/>
          <p:nvPr/>
        </p:nvCxnSpPr>
        <p:spPr>
          <a:xfrm>
            <a:off x="4779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1163771" y="4742330"/>
            <a:ext cx="1828800" cy="369332"/>
          </a:xfrm>
          <a:prstGeom prst="rect">
            <a:avLst/>
          </a:prstGeom>
          <a:noFill/>
        </p:spPr>
        <p:txBody>
          <a:bodyPr wrap="square" rtlCol="0">
            <a:spAutoFit/>
          </a:bodyPr>
          <a:lstStyle/>
          <a:p>
            <a:pPr algn="ctr"/>
            <a:r>
              <a:rPr lang="en-IN" b="1" dirty="0"/>
              <a:t>Insert ‘B’</a:t>
            </a:r>
            <a:endParaRPr lang="en-US" b="1" dirty="0"/>
          </a:p>
        </p:txBody>
      </p:sp>
      <p:grpSp>
        <p:nvGrpSpPr>
          <p:cNvPr id="50" name="Group 49"/>
          <p:cNvGrpSpPr/>
          <p:nvPr/>
        </p:nvGrpSpPr>
        <p:grpSpPr>
          <a:xfrm>
            <a:off x="4217336" y="2476554"/>
            <a:ext cx="293670" cy="592488"/>
            <a:chOff x="774733" y="1681844"/>
            <a:chExt cx="293670" cy="592488"/>
          </a:xfrm>
        </p:grpSpPr>
        <p:sp>
          <p:nvSpPr>
            <p:cNvPr id="51" name="TextBox 50"/>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52" name="Straight Arrow Connector 51"/>
            <p:cNvCxnSpPr>
              <a:stCxn id="51"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53" name="Group 52"/>
          <p:cNvGrpSpPr/>
          <p:nvPr/>
        </p:nvGrpSpPr>
        <p:grpSpPr>
          <a:xfrm>
            <a:off x="1304148" y="5635422"/>
            <a:ext cx="314510" cy="565594"/>
            <a:chOff x="764313" y="1708738"/>
            <a:chExt cx="314510" cy="565594"/>
          </a:xfrm>
        </p:grpSpPr>
        <p:sp>
          <p:nvSpPr>
            <p:cNvPr id="54" name="TextBox 53"/>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55" name="Straight Arrow Connector 54"/>
            <p:cNvCxnSpPr/>
            <p:nvPr/>
          </p:nvCxnSpPr>
          <p:spPr>
            <a:xfrm flipV="1">
              <a:off x="921568" y="1708738"/>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TextBox 55"/>
          <p:cNvSpPr txBox="1"/>
          <p:nvPr/>
        </p:nvSpPr>
        <p:spPr>
          <a:xfrm>
            <a:off x="1171207" y="5201528"/>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57" name="TextBox 56"/>
          <p:cNvSpPr txBox="1"/>
          <p:nvPr/>
        </p:nvSpPr>
        <p:spPr>
          <a:xfrm>
            <a:off x="532400" y="4999710"/>
            <a:ext cx="546945" cy="646331"/>
          </a:xfrm>
          <a:prstGeom prst="rect">
            <a:avLst/>
          </a:prstGeom>
          <a:noFill/>
        </p:spPr>
        <p:txBody>
          <a:bodyPr wrap="none" rtlCol="0">
            <a:spAutoFit/>
          </a:bodyPr>
          <a:lstStyle/>
          <a:p>
            <a:r>
              <a:rPr lang="en-IN" b="1" dirty="0">
                <a:solidFill>
                  <a:schemeClr val="accent3">
                    <a:lumMod val="75000"/>
                  </a:schemeClr>
                </a:solidFill>
              </a:rPr>
              <a:t>R=2</a:t>
            </a:r>
          </a:p>
          <a:p>
            <a:r>
              <a:rPr lang="en-IN" b="1" dirty="0">
                <a:solidFill>
                  <a:schemeClr val="accent3">
                    <a:lumMod val="75000"/>
                  </a:schemeClr>
                </a:solidFill>
              </a:rPr>
              <a:t>F=1</a:t>
            </a:r>
            <a:endParaRPr lang="en-US" b="1" dirty="0">
              <a:solidFill>
                <a:schemeClr val="accent3">
                  <a:lumMod val="75000"/>
                </a:schemeClr>
              </a:solidFill>
            </a:endParaRPr>
          </a:p>
        </p:txBody>
      </p:sp>
      <p:sp>
        <p:nvSpPr>
          <p:cNvPr id="58" name="TextBox 57"/>
          <p:cNvSpPr txBox="1"/>
          <p:nvPr/>
        </p:nvSpPr>
        <p:spPr>
          <a:xfrm>
            <a:off x="1620971" y="5216641"/>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cxnSp>
        <p:nvCxnSpPr>
          <p:cNvPr id="60" name="Straight Connector 59"/>
          <p:cNvCxnSpPr/>
          <p:nvPr/>
        </p:nvCxnSpPr>
        <p:spPr>
          <a:xfrm>
            <a:off x="3449771" y="1618130"/>
            <a:ext cx="0" cy="4572000"/>
          </a:xfrm>
          <a:prstGeom prst="line">
            <a:avLst/>
          </a:prstGeom>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4135571" y="1618130"/>
            <a:ext cx="1828800" cy="369332"/>
          </a:xfrm>
          <a:prstGeom prst="rect">
            <a:avLst/>
          </a:prstGeom>
          <a:noFill/>
        </p:spPr>
        <p:txBody>
          <a:bodyPr wrap="square" rtlCol="0">
            <a:spAutoFit/>
          </a:bodyPr>
          <a:lstStyle/>
          <a:p>
            <a:pPr algn="ctr"/>
            <a:r>
              <a:rPr lang="en-IN" b="1" dirty="0"/>
              <a:t>Insert ‘C’</a:t>
            </a:r>
            <a:endParaRPr lang="en-US" b="1" dirty="0"/>
          </a:p>
        </p:txBody>
      </p:sp>
      <p:cxnSp>
        <p:nvCxnSpPr>
          <p:cNvPr id="64" name="Straight Connector 63"/>
          <p:cNvCxnSpPr/>
          <p:nvPr/>
        </p:nvCxnSpPr>
        <p:spPr>
          <a:xfrm>
            <a:off x="3449771" y="314213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6421571" y="1618130"/>
            <a:ext cx="0" cy="45720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6421571" y="3142130"/>
            <a:ext cx="2971800" cy="0"/>
          </a:xfrm>
          <a:prstGeom prst="line">
            <a:avLst/>
          </a:prstGeom>
        </p:spPr>
        <p:style>
          <a:lnRef idx="2">
            <a:schemeClr val="dk1"/>
          </a:lnRef>
          <a:fillRef idx="0">
            <a:schemeClr val="dk1"/>
          </a:fillRef>
          <a:effectRef idx="1">
            <a:schemeClr val="dk1"/>
          </a:effectRef>
          <a:fontRef idx="minor">
            <a:schemeClr val="tx1"/>
          </a:fontRef>
        </p:style>
      </p:cxnSp>
      <p:grpSp>
        <p:nvGrpSpPr>
          <p:cNvPr id="67" name="Group 66"/>
          <p:cNvGrpSpPr/>
          <p:nvPr/>
        </p:nvGrpSpPr>
        <p:grpSpPr>
          <a:xfrm>
            <a:off x="4135571" y="2075330"/>
            <a:ext cx="1828800" cy="381000"/>
            <a:chOff x="381000" y="1219200"/>
            <a:chExt cx="1828800" cy="381000"/>
          </a:xfrm>
        </p:grpSpPr>
        <p:sp>
          <p:nvSpPr>
            <p:cNvPr id="68" name="Rectangle 6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4135571" y="2075330"/>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73" name="TextBox 72"/>
          <p:cNvSpPr txBox="1"/>
          <p:nvPr/>
        </p:nvSpPr>
        <p:spPr>
          <a:xfrm>
            <a:off x="4592771" y="2075330"/>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grpSp>
        <p:nvGrpSpPr>
          <p:cNvPr id="74" name="Group 73"/>
          <p:cNvGrpSpPr/>
          <p:nvPr/>
        </p:nvGrpSpPr>
        <p:grpSpPr>
          <a:xfrm>
            <a:off x="1140394" y="5629732"/>
            <a:ext cx="293670" cy="572201"/>
            <a:chOff x="774733" y="1681843"/>
            <a:chExt cx="293670" cy="629422"/>
          </a:xfrm>
        </p:grpSpPr>
        <p:sp>
          <p:nvSpPr>
            <p:cNvPr id="75" name="TextBox 74"/>
            <p:cNvSpPr txBox="1"/>
            <p:nvPr/>
          </p:nvSpPr>
          <p:spPr>
            <a:xfrm>
              <a:off x="774733" y="1905000"/>
              <a:ext cx="293670" cy="406265"/>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76" name="Straight Arrow Connector 75"/>
            <p:cNvCxnSpPr>
              <a:stCxn id="75" idx="0"/>
            </p:cNvCxnSpPr>
            <p:nvPr/>
          </p:nvCxnSpPr>
          <p:spPr>
            <a:xfrm flipV="1">
              <a:off x="921568" y="1681843"/>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77" name="Group 76"/>
          <p:cNvGrpSpPr/>
          <p:nvPr/>
        </p:nvGrpSpPr>
        <p:grpSpPr>
          <a:xfrm>
            <a:off x="4682170" y="2478103"/>
            <a:ext cx="314510" cy="592488"/>
            <a:chOff x="764313" y="1681844"/>
            <a:chExt cx="314510" cy="592488"/>
          </a:xfrm>
        </p:grpSpPr>
        <p:sp>
          <p:nvSpPr>
            <p:cNvPr id="78" name="TextBox 77"/>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79" name="Straight Arrow Connector 78"/>
            <p:cNvCxnSpPr>
              <a:stCxn id="78"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80" name="TextBox 79"/>
          <p:cNvSpPr txBox="1"/>
          <p:nvPr/>
        </p:nvSpPr>
        <p:spPr>
          <a:xfrm>
            <a:off x="3493315" y="166167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F=1</a:t>
            </a:r>
          </a:p>
        </p:txBody>
      </p:sp>
      <p:sp>
        <p:nvSpPr>
          <p:cNvPr id="82" name="TextBox 81"/>
          <p:cNvSpPr txBox="1"/>
          <p:nvPr/>
        </p:nvSpPr>
        <p:spPr>
          <a:xfrm>
            <a:off x="5049971" y="2075330"/>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83" name="Group 82"/>
          <p:cNvGrpSpPr/>
          <p:nvPr/>
        </p:nvGrpSpPr>
        <p:grpSpPr>
          <a:xfrm>
            <a:off x="4135571" y="3641309"/>
            <a:ext cx="1828800" cy="381000"/>
            <a:chOff x="381000" y="1219200"/>
            <a:chExt cx="1828800" cy="381000"/>
          </a:xfrm>
        </p:grpSpPr>
        <p:sp>
          <p:nvSpPr>
            <p:cNvPr id="84" name="Rectangle 83"/>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4124685" y="3271977"/>
            <a:ext cx="1828800" cy="369332"/>
          </a:xfrm>
          <a:prstGeom prst="rect">
            <a:avLst/>
          </a:prstGeom>
          <a:noFill/>
        </p:spPr>
        <p:txBody>
          <a:bodyPr wrap="square" rtlCol="0">
            <a:spAutoFit/>
          </a:bodyPr>
          <a:lstStyle/>
          <a:p>
            <a:pPr algn="ctr"/>
            <a:r>
              <a:rPr lang="en-IN" b="1" dirty="0"/>
              <a:t>Delete ‘A’</a:t>
            </a:r>
            <a:endParaRPr lang="en-US" b="1" dirty="0"/>
          </a:p>
        </p:txBody>
      </p:sp>
      <p:sp>
        <p:nvSpPr>
          <p:cNvPr id="89" name="TextBox 88"/>
          <p:cNvSpPr txBox="1"/>
          <p:nvPr/>
        </p:nvSpPr>
        <p:spPr>
          <a:xfrm>
            <a:off x="4124685" y="3631986"/>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90" name="TextBox 89"/>
          <p:cNvSpPr txBox="1"/>
          <p:nvPr/>
        </p:nvSpPr>
        <p:spPr>
          <a:xfrm>
            <a:off x="4592771" y="3631988"/>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91" name="TextBox 90"/>
          <p:cNvSpPr txBox="1"/>
          <p:nvPr/>
        </p:nvSpPr>
        <p:spPr>
          <a:xfrm>
            <a:off x="5049971" y="3631988"/>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92" name="Group 91"/>
          <p:cNvGrpSpPr/>
          <p:nvPr/>
        </p:nvGrpSpPr>
        <p:grpSpPr>
          <a:xfrm>
            <a:off x="4210168" y="4040984"/>
            <a:ext cx="293670" cy="592488"/>
            <a:chOff x="774733" y="1681844"/>
            <a:chExt cx="293670" cy="592488"/>
          </a:xfrm>
        </p:grpSpPr>
        <p:sp>
          <p:nvSpPr>
            <p:cNvPr id="93" name="TextBox 9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94" name="Straight Arrow Connector 93"/>
            <p:cNvCxnSpPr>
              <a:stCxn id="9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5128484" y="4056531"/>
            <a:ext cx="314510" cy="592488"/>
            <a:chOff x="764313" y="1681844"/>
            <a:chExt cx="314510" cy="592488"/>
          </a:xfrm>
        </p:grpSpPr>
        <p:sp>
          <p:nvSpPr>
            <p:cNvPr id="96" name="TextBox 95"/>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97" name="Straight Arrow Connector 96"/>
            <p:cNvCxnSpPr>
              <a:stCxn id="9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98" name="TextBox 97"/>
          <p:cNvSpPr txBox="1"/>
          <p:nvPr/>
        </p:nvSpPr>
        <p:spPr>
          <a:xfrm>
            <a:off x="3493315" y="318649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F=2</a:t>
            </a:r>
          </a:p>
        </p:txBody>
      </p:sp>
      <p:cxnSp>
        <p:nvCxnSpPr>
          <p:cNvPr id="99" name="Straight Connector 98"/>
          <p:cNvCxnSpPr/>
          <p:nvPr/>
        </p:nvCxnSpPr>
        <p:spPr>
          <a:xfrm>
            <a:off x="34497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00" name="TextBox 99"/>
          <p:cNvSpPr txBox="1"/>
          <p:nvPr/>
        </p:nvSpPr>
        <p:spPr>
          <a:xfrm>
            <a:off x="4218939" y="4742330"/>
            <a:ext cx="1828800" cy="369332"/>
          </a:xfrm>
          <a:prstGeom prst="rect">
            <a:avLst/>
          </a:prstGeom>
          <a:noFill/>
        </p:spPr>
        <p:txBody>
          <a:bodyPr wrap="square" rtlCol="0">
            <a:spAutoFit/>
          </a:bodyPr>
          <a:lstStyle/>
          <a:p>
            <a:pPr algn="ctr"/>
            <a:r>
              <a:rPr lang="en-IN" b="1" dirty="0"/>
              <a:t>Delete ‘B’</a:t>
            </a:r>
            <a:endParaRPr lang="en-US" b="1" dirty="0"/>
          </a:p>
        </p:txBody>
      </p:sp>
      <p:grpSp>
        <p:nvGrpSpPr>
          <p:cNvPr id="101" name="Group 100"/>
          <p:cNvGrpSpPr/>
          <p:nvPr/>
        </p:nvGrpSpPr>
        <p:grpSpPr>
          <a:xfrm>
            <a:off x="4218939" y="5201528"/>
            <a:ext cx="1828800" cy="381000"/>
            <a:chOff x="381000" y="1219200"/>
            <a:chExt cx="1828800" cy="381000"/>
          </a:xfrm>
        </p:grpSpPr>
        <p:sp>
          <p:nvSpPr>
            <p:cNvPr id="102" name="Rectangle 101"/>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4671285" y="5199532"/>
            <a:ext cx="451169"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107" name="TextBox 106"/>
          <p:cNvSpPr txBox="1"/>
          <p:nvPr/>
        </p:nvSpPr>
        <p:spPr>
          <a:xfrm>
            <a:off x="5128485" y="5189611"/>
            <a:ext cx="451169"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108" name="Group 107"/>
          <p:cNvGrpSpPr/>
          <p:nvPr/>
        </p:nvGrpSpPr>
        <p:grpSpPr>
          <a:xfrm>
            <a:off x="5232485" y="5589721"/>
            <a:ext cx="314510" cy="592488"/>
            <a:chOff x="764313" y="1681844"/>
            <a:chExt cx="314510" cy="592488"/>
          </a:xfrm>
        </p:grpSpPr>
        <p:sp>
          <p:nvSpPr>
            <p:cNvPr id="109" name="TextBox 108"/>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10" name="Straight Arrow Connector 109"/>
            <p:cNvCxnSpPr>
              <a:stCxn id="109"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11" name="Group 110"/>
          <p:cNvGrpSpPr/>
          <p:nvPr/>
        </p:nvGrpSpPr>
        <p:grpSpPr>
          <a:xfrm>
            <a:off x="4755591" y="5591416"/>
            <a:ext cx="293670" cy="592488"/>
            <a:chOff x="774733" y="1681844"/>
            <a:chExt cx="293670" cy="592488"/>
          </a:xfrm>
        </p:grpSpPr>
        <p:sp>
          <p:nvSpPr>
            <p:cNvPr id="112" name="TextBox 11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13" name="Straight Arrow Connector 112"/>
            <p:cNvCxnSpPr>
              <a:stCxn id="11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14" name="TextBox 113"/>
          <p:cNvSpPr txBox="1"/>
          <p:nvPr/>
        </p:nvSpPr>
        <p:spPr>
          <a:xfrm>
            <a:off x="3525971" y="4705600"/>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F=3</a:t>
            </a:r>
          </a:p>
        </p:txBody>
      </p:sp>
      <p:sp>
        <p:nvSpPr>
          <p:cNvPr id="115" name="TextBox 114"/>
          <p:cNvSpPr txBox="1"/>
          <p:nvPr/>
        </p:nvSpPr>
        <p:spPr>
          <a:xfrm>
            <a:off x="7259771" y="1618130"/>
            <a:ext cx="1828800" cy="369332"/>
          </a:xfrm>
          <a:prstGeom prst="rect">
            <a:avLst/>
          </a:prstGeom>
          <a:noFill/>
        </p:spPr>
        <p:txBody>
          <a:bodyPr wrap="square" rtlCol="0">
            <a:spAutoFit/>
          </a:bodyPr>
          <a:lstStyle/>
          <a:p>
            <a:pPr algn="ctr"/>
            <a:r>
              <a:rPr lang="en-IN" b="1" dirty="0"/>
              <a:t>Insert ‘D’</a:t>
            </a:r>
            <a:endParaRPr lang="en-US" b="1" dirty="0"/>
          </a:p>
        </p:txBody>
      </p:sp>
      <p:grpSp>
        <p:nvGrpSpPr>
          <p:cNvPr id="116" name="Group 115"/>
          <p:cNvGrpSpPr/>
          <p:nvPr/>
        </p:nvGrpSpPr>
        <p:grpSpPr>
          <a:xfrm>
            <a:off x="7335971" y="2054341"/>
            <a:ext cx="1828800" cy="381000"/>
            <a:chOff x="381000" y="1219200"/>
            <a:chExt cx="1828800" cy="381000"/>
          </a:xfrm>
        </p:grpSpPr>
        <p:sp>
          <p:nvSpPr>
            <p:cNvPr id="117" name="Rectangle 116"/>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226997" y="2451512"/>
            <a:ext cx="293670" cy="592488"/>
            <a:chOff x="774733" y="1681844"/>
            <a:chExt cx="293670" cy="592488"/>
          </a:xfrm>
        </p:grpSpPr>
        <p:sp>
          <p:nvSpPr>
            <p:cNvPr id="122" name="TextBox 12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23" name="Straight Arrow Connector 122"/>
            <p:cNvCxnSpPr>
              <a:stCxn id="12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24" name="Group 123"/>
          <p:cNvGrpSpPr/>
          <p:nvPr/>
        </p:nvGrpSpPr>
        <p:grpSpPr>
          <a:xfrm>
            <a:off x="8434292" y="2440784"/>
            <a:ext cx="314510" cy="592488"/>
            <a:chOff x="764313" y="1681844"/>
            <a:chExt cx="314510" cy="592488"/>
          </a:xfrm>
        </p:grpSpPr>
        <p:sp>
          <p:nvSpPr>
            <p:cNvPr id="125" name="TextBox 124"/>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26" name="Straight Arrow Connector 125"/>
            <p:cNvCxnSpPr>
              <a:stCxn id="12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27" name="TextBox 126"/>
          <p:cNvSpPr txBox="1"/>
          <p:nvPr/>
        </p:nvSpPr>
        <p:spPr>
          <a:xfrm>
            <a:off x="8250371" y="2054341"/>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128" name="TextBox 127"/>
          <p:cNvSpPr txBox="1"/>
          <p:nvPr/>
        </p:nvSpPr>
        <p:spPr>
          <a:xfrm>
            <a:off x="6497771" y="1635437"/>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130" name="TextBox 129"/>
          <p:cNvSpPr txBox="1"/>
          <p:nvPr/>
        </p:nvSpPr>
        <p:spPr>
          <a:xfrm>
            <a:off x="8707571" y="2054341"/>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131" name="TextBox 130"/>
          <p:cNvSpPr txBox="1"/>
          <p:nvPr/>
        </p:nvSpPr>
        <p:spPr>
          <a:xfrm>
            <a:off x="7354293" y="3270954"/>
            <a:ext cx="1828800" cy="369332"/>
          </a:xfrm>
          <a:prstGeom prst="rect">
            <a:avLst/>
          </a:prstGeom>
          <a:noFill/>
        </p:spPr>
        <p:txBody>
          <a:bodyPr wrap="square" rtlCol="0">
            <a:spAutoFit/>
          </a:bodyPr>
          <a:lstStyle/>
          <a:p>
            <a:pPr algn="ctr"/>
            <a:r>
              <a:rPr lang="en-IN" b="1" dirty="0"/>
              <a:t>Insert ‘E’</a:t>
            </a:r>
            <a:endParaRPr lang="en-US" b="1" dirty="0"/>
          </a:p>
        </p:txBody>
      </p:sp>
      <p:grpSp>
        <p:nvGrpSpPr>
          <p:cNvPr id="132" name="Group 131"/>
          <p:cNvGrpSpPr/>
          <p:nvPr/>
        </p:nvGrpSpPr>
        <p:grpSpPr>
          <a:xfrm>
            <a:off x="8850261" y="4040984"/>
            <a:ext cx="314510" cy="592488"/>
            <a:chOff x="764313" y="1681844"/>
            <a:chExt cx="314510" cy="592488"/>
          </a:xfrm>
        </p:grpSpPr>
        <p:sp>
          <p:nvSpPr>
            <p:cNvPr id="133" name="TextBox 13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34" name="Straight Arrow Connector 133"/>
            <p:cNvCxnSpPr>
              <a:stCxn id="13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35" name="Group 134"/>
          <p:cNvGrpSpPr/>
          <p:nvPr/>
        </p:nvGrpSpPr>
        <p:grpSpPr>
          <a:xfrm>
            <a:off x="8403481" y="4045644"/>
            <a:ext cx="293670" cy="592488"/>
            <a:chOff x="774733" y="1681844"/>
            <a:chExt cx="293670" cy="592488"/>
          </a:xfrm>
        </p:grpSpPr>
        <p:sp>
          <p:nvSpPr>
            <p:cNvPr id="136" name="TextBox 135"/>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37" name="Straight Arrow Connector 136"/>
            <p:cNvCxnSpPr>
              <a:stCxn id="13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38" name="TextBox 137"/>
          <p:cNvSpPr txBox="1"/>
          <p:nvPr/>
        </p:nvSpPr>
        <p:spPr>
          <a:xfrm>
            <a:off x="8337457" y="3642874"/>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139" name="TextBox 138"/>
          <p:cNvSpPr txBox="1"/>
          <p:nvPr/>
        </p:nvSpPr>
        <p:spPr>
          <a:xfrm>
            <a:off x="8783771" y="3642874"/>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140" name="TextBox 139"/>
          <p:cNvSpPr txBox="1"/>
          <p:nvPr/>
        </p:nvSpPr>
        <p:spPr>
          <a:xfrm>
            <a:off x="6497771" y="3257800"/>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141" name="TextBox 140"/>
          <p:cNvSpPr txBox="1"/>
          <p:nvPr/>
        </p:nvSpPr>
        <p:spPr>
          <a:xfrm>
            <a:off x="6497771" y="4742330"/>
            <a:ext cx="2895600" cy="369332"/>
          </a:xfrm>
          <a:prstGeom prst="rect">
            <a:avLst/>
          </a:prstGeom>
          <a:noFill/>
        </p:spPr>
        <p:txBody>
          <a:bodyPr wrap="square" rtlCol="0">
            <a:spAutoFit/>
          </a:bodyPr>
          <a:lstStyle/>
          <a:p>
            <a:pPr algn="ctr"/>
            <a:r>
              <a:rPr lang="en-IN" b="1" dirty="0">
                <a:solidFill>
                  <a:srgbClr val="C00000"/>
                </a:solidFill>
              </a:rPr>
              <a:t>(R=4) &gt;= (N=4) (</a:t>
            </a:r>
            <a:r>
              <a:rPr lang="en-IN" sz="1600" b="1" dirty="0">
                <a:solidFill>
                  <a:srgbClr val="C00000"/>
                </a:solidFill>
              </a:rPr>
              <a:t>Size of Queue</a:t>
            </a:r>
            <a:r>
              <a:rPr lang="en-IN" b="1" dirty="0">
                <a:solidFill>
                  <a:srgbClr val="C00000"/>
                </a:solidFill>
              </a:rPr>
              <a:t>)</a:t>
            </a:r>
            <a:endParaRPr lang="en-US" b="1" dirty="0">
              <a:solidFill>
                <a:srgbClr val="C00000"/>
              </a:solidFill>
            </a:endParaRPr>
          </a:p>
        </p:txBody>
      </p:sp>
      <p:sp>
        <p:nvSpPr>
          <p:cNvPr id="142" name="TextBox 141"/>
          <p:cNvSpPr txBox="1"/>
          <p:nvPr/>
        </p:nvSpPr>
        <p:spPr>
          <a:xfrm>
            <a:off x="6497771" y="5047910"/>
            <a:ext cx="2895600" cy="369332"/>
          </a:xfrm>
          <a:prstGeom prst="rect">
            <a:avLst/>
          </a:prstGeom>
          <a:noFill/>
        </p:spPr>
        <p:txBody>
          <a:bodyPr wrap="square" rtlCol="0">
            <a:spAutoFit/>
          </a:bodyPr>
          <a:lstStyle/>
          <a:p>
            <a:pPr algn="ctr"/>
            <a:r>
              <a:rPr lang="en-IN" b="1" dirty="0">
                <a:solidFill>
                  <a:schemeClr val="accent3">
                    <a:lumMod val="50000"/>
                  </a:schemeClr>
                </a:solidFill>
              </a:rPr>
              <a:t>Queue Overflow</a:t>
            </a:r>
            <a:endParaRPr lang="en-US" b="1" dirty="0">
              <a:solidFill>
                <a:schemeClr val="accent3">
                  <a:lumMod val="50000"/>
                </a:schemeClr>
              </a:solidFill>
            </a:endParaRPr>
          </a:p>
        </p:txBody>
      </p:sp>
      <p:cxnSp>
        <p:nvCxnSpPr>
          <p:cNvPr id="143" name="Straight Connector 142"/>
          <p:cNvCxnSpPr/>
          <p:nvPr/>
        </p:nvCxnSpPr>
        <p:spPr>
          <a:xfrm>
            <a:off x="64215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6497771" y="5439017"/>
            <a:ext cx="2895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600" b="1" dirty="0"/>
              <a:t>Queue Overflow, but space is there with Queue, this leads to the memory wastage</a:t>
            </a:r>
            <a:endParaRPr lang="en-US" sz="1600" b="1" dirty="0"/>
          </a:p>
        </p:txBody>
      </p:sp>
    </p:spTree>
    <p:extLst>
      <p:ext uri="{BB962C8B-B14F-4D97-AF65-F5344CB8AC3E}">
        <p14:creationId xmlns:p14="http://schemas.microsoft.com/office/powerpoint/2010/main" val="482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6.25E-7 4.07407E-6 L 0.05521 4.07407E-6 " pathEditMode="relative" rAng="0" ptsTypes="AA">
                                      <p:cBhvr>
                                        <p:cTn id="48" dur="2000" fill="hold"/>
                                        <p:tgtEl>
                                          <p:spTgt spid="42"/>
                                        </p:tgtEl>
                                        <p:attrNameLst>
                                          <p:attrName>ppt_x</p:attrName>
                                          <p:attrName>ppt_y</p:attrName>
                                        </p:attrNameLst>
                                      </p:cBhvr>
                                      <p:rCtr x="2760"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95833E-6 1.11022E-16 L 0.05768 1.11022E-16 " pathEditMode="relative" rAng="0" ptsTypes="AA">
                                      <p:cBhvr>
                                        <p:cTn id="60" dur="2000" fill="hold"/>
                                        <p:tgtEl>
                                          <p:spTgt spid="39"/>
                                        </p:tgtEl>
                                        <p:attrNameLst>
                                          <p:attrName>ppt_x</p:attrName>
                                          <p:attrName>ppt_y</p:attrName>
                                        </p:attrNameLst>
                                      </p:cBhvr>
                                      <p:rCtr x="2878"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04167E-6 -2.96296E-6 L 0.03216 -2.96296E-6 " pathEditMode="relative" rAng="0" ptsTypes="AA">
                                      <p:cBhvr>
                                        <p:cTn id="86" dur="2000" fill="hold"/>
                                        <p:tgtEl>
                                          <p:spTgt spid="53"/>
                                        </p:tgtEl>
                                        <p:attrNameLst>
                                          <p:attrName>ppt_x</p:attrName>
                                          <p:attrName>ppt_y</p:attrName>
                                        </p:attrNameLst>
                                      </p:cBhvr>
                                      <p:rCtr x="1602"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29167E-6 1.85185E-6 L 0.04024 1.85185E-6 " pathEditMode="relative" rAng="0" ptsTypes="AA">
                                      <p:cBhvr>
                                        <p:cTn id="118" dur="2000" fill="hold"/>
                                        <p:tgtEl>
                                          <p:spTgt spid="77"/>
                                        </p:tgtEl>
                                        <p:attrNameLst>
                                          <p:attrName>ppt_x</p:attrName>
                                          <p:attrName>ppt_y</p:attrName>
                                        </p:attrNameLst>
                                      </p:cBhvr>
                                      <p:rCtr x="2005"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1.04167E-6 2.59259E-6 L 0.03958 2.59259E-6 " pathEditMode="relative" rAng="0" ptsTypes="AA">
                                      <p:cBhvr>
                                        <p:cTn id="152" dur="2000" fill="hold"/>
                                        <p:tgtEl>
                                          <p:spTgt spid="92"/>
                                        </p:tgtEl>
                                        <p:attrNameLst>
                                          <p:attrName>ppt_x</p:attrName>
                                          <p:attrName>ppt_y</p:attrName>
                                        </p:attrNameLst>
                                      </p:cBhvr>
                                      <p:rCtr x="1979"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9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8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9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0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10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1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1.04167E-6 -3.33333E-6 L 0.02734 -3.33333E-6 " pathEditMode="relative" rAng="0" ptsTypes="AA">
                                      <p:cBhvr>
                                        <p:cTn id="184" dur="2000" fill="hold"/>
                                        <p:tgtEl>
                                          <p:spTgt spid="111"/>
                                        </p:tgtEl>
                                        <p:attrNameLst>
                                          <p:attrName>ppt_x</p:attrName>
                                          <p:attrName>ppt_y</p:attrName>
                                        </p:attrNameLst>
                                      </p:cBhvr>
                                      <p:rCtr x="1354" y="0"/>
                                    </p:animMotion>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1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16"/>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7"/>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2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2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63" presetClass="path" presetSubtype="0" accel="50000" decel="50000" fill="hold" nodeType="clickEffect">
                                  <p:stCondLst>
                                    <p:cond delay="0"/>
                                  </p:stCondLst>
                                  <p:childTnLst>
                                    <p:animMotion origin="layout" path="M 6.25E-7 -4.07407E-6 L 0.0293 -4.07407E-6 " pathEditMode="relative" rAng="0" ptsTypes="AA">
                                      <p:cBhvr>
                                        <p:cTn id="214" dur="2000" fill="hold"/>
                                        <p:tgtEl>
                                          <p:spTgt spid="124"/>
                                        </p:tgtEl>
                                        <p:attrNameLst>
                                          <p:attrName>ppt_x</p:attrName>
                                          <p:attrName>ppt_y</p:attrName>
                                        </p:attrNameLst>
                                      </p:cBhvr>
                                      <p:rCtr x="1628" y="0"/>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2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30"/>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6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8"/>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3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35"/>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32"/>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40"/>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4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14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42"/>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p:bldP spid="38" grpId="0"/>
      <p:bldP spid="45" grpId="0"/>
      <p:bldP spid="46" grpId="0"/>
      <p:bldP spid="47" grpId="0"/>
      <p:bldP spid="49" grpId="0"/>
      <p:bldP spid="56" grpId="0"/>
      <p:bldP spid="57" grpId="0"/>
      <p:bldP spid="58" grpId="0"/>
      <p:bldP spid="63" grpId="0"/>
      <p:bldP spid="72" grpId="0"/>
      <p:bldP spid="73" grpId="0"/>
      <p:bldP spid="80" grpId="0"/>
      <p:bldP spid="88" grpId="0"/>
      <p:bldP spid="89" grpId="0"/>
      <p:bldP spid="89" grpId="1"/>
      <p:bldP spid="90" grpId="0"/>
      <p:bldP spid="91" grpId="0"/>
      <p:bldP spid="98" grpId="0"/>
      <p:bldP spid="100" grpId="0"/>
      <p:bldP spid="106" grpId="0"/>
      <p:bldP spid="106" grpId="1"/>
      <p:bldP spid="107" grpId="0"/>
      <p:bldP spid="114" grpId="0"/>
      <p:bldP spid="115" grpId="0"/>
      <p:bldP spid="127" grpId="0"/>
      <p:bldP spid="128" grpId="0"/>
      <p:bldP spid="130" grpId="0"/>
      <p:bldP spid="131" grpId="0"/>
      <p:bldP spid="138" grpId="0"/>
      <p:bldP spid="139" grpId="0"/>
      <p:bldP spid="140" grpId="0"/>
      <p:bldP spid="141" grpId="0"/>
      <p:bldP spid="142" grpId="0"/>
      <p:bldP spid="1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Circular Queue</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0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 Queue</a:t>
            </a:r>
            <a:endParaRPr lang="en-US" dirty="0"/>
          </a:p>
        </p:txBody>
      </p:sp>
      <p:sp>
        <p:nvSpPr>
          <p:cNvPr id="3" name="Content Placeholder 2"/>
          <p:cNvSpPr>
            <a:spLocks noGrp="1"/>
          </p:cNvSpPr>
          <p:nvPr>
            <p:ph idx="1"/>
          </p:nvPr>
        </p:nvSpPr>
        <p:spPr/>
        <p:txBody>
          <a:bodyPr>
            <a:normAutofit/>
          </a:bodyPr>
          <a:lstStyle/>
          <a:p>
            <a:r>
              <a:rPr lang="en-IN" dirty="0"/>
              <a:t>A more suitable method of representing simple queue which prevents an excessive use of memory is to </a:t>
            </a:r>
            <a:r>
              <a:rPr lang="en-IN" b="1" dirty="0">
                <a:solidFill>
                  <a:srgbClr val="C00000"/>
                </a:solidFill>
              </a:rPr>
              <a:t>arrange the elements </a:t>
            </a:r>
            <a:r>
              <a:rPr lang="en-IN" dirty="0"/>
              <a:t>Q[1], Q[2]….,Q[n] </a:t>
            </a:r>
            <a:r>
              <a:rPr lang="en-IN" b="1" dirty="0">
                <a:solidFill>
                  <a:srgbClr val="C00000"/>
                </a:solidFill>
              </a:rPr>
              <a:t>in a circular fashion </a:t>
            </a:r>
            <a:r>
              <a:rPr lang="en-IN" dirty="0"/>
              <a:t>with Q[1] following Q[n], this is called </a:t>
            </a:r>
            <a:r>
              <a:rPr lang="en-IN" b="1" dirty="0">
                <a:solidFill>
                  <a:srgbClr val="C00000"/>
                </a:solidFill>
              </a:rPr>
              <a:t>circular queue</a:t>
            </a:r>
            <a:r>
              <a:rPr lang="en-IN" b="1" dirty="0"/>
              <a:t>.</a:t>
            </a:r>
          </a:p>
          <a:p>
            <a:r>
              <a:rPr lang="en-IN" dirty="0"/>
              <a:t>In  circular queue the last node is connected back to the first node to make a  circle.</a:t>
            </a:r>
          </a:p>
          <a:p>
            <a:r>
              <a:rPr lang="en-IN" dirty="0"/>
              <a:t>Circular queue is a linear data structure. It follows </a:t>
            </a:r>
            <a:r>
              <a:rPr lang="en-IN" b="1" dirty="0">
                <a:solidFill>
                  <a:srgbClr val="C00000"/>
                </a:solidFill>
              </a:rPr>
              <a:t>FIFO</a:t>
            </a:r>
            <a:r>
              <a:rPr lang="en-IN" dirty="0"/>
              <a:t> principle. </a:t>
            </a:r>
          </a:p>
          <a:p>
            <a:r>
              <a:rPr lang="en-IN" dirty="0"/>
              <a:t>It is also called as </a:t>
            </a:r>
            <a:r>
              <a:rPr lang="en-IN" b="1" dirty="0">
                <a:solidFill>
                  <a:srgbClr val="C00000"/>
                </a:solidFill>
              </a:rPr>
              <a:t>“Ring buffer”</a:t>
            </a:r>
            <a:r>
              <a:rPr lang="en-IN" dirty="0">
                <a:solidFill>
                  <a:srgbClr val="C00000"/>
                </a:solidFill>
              </a:rPr>
              <a:t>.</a:t>
            </a:r>
            <a:endParaRPr lang="en-US" dirty="0">
              <a:solidFill>
                <a:srgbClr val="C00000"/>
              </a:solidFill>
            </a:endParaRPr>
          </a:p>
        </p:txBody>
      </p:sp>
      <p:pic>
        <p:nvPicPr>
          <p:cNvPr id="1026" name="Picture 2" descr="E:\Clients\Darshan\Data Structure\images\circularque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695" y="3482886"/>
            <a:ext cx="3198650" cy="291733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797422" y="4572580"/>
            <a:ext cx="3567953" cy="739008"/>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Q[1]</a:t>
              </a:r>
              <a:endParaRPr lang="en-US" sz="2000"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Q[2]</a:t>
              </a:r>
              <a:endParaRPr lang="en-US" sz="2000"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Q[n]</a:t>
              </a:r>
              <a:endParaRPr lang="en-US" sz="2000" b="1" dirty="0"/>
            </a:p>
          </p:txBody>
        </p:sp>
      </p:grpSp>
      <p:cxnSp>
        <p:nvCxnSpPr>
          <p:cNvPr id="11" name="Straight Connector 10"/>
          <p:cNvCxnSpPr>
            <a:stCxn id="10" idx="3"/>
          </p:cNvCxnSpPr>
          <p:nvPr/>
        </p:nvCxnSpPr>
        <p:spPr>
          <a:xfrm>
            <a:off x="5365375" y="4942084"/>
            <a:ext cx="349245" cy="0"/>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714620" y="4942084"/>
            <a:ext cx="0" cy="598104"/>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a:off x="1492623" y="5540188"/>
            <a:ext cx="4221997" cy="0"/>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1492623" y="4942084"/>
            <a:ext cx="0" cy="598104"/>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6" idx="1"/>
          </p:cNvCxnSpPr>
          <p:nvPr/>
        </p:nvCxnSpPr>
        <p:spPr>
          <a:xfrm>
            <a:off x="1492622" y="4942084"/>
            <a:ext cx="304800" cy="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057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Circular Queue - Operations </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r>
              <a:rPr lang="en-US" dirty="0">
                <a:solidFill>
                  <a:srgbClr val="0070C0"/>
                </a:solidFill>
              </a:rPr>
              <a:t>CQINSERT</a:t>
            </a:r>
          </a:p>
          <a:p>
            <a:r>
              <a:rPr lang="en-US" dirty="0">
                <a:solidFill>
                  <a:srgbClr val="0070C0"/>
                </a:solidFill>
              </a:rPr>
              <a:t>CQDELETE</a:t>
            </a:r>
          </a:p>
          <a:p>
            <a:endParaRPr lang="en-US" dirty="0"/>
          </a:p>
        </p:txBody>
      </p:sp>
    </p:spTree>
    <p:extLst>
      <p:ext uri="{BB962C8B-B14F-4D97-AF65-F5344CB8AC3E}">
        <p14:creationId xmlns:p14="http://schemas.microsoft.com/office/powerpoint/2010/main" val="139515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Procedure: CQINSERT (F, R, Q, N, Y)</a:t>
            </a:r>
            <a:endParaRPr lang="en-US" dirty="0"/>
          </a:p>
        </p:txBody>
      </p:sp>
      <p:sp>
        <p:nvSpPr>
          <p:cNvPr id="3" name="Content Placeholder 2"/>
          <p:cNvSpPr>
            <a:spLocks noGrp="1"/>
          </p:cNvSpPr>
          <p:nvPr>
            <p:ph idx="1"/>
          </p:nvPr>
        </p:nvSpPr>
        <p:spPr/>
        <p:txBody>
          <a:bodyPr/>
          <a:lstStyle/>
          <a:p>
            <a:r>
              <a:rPr lang="en-IN" dirty="0"/>
              <a:t>This procedure inserts </a:t>
            </a:r>
            <a:r>
              <a:rPr lang="en-IN" b="1" dirty="0">
                <a:solidFill>
                  <a:srgbClr val="C00000"/>
                </a:solidFill>
              </a:rPr>
              <a:t>Y</a:t>
            </a:r>
            <a:r>
              <a:rPr lang="en-IN" dirty="0"/>
              <a:t> at rear end of the Circular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solidFill>
                  <a:srgbClr val="C0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dirty="0">
                <a:solidFill>
                  <a:srgbClr val="C00000"/>
                </a:solidFill>
              </a:rPr>
              <a:t> </a:t>
            </a:r>
            <a:r>
              <a:rPr lang="en-IN" dirty="0"/>
              <a:t>is pointer to the front element of a queue.</a:t>
            </a:r>
          </a:p>
          <a:p>
            <a:r>
              <a:rPr lang="en-IN" b="1" dirty="0">
                <a:solidFill>
                  <a:srgbClr val="C00000"/>
                </a:solidFill>
              </a:rPr>
              <a:t>R</a:t>
            </a:r>
            <a:r>
              <a:rPr lang="en-IN" dirty="0">
                <a:solidFill>
                  <a:srgbClr val="C00000"/>
                </a:solidFill>
              </a:rPr>
              <a:t> </a:t>
            </a:r>
            <a:r>
              <a:rPr lang="en-IN" dirty="0"/>
              <a:t>is pointer to the rear element of a queue.</a:t>
            </a:r>
          </a:p>
          <a:p>
            <a:endParaRPr lang="en-US" dirty="0"/>
          </a:p>
        </p:txBody>
      </p:sp>
      <p:sp>
        <p:nvSpPr>
          <p:cNvPr id="4" name="TextBox 3"/>
          <p:cNvSpPr txBox="1"/>
          <p:nvPr/>
        </p:nvSpPr>
        <p:spPr>
          <a:xfrm>
            <a:off x="426290" y="3066629"/>
            <a:ext cx="4140000" cy="246240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[Reset Rear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R = N</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1</a:t>
            </a:r>
            <a:endParaRPr lang="en-IN" b="1" dirty="0">
              <a:latin typeface="Consolas" pitchFamily="49" charset="0"/>
              <a:cs typeface="Consolas" pitchFamily="49" charset="0"/>
            </a:endParaRP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R + 1</a:t>
            </a:r>
            <a:endParaRPr lang="en-IN" b="1"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[Overflow]</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F=R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Write(‘Overflow’)</a:t>
            </a:r>
          </a:p>
          <a:p>
            <a:r>
              <a:rPr lang="en-IN" b="1" dirty="0">
                <a:latin typeface="Consolas" pitchFamily="49" charset="0"/>
                <a:cs typeface="Consolas" pitchFamily="49" charset="0"/>
              </a:rPr>
              <a:t>	  Return</a:t>
            </a:r>
          </a:p>
        </p:txBody>
      </p:sp>
      <p:sp>
        <p:nvSpPr>
          <p:cNvPr id="5" name="TextBox 4"/>
          <p:cNvSpPr txBox="1"/>
          <p:nvPr/>
        </p:nvSpPr>
        <p:spPr>
          <a:xfrm>
            <a:off x="4579737" y="3066629"/>
            <a:ext cx="4140000" cy="246240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Q[R] </a:t>
            </a:r>
            <a:r>
              <a:rPr lang="en-IN" b="1" dirty="0">
                <a:latin typeface="Consolas" pitchFamily="49" charset="0"/>
                <a:cs typeface="Consolas" pitchFamily="49" charset="0"/>
                <a:sym typeface="Wingdings" pitchFamily="2" charset="2"/>
              </a:rPr>
              <a:t></a:t>
            </a:r>
            <a:r>
              <a:rPr lang="en-IN" b="1" dirty="0">
                <a:latin typeface="Consolas" pitchFamily="49" charset="0"/>
                <a:cs typeface="Consolas" pitchFamily="49" charset="0"/>
              </a:rPr>
              <a:t> Y</a:t>
            </a:r>
          </a:p>
          <a:p>
            <a:pPr marL="444500" indent="-444500"/>
            <a:r>
              <a:rPr lang="en-IN" sz="2000" b="1" dirty="0">
                <a:solidFill>
                  <a:schemeClr val="tx2"/>
                </a:solidFill>
                <a:latin typeface="Consolas" pitchFamily="49" charset="0"/>
                <a:cs typeface="Consolas" pitchFamily="49" charset="0"/>
              </a:rPr>
              <a:t>4. [Is front pointer properly set?]</a:t>
            </a:r>
          </a:p>
          <a:p>
            <a:r>
              <a:rPr lang="en-IN" dirty="0">
                <a:latin typeface="Consolas" pitchFamily="49" charset="0"/>
                <a:cs typeface="Consolas" pitchFamily="49" charset="0"/>
              </a:rPr>
              <a:t>      </a:t>
            </a:r>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F=0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F </a:t>
            </a:r>
            <a:r>
              <a:rPr lang="en-IN" b="1" dirty="0">
                <a:latin typeface="Consolas" pitchFamily="49" charset="0"/>
                <a:cs typeface="Consolas" pitchFamily="49" charset="0"/>
                <a:sym typeface="Wingdings" pitchFamily="2" charset="2"/>
              </a:rPr>
              <a:t></a:t>
            </a:r>
            <a:r>
              <a:rPr lang="en-IN" b="1" dirty="0">
                <a:latin typeface="Consolas" pitchFamily="49" charset="0"/>
                <a:cs typeface="Consolas" pitchFamily="49" charset="0"/>
              </a:rPr>
              <a:t> 1</a:t>
            </a:r>
          </a:p>
          <a:p>
            <a:r>
              <a:rPr lang="en-IN" b="1" dirty="0">
                <a:latin typeface="Consolas" pitchFamily="49" charset="0"/>
                <a:cs typeface="Consolas" pitchFamily="49" charset="0"/>
              </a:rPr>
              <a:t>       Return</a:t>
            </a:r>
          </a:p>
        </p:txBody>
      </p:sp>
      <p:grpSp>
        <p:nvGrpSpPr>
          <p:cNvPr id="36" name="Group 35"/>
          <p:cNvGrpSpPr/>
          <p:nvPr/>
        </p:nvGrpSpPr>
        <p:grpSpPr>
          <a:xfrm>
            <a:off x="9400637" y="889715"/>
            <a:ext cx="2286000" cy="1306320"/>
            <a:chOff x="239486" y="2480130"/>
            <a:chExt cx="2286000" cy="1306320"/>
          </a:xfrm>
        </p:grpSpPr>
        <p:grpSp>
          <p:nvGrpSpPr>
            <p:cNvPr id="7" name="Group 6"/>
            <p:cNvGrpSpPr/>
            <p:nvPr/>
          </p:nvGrpSpPr>
          <p:grpSpPr>
            <a:xfrm>
              <a:off x="500744" y="3176850"/>
              <a:ext cx="1828800" cy="381000"/>
              <a:chOff x="381000" y="1219200"/>
              <a:chExt cx="1828800" cy="381000"/>
            </a:xfrm>
          </p:grpSpPr>
          <p:sp>
            <p:nvSpPr>
              <p:cNvPr id="8" name="Rectangle 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11" name="Rectangle 1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grpSp>
        <p:cxnSp>
          <p:nvCxnSpPr>
            <p:cNvPr id="13" name="Straight Connector 12"/>
            <p:cNvCxnSpPr>
              <a:stCxn id="11" idx="3"/>
            </p:cNvCxnSpPr>
            <p:nvPr/>
          </p:nvCxnSpPr>
          <p:spPr>
            <a:xfrm>
              <a:off x="2329544" y="3367350"/>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2514602"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H="1">
              <a:off x="239486" y="3786450"/>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239486"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239486" y="3367350"/>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31" name="Group 30"/>
            <p:cNvGrpSpPr/>
            <p:nvPr/>
          </p:nvGrpSpPr>
          <p:grpSpPr>
            <a:xfrm>
              <a:off x="1937650" y="2480142"/>
              <a:ext cx="314510" cy="680083"/>
              <a:chOff x="1937650" y="5094504"/>
              <a:chExt cx="314510" cy="680083"/>
            </a:xfrm>
          </p:grpSpPr>
          <p:sp>
            <p:nvSpPr>
              <p:cNvPr id="24" name="TextBox 23"/>
              <p:cNvSpPr txBox="1"/>
              <p:nvPr/>
            </p:nvSpPr>
            <p:spPr>
              <a:xfrm>
                <a:off x="1937650" y="5094504"/>
                <a:ext cx="314510" cy="369332"/>
              </a:xfrm>
              <a:prstGeom prst="rect">
                <a:avLst/>
              </a:prstGeom>
              <a:noFill/>
              <a:ln>
                <a:noFill/>
              </a:ln>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28" name="Straight Arrow Connector 27"/>
              <p:cNvCxnSpPr>
                <a:stCxn id="24" idx="2"/>
                <a:endCxn id="11"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2" name="Group 31"/>
            <p:cNvGrpSpPr/>
            <p:nvPr/>
          </p:nvGrpSpPr>
          <p:grpSpPr>
            <a:xfrm>
              <a:off x="1490955" y="2480130"/>
              <a:ext cx="293670" cy="696708"/>
              <a:chOff x="1936047" y="5094504"/>
              <a:chExt cx="293670" cy="696708"/>
            </a:xfrm>
          </p:grpSpPr>
          <p:sp>
            <p:nvSpPr>
              <p:cNvPr id="33" name="TextBox 32"/>
              <p:cNvSpPr txBox="1"/>
              <p:nvPr/>
            </p:nvSpPr>
            <p:spPr>
              <a:xfrm>
                <a:off x="1936047" y="5094504"/>
                <a:ext cx="293670" cy="369332"/>
              </a:xfrm>
              <a:prstGeom prst="rect">
                <a:avLst/>
              </a:prstGeom>
              <a:noFill/>
              <a:ln>
                <a:noFill/>
              </a:ln>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34" name="Straight Arrow Connector 33"/>
              <p:cNvCxnSpPr>
                <a:stCxn id="33"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54" name="Group 53"/>
          <p:cNvGrpSpPr/>
          <p:nvPr/>
        </p:nvGrpSpPr>
        <p:grpSpPr>
          <a:xfrm>
            <a:off x="9405048" y="2525338"/>
            <a:ext cx="2286000" cy="1306320"/>
            <a:chOff x="2971800" y="2480735"/>
            <a:chExt cx="2286000" cy="1306320"/>
          </a:xfrm>
        </p:grpSpPr>
        <p:grpSp>
          <p:nvGrpSpPr>
            <p:cNvPr id="38" name="Group 37"/>
            <p:cNvGrpSpPr/>
            <p:nvPr/>
          </p:nvGrpSpPr>
          <p:grpSpPr>
            <a:xfrm>
              <a:off x="3233058" y="3177455"/>
              <a:ext cx="1828800" cy="381000"/>
              <a:chOff x="381000" y="1219200"/>
              <a:chExt cx="1828800" cy="381000"/>
            </a:xfrm>
          </p:grpSpPr>
          <p:sp>
            <p:nvSpPr>
              <p:cNvPr id="50" name="Rectangle 4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51" name="Rectangle 5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sp>
            <p:nvSpPr>
              <p:cNvPr id="52" name="Rectangle 5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3" name="Rectangle 5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39" name="Straight Connector 38"/>
            <p:cNvCxnSpPr>
              <a:stCxn id="53" idx="3"/>
            </p:cNvCxnSpPr>
            <p:nvPr/>
          </p:nvCxnSpPr>
          <p:spPr>
            <a:xfrm>
              <a:off x="5061858" y="3367955"/>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5246916" y="3367955"/>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2971800" y="3787055"/>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V="1">
              <a:off x="2971800" y="3367955"/>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50" idx="1"/>
            </p:cNvCxnSpPr>
            <p:nvPr/>
          </p:nvCxnSpPr>
          <p:spPr>
            <a:xfrm>
              <a:off x="2971800" y="3367955"/>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44" name="Group 43"/>
            <p:cNvGrpSpPr/>
            <p:nvPr/>
          </p:nvGrpSpPr>
          <p:grpSpPr>
            <a:xfrm>
              <a:off x="3742264" y="2480747"/>
              <a:ext cx="314510" cy="680083"/>
              <a:chOff x="1937650" y="5094504"/>
              <a:chExt cx="314510" cy="680083"/>
            </a:xfrm>
          </p:grpSpPr>
          <p:sp>
            <p:nvSpPr>
              <p:cNvPr id="48" name="TextBox 47"/>
              <p:cNvSpPr txBox="1"/>
              <p:nvPr/>
            </p:nvSpPr>
            <p:spPr>
              <a:xfrm>
                <a:off x="1937650" y="5094504"/>
                <a:ext cx="314510" cy="369332"/>
              </a:xfrm>
              <a:prstGeom prst="rect">
                <a:avLst/>
              </a:prstGeom>
              <a:noFill/>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49" name="Straight Arrow Connector 48"/>
              <p:cNvCxnSpPr>
                <a:stCxn id="48" idx="2"/>
                <a:endCxn id="53"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5" name="Group 44"/>
            <p:cNvGrpSpPr/>
            <p:nvPr/>
          </p:nvGrpSpPr>
          <p:grpSpPr>
            <a:xfrm>
              <a:off x="3300395" y="2480735"/>
              <a:ext cx="293670" cy="696708"/>
              <a:chOff x="1936047" y="5094504"/>
              <a:chExt cx="293670" cy="696708"/>
            </a:xfrm>
          </p:grpSpPr>
          <p:sp>
            <p:nvSpPr>
              <p:cNvPr id="46" name="TextBox 45"/>
              <p:cNvSpPr txBox="1"/>
              <p:nvPr/>
            </p:nvSpPr>
            <p:spPr>
              <a:xfrm>
                <a:off x="1936047" y="5094504"/>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47" name="Straight Arrow Connector 46"/>
              <p:cNvCxnSpPr>
                <a:stCxn id="46"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72" name="Group 71"/>
          <p:cNvGrpSpPr/>
          <p:nvPr/>
        </p:nvGrpSpPr>
        <p:grpSpPr>
          <a:xfrm>
            <a:off x="9400637" y="4160960"/>
            <a:ext cx="2286000" cy="1306320"/>
            <a:chOff x="6324600" y="2472268"/>
            <a:chExt cx="2286000" cy="1306320"/>
          </a:xfrm>
        </p:grpSpPr>
        <p:grpSp>
          <p:nvGrpSpPr>
            <p:cNvPr id="56" name="Group 55"/>
            <p:cNvGrpSpPr/>
            <p:nvPr/>
          </p:nvGrpSpPr>
          <p:grpSpPr>
            <a:xfrm>
              <a:off x="6585858" y="3168988"/>
              <a:ext cx="1828800" cy="381000"/>
              <a:chOff x="381000" y="1219200"/>
              <a:chExt cx="1828800" cy="381000"/>
            </a:xfrm>
          </p:grpSpPr>
          <p:sp>
            <p:nvSpPr>
              <p:cNvPr id="68" name="Rectangle 6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23</a:t>
                </a:r>
                <a:endParaRPr lang="en-US" b="1" dirty="0"/>
              </a:p>
            </p:txBody>
          </p:sp>
          <p:sp>
            <p:nvSpPr>
              <p:cNvPr id="69" name="Rectangle 6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70" name="Rectangle 6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71" name="Rectangle 7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grpSp>
        <p:cxnSp>
          <p:nvCxnSpPr>
            <p:cNvPr id="57" name="Straight Connector 56"/>
            <p:cNvCxnSpPr>
              <a:stCxn id="71"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1" name="Straight Arrow Connector 60"/>
            <p:cNvCxnSpPr>
              <a:endCxn id="68"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62" name="Group 61"/>
            <p:cNvGrpSpPr/>
            <p:nvPr/>
          </p:nvGrpSpPr>
          <p:grpSpPr>
            <a:xfrm>
              <a:off x="8022764" y="2472280"/>
              <a:ext cx="314510" cy="680083"/>
              <a:chOff x="1937650" y="5094504"/>
              <a:chExt cx="314510" cy="680083"/>
            </a:xfrm>
          </p:grpSpPr>
          <p:sp>
            <p:nvSpPr>
              <p:cNvPr id="66" name="TextBox 65"/>
              <p:cNvSpPr txBox="1"/>
              <p:nvPr/>
            </p:nvSpPr>
            <p:spPr>
              <a:xfrm>
                <a:off x="1937650" y="5094504"/>
                <a:ext cx="314510" cy="369332"/>
              </a:xfrm>
              <a:prstGeom prst="rect">
                <a:avLst/>
              </a:prstGeom>
              <a:noFill/>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67" name="Straight Arrow Connector 66"/>
              <p:cNvCxnSpPr>
                <a:stCxn id="66" idx="2"/>
                <a:endCxn id="71"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3" name="Group 62"/>
            <p:cNvGrpSpPr/>
            <p:nvPr/>
          </p:nvGrpSpPr>
          <p:grpSpPr>
            <a:xfrm>
              <a:off x="6642133" y="2472268"/>
              <a:ext cx="293670" cy="696708"/>
              <a:chOff x="1936047" y="5094504"/>
              <a:chExt cx="293670" cy="696708"/>
            </a:xfrm>
          </p:grpSpPr>
          <p:sp>
            <p:nvSpPr>
              <p:cNvPr id="64" name="TextBox 63"/>
              <p:cNvSpPr txBox="1"/>
              <p:nvPr/>
            </p:nvSpPr>
            <p:spPr>
              <a:xfrm>
                <a:off x="1936047" y="5094504"/>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65" name="Straight Arrow Connector 64"/>
              <p:cNvCxnSpPr>
                <a:stCxn id="64"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spTree>
    <p:extLst>
      <p:ext uri="{BB962C8B-B14F-4D97-AF65-F5344CB8AC3E}">
        <p14:creationId xmlns:p14="http://schemas.microsoft.com/office/powerpoint/2010/main" val="425120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Function: CQDELETE (F, R, Q, N)</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deletes &amp; returns</a:t>
            </a:r>
            <a:r>
              <a:rPr lang="en-IN" b="1" dirty="0">
                <a:solidFill>
                  <a:srgbClr val="FF0000"/>
                </a:solidFill>
              </a:rPr>
              <a:t> </a:t>
            </a:r>
            <a:r>
              <a:rPr lang="en-IN" dirty="0"/>
              <a:t>an element </a:t>
            </a:r>
            <a:r>
              <a:rPr lang="en-IN" b="1" dirty="0">
                <a:solidFill>
                  <a:srgbClr val="C00000"/>
                </a:solidFill>
              </a:rPr>
              <a:t>from front end</a:t>
            </a:r>
            <a:r>
              <a:rPr lang="en-IN" b="1" dirty="0">
                <a:solidFill>
                  <a:srgbClr val="FF0000"/>
                </a:solidFill>
              </a:rPr>
              <a:t> </a:t>
            </a:r>
            <a:r>
              <a:rPr lang="en-IN" dirty="0"/>
              <a:t>of the Circular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solidFill>
                  <a:srgbClr val="C0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dirty="0">
                <a:solidFill>
                  <a:srgbClr val="C00000"/>
                </a:solidFill>
              </a:rPr>
              <a:t> </a:t>
            </a:r>
            <a:r>
              <a:rPr lang="en-IN" dirty="0"/>
              <a:t>is pointer to the </a:t>
            </a:r>
            <a:r>
              <a:rPr lang="en-IN" b="1" dirty="0">
                <a:solidFill>
                  <a:srgbClr val="C00000"/>
                </a:solidFill>
              </a:rPr>
              <a:t>front</a:t>
            </a:r>
            <a:r>
              <a:rPr lang="en-IN" b="1" dirty="0">
                <a:solidFill>
                  <a:srgbClr val="FF0000"/>
                </a:solidFill>
              </a:rPr>
              <a:t> </a:t>
            </a:r>
            <a:r>
              <a:rPr lang="en-IN" dirty="0"/>
              <a:t>element of a queue.</a:t>
            </a:r>
          </a:p>
          <a:p>
            <a:r>
              <a:rPr lang="en-IN" b="1" dirty="0">
                <a:solidFill>
                  <a:srgbClr val="C00000"/>
                </a:solidFill>
              </a:rPr>
              <a:t>R</a:t>
            </a:r>
            <a:r>
              <a:rPr lang="en-IN" dirty="0">
                <a:solidFill>
                  <a:srgbClr val="C00000"/>
                </a:solidFill>
              </a:rPr>
              <a:t> </a:t>
            </a:r>
            <a:r>
              <a:rPr lang="en-IN" dirty="0"/>
              <a:t>is pointer to the </a:t>
            </a:r>
            <a:r>
              <a:rPr lang="en-IN" b="1" dirty="0">
                <a:solidFill>
                  <a:srgbClr val="C00000"/>
                </a:solidFill>
              </a:rPr>
              <a:t>rear</a:t>
            </a:r>
            <a:r>
              <a:rPr lang="en-IN" dirty="0">
                <a:solidFill>
                  <a:srgbClr val="C00000"/>
                </a:solidFill>
              </a:rPr>
              <a:t> </a:t>
            </a:r>
            <a:r>
              <a:rPr lang="en-IN" dirty="0"/>
              <a:t>element of a queue.</a:t>
            </a:r>
            <a:endParaRPr lang="en-US" dirty="0"/>
          </a:p>
          <a:p>
            <a:pPr marL="0" indent="0">
              <a:buNone/>
            </a:pPr>
            <a:endParaRPr lang="en-US" dirty="0"/>
          </a:p>
        </p:txBody>
      </p:sp>
      <p:sp>
        <p:nvSpPr>
          <p:cNvPr id="4" name="TextBox 3"/>
          <p:cNvSpPr txBox="1"/>
          <p:nvPr/>
        </p:nvSpPr>
        <p:spPr>
          <a:xfrm>
            <a:off x="415612" y="3531096"/>
            <a:ext cx="4191000" cy="295465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Write(‘Underflow’)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b="1" dirty="0">
                <a:latin typeface="Consolas" pitchFamily="49" charset="0"/>
                <a:cs typeface="Consolas" pitchFamily="49" charset="0"/>
              </a:rPr>
              <a:t>    </a:t>
            </a:r>
            <a:r>
              <a:rPr lang="en-IN" dirty="0">
                <a:latin typeface="Consolas" pitchFamily="49" charset="0"/>
                <a:cs typeface="Consolas" pitchFamily="49" charset="0"/>
              </a:rPr>
              <a:t>Y </a:t>
            </a:r>
            <a:r>
              <a:rPr lang="en-IN" dirty="0">
                <a:latin typeface="Consolas" pitchFamily="49" charset="0"/>
                <a:cs typeface="Consolas" pitchFamily="49" charset="0"/>
                <a:sym typeface="Wingdings" pitchFamily="2" charset="2"/>
              </a:rPr>
              <a:t> Q[F]</a:t>
            </a:r>
          </a:p>
          <a:p>
            <a:r>
              <a:rPr lang="en-IN" sz="2000" b="1" dirty="0">
                <a:solidFill>
                  <a:schemeClr val="tx2"/>
                </a:solidFill>
                <a:latin typeface="Consolas" pitchFamily="49" charset="0"/>
                <a:cs typeface="Consolas" pitchFamily="49" charset="0"/>
              </a:rPr>
              <a:t>3. [Queue Empty?]</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F </a:t>
            </a:r>
            <a:r>
              <a:rPr lang="en-IN" dirty="0">
                <a:latin typeface="Consolas" pitchFamily="49" charset="0"/>
                <a:cs typeface="Consolas" pitchFamily="49" charset="0"/>
                <a:sym typeface="Wingdings" pitchFamily="2" charset="2"/>
              </a:rPr>
              <a:t> R   0</a:t>
            </a:r>
            <a:endParaRPr lang="en-IN" dirty="0">
              <a:latin typeface="Consolas" pitchFamily="49" charset="0"/>
              <a:cs typeface="Consolas" pitchFamily="49" charset="0"/>
            </a:endParaRPr>
          </a:p>
          <a:p>
            <a:r>
              <a:rPr lang="en-IN" dirty="0">
                <a:latin typeface="Consolas" pitchFamily="49" charset="0"/>
                <a:cs typeface="Consolas" pitchFamily="49" charset="0"/>
              </a:rPr>
              <a:t>         Return(Y)</a:t>
            </a:r>
          </a:p>
        </p:txBody>
      </p:sp>
      <p:sp>
        <p:nvSpPr>
          <p:cNvPr id="5" name="TextBox 4"/>
          <p:cNvSpPr txBox="1"/>
          <p:nvPr/>
        </p:nvSpPr>
        <p:spPr>
          <a:xfrm>
            <a:off x="4620059" y="3526785"/>
            <a:ext cx="4191000" cy="15081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[Update Front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N</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F </a:t>
            </a:r>
            <a:r>
              <a:rPr lang="en-IN" dirty="0">
                <a:latin typeface="Consolas" pitchFamily="49" charset="0"/>
                <a:cs typeface="Consolas" pitchFamily="49" charset="0"/>
                <a:sym typeface="Wingdings" pitchFamily="2" charset="2"/>
              </a:rPr>
              <a:t> 1</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F  F + 1</a:t>
            </a:r>
          </a:p>
          <a:p>
            <a:r>
              <a:rPr lang="en-IN" dirty="0">
                <a:latin typeface="Consolas" pitchFamily="49" charset="0"/>
                <a:cs typeface="Consolas" pitchFamily="49" charset="0"/>
                <a:sym typeface="Wingdings" pitchFamily="2" charset="2"/>
              </a:rPr>
              <a:t>    Return(Y)</a:t>
            </a:r>
            <a:endParaRPr lang="en-IN" dirty="0">
              <a:latin typeface="Consolas" pitchFamily="49" charset="0"/>
              <a:cs typeface="Consolas" pitchFamily="49" charset="0"/>
            </a:endParaRPr>
          </a:p>
        </p:txBody>
      </p:sp>
      <p:grpSp>
        <p:nvGrpSpPr>
          <p:cNvPr id="37" name="Group 36"/>
          <p:cNvGrpSpPr/>
          <p:nvPr/>
        </p:nvGrpSpPr>
        <p:grpSpPr>
          <a:xfrm>
            <a:off x="9668038" y="865429"/>
            <a:ext cx="2109964" cy="1471788"/>
            <a:chOff x="9226890" y="1588093"/>
            <a:chExt cx="2109964" cy="1471788"/>
          </a:xfrm>
        </p:grpSpPr>
        <p:grpSp>
          <p:nvGrpSpPr>
            <p:cNvPr id="57" name="Group 56"/>
            <p:cNvGrpSpPr/>
            <p:nvPr/>
          </p:nvGrpSpPr>
          <p:grpSpPr>
            <a:xfrm>
              <a:off x="9226890" y="1588093"/>
              <a:ext cx="2109964" cy="1471788"/>
              <a:chOff x="6324600" y="2457490"/>
              <a:chExt cx="2286000" cy="1321098"/>
            </a:xfrm>
          </p:grpSpPr>
          <p:grpSp>
            <p:nvGrpSpPr>
              <p:cNvPr id="58" name="Group 57"/>
              <p:cNvGrpSpPr/>
              <p:nvPr/>
            </p:nvGrpSpPr>
            <p:grpSpPr>
              <a:xfrm>
                <a:off x="6585858" y="3168988"/>
                <a:ext cx="1828800" cy="381000"/>
                <a:chOff x="381000" y="1219200"/>
                <a:chExt cx="1828800" cy="381000"/>
              </a:xfrm>
            </p:grpSpPr>
            <p:sp>
              <p:nvSpPr>
                <p:cNvPr id="70" name="Rectangle 6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72" name="Rectangle 7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Rectangle 7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59" name="Straight Connector 58"/>
              <p:cNvCxnSpPr>
                <a:stCxn id="73"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3" name="Straight Arrow Connector 62"/>
              <p:cNvCxnSpPr>
                <a:endCxn id="70"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6981351" y="2457490"/>
                <a:ext cx="307460" cy="331517"/>
              </a:xfrm>
              <a:prstGeom prst="rect">
                <a:avLst/>
              </a:prstGeom>
              <a:noFill/>
            </p:spPr>
            <p:txBody>
              <a:bodyPr wrap="square" rtlCol="0">
                <a:spAutoFit/>
              </a:bodyPr>
              <a:lstStyle/>
              <a:p>
                <a:r>
                  <a:rPr lang="en-IN" b="1" dirty="0">
                    <a:solidFill>
                      <a:srgbClr val="FF0000"/>
                    </a:solidFill>
                  </a:rPr>
                  <a:t>F</a:t>
                </a:r>
                <a:endParaRPr lang="en-US" b="1" dirty="0">
                  <a:solidFill>
                    <a:srgbClr val="FF0000"/>
                  </a:solidFill>
                </a:endParaRPr>
              </a:p>
            </p:txBody>
          </p:sp>
          <p:sp>
            <p:nvSpPr>
              <p:cNvPr id="66" name="TextBox 65"/>
              <p:cNvSpPr txBox="1"/>
              <p:nvPr/>
            </p:nvSpPr>
            <p:spPr>
              <a:xfrm>
                <a:off x="7236808" y="2457490"/>
                <a:ext cx="309999" cy="331529"/>
              </a:xfrm>
              <a:prstGeom prst="rect">
                <a:avLst/>
              </a:prstGeom>
              <a:noFill/>
            </p:spPr>
            <p:txBody>
              <a:bodyPr wrap="square" rtlCol="0">
                <a:spAutoFit/>
              </a:bodyPr>
              <a:lstStyle/>
              <a:p>
                <a:pPr algn="ctr"/>
                <a:r>
                  <a:rPr lang="en-IN" b="1" dirty="0">
                    <a:solidFill>
                      <a:srgbClr val="FF0000"/>
                    </a:solidFill>
                  </a:rPr>
                  <a:t>R</a:t>
                </a:r>
                <a:endParaRPr lang="en-US" b="1" dirty="0">
                  <a:solidFill>
                    <a:srgbClr val="FF0000"/>
                  </a:solidFill>
                </a:endParaRPr>
              </a:p>
            </p:txBody>
          </p:sp>
        </p:grpSp>
        <p:cxnSp>
          <p:nvCxnSpPr>
            <p:cNvPr id="30" name="Straight Arrow Connector 29"/>
            <p:cNvCxnSpPr>
              <a:stCxn id="68" idx="2"/>
            </p:cNvCxnSpPr>
            <p:nvPr/>
          </p:nvCxnSpPr>
          <p:spPr>
            <a:xfrm>
              <a:off x="9974959" y="1957432"/>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6" idx="2"/>
            </p:cNvCxnSpPr>
            <p:nvPr/>
          </p:nvCxnSpPr>
          <p:spPr>
            <a:xfrm>
              <a:off x="10211916" y="1957445"/>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9668038" y="2511716"/>
            <a:ext cx="2109964" cy="1488676"/>
            <a:chOff x="9266248" y="3461060"/>
            <a:chExt cx="2109964" cy="1488676"/>
          </a:xfrm>
        </p:grpSpPr>
        <p:grpSp>
          <p:nvGrpSpPr>
            <p:cNvPr id="6" name="Group 5"/>
            <p:cNvGrpSpPr/>
            <p:nvPr/>
          </p:nvGrpSpPr>
          <p:grpSpPr>
            <a:xfrm>
              <a:off x="9266248" y="4270599"/>
              <a:ext cx="2109964" cy="679137"/>
              <a:chOff x="6324600" y="3168988"/>
              <a:chExt cx="2286000" cy="609601"/>
            </a:xfrm>
          </p:grpSpPr>
          <p:grpSp>
            <p:nvGrpSpPr>
              <p:cNvPr id="7" name="Group 6"/>
              <p:cNvGrpSpPr/>
              <p:nvPr/>
            </p:nvGrpSpPr>
            <p:grpSpPr>
              <a:xfrm>
                <a:off x="6585858" y="3168988"/>
                <a:ext cx="1828800" cy="381000"/>
                <a:chOff x="381000" y="1219200"/>
                <a:chExt cx="1828800" cy="381000"/>
              </a:xfrm>
            </p:grpSpPr>
            <p:sp>
              <p:nvSpPr>
                <p:cNvPr id="19" name="Rectangle 18"/>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0" name="Rectangle 19"/>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21" name="Rectangle 20"/>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grpSp>
          <p:cxnSp>
            <p:nvCxnSpPr>
              <p:cNvPr id="8" name="Straight Connector 7"/>
              <p:cNvCxnSpPr>
                <a:stCxn id="22"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6324600" y="3359489"/>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324600" y="3359489"/>
                <a:ext cx="261259"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grpSp>
          <p:nvGrpSpPr>
            <p:cNvPr id="39" name="Group 38"/>
            <p:cNvGrpSpPr/>
            <p:nvPr/>
          </p:nvGrpSpPr>
          <p:grpSpPr>
            <a:xfrm>
              <a:off x="10818097" y="3461060"/>
              <a:ext cx="283784" cy="800288"/>
              <a:chOff x="8932592" y="3377871"/>
              <a:chExt cx="283784" cy="800288"/>
            </a:xfrm>
          </p:grpSpPr>
          <p:sp>
            <p:nvSpPr>
              <p:cNvPr id="75" name="TextBox 74"/>
              <p:cNvSpPr txBox="1"/>
              <p:nvPr/>
            </p:nvSpPr>
            <p:spPr>
              <a:xfrm>
                <a:off x="8932592" y="3377871"/>
                <a:ext cx="283784" cy="369331"/>
              </a:xfrm>
              <a:prstGeom prst="rect">
                <a:avLst/>
              </a:prstGeom>
              <a:noFill/>
            </p:spPr>
            <p:txBody>
              <a:bodyPr wrap="square" rtlCol="0">
                <a:spAutoFit/>
              </a:bodyPr>
              <a:lstStyle/>
              <a:p>
                <a:r>
                  <a:rPr lang="en-IN" b="1" dirty="0">
                    <a:solidFill>
                      <a:srgbClr val="FF0000"/>
                    </a:solidFill>
                  </a:rPr>
                  <a:t>F</a:t>
                </a:r>
                <a:endParaRPr lang="en-US" b="1" dirty="0">
                  <a:solidFill>
                    <a:srgbClr val="FF0000"/>
                  </a:solidFill>
                </a:endParaRPr>
              </a:p>
            </p:txBody>
          </p:sp>
          <p:cxnSp>
            <p:nvCxnSpPr>
              <p:cNvPr id="77" name="Straight Arrow Connector 76"/>
              <p:cNvCxnSpPr>
                <a:stCxn id="75" idx="2"/>
              </p:cNvCxnSpPr>
              <p:nvPr/>
            </p:nvCxnSpPr>
            <p:spPr>
              <a:xfrm>
                <a:off x="9074484" y="3747210"/>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9997537" y="3461060"/>
              <a:ext cx="286127" cy="797968"/>
              <a:chOff x="9168377" y="3377871"/>
              <a:chExt cx="286127" cy="797968"/>
            </a:xfrm>
          </p:grpSpPr>
          <p:sp>
            <p:nvSpPr>
              <p:cNvPr id="76" name="TextBox 75"/>
              <p:cNvSpPr txBox="1"/>
              <p:nvPr/>
            </p:nvSpPr>
            <p:spPr>
              <a:xfrm>
                <a:off x="9168377" y="3377871"/>
                <a:ext cx="286127" cy="369345"/>
              </a:xfrm>
              <a:prstGeom prst="rect">
                <a:avLst/>
              </a:prstGeom>
              <a:noFill/>
            </p:spPr>
            <p:txBody>
              <a:bodyPr wrap="square" rtlCol="0">
                <a:spAutoFit/>
              </a:bodyPr>
              <a:lstStyle/>
              <a:p>
                <a:pPr algn="ctr"/>
                <a:r>
                  <a:rPr lang="en-IN" b="1" dirty="0">
                    <a:solidFill>
                      <a:srgbClr val="FF0000"/>
                    </a:solidFill>
                  </a:rPr>
                  <a:t>R</a:t>
                </a:r>
                <a:endParaRPr lang="en-US" b="1" dirty="0">
                  <a:solidFill>
                    <a:srgbClr val="FF0000"/>
                  </a:solidFill>
                </a:endParaRPr>
              </a:p>
            </p:txBody>
          </p:sp>
          <p:cxnSp>
            <p:nvCxnSpPr>
              <p:cNvPr id="78" name="Straight Arrow Connector 77"/>
              <p:cNvCxnSpPr>
                <a:stCxn id="76" idx="2"/>
              </p:cNvCxnSpPr>
              <p:nvPr/>
            </p:nvCxnSpPr>
            <p:spPr>
              <a:xfrm>
                <a:off x="9311441" y="3747223"/>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86" name="Group 85"/>
          <p:cNvGrpSpPr/>
          <p:nvPr/>
        </p:nvGrpSpPr>
        <p:grpSpPr>
          <a:xfrm>
            <a:off x="9668038" y="4174891"/>
            <a:ext cx="2109964" cy="1473687"/>
            <a:chOff x="9266248" y="4604386"/>
            <a:chExt cx="2109964" cy="1473687"/>
          </a:xfrm>
        </p:grpSpPr>
        <p:grpSp>
          <p:nvGrpSpPr>
            <p:cNvPr id="40" name="Group 39"/>
            <p:cNvGrpSpPr/>
            <p:nvPr/>
          </p:nvGrpSpPr>
          <p:grpSpPr>
            <a:xfrm>
              <a:off x="9266248" y="5398937"/>
              <a:ext cx="2109964" cy="679136"/>
              <a:chOff x="6324600" y="3168988"/>
              <a:chExt cx="2286000" cy="609600"/>
            </a:xfrm>
          </p:grpSpPr>
          <p:grpSp>
            <p:nvGrpSpPr>
              <p:cNvPr id="41" name="Group 40"/>
              <p:cNvGrpSpPr/>
              <p:nvPr/>
            </p:nvGrpSpPr>
            <p:grpSpPr>
              <a:xfrm>
                <a:off x="6585858" y="3168988"/>
                <a:ext cx="1828800" cy="381000"/>
                <a:chOff x="381000" y="1219200"/>
                <a:chExt cx="1828800" cy="381000"/>
              </a:xfrm>
            </p:grpSpPr>
            <p:sp>
              <p:nvSpPr>
                <p:cNvPr id="53" name="Rectangle 52"/>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4" name="Rectangle 53"/>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55" name="Rectangle 54"/>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56" name="Rectangle 55"/>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grpSp>
          <p:cxnSp>
            <p:nvCxnSpPr>
              <p:cNvPr id="42" name="Straight Connector 41"/>
              <p:cNvCxnSpPr>
                <a:stCxn id="56"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53"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grpSp>
          <p:nvGrpSpPr>
            <p:cNvPr id="85" name="Group 84"/>
            <p:cNvGrpSpPr/>
            <p:nvPr/>
          </p:nvGrpSpPr>
          <p:grpSpPr>
            <a:xfrm>
              <a:off x="9985235" y="4606306"/>
              <a:ext cx="283784" cy="800288"/>
              <a:chOff x="9833067" y="4719218"/>
              <a:chExt cx="283784" cy="800288"/>
            </a:xfrm>
          </p:grpSpPr>
          <p:sp>
            <p:nvSpPr>
              <p:cNvPr id="80" name="TextBox 79"/>
              <p:cNvSpPr txBox="1"/>
              <p:nvPr/>
            </p:nvSpPr>
            <p:spPr>
              <a:xfrm>
                <a:off x="9833067" y="4719218"/>
                <a:ext cx="283784" cy="369331"/>
              </a:xfrm>
              <a:prstGeom prst="rect">
                <a:avLst/>
              </a:prstGeom>
              <a:noFill/>
            </p:spPr>
            <p:txBody>
              <a:bodyPr wrap="square" rtlCol="0">
                <a:spAutoFit/>
              </a:bodyPr>
              <a:lstStyle/>
              <a:p>
                <a:r>
                  <a:rPr lang="en-IN" b="1" dirty="0">
                    <a:solidFill>
                      <a:srgbClr val="FF0000"/>
                    </a:solidFill>
                  </a:rPr>
                  <a:t>F</a:t>
                </a:r>
                <a:endParaRPr lang="en-US" b="1" dirty="0">
                  <a:solidFill>
                    <a:srgbClr val="FF0000"/>
                  </a:solidFill>
                </a:endParaRPr>
              </a:p>
            </p:txBody>
          </p:sp>
          <p:cxnSp>
            <p:nvCxnSpPr>
              <p:cNvPr id="82" name="Straight Arrow Connector 81"/>
              <p:cNvCxnSpPr>
                <a:stCxn id="80" idx="2"/>
              </p:cNvCxnSpPr>
              <p:nvPr/>
            </p:nvCxnSpPr>
            <p:spPr>
              <a:xfrm>
                <a:off x="9974959" y="5088557"/>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0841299" y="4604386"/>
              <a:ext cx="286127" cy="797968"/>
              <a:chOff x="10068852" y="4719218"/>
              <a:chExt cx="286127" cy="797968"/>
            </a:xfrm>
          </p:grpSpPr>
          <p:sp>
            <p:nvSpPr>
              <p:cNvPr id="81" name="TextBox 80"/>
              <p:cNvSpPr txBox="1"/>
              <p:nvPr/>
            </p:nvSpPr>
            <p:spPr>
              <a:xfrm>
                <a:off x="10068852" y="4719218"/>
                <a:ext cx="286127" cy="369345"/>
              </a:xfrm>
              <a:prstGeom prst="rect">
                <a:avLst/>
              </a:prstGeom>
              <a:noFill/>
            </p:spPr>
            <p:txBody>
              <a:bodyPr wrap="square" rtlCol="0">
                <a:spAutoFit/>
              </a:bodyPr>
              <a:lstStyle/>
              <a:p>
                <a:pPr algn="ctr"/>
                <a:r>
                  <a:rPr lang="en-IN" b="1" dirty="0">
                    <a:solidFill>
                      <a:srgbClr val="FF0000"/>
                    </a:solidFill>
                  </a:rPr>
                  <a:t>R</a:t>
                </a:r>
                <a:endParaRPr lang="en-US" b="1" dirty="0">
                  <a:solidFill>
                    <a:srgbClr val="FF0000"/>
                  </a:solidFill>
                </a:endParaRPr>
              </a:p>
            </p:txBody>
          </p:sp>
          <p:cxnSp>
            <p:nvCxnSpPr>
              <p:cNvPr id="83" name="Straight Arrow Connector 82"/>
              <p:cNvCxnSpPr>
                <a:stCxn id="81" idx="2"/>
              </p:cNvCxnSpPr>
              <p:nvPr/>
            </p:nvCxnSpPr>
            <p:spPr>
              <a:xfrm>
                <a:off x="10211916" y="5088570"/>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545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a:spLocks noGrp="1"/>
          </p:cNvSpPr>
          <p:nvPr>
            <p:ph type="title"/>
          </p:nvPr>
        </p:nvSpPr>
        <p:spPr/>
        <p:txBody>
          <a:bodyPr/>
          <a:lstStyle/>
          <a:p>
            <a:r>
              <a:rPr lang="en-IN" dirty="0"/>
              <a:t>Example of </a:t>
            </a:r>
            <a:r>
              <a:rPr lang="en-IN" dirty="0" err="1"/>
              <a:t>CQueue</a:t>
            </a:r>
            <a:r>
              <a:rPr lang="en-IN" dirty="0"/>
              <a:t> Insert / Delete</a:t>
            </a:r>
            <a:endParaRPr lang="en-US" dirty="0"/>
          </a:p>
        </p:txBody>
      </p:sp>
      <p:grpSp>
        <p:nvGrpSpPr>
          <p:cNvPr id="139" name="Group 138"/>
          <p:cNvGrpSpPr/>
          <p:nvPr/>
        </p:nvGrpSpPr>
        <p:grpSpPr>
          <a:xfrm>
            <a:off x="2286000" y="2209800"/>
            <a:ext cx="1828800" cy="381000"/>
            <a:chOff x="381000" y="1219200"/>
            <a:chExt cx="1828800" cy="381000"/>
          </a:xfrm>
        </p:grpSpPr>
        <p:sp>
          <p:nvSpPr>
            <p:cNvPr id="140" name="Rectangle 13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2286000" y="3733018"/>
            <a:ext cx="1828800" cy="381000"/>
            <a:chOff x="381000" y="1219200"/>
            <a:chExt cx="1828800" cy="381000"/>
          </a:xfrm>
        </p:grpSpPr>
        <p:sp>
          <p:nvSpPr>
            <p:cNvPr id="145" name="Rectangle 14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2286000" y="5351111"/>
            <a:ext cx="1828800" cy="381000"/>
            <a:chOff x="381000" y="1219200"/>
            <a:chExt cx="1828800" cy="381000"/>
          </a:xfrm>
        </p:grpSpPr>
        <p:sp>
          <p:nvSpPr>
            <p:cNvPr id="150" name="Rectangle 14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8534400" y="3777344"/>
            <a:ext cx="1828800" cy="381000"/>
            <a:chOff x="381000" y="1219200"/>
            <a:chExt cx="1828800" cy="381000"/>
          </a:xfrm>
        </p:grpSpPr>
        <p:sp>
          <p:nvSpPr>
            <p:cNvPr id="155" name="Rectangle 15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1598597" y="2684112"/>
            <a:ext cx="293670" cy="592488"/>
            <a:chOff x="774733" y="1681844"/>
            <a:chExt cx="293670" cy="592488"/>
          </a:xfrm>
        </p:grpSpPr>
        <p:sp>
          <p:nvSpPr>
            <p:cNvPr id="160" name="TextBox 15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61" name="Straight Arrow Connector 160"/>
            <p:cNvCxnSpPr>
              <a:stCxn id="16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62" name="Group 161"/>
          <p:cNvGrpSpPr/>
          <p:nvPr/>
        </p:nvGrpSpPr>
        <p:grpSpPr>
          <a:xfrm>
            <a:off x="1796146" y="2684112"/>
            <a:ext cx="314510" cy="592488"/>
            <a:chOff x="764313" y="1681844"/>
            <a:chExt cx="314510" cy="592488"/>
          </a:xfrm>
        </p:grpSpPr>
        <p:sp>
          <p:nvSpPr>
            <p:cNvPr id="163" name="TextBox 16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64" name="Straight Arrow Connector 163"/>
            <p:cNvCxnSpPr>
              <a:stCxn id="16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66" name="TextBox 165"/>
          <p:cNvSpPr txBox="1"/>
          <p:nvPr/>
        </p:nvSpPr>
        <p:spPr>
          <a:xfrm>
            <a:off x="2286000" y="1752600"/>
            <a:ext cx="1828800" cy="369332"/>
          </a:xfrm>
          <a:prstGeom prst="rect">
            <a:avLst/>
          </a:prstGeom>
          <a:noFill/>
        </p:spPr>
        <p:txBody>
          <a:bodyPr wrap="square" rtlCol="0">
            <a:spAutoFit/>
          </a:bodyPr>
          <a:lstStyle/>
          <a:p>
            <a:pPr algn="ctr"/>
            <a:r>
              <a:rPr lang="en-IN" b="1" dirty="0"/>
              <a:t>Empty Queue</a:t>
            </a:r>
            <a:endParaRPr lang="en-US" b="1" dirty="0"/>
          </a:p>
        </p:txBody>
      </p:sp>
      <p:sp>
        <p:nvSpPr>
          <p:cNvPr id="167" name="TextBox 166"/>
          <p:cNvSpPr txBox="1"/>
          <p:nvPr/>
        </p:nvSpPr>
        <p:spPr>
          <a:xfrm>
            <a:off x="1600200" y="2200479"/>
            <a:ext cx="301686" cy="369332"/>
          </a:xfrm>
          <a:prstGeom prst="rect">
            <a:avLst/>
          </a:prstGeom>
          <a:noFill/>
        </p:spPr>
        <p:txBody>
          <a:bodyPr wrap="none" rtlCol="0">
            <a:spAutoFit/>
          </a:bodyPr>
          <a:lstStyle/>
          <a:p>
            <a:pPr algn="ctr"/>
            <a:r>
              <a:rPr lang="en-IN" b="1" dirty="0"/>
              <a:t>0</a:t>
            </a:r>
            <a:endParaRPr lang="en-US" b="1" dirty="0"/>
          </a:p>
        </p:txBody>
      </p:sp>
      <p:sp>
        <p:nvSpPr>
          <p:cNvPr id="168" name="TextBox 167"/>
          <p:cNvSpPr txBox="1"/>
          <p:nvPr/>
        </p:nvSpPr>
        <p:spPr>
          <a:xfrm>
            <a:off x="1807030" y="2200479"/>
            <a:ext cx="301686" cy="369332"/>
          </a:xfrm>
          <a:prstGeom prst="rect">
            <a:avLst/>
          </a:prstGeom>
          <a:noFill/>
        </p:spPr>
        <p:txBody>
          <a:bodyPr wrap="none" rtlCol="0">
            <a:spAutoFit/>
          </a:bodyPr>
          <a:lstStyle/>
          <a:p>
            <a:pPr algn="ctr"/>
            <a:r>
              <a:rPr lang="en-IN" b="1" dirty="0"/>
              <a:t>0</a:t>
            </a:r>
            <a:endParaRPr lang="en-US" b="1" dirty="0"/>
          </a:p>
        </p:txBody>
      </p:sp>
      <p:cxnSp>
        <p:nvCxnSpPr>
          <p:cNvPr id="169" name="Straight Connector 168"/>
          <p:cNvCxnSpPr/>
          <p:nvPr/>
        </p:nvCxnSpPr>
        <p:spPr>
          <a:xfrm>
            <a:off x="1600200" y="3276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70" name="TextBox 169"/>
          <p:cNvSpPr txBox="1"/>
          <p:nvPr/>
        </p:nvSpPr>
        <p:spPr>
          <a:xfrm>
            <a:off x="2286000" y="3363686"/>
            <a:ext cx="1828800" cy="369332"/>
          </a:xfrm>
          <a:prstGeom prst="rect">
            <a:avLst/>
          </a:prstGeom>
          <a:noFill/>
        </p:spPr>
        <p:txBody>
          <a:bodyPr wrap="square" rtlCol="0">
            <a:spAutoFit/>
          </a:bodyPr>
          <a:lstStyle/>
          <a:p>
            <a:pPr algn="ctr"/>
            <a:r>
              <a:rPr lang="en-IN" b="1" dirty="0"/>
              <a:t>Insert ‘A’</a:t>
            </a:r>
            <a:endParaRPr lang="en-US" b="1" dirty="0"/>
          </a:p>
        </p:txBody>
      </p:sp>
      <p:grpSp>
        <p:nvGrpSpPr>
          <p:cNvPr id="171" name="Group 170"/>
          <p:cNvGrpSpPr/>
          <p:nvPr/>
        </p:nvGrpSpPr>
        <p:grpSpPr>
          <a:xfrm>
            <a:off x="1576827" y="4125687"/>
            <a:ext cx="293670" cy="592488"/>
            <a:chOff x="774733" y="1681844"/>
            <a:chExt cx="293670" cy="592488"/>
          </a:xfrm>
        </p:grpSpPr>
        <p:sp>
          <p:nvSpPr>
            <p:cNvPr id="172" name="TextBox 17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73" name="Straight Arrow Connector 172"/>
            <p:cNvCxnSpPr>
              <a:stCxn id="17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74" name="Group 173"/>
          <p:cNvGrpSpPr/>
          <p:nvPr/>
        </p:nvGrpSpPr>
        <p:grpSpPr>
          <a:xfrm>
            <a:off x="1752600" y="4131912"/>
            <a:ext cx="314510" cy="592488"/>
            <a:chOff x="764313" y="1681844"/>
            <a:chExt cx="314510" cy="592488"/>
          </a:xfrm>
        </p:grpSpPr>
        <p:sp>
          <p:nvSpPr>
            <p:cNvPr id="175" name="TextBox 174"/>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76" name="Straight Arrow Connector 175"/>
            <p:cNvCxnSpPr>
              <a:stCxn id="17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77" name="TextBox 176"/>
          <p:cNvSpPr txBox="1"/>
          <p:nvPr/>
        </p:nvSpPr>
        <p:spPr>
          <a:xfrm>
            <a:off x="1600200" y="3406447"/>
            <a:ext cx="542136" cy="369332"/>
          </a:xfrm>
          <a:prstGeom prst="rect">
            <a:avLst/>
          </a:prstGeom>
          <a:noFill/>
        </p:spPr>
        <p:txBody>
          <a:bodyPr wrap="none" rtlCol="0">
            <a:spAutoFit/>
          </a:bodyPr>
          <a:lstStyle/>
          <a:p>
            <a:r>
              <a:rPr lang="en-IN" b="1" dirty="0">
                <a:solidFill>
                  <a:schemeClr val="accent3">
                    <a:lumMod val="75000"/>
                  </a:schemeClr>
                </a:solidFill>
              </a:rPr>
              <a:t>R=1</a:t>
            </a:r>
            <a:endParaRPr lang="en-US" b="1" dirty="0">
              <a:solidFill>
                <a:schemeClr val="accent3">
                  <a:lumMod val="75000"/>
                </a:schemeClr>
              </a:solidFill>
            </a:endParaRPr>
          </a:p>
        </p:txBody>
      </p:sp>
      <p:sp>
        <p:nvSpPr>
          <p:cNvPr id="178" name="TextBox 177"/>
          <p:cNvSpPr txBox="1"/>
          <p:nvPr/>
        </p:nvSpPr>
        <p:spPr>
          <a:xfrm>
            <a:off x="1600200" y="3744686"/>
            <a:ext cx="542136" cy="369332"/>
          </a:xfrm>
          <a:prstGeom prst="rect">
            <a:avLst/>
          </a:prstGeom>
          <a:noFill/>
        </p:spPr>
        <p:txBody>
          <a:bodyPr wrap="none" rtlCol="0">
            <a:spAutoFit/>
          </a:bodyPr>
          <a:lstStyle/>
          <a:p>
            <a:r>
              <a:rPr lang="en-IN" b="1" dirty="0">
                <a:solidFill>
                  <a:schemeClr val="accent3">
                    <a:lumMod val="75000"/>
                  </a:schemeClr>
                </a:solidFill>
              </a:rPr>
              <a:t>F=1</a:t>
            </a:r>
            <a:endParaRPr lang="en-US" b="1" dirty="0">
              <a:solidFill>
                <a:schemeClr val="accent3">
                  <a:lumMod val="75000"/>
                </a:schemeClr>
              </a:solidFill>
            </a:endParaRPr>
          </a:p>
        </p:txBody>
      </p:sp>
      <p:sp>
        <p:nvSpPr>
          <p:cNvPr id="179" name="TextBox 178"/>
          <p:cNvSpPr txBox="1"/>
          <p:nvPr/>
        </p:nvSpPr>
        <p:spPr>
          <a:xfrm>
            <a:off x="2286000" y="3721349"/>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cxnSp>
        <p:nvCxnSpPr>
          <p:cNvPr id="180" name="Straight Connector 179"/>
          <p:cNvCxnSpPr/>
          <p:nvPr/>
        </p:nvCxnSpPr>
        <p:spPr>
          <a:xfrm>
            <a:off x="16002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81" name="TextBox 180"/>
          <p:cNvSpPr txBox="1"/>
          <p:nvPr/>
        </p:nvSpPr>
        <p:spPr>
          <a:xfrm>
            <a:off x="2286000" y="4876800"/>
            <a:ext cx="1828800" cy="369332"/>
          </a:xfrm>
          <a:prstGeom prst="rect">
            <a:avLst/>
          </a:prstGeom>
          <a:noFill/>
        </p:spPr>
        <p:txBody>
          <a:bodyPr wrap="square" rtlCol="0">
            <a:spAutoFit/>
          </a:bodyPr>
          <a:lstStyle/>
          <a:p>
            <a:pPr algn="ctr"/>
            <a:r>
              <a:rPr lang="en-IN" b="1" dirty="0"/>
              <a:t>Insert ‘B’</a:t>
            </a:r>
            <a:endParaRPr lang="en-US" b="1" dirty="0"/>
          </a:p>
        </p:txBody>
      </p:sp>
      <p:grpSp>
        <p:nvGrpSpPr>
          <p:cNvPr id="182" name="Group 181"/>
          <p:cNvGrpSpPr/>
          <p:nvPr/>
        </p:nvGrpSpPr>
        <p:grpSpPr>
          <a:xfrm>
            <a:off x="5339565" y="2611024"/>
            <a:ext cx="293670" cy="592488"/>
            <a:chOff x="774733" y="1681844"/>
            <a:chExt cx="293670" cy="592488"/>
          </a:xfrm>
        </p:grpSpPr>
        <p:sp>
          <p:nvSpPr>
            <p:cNvPr id="183" name="TextBox 18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84" name="Straight Arrow Connector 183"/>
            <p:cNvCxnSpPr>
              <a:stCxn id="18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85" name="Group 184"/>
          <p:cNvGrpSpPr/>
          <p:nvPr/>
        </p:nvGrpSpPr>
        <p:grpSpPr>
          <a:xfrm>
            <a:off x="2426377" y="5742998"/>
            <a:ext cx="314510" cy="592488"/>
            <a:chOff x="764313" y="1681844"/>
            <a:chExt cx="314510" cy="592488"/>
          </a:xfrm>
        </p:grpSpPr>
        <p:sp>
          <p:nvSpPr>
            <p:cNvPr id="186" name="TextBox 185"/>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87" name="Straight Arrow Connector 186"/>
            <p:cNvCxnSpPr>
              <a:stCxn id="18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88" name="TextBox 187"/>
          <p:cNvSpPr txBox="1"/>
          <p:nvPr/>
        </p:nvSpPr>
        <p:spPr>
          <a:xfrm>
            <a:off x="2293436" y="5335998"/>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189" name="TextBox 188"/>
          <p:cNvSpPr txBox="1"/>
          <p:nvPr/>
        </p:nvSpPr>
        <p:spPr>
          <a:xfrm>
            <a:off x="1654629" y="5134180"/>
            <a:ext cx="546945" cy="646331"/>
          </a:xfrm>
          <a:prstGeom prst="rect">
            <a:avLst/>
          </a:prstGeom>
          <a:noFill/>
        </p:spPr>
        <p:txBody>
          <a:bodyPr wrap="none" rtlCol="0">
            <a:spAutoFit/>
          </a:bodyPr>
          <a:lstStyle/>
          <a:p>
            <a:r>
              <a:rPr lang="en-IN" b="1" dirty="0">
                <a:solidFill>
                  <a:schemeClr val="accent3">
                    <a:lumMod val="75000"/>
                  </a:schemeClr>
                </a:solidFill>
              </a:rPr>
              <a:t>R=2</a:t>
            </a:r>
          </a:p>
          <a:p>
            <a:r>
              <a:rPr lang="en-IN" b="1" dirty="0">
                <a:solidFill>
                  <a:schemeClr val="accent3">
                    <a:lumMod val="75000"/>
                  </a:schemeClr>
                </a:solidFill>
              </a:rPr>
              <a:t>F=1</a:t>
            </a:r>
            <a:endParaRPr lang="en-US" b="1" dirty="0">
              <a:solidFill>
                <a:schemeClr val="accent3">
                  <a:lumMod val="75000"/>
                </a:schemeClr>
              </a:solidFill>
            </a:endParaRPr>
          </a:p>
        </p:txBody>
      </p:sp>
      <p:sp>
        <p:nvSpPr>
          <p:cNvPr id="190" name="TextBox 189"/>
          <p:cNvSpPr txBox="1"/>
          <p:nvPr/>
        </p:nvSpPr>
        <p:spPr>
          <a:xfrm>
            <a:off x="2743200" y="5351111"/>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cxnSp>
        <p:nvCxnSpPr>
          <p:cNvPr id="191" name="Straight Connector 190"/>
          <p:cNvCxnSpPr/>
          <p:nvPr/>
        </p:nvCxnSpPr>
        <p:spPr>
          <a:xfrm>
            <a:off x="4572000" y="1752600"/>
            <a:ext cx="0" cy="4572000"/>
          </a:xfrm>
          <a:prstGeom prst="line">
            <a:avLst/>
          </a:prstGeom>
        </p:spPr>
        <p:style>
          <a:lnRef idx="2">
            <a:schemeClr val="dk1"/>
          </a:lnRef>
          <a:fillRef idx="0">
            <a:schemeClr val="dk1"/>
          </a:fillRef>
          <a:effectRef idx="1">
            <a:schemeClr val="dk1"/>
          </a:effectRef>
          <a:fontRef idx="minor">
            <a:schemeClr val="tx1"/>
          </a:fontRef>
        </p:style>
      </p:cxnSp>
      <p:sp>
        <p:nvSpPr>
          <p:cNvPr id="192" name="TextBox 191"/>
          <p:cNvSpPr txBox="1"/>
          <p:nvPr/>
        </p:nvSpPr>
        <p:spPr>
          <a:xfrm>
            <a:off x="5257800" y="1752600"/>
            <a:ext cx="1828800" cy="369332"/>
          </a:xfrm>
          <a:prstGeom prst="rect">
            <a:avLst/>
          </a:prstGeom>
          <a:noFill/>
        </p:spPr>
        <p:txBody>
          <a:bodyPr wrap="square" rtlCol="0">
            <a:spAutoFit/>
          </a:bodyPr>
          <a:lstStyle/>
          <a:p>
            <a:pPr algn="ctr"/>
            <a:r>
              <a:rPr lang="en-IN" b="1" dirty="0"/>
              <a:t>Insert ‘C’</a:t>
            </a:r>
            <a:endParaRPr lang="en-US" b="1" dirty="0"/>
          </a:p>
        </p:txBody>
      </p:sp>
      <p:cxnSp>
        <p:nvCxnSpPr>
          <p:cNvPr id="193" name="Straight Connector 192"/>
          <p:cNvCxnSpPr/>
          <p:nvPr/>
        </p:nvCxnSpPr>
        <p:spPr>
          <a:xfrm>
            <a:off x="4572000" y="327660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543800" y="1752600"/>
            <a:ext cx="0" cy="4572000"/>
          </a:xfrm>
          <a:prstGeom prst="line">
            <a:avLst/>
          </a:prstGeom>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7543800" y="3276600"/>
            <a:ext cx="2971800" cy="0"/>
          </a:xfrm>
          <a:prstGeom prst="line">
            <a:avLst/>
          </a:prstGeom>
        </p:spPr>
        <p:style>
          <a:lnRef idx="2">
            <a:schemeClr val="dk1"/>
          </a:lnRef>
          <a:fillRef idx="0">
            <a:schemeClr val="dk1"/>
          </a:fillRef>
          <a:effectRef idx="1">
            <a:schemeClr val="dk1"/>
          </a:effectRef>
          <a:fontRef idx="minor">
            <a:schemeClr val="tx1"/>
          </a:fontRef>
        </p:style>
      </p:cxnSp>
      <p:grpSp>
        <p:nvGrpSpPr>
          <p:cNvPr id="196" name="Group 195"/>
          <p:cNvGrpSpPr/>
          <p:nvPr/>
        </p:nvGrpSpPr>
        <p:grpSpPr>
          <a:xfrm>
            <a:off x="5257800" y="2209800"/>
            <a:ext cx="1828800" cy="381000"/>
            <a:chOff x="381000" y="1219200"/>
            <a:chExt cx="1828800" cy="381000"/>
          </a:xfrm>
        </p:grpSpPr>
        <p:sp>
          <p:nvSpPr>
            <p:cNvPr id="197" name="Rectangle 196"/>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p:cNvSpPr txBox="1"/>
          <p:nvPr/>
        </p:nvSpPr>
        <p:spPr>
          <a:xfrm>
            <a:off x="5257800" y="2209800"/>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202" name="TextBox 201"/>
          <p:cNvSpPr txBox="1"/>
          <p:nvPr/>
        </p:nvSpPr>
        <p:spPr>
          <a:xfrm>
            <a:off x="5715000" y="2209800"/>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grpSp>
        <p:nvGrpSpPr>
          <p:cNvPr id="203" name="Group 202"/>
          <p:cNvGrpSpPr/>
          <p:nvPr/>
        </p:nvGrpSpPr>
        <p:grpSpPr>
          <a:xfrm>
            <a:off x="2262623" y="5750755"/>
            <a:ext cx="293670" cy="572201"/>
            <a:chOff x="774733" y="1681843"/>
            <a:chExt cx="293670" cy="629422"/>
          </a:xfrm>
        </p:grpSpPr>
        <p:sp>
          <p:nvSpPr>
            <p:cNvPr id="204" name="TextBox 203"/>
            <p:cNvSpPr txBox="1"/>
            <p:nvPr/>
          </p:nvSpPr>
          <p:spPr>
            <a:xfrm>
              <a:off x="774733" y="1905000"/>
              <a:ext cx="293670" cy="406265"/>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05" name="Straight Arrow Connector 204"/>
            <p:cNvCxnSpPr>
              <a:stCxn id="204" idx="0"/>
            </p:cNvCxnSpPr>
            <p:nvPr/>
          </p:nvCxnSpPr>
          <p:spPr>
            <a:xfrm flipV="1">
              <a:off x="921568" y="1681843"/>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06" name="Group 205"/>
          <p:cNvGrpSpPr/>
          <p:nvPr/>
        </p:nvGrpSpPr>
        <p:grpSpPr>
          <a:xfrm>
            <a:off x="5804399" y="2612573"/>
            <a:ext cx="314510" cy="592488"/>
            <a:chOff x="764313" y="1681844"/>
            <a:chExt cx="314510" cy="592488"/>
          </a:xfrm>
        </p:grpSpPr>
        <p:sp>
          <p:nvSpPr>
            <p:cNvPr id="207" name="TextBox 206"/>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08" name="Straight Arrow Connector 207"/>
            <p:cNvCxnSpPr>
              <a:stCxn id="207"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09" name="TextBox 208"/>
          <p:cNvSpPr txBox="1"/>
          <p:nvPr/>
        </p:nvSpPr>
        <p:spPr>
          <a:xfrm>
            <a:off x="4615544" y="179614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F=1</a:t>
            </a:r>
          </a:p>
        </p:txBody>
      </p:sp>
      <p:sp>
        <p:nvSpPr>
          <p:cNvPr id="210" name="TextBox 209"/>
          <p:cNvSpPr txBox="1"/>
          <p:nvPr/>
        </p:nvSpPr>
        <p:spPr>
          <a:xfrm>
            <a:off x="6172200" y="2209800"/>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11" name="Group 210"/>
          <p:cNvGrpSpPr/>
          <p:nvPr/>
        </p:nvGrpSpPr>
        <p:grpSpPr>
          <a:xfrm>
            <a:off x="5257800" y="3775779"/>
            <a:ext cx="1828800" cy="381000"/>
            <a:chOff x="381000" y="1219200"/>
            <a:chExt cx="1828800" cy="381000"/>
          </a:xfrm>
        </p:grpSpPr>
        <p:sp>
          <p:nvSpPr>
            <p:cNvPr id="212" name="Rectangle 211"/>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TextBox 215"/>
          <p:cNvSpPr txBox="1"/>
          <p:nvPr/>
        </p:nvSpPr>
        <p:spPr>
          <a:xfrm>
            <a:off x="5246914" y="3406447"/>
            <a:ext cx="1828800" cy="369332"/>
          </a:xfrm>
          <a:prstGeom prst="rect">
            <a:avLst/>
          </a:prstGeom>
          <a:noFill/>
        </p:spPr>
        <p:txBody>
          <a:bodyPr wrap="square" rtlCol="0">
            <a:spAutoFit/>
          </a:bodyPr>
          <a:lstStyle/>
          <a:p>
            <a:pPr algn="ctr"/>
            <a:r>
              <a:rPr lang="en-IN" b="1" dirty="0"/>
              <a:t>Delete ‘A’</a:t>
            </a:r>
            <a:endParaRPr lang="en-US" b="1" dirty="0"/>
          </a:p>
        </p:txBody>
      </p:sp>
      <p:sp>
        <p:nvSpPr>
          <p:cNvPr id="217" name="TextBox 216"/>
          <p:cNvSpPr txBox="1"/>
          <p:nvPr/>
        </p:nvSpPr>
        <p:spPr>
          <a:xfrm>
            <a:off x="5246914" y="3766456"/>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218" name="TextBox 217"/>
          <p:cNvSpPr txBox="1"/>
          <p:nvPr/>
        </p:nvSpPr>
        <p:spPr>
          <a:xfrm>
            <a:off x="5715000" y="3766458"/>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219" name="TextBox 218"/>
          <p:cNvSpPr txBox="1"/>
          <p:nvPr/>
        </p:nvSpPr>
        <p:spPr>
          <a:xfrm>
            <a:off x="6172200" y="3766458"/>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20" name="Group 219"/>
          <p:cNvGrpSpPr/>
          <p:nvPr/>
        </p:nvGrpSpPr>
        <p:grpSpPr>
          <a:xfrm>
            <a:off x="5332397" y="4175454"/>
            <a:ext cx="293670" cy="592488"/>
            <a:chOff x="774733" y="1681844"/>
            <a:chExt cx="293670" cy="592488"/>
          </a:xfrm>
        </p:grpSpPr>
        <p:sp>
          <p:nvSpPr>
            <p:cNvPr id="221" name="TextBox 220"/>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22" name="Straight Arrow Connector 221"/>
            <p:cNvCxnSpPr>
              <a:stCxn id="221"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23" name="Group 222"/>
          <p:cNvGrpSpPr/>
          <p:nvPr/>
        </p:nvGrpSpPr>
        <p:grpSpPr>
          <a:xfrm>
            <a:off x="6250713" y="4191001"/>
            <a:ext cx="314510" cy="592488"/>
            <a:chOff x="764313" y="1681844"/>
            <a:chExt cx="314510" cy="592488"/>
          </a:xfrm>
        </p:grpSpPr>
        <p:sp>
          <p:nvSpPr>
            <p:cNvPr id="224" name="TextBox 223"/>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25" name="Straight Arrow Connector 224"/>
            <p:cNvCxnSpPr>
              <a:stCxn id="224"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26" name="TextBox 225"/>
          <p:cNvSpPr txBox="1"/>
          <p:nvPr/>
        </p:nvSpPr>
        <p:spPr>
          <a:xfrm>
            <a:off x="4615544" y="332096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F=2</a:t>
            </a:r>
          </a:p>
        </p:txBody>
      </p:sp>
      <p:cxnSp>
        <p:nvCxnSpPr>
          <p:cNvPr id="227" name="Straight Connector 226"/>
          <p:cNvCxnSpPr/>
          <p:nvPr/>
        </p:nvCxnSpPr>
        <p:spPr>
          <a:xfrm>
            <a:off x="45720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228" name="TextBox 227"/>
          <p:cNvSpPr txBox="1"/>
          <p:nvPr/>
        </p:nvSpPr>
        <p:spPr>
          <a:xfrm>
            <a:off x="5341168" y="4876800"/>
            <a:ext cx="1828800" cy="369332"/>
          </a:xfrm>
          <a:prstGeom prst="rect">
            <a:avLst/>
          </a:prstGeom>
          <a:noFill/>
        </p:spPr>
        <p:txBody>
          <a:bodyPr wrap="square" rtlCol="0">
            <a:spAutoFit/>
          </a:bodyPr>
          <a:lstStyle/>
          <a:p>
            <a:pPr algn="ctr"/>
            <a:r>
              <a:rPr lang="en-IN" b="1" dirty="0"/>
              <a:t>Delete ‘B’</a:t>
            </a:r>
            <a:endParaRPr lang="en-US" b="1" dirty="0"/>
          </a:p>
        </p:txBody>
      </p:sp>
      <p:grpSp>
        <p:nvGrpSpPr>
          <p:cNvPr id="229" name="Group 228"/>
          <p:cNvGrpSpPr/>
          <p:nvPr/>
        </p:nvGrpSpPr>
        <p:grpSpPr>
          <a:xfrm>
            <a:off x="5341168" y="5335998"/>
            <a:ext cx="1828800" cy="381000"/>
            <a:chOff x="381000" y="1219200"/>
            <a:chExt cx="1828800" cy="381000"/>
          </a:xfrm>
        </p:grpSpPr>
        <p:sp>
          <p:nvSpPr>
            <p:cNvPr id="230" name="Rectangle 22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4" name="TextBox 233"/>
          <p:cNvSpPr txBox="1"/>
          <p:nvPr/>
        </p:nvSpPr>
        <p:spPr>
          <a:xfrm>
            <a:off x="5793514" y="5334002"/>
            <a:ext cx="451169"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235" name="TextBox 234"/>
          <p:cNvSpPr txBox="1"/>
          <p:nvPr/>
        </p:nvSpPr>
        <p:spPr>
          <a:xfrm>
            <a:off x="6250714" y="5324081"/>
            <a:ext cx="451169"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36" name="Group 235"/>
          <p:cNvGrpSpPr/>
          <p:nvPr/>
        </p:nvGrpSpPr>
        <p:grpSpPr>
          <a:xfrm>
            <a:off x="6423294" y="5724191"/>
            <a:ext cx="314510" cy="592488"/>
            <a:chOff x="764313" y="1681844"/>
            <a:chExt cx="314510" cy="592488"/>
          </a:xfrm>
        </p:grpSpPr>
        <p:sp>
          <p:nvSpPr>
            <p:cNvPr id="237" name="TextBox 236"/>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38" name="Straight Arrow Connector 237"/>
            <p:cNvCxnSpPr>
              <a:stCxn id="237"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39" name="Group 238"/>
          <p:cNvGrpSpPr/>
          <p:nvPr/>
        </p:nvGrpSpPr>
        <p:grpSpPr>
          <a:xfrm>
            <a:off x="5877820" y="5725886"/>
            <a:ext cx="293670" cy="592488"/>
            <a:chOff x="774733" y="1681844"/>
            <a:chExt cx="293670" cy="592488"/>
          </a:xfrm>
        </p:grpSpPr>
        <p:sp>
          <p:nvSpPr>
            <p:cNvPr id="240" name="TextBox 23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41" name="Straight Arrow Connector 240"/>
            <p:cNvCxnSpPr>
              <a:stCxn id="24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42" name="TextBox 241"/>
          <p:cNvSpPr txBox="1"/>
          <p:nvPr/>
        </p:nvSpPr>
        <p:spPr>
          <a:xfrm>
            <a:off x="4648200" y="4840070"/>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F=3</a:t>
            </a:r>
          </a:p>
        </p:txBody>
      </p:sp>
      <p:sp>
        <p:nvSpPr>
          <p:cNvPr id="243" name="TextBox 242"/>
          <p:cNvSpPr txBox="1"/>
          <p:nvPr/>
        </p:nvSpPr>
        <p:spPr>
          <a:xfrm>
            <a:off x="8382000" y="1752600"/>
            <a:ext cx="1828800" cy="369332"/>
          </a:xfrm>
          <a:prstGeom prst="rect">
            <a:avLst/>
          </a:prstGeom>
          <a:noFill/>
        </p:spPr>
        <p:txBody>
          <a:bodyPr wrap="square" rtlCol="0">
            <a:spAutoFit/>
          </a:bodyPr>
          <a:lstStyle/>
          <a:p>
            <a:pPr algn="ctr"/>
            <a:r>
              <a:rPr lang="en-IN" b="1" dirty="0"/>
              <a:t>Insert ‘D’</a:t>
            </a:r>
            <a:endParaRPr lang="en-US" b="1" dirty="0"/>
          </a:p>
        </p:txBody>
      </p:sp>
      <p:grpSp>
        <p:nvGrpSpPr>
          <p:cNvPr id="244" name="Group 243"/>
          <p:cNvGrpSpPr/>
          <p:nvPr/>
        </p:nvGrpSpPr>
        <p:grpSpPr>
          <a:xfrm>
            <a:off x="8458200" y="2188811"/>
            <a:ext cx="1828800" cy="381000"/>
            <a:chOff x="381000" y="1219200"/>
            <a:chExt cx="1828800" cy="381000"/>
          </a:xfrm>
        </p:grpSpPr>
        <p:sp>
          <p:nvSpPr>
            <p:cNvPr id="245" name="Rectangle 24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p:cNvGrpSpPr/>
          <p:nvPr/>
        </p:nvGrpSpPr>
        <p:grpSpPr>
          <a:xfrm>
            <a:off x="9349226" y="2572535"/>
            <a:ext cx="293670" cy="592488"/>
            <a:chOff x="774733" y="1681844"/>
            <a:chExt cx="293670" cy="592488"/>
          </a:xfrm>
        </p:grpSpPr>
        <p:sp>
          <p:nvSpPr>
            <p:cNvPr id="250" name="TextBox 24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51" name="Straight Arrow Connector 250"/>
            <p:cNvCxnSpPr>
              <a:stCxn id="25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52" name="Group 251"/>
          <p:cNvGrpSpPr/>
          <p:nvPr/>
        </p:nvGrpSpPr>
        <p:grpSpPr>
          <a:xfrm>
            <a:off x="9556521" y="2575254"/>
            <a:ext cx="314510" cy="592488"/>
            <a:chOff x="764313" y="1681844"/>
            <a:chExt cx="314510" cy="592488"/>
          </a:xfrm>
        </p:grpSpPr>
        <p:sp>
          <p:nvSpPr>
            <p:cNvPr id="253" name="TextBox 25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54" name="Straight Arrow Connector 253"/>
            <p:cNvCxnSpPr>
              <a:stCxn id="25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55" name="TextBox 254"/>
          <p:cNvSpPr txBox="1"/>
          <p:nvPr/>
        </p:nvSpPr>
        <p:spPr>
          <a:xfrm>
            <a:off x="9372600" y="2188811"/>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256" name="TextBox 255"/>
          <p:cNvSpPr txBox="1"/>
          <p:nvPr/>
        </p:nvSpPr>
        <p:spPr>
          <a:xfrm>
            <a:off x="7620000" y="1769907"/>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257" name="TextBox 256"/>
          <p:cNvSpPr txBox="1"/>
          <p:nvPr/>
        </p:nvSpPr>
        <p:spPr>
          <a:xfrm>
            <a:off x="9829800" y="2188811"/>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258" name="TextBox 257"/>
          <p:cNvSpPr txBox="1"/>
          <p:nvPr/>
        </p:nvSpPr>
        <p:spPr>
          <a:xfrm>
            <a:off x="8476522" y="3405424"/>
            <a:ext cx="1828800" cy="369332"/>
          </a:xfrm>
          <a:prstGeom prst="rect">
            <a:avLst/>
          </a:prstGeom>
          <a:noFill/>
        </p:spPr>
        <p:txBody>
          <a:bodyPr wrap="square" rtlCol="0">
            <a:spAutoFit/>
          </a:bodyPr>
          <a:lstStyle/>
          <a:p>
            <a:pPr algn="ctr"/>
            <a:r>
              <a:rPr lang="en-IN" b="1" dirty="0"/>
              <a:t>Insert ‘E’</a:t>
            </a:r>
            <a:endParaRPr lang="en-US" b="1" dirty="0"/>
          </a:p>
        </p:txBody>
      </p:sp>
      <p:grpSp>
        <p:nvGrpSpPr>
          <p:cNvPr id="259" name="Group 258"/>
          <p:cNvGrpSpPr/>
          <p:nvPr/>
        </p:nvGrpSpPr>
        <p:grpSpPr>
          <a:xfrm>
            <a:off x="9972490" y="4175454"/>
            <a:ext cx="314510" cy="592488"/>
            <a:chOff x="764313" y="1681844"/>
            <a:chExt cx="314510" cy="592488"/>
          </a:xfrm>
        </p:grpSpPr>
        <p:sp>
          <p:nvSpPr>
            <p:cNvPr id="260" name="TextBox 259"/>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61" name="Straight Arrow Connector 260"/>
            <p:cNvCxnSpPr>
              <a:stCxn id="26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62" name="Group 261"/>
          <p:cNvGrpSpPr/>
          <p:nvPr/>
        </p:nvGrpSpPr>
        <p:grpSpPr>
          <a:xfrm>
            <a:off x="9525710" y="4180114"/>
            <a:ext cx="293670" cy="592488"/>
            <a:chOff x="774733" y="1681844"/>
            <a:chExt cx="293670" cy="592488"/>
          </a:xfrm>
        </p:grpSpPr>
        <p:sp>
          <p:nvSpPr>
            <p:cNvPr id="263" name="TextBox 26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64" name="Straight Arrow Connector 263"/>
            <p:cNvCxnSpPr>
              <a:stCxn id="26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65" name="TextBox 264"/>
          <p:cNvSpPr txBox="1"/>
          <p:nvPr/>
        </p:nvSpPr>
        <p:spPr>
          <a:xfrm>
            <a:off x="9459686" y="3777344"/>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266" name="TextBox 265"/>
          <p:cNvSpPr txBox="1"/>
          <p:nvPr/>
        </p:nvSpPr>
        <p:spPr>
          <a:xfrm>
            <a:off x="9906000" y="3777344"/>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267" name="TextBox 266"/>
          <p:cNvSpPr txBox="1"/>
          <p:nvPr/>
        </p:nvSpPr>
        <p:spPr>
          <a:xfrm>
            <a:off x="7620000" y="3392270"/>
            <a:ext cx="542136" cy="646331"/>
          </a:xfrm>
          <a:prstGeom prst="rect">
            <a:avLst/>
          </a:prstGeom>
          <a:noFill/>
        </p:spPr>
        <p:txBody>
          <a:bodyPr wrap="none" rtlCol="0">
            <a:spAutoFit/>
          </a:bodyPr>
          <a:lstStyle/>
          <a:p>
            <a:r>
              <a:rPr lang="en-IN" b="1" dirty="0">
                <a:solidFill>
                  <a:schemeClr val="accent3">
                    <a:lumMod val="75000"/>
                  </a:schemeClr>
                </a:solidFill>
              </a:rPr>
              <a:t>R=1</a:t>
            </a:r>
          </a:p>
          <a:p>
            <a:r>
              <a:rPr lang="en-IN" b="1" dirty="0">
                <a:solidFill>
                  <a:schemeClr val="accent3">
                    <a:lumMod val="75000"/>
                  </a:schemeClr>
                </a:solidFill>
              </a:rPr>
              <a:t>F=3</a:t>
            </a:r>
          </a:p>
        </p:txBody>
      </p:sp>
      <p:cxnSp>
        <p:nvCxnSpPr>
          <p:cNvPr id="270" name="Straight Connector 269"/>
          <p:cNvCxnSpPr/>
          <p:nvPr/>
        </p:nvCxnSpPr>
        <p:spPr>
          <a:xfrm>
            <a:off x="75438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272" name="TextBox 271"/>
          <p:cNvSpPr txBox="1"/>
          <p:nvPr/>
        </p:nvSpPr>
        <p:spPr>
          <a:xfrm>
            <a:off x="8534400" y="3758234"/>
            <a:ext cx="475522" cy="400110"/>
          </a:xfrm>
          <a:prstGeom prst="rect">
            <a:avLst/>
          </a:prstGeom>
          <a:noFill/>
        </p:spPr>
        <p:txBody>
          <a:bodyPr wrap="square" rtlCol="0">
            <a:spAutoFit/>
          </a:bodyPr>
          <a:lstStyle/>
          <a:p>
            <a:pPr algn="ctr"/>
            <a:r>
              <a:rPr lang="en-IN" sz="2000" b="1" dirty="0">
                <a:solidFill>
                  <a:schemeClr val="bg1"/>
                </a:solidFill>
              </a:rPr>
              <a:t>E</a:t>
            </a:r>
            <a:endParaRPr lang="en-US" sz="2000" b="1" dirty="0">
              <a:solidFill>
                <a:schemeClr val="bg1"/>
              </a:solidFill>
            </a:endParaRPr>
          </a:p>
        </p:txBody>
      </p:sp>
      <p:sp>
        <p:nvSpPr>
          <p:cNvPr id="135" name="TextBox 134"/>
          <p:cNvSpPr txBox="1"/>
          <p:nvPr/>
        </p:nvSpPr>
        <p:spPr>
          <a:xfrm>
            <a:off x="1749016" y="856335"/>
            <a:ext cx="86939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a:t>Perform following operations on Circular queue with size 4 &amp; draw queue after each operation</a:t>
            </a:r>
          </a:p>
          <a:p>
            <a:pPr algn="ctr"/>
            <a:r>
              <a:rPr lang="en-IN" dirty="0"/>
              <a:t>Insert ‘A’ | Insert ‘B’ | Insert ‘C’ | Delete ‘A’ | Delete ‘B’ | Insert ‘D’ | Insert ‘E’ </a:t>
            </a:r>
            <a:endParaRPr lang="en-US" dirty="0"/>
          </a:p>
        </p:txBody>
      </p:sp>
    </p:spTree>
    <p:extLst>
      <p:ext uri="{BB962C8B-B14F-4D97-AF65-F5344CB8AC3E}">
        <p14:creationId xmlns:p14="http://schemas.microsoft.com/office/powerpoint/2010/main" val="237588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4.16667E-7 -1.85185E-6 L 0.05794 -1.85185E-6 " pathEditMode="relative" rAng="0" ptsTypes="AA">
                                      <p:cBhvr>
                                        <p:cTn id="48" dur="2000" fill="hold"/>
                                        <p:tgtEl>
                                          <p:spTgt spid="174"/>
                                        </p:tgtEl>
                                        <p:attrNameLst>
                                          <p:attrName>ppt_x</p:attrName>
                                          <p:attrName>ppt_y</p:attrName>
                                        </p:attrNameLst>
                                      </p:cBhvr>
                                      <p:rCtr x="2930"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75E-6 4.07407E-6 L 0.05507 4.07407E-6 " pathEditMode="relative" rAng="0" ptsTypes="AA">
                                      <p:cBhvr>
                                        <p:cTn id="60" dur="2000" fill="hold"/>
                                        <p:tgtEl>
                                          <p:spTgt spid="171"/>
                                        </p:tgtEl>
                                        <p:attrNameLst>
                                          <p:attrName>ppt_x</p:attrName>
                                          <p:attrName>ppt_y</p:attrName>
                                        </p:attrNameLst>
                                      </p:cBhvr>
                                      <p:rCtr x="2747"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04167E-6 4.44444E-6 L 0.03164 4.44444E-6 " pathEditMode="relative" rAng="0" ptsTypes="AA">
                                      <p:cBhvr>
                                        <p:cTn id="86" dur="2000" fill="hold"/>
                                        <p:tgtEl>
                                          <p:spTgt spid="185"/>
                                        </p:tgtEl>
                                        <p:attrNameLst>
                                          <p:attrName>ppt_x</p:attrName>
                                          <p:attrName>ppt_y</p:attrName>
                                        </p:attrNameLst>
                                      </p:cBhvr>
                                      <p:rCtr x="1576"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0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0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1.04167E-6 -4.07407E-6 L 0.03633 -4.07407E-6 " pathEditMode="relative" rAng="0" ptsTypes="AA">
                                      <p:cBhvr>
                                        <p:cTn id="118" dur="2000" fill="hold"/>
                                        <p:tgtEl>
                                          <p:spTgt spid="206"/>
                                        </p:tgtEl>
                                        <p:attrNameLst>
                                          <p:attrName>ppt_x</p:attrName>
                                          <p:attrName>ppt_y</p:attrName>
                                        </p:attrNameLst>
                                      </p:cBhvr>
                                      <p:rCtr x="1849"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9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1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1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1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2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2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1.04167E-6 -1.85185E-6 L 0.03867 -1.85185E-6 " pathEditMode="relative" rAng="0" ptsTypes="AA">
                                      <p:cBhvr>
                                        <p:cTn id="152" dur="2000" fill="hold"/>
                                        <p:tgtEl>
                                          <p:spTgt spid="220"/>
                                        </p:tgtEl>
                                        <p:attrNameLst>
                                          <p:attrName>ppt_x</p:attrName>
                                          <p:attrName>ppt_y</p:attrName>
                                        </p:attrNameLst>
                                      </p:cBhvr>
                                      <p:rCtr x="1927"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2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21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2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2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22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3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3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3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3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6.25E-7 7.40741E-7 L 0.03086 7.40741E-7 " pathEditMode="relative" rAng="0" ptsTypes="AA">
                                      <p:cBhvr>
                                        <p:cTn id="184" dur="2000" fill="hold"/>
                                        <p:tgtEl>
                                          <p:spTgt spid="239"/>
                                        </p:tgtEl>
                                        <p:attrNameLst>
                                          <p:attrName>ppt_x</p:attrName>
                                          <p:attrName>ppt_y</p:attrName>
                                        </p:attrNameLst>
                                      </p:cBhvr>
                                      <p:rCtr x="1536" y="0"/>
                                    </p:animMotion>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4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3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9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4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5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4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5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63" presetClass="path" presetSubtype="0" accel="50000" decel="50000" fill="hold" nodeType="clickEffect">
                                  <p:stCondLst>
                                    <p:cond delay="0"/>
                                  </p:stCondLst>
                                  <p:childTnLst>
                                    <p:animMotion origin="layout" path="M -4.79167E-6 1.48148E-6 L 0.02865 1.48148E-6 " pathEditMode="relative" rAng="0" ptsTypes="AA">
                                      <p:cBhvr>
                                        <p:cTn id="214" dur="2000" fill="hold"/>
                                        <p:tgtEl>
                                          <p:spTgt spid="252"/>
                                        </p:tgtEl>
                                        <p:attrNameLst>
                                          <p:attrName>ppt_x</p:attrName>
                                          <p:attrName>ppt_y</p:attrName>
                                        </p:attrNameLst>
                                      </p:cBhvr>
                                      <p:rCtr x="1432" y="0"/>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25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25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195"/>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5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54"/>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26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6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26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59"/>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35" presetClass="path" presetSubtype="0" accel="50000" decel="50000" fill="hold" nodeType="clickEffect">
                                  <p:stCondLst>
                                    <p:cond delay="0"/>
                                  </p:stCondLst>
                                  <p:childTnLst>
                                    <p:animMotion origin="layout" path="M 6.25E-7 -1.85185E-6 L -0.11211 -1.85185E-6 " pathEditMode="relative" rAng="0" ptsTypes="AA">
                                      <p:cBhvr>
                                        <p:cTn id="246" dur="2000" fill="hold"/>
                                        <p:tgtEl>
                                          <p:spTgt spid="259"/>
                                        </p:tgtEl>
                                        <p:attrNameLst>
                                          <p:attrName>ppt_x</p:attrName>
                                          <p:attrName>ppt_y</p:attrName>
                                        </p:attrNameLst>
                                      </p:cBhvr>
                                      <p:rCtr x="-5612" y="0"/>
                                    </p:animMotion>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26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168" grpId="0"/>
      <p:bldP spid="170" grpId="0"/>
      <p:bldP spid="177" grpId="0"/>
      <p:bldP spid="178" grpId="0"/>
      <p:bldP spid="179" grpId="0"/>
      <p:bldP spid="181" grpId="0"/>
      <p:bldP spid="188" grpId="0"/>
      <p:bldP spid="189" grpId="0"/>
      <p:bldP spid="190" grpId="0"/>
      <p:bldP spid="192" grpId="0"/>
      <p:bldP spid="201" grpId="0"/>
      <p:bldP spid="202" grpId="0"/>
      <p:bldP spid="209" grpId="0"/>
      <p:bldP spid="216" grpId="0"/>
      <p:bldP spid="217" grpId="0"/>
      <p:bldP spid="217" grpId="1"/>
      <p:bldP spid="218" grpId="0"/>
      <p:bldP spid="219" grpId="0"/>
      <p:bldP spid="226" grpId="0"/>
      <p:bldP spid="228" grpId="0"/>
      <p:bldP spid="234" grpId="0"/>
      <p:bldP spid="234" grpId="1"/>
      <p:bldP spid="235" grpId="0"/>
      <p:bldP spid="242" grpId="0"/>
      <p:bldP spid="243" grpId="0"/>
      <p:bldP spid="255" grpId="0"/>
      <p:bldP spid="256" grpId="0"/>
      <p:bldP spid="257" grpId="0"/>
      <p:bldP spid="258" grpId="0"/>
      <p:bldP spid="265" grpId="0"/>
      <p:bldP spid="266" grpId="0"/>
      <p:bldP spid="267" grpId="0"/>
      <p:bldP spid="1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Double Ended Queue</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832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DQueue</a:t>
            </a:r>
            <a:endParaRPr lang="en-US" dirty="0"/>
          </a:p>
        </p:txBody>
      </p:sp>
      <p:sp>
        <p:nvSpPr>
          <p:cNvPr id="3" name="Content Placeholder 2"/>
          <p:cNvSpPr>
            <a:spLocks noGrp="1"/>
          </p:cNvSpPr>
          <p:nvPr>
            <p:ph idx="1"/>
          </p:nvPr>
        </p:nvSpPr>
        <p:spPr/>
        <p:txBody>
          <a:bodyPr/>
          <a:lstStyle/>
          <a:p>
            <a:r>
              <a:rPr lang="en-IN" dirty="0"/>
              <a:t>A </a:t>
            </a:r>
            <a:r>
              <a:rPr lang="en-IN" b="1" dirty="0" err="1">
                <a:solidFill>
                  <a:srgbClr val="C00000"/>
                </a:solidFill>
              </a:rPr>
              <a:t>DQueue</a:t>
            </a:r>
            <a:r>
              <a:rPr lang="en-IN" b="1" dirty="0">
                <a:solidFill>
                  <a:srgbClr val="C00000"/>
                </a:solidFill>
              </a:rPr>
              <a:t> (double ended queue)</a:t>
            </a:r>
            <a:r>
              <a:rPr lang="en-IN" b="1" dirty="0">
                <a:solidFill>
                  <a:srgbClr val="FF0000"/>
                </a:solidFill>
              </a:rPr>
              <a:t> </a:t>
            </a:r>
            <a:r>
              <a:rPr lang="en-IN" dirty="0"/>
              <a:t>is a linear list in which insertion and deletion are performed </a:t>
            </a:r>
            <a:r>
              <a:rPr lang="en-IN" b="1" dirty="0">
                <a:solidFill>
                  <a:srgbClr val="C00000"/>
                </a:solidFill>
              </a:rPr>
              <a:t>from the either end of the structure</a:t>
            </a:r>
            <a:r>
              <a:rPr lang="en-IN" dirty="0"/>
              <a:t>.</a:t>
            </a:r>
          </a:p>
          <a:p>
            <a:r>
              <a:rPr lang="en-IN" dirty="0"/>
              <a:t>There are two variations of </a:t>
            </a:r>
            <a:r>
              <a:rPr lang="en-IN" dirty="0" err="1"/>
              <a:t>Dqueue</a:t>
            </a:r>
            <a:endParaRPr lang="en-IN" dirty="0"/>
          </a:p>
          <a:p>
            <a:pPr lvl="1">
              <a:buClr>
                <a:schemeClr val="tx1"/>
              </a:buClr>
            </a:pPr>
            <a:r>
              <a:rPr lang="en-IN" b="1" i="1" dirty="0">
                <a:solidFill>
                  <a:srgbClr val="C00000"/>
                </a:solidFill>
              </a:rPr>
              <a:t>Input restricted </a:t>
            </a:r>
            <a:r>
              <a:rPr lang="en-IN" b="1" i="1" dirty="0" err="1">
                <a:solidFill>
                  <a:srgbClr val="C00000"/>
                </a:solidFill>
              </a:rPr>
              <a:t>dqueue</a:t>
            </a:r>
            <a:r>
              <a:rPr lang="en-IN" b="1" i="1" dirty="0">
                <a:solidFill>
                  <a:srgbClr val="FF0000"/>
                </a:solidFill>
              </a:rPr>
              <a:t> </a:t>
            </a:r>
            <a:r>
              <a:rPr lang="en-IN" dirty="0"/>
              <a:t>– allows insertion at only one end</a:t>
            </a:r>
          </a:p>
          <a:p>
            <a:pPr lvl="1">
              <a:buClr>
                <a:schemeClr val="tx1"/>
              </a:buClr>
            </a:pPr>
            <a:r>
              <a:rPr lang="en-IN" b="1" i="1" dirty="0">
                <a:solidFill>
                  <a:srgbClr val="C00000"/>
                </a:solidFill>
              </a:rPr>
              <a:t>Output restricted </a:t>
            </a:r>
            <a:r>
              <a:rPr lang="en-IN" b="1" i="1" dirty="0" err="1">
                <a:solidFill>
                  <a:srgbClr val="C00000"/>
                </a:solidFill>
              </a:rPr>
              <a:t>dqueue</a:t>
            </a:r>
            <a:r>
              <a:rPr lang="en-IN" b="1" i="1" dirty="0">
                <a:solidFill>
                  <a:srgbClr val="FF0000"/>
                </a:solidFill>
              </a:rPr>
              <a:t> </a:t>
            </a:r>
            <a:r>
              <a:rPr lang="en-IN" dirty="0"/>
              <a:t>– allows deletion from only one end</a:t>
            </a:r>
          </a:p>
          <a:p>
            <a:endParaRPr lang="en-IN" dirty="0"/>
          </a:p>
          <a:p>
            <a:endParaRPr lang="en-IN" dirty="0"/>
          </a:p>
          <a:p>
            <a:r>
              <a:rPr lang="en-IN" dirty="0" err="1"/>
              <a:t>Dqueue</a:t>
            </a:r>
            <a:r>
              <a:rPr lang="en-IN" dirty="0"/>
              <a:t> Algorithms</a:t>
            </a:r>
          </a:p>
          <a:p>
            <a:pPr lvl="1"/>
            <a:r>
              <a:rPr lang="en-IN" dirty="0"/>
              <a:t>DQINSERT_REAR is same as QINSERT (</a:t>
            </a:r>
            <a:r>
              <a:rPr lang="en-IN" dirty="0" err="1"/>
              <a:t>Enqueue</a:t>
            </a:r>
            <a:r>
              <a:rPr lang="en-IN" dirty="0"/>
              <a:t>)</a:t>
            </a:r>
          </a:p>
          <a:p>
            <a:pPr lvl="1"/>
            <a:r>
              <a:rPr lang="en-IN" dirty="0"/>
              <a:t>DQDELETE_FRONT is same as QDELETE (</a:t>
            </a:r>
            <a:r>
              <a:rPr lang="en-IN" dirty="0" err="1"/>
              <a:t>Dequeue</a:t>
            </a:r>
            <a:r>
              <a:rPr lang="en-IN" dirty="0"/>
              <a:t>)</a:t>
            </a:r>
          </a:p>
          <a:p>
            <a:pPr lvl="1"/>
            <a:r>
              <a:rPr lang="en-IN" dirty="0"/>
              <a:t>DQINSERT_FRONT </a:t>
            </a:r>
          </a:p>
          <a:p>
            <a:pPr lvl="1"/>
            <a:r>
              <a:rPr lang="en-IN" dirty="0"/>
              <a:t>DQDELETE_REAR</a:t>
            </a:r>
          </a:p>
          <a:p>
            <a:pPr marL="0" indent="0">
              <a:buClr>
                <a:schemeClr val="tx1"/>
              </a:buClr>
              <a:buNone/>
            </a:pPr>
            <a:endParaRPr lang="en-IN" dirty="0"/>
          </a:p>
        </p:txBody>
      </p:sp>
      <p:grpSp>
        <p:nvGrpSpPr>
          <p:cNvPr id="4" name="Group 3"/>
          <p:cNvGrpSpPr/>
          <p:nvPr/>
        </p:nvGrpSpPr>
        <p:grpSpPr>
          <a:xfrm>
            <a:off x="6426200" y="3467100"/>
            <a:ext cx="4081670" cy="533400"/>
            <a:chOff x="2286000" y="5257800"/>
            <a:chExt cx="4081670" cy="533400"/>
          </a:xfrm>
        </p:grpSpPr>
        <p:grpSp>
          <p:nvGrpSpPr>
            <p:cNvPr id="5" name="Group 4"/>
            <p:cNvGrpSpPr/>
            <p:nvPr/>
          </p:nvGrpSpPr>
          <p:grpSpPr>
            <a:xfrm>
              <a:off x="2286000" y="5257800"/>
              <a:ext cx="4081670" cy="533400"/>
              <a:chOff x="2286000" y="5486400"/>
              <a:chExt cx="4081670" cy="533400"/>
            </a:xfrm>
          </p:grpSpPr>
          <p:cxnSp>
            <p:nvCxnSpPr>
              <p:cNvPr id="26" name="Straight Connector 25"/>
              <p:cNvCxnSpPr/>
              <p:nvPr/>
            </p:nvCxnSpPr>
            <p:spPr>
              <a:xfrm>
                <a:off x="2286000" y="54864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286000" y="60198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5153960" y="5257800"/>
              <a:ext cx="533400" cy="533400"/>
              <a:chOff x="1600200" y="5486400"/>
              <a:chExt cx="533400" cy="533400"/>
            </a:xfrm>
          </p:grpSpPr>
          <p:sp>
            <p:nvSpPr>
              <p:cNvPr id="23" name="Rectangle 22"/>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4" name="Straight Connector 23"/>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7" name="Group 6"/>
            <p:cNvGrpSpPr/>
            <p:nvPr/>
          </p:nvGrpSpPr>
          <p:grpSpPr>
            <a:xfrm>
              <a:off x="4614696" y="5257800"/>
              <a:ext cx="533400" cy="533400"/>
              <a:chOff x="1600200" y="5486400"/>
              <a:chExt cx="533400" cy="533400"/>
            </a:xfrm>
          </p:grpSpPr>
          <p:sp>
            <p:nvSpPr>
              <p:cNvPr id="20" name="Rectangle 19"/>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1" name="Straight Connector 20"/>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8" name="Group 7"/>
            <p:cNvGrpSpPr/>
            <p:nvPr/>
          </p:nvGrpSpPr>
          <p:grpSpPr>
            <a:xfrm>
              <a:off x="4071248" y="5257800"/>
              <a:ext cx="533400" cy="533400"/>
              <a:chOff x="1600200" y="5486400"/>
              <a:chExt cx="533400" cy="533400"/>
            </a:xfrm>
          </p:grpSpPr>
          <p:sp>
            <p:nvSpPr>
              <p:cNvPr id="17" name="Rectangle 16"/>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8" name="Straight Connector 17"/>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9" name="Group 8"/>
            <p:cNvGrpSpPr/>
            <p:nvPr/>
          </p:nvGrpSpPr>
          <p:grpSpPr>
            <a:xfrm>
              <a:off x="3527800" y="5257800"/>
              <a:ext cx="533400" cy="533400"/>
              <a:chOff x="1600200" y="5486400"/>
              <a:chExt cx="533400" cy="533400"/>
            </a:xfrm>
          </p:grpSpPr>
          <p:sp>
            <p:nvSpPr>
              <p:cNvPr id="14" name="Rectangle 13"/>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5" name="Straight Connector 14"/>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10" name="Group 9"/>
            <p:cNvGrpSpPr/>
            <p:nvPr/>
          </p:nvGrpSpPr>
          <p:grpSpPr>
            <a:xfrm>
              <a:off x="2984352" y="5257800"/>
              <a:ext cx="533400" cy="533400"/>
              <a:chOff x="1600200" y="5486400"/>
              <a:chExt cx="533400" cy="533400"/>
            </a:xfrm>
          </p:grpSpPr>
          <p:sp>
            <p:nvSpPr>
              <p:cNvPr id="11" name="Rectangle 10"/>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2" name="Straight Connector 11"/>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cxnSp>
        <p:nvCxnSpPr>
          <p:cNvPr id="31" name="Straight Arrow Connector 30"/>
          <p:cNvCxnSpPr/>
          <p:nvPr/>
        </p:nvCxnSpPr>
        <p:spPr>
          <a:xfrm flipH="1">
            <a:off x="10160000" y="3881846"/>
            <a:ext cx="9906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1158709" y="3709571"/>
            <a:ext cx="1080000" cy="369332"/>
          </a:xfrm>
          <a:prstGeom prst="rect">
            <a:avLst/>
          </a:prstGeom>
          <a:noFill/>
        </p:spPr>
        <p:txBody>
          <a:bodyPr wrap="square" rtlCol="0">
            <a:spAutoFit/>
          </a:bodyPr>
          <a:lstStyle/>
          <a:p>
            <a:r>
              <a:rPr lang="en-IN" b="1" dirty="0"/>
              <a:t>Insertion</a:t>
            </a:r>
            <a:endParaRPr lang="en-US" b="1" dirty="0"/>
          </a:p>
        </p:txBody>
      </p:sp>
      <p:cxnSp>
        <p:nvCxnSpPr>
          <p:cNvPr id="33" name="Straight Arrow Connector 32"/>
          <p:cNvCxnSpPr/>
          <p:nvPr/>
        </p:nvCxnSpPr>
        <p:spPr>
          <a:xfrm flipH="1">
            <a:off x="5845060" y="3892397"/>
            <a:ext cx="9906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93805" y="3717474"/>
            <a:ext cx="1080000" cy="369332"/>
          </a:xfrm>
          <a:prstGeom prst="rect">
            <a:avLst/>
          </a:prstGeom>
          <a:noFill/>
        </p:spPr>
        <p:txBody>
          <a:bodyPr wrap="square" rtlCol="0">
            <a:spAutoFit/>
          </a:bodyPr>
          <a:lstStyle/>
          <a:p>
            <a:r>
              <a:rPr lang="en-IN" b="1" dirty="0"/>
              <a:t>Deletion</a:t>
            </a:r>
            <a:endParaRPr lang="en-US" b="1" dirty="0"/>
          </a:p>
        </p:txBody>
      </p:sp>
      <p:grpSp>
        <p:nvGrpSpPr>
          <p:cNvPr id="35" name="Group 34"/>
          <p:cNvGrpSpPr/>
          <p:nvPr/>
        </p:nvGrpSpPr>
        <p:grpSpPr>
          <a:xfrm>
            <a:off x="9254403" y="4038600"/>
            <a:ext cx="612914" cy="640378"/>
            <a:chOff x="5119632" y="5829300"/>
            <a:chExt cx="612914" cy="640378"/>
          </a:xfrm>
        </p:grpSpPr>
        <p:sp>
          <p:nvSpPr>
            <p:cNvPr id="36" name="TextBox 35"/>
            <p:cNvSpPr txBox="1"/>
            <p:nvPr/>
          </p:nvSpPr>
          <p:spPr>
            <a:xfrm>
              <a:off x="5119632" y="6100346"/>
              <a:ext cx="612914" cy="369332"/>
            </a:xfrm>
            <a:prstGeom prst="rect">
              <a:avLst/>
            </a:prstGeom>
            <a:noFill/>
          </p:spPr>
          <p:txBody>
            <a:bodyPr wrap="square" rtlCol="0">
              <a:spAutoFit/>
            </a:bodyPr>
            <a:lstStyle/>
            <a:p>
              <a:pPr algn="ctr"/>
              <a:r>
                <a:rPr lang="en-IN" b="1" dirty="0"/>
                <a:t>Rear</a:t>
              </a:r>
              <a:endParaRPr lang="en-US" b="1" dirty="0"/>
            </a:p>
          </p:txBody>
        </p:sp>
        <p:cxnSp>
          <p:nvCxnSpPr>
            <p:cNvPr id="37" name="Straight Arrow Connector 36"/>
            <p:cNvCxnSpPr>
              <a:stCxn id="36" idx="0"/>
            </p:cNvCxnSpPr>
            <p:nvPr/>
          </p:nvCxnSpPr>
          <p:spPr>
            <a:xfrm flipH="1" flipV="1">
              <a:off x="5420661" y="5829300"/>
              <a:ext cx="5428" cy="2710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Arrow Connector 38"/>
          <p:cNvCxnSpPr/>
          <p:nvPr/>
        </p:nvCxnSpPr>
        <p:spPr>
          <a:xfrm>
            <a:off x="5833126" y="3619500"/>
            <a:ext cx="1002535" cy="0"/>
          </a:xfrm>
          <a:prstGeom prst="straightConnector1">
            <a:avLst/>
          </a:prstGeom>
          <a:ln w="28575">
            <a:solidFill>
              <a:schemeClr val="tx2">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40" name="TextBox 39"/>
          <p:cNvSpPr txBox="1"/>
          <p:nvPr/>
        </p:nvSpPr>
        <p:spPr>
          <a:xfrm>
            <a:off x="4693805" y="3416300"/>
            <a:ext cx="1080000" cy="369332"/>
          </a:xfrm>
          <a:prstGeom prst="rect">
            <a:avLst/>
          </a:prstGeom>
          <a:noFill/>
        </p:spPr>
        <p:txBody>
          <a:bodyPr wrap="square" rtlCol="0">
            <a:spAutoFit/>
          </a:bodyPr>
          <a:lstStyle/>
          <a:p>
            <a:r>
              <a:rPr lang="en-IN" b="1" dirty="0">
                <a:solidFill>
                  <a:schemeClr val="accent5">
                    <a:lumMod val="75000"/>
                  </a:schemeClr>
                </a:solidFill>
              </a:rPr>
              <a:t>Insertion</a:t>
            </a:r>
            <a:endParaRPr lang="en-US" b="1" dirty="0">
              <a:solidFill>
                <a:schemeClr val="accent5">
                  <a:lumMod val="75000"/>
                </a:schemeClr>
              </a:solidFill>
            </a:endParaRPr>
          </a:p>
        </p:txBody>
      </p:sp>
      <p:cxnSp>
        <p:nvCxnSpPr>
          <p:cNvPr id="41" name="Straight Arrow Connector 40"/>
          <p:cNvCxnSpPr/>
          <p:nvPr/>
        </p:nvCxnSpPr>
        <p:spPr>
          <a:xfrm>
            <a:off x="10160001" y="3619500"/>
            <a:ext cx="1002535" cy="0"/>
          </a:xfrm>
          <a:prstGeom prst="straightConnector1">
            <a:avLst/>
          </a:prstGeom>
          <a:ln w="28575">
            <a:solidFill>
              <a:schemeClr val="tx2">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11158709" y="3467100"/>
            <a:ext cx="1080000" cy="369332"/>
          </a:xfrm>
          <a:prstGeom prst="rect">
            <a:avLst/>
          </a:prstGeom>
          <a:noFill/>
        </p:spPr>
        <p:txBody>
          <a:bodyPr wrap="square" rtlCol="0">
            <a:spAutoFit/>
          </a:bodyPr>
          <a:lstStyle/>
          <a:p>
            <a:r>
              <a:rPr lang="en-IN" b="1" dirty="0">
                <a:solidFill>
                  <a:schemeClr val="accent5">
                    <a:lumMod val="75000"/>
                  </a:schemeClr>
                </a:solidFill>
              </a:rPr>
              <a:t>Deletion</a:t>
            </a:r>
            <a:endParaRPr lang="en-US" b="1" dirty="0">
              <a:solidFill>
                <a:schemeClr val="accent5">
                  <a:lumMod val="75000"/>
                </a:schemeClr>
              </a:solidFill>
            </a:endParaRPr>
          </a:p>
        </p:txBody>
      </p:sp>
      <p:grpSp>
        <p:nvGrpSpPr>
          <p:cNvPr id="45" name="Group 44"/>
          <p:cNvGrpSpPr/>
          <p:nvPr/>
        </p:nvGrpSpPr>
        <p:grpSpPr>
          <a:xfrm>
            <a:off x="7046260" y="4000332"/>
            <a:ext cx="689984" cy="674300"/>
            <a:chOff x="7046260" y="4000332"/>
            <a:chExt cx="689984" cy="674300"/>
          </a:xfrm>
        </p:grpSpPr>
        <p:sp>
          <p:nvSpPr>
            <p:cNvPr id="29" name="TextBox 28"/>
            <p:cNvSpPr txBox="1"/>
            <p:nvPr/>
          </p:nvSpPr>
          <p:spPr>
            <a:xfrm>
              <a:off x="7046260" y="4305300"/>
              <a:ext cx="689984" cy="369332"/>
            </a:xfrm>
            <a:prstGeom prst="rect">
              <a:avLst/>
            </a:prstGeom>
            <a:noFill/>
          </p:spPr>
          <p:txBody>
            <a:bodyPr wrap="square" rtlCol="0">
              <a:spAutoFit/>
            </a:bodyPr>
            <a:lstStyle/>
            <a:p>
              <a:pPr algn="ctr"/>
              <a:r>
                <a:rPr lang="en-IN" b="1" dirty="0"/>
                <a:t>Front</a:t>
              </a:r>
              <a:endParaRPr lang="en-US" b="1" dirty="0"/>
            </a:p>
          </p:txBody>
        </p:sp>
        <p:cxnSp>
          <p:nvCxnSpPr>
            <p:cNvPr id="43" name="Straight Arrow Connector 42"/>
            <p:cNvCxnSpPr>
              <a:stCxn id="29" idx="0"/>
            </p:cNvCxnSpPr>
            <p:nvPr/>
          </p:nvCxnSpPr>
          <p:spPr>
            <a:xfrm flipV="1">
              <a:off x="7391252" y="4000332"/>
              <a:ext cx="0" cy="3049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30001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0"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Double Ended Queue - Operations</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normAutofit fontScale="92500" lnSpcReduction="20000"/>
          </a:bodyPr>
          <a:lstStyle/>
          <a:p>
            <a:r>
              <a:rPr lang="en-US" dirty="0">
                <a:solidFill>
                  <a:srgbClr val="0070C0"/>
                </a:solidFill>
              </a:rPr>
              <a:t>DQINSERT_REAR  (ENQUEUE)</a:t>
            </a:r>
          </a:p>
          <a:p>
            <a:r>
              <a:rPr lang="en-US" dirty="0">
                <a:solidFill>
                  <a:srgbClr val="0070C0"/>
                </a:solidFill>
              </a:rPr>
              <a:t>DQINSERT_FRONT </a:t>
            </a:r>
          </a:p>
          <a:p>
            <a:r>
              <a:rPr lang="en-US" dirty="0">
                <a:solidFill>
                  <a:srgbClr val="0070C0"/>
                </a:solidFill>
              </a:rPr>
              <a:t>DQDELETE_FRONT (DEQUEUE)</a:t>
            </a:r>
          </a:p>
          <a:p>
            <a:r>
              <a:rPr lang="en-US" dirty="0">
                <a:solidFill>
                  <a:srgbClr val="0070C0"/>
                </a:solidFill>
              </a:rPr>
              <a:t>DQDELETE_REAR</a:t>
            </a:r>
          </a:p>
          <a:p>
            <a:endParaRPr lang="en-US" dirty="0"/>
          </a:p>
        </p:txBody>
      </p:sp>
    </p:spTree>
    <p:extLst>
      <p:ext uri="{BB962C8B-B14F-4D97-AF65-F5344CB8AC3E}">
        <p14:creationId xmlns:p14="http://schemas.microsoft.com/office/powerpoint/2010/main" val="232758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1157831"/>
            <a:ext cx="9688649" cy="3416320"/>
          </a:xfrm>
          <a:prstGeom prst="rect">
            <a:avLst/>
          </a:prstGeom>
          <a:noFill/>
        </p:spPr>
        <p:txBody>
          <a:bodyPr wrap="square" rtlCol="0">
            <a:spAutoFit/>
          </a:bodyPr>
          <a:lstStyle/>
          <a:p>
            <a:r>
              <a:rPr lang="en-US" sz="2400" b="1" dirty="0"/>
              <a:t>Topics to be covered</a:t>
            </a:r>
          </a:p>
          <a:p>
            <a:pPr marL="800100" lvl="1" indent="-342900">
              <a:buFont typeface="Wingdings" panose="05000000000000000000" pitchFamily="2" charset="2"/>
              <a:buChar char="§"/>
            </a:pPr>
            <a:r>
              <a:rPr lang="en-US" sz="2400" dirty="0">
                <a:solidFill>
                  <a:schemeClr val="bg1">
                    <a:lumMod val="50000"/>
                  </a:schemeClr>
                </a:solidFill>
              </a:rPr>
              <a:t>Queue – Introduction</a:t>
            </a:r>
          </a:p>
          <a:p>
            <a:pPr marL="800100" lvl="1" indent="-342900">
              <a:buFont typeface="Wingdings" panose="05000000000000000000" pitchFamily="2" charset="2"/>
              <a:buChar char="§"/>
            </a:pPr>
            <a:r>
              <a:rPr lang="en-US" sz="2400" dirty="0">
                <a:solidFill>
                  <a:schemeClr val="bg1">
                    <a:lumMod val="50000"/>
                  </a:schemeClr>
                </a:solidFill>
              </a:rPr>
              <a:t>Applications of Queue</a:t>
            </a:r>
          </a:p>
          <a:p>
            <a:pPr marL="800100" lvl="1" indent="-342900">
              <a:buFont typeface="Wingdings" panose="05000000000000000000" pitchFamily="2" charset="2"/>
              <a:buChar char="§"/>
            </a:pPr>
            <a:r>
              <a:rPr lang="en-US" sz="2400" dirty="0">
                <a:solidFill>
                  <a:schemeClr val="bg1">
                    <a:lumMod val="50000"/>
                  </a:schemeClr>
                </a:solidFill>
              </a:rPr>
              <a:t>Operations on Queue</a:t>
            </a:r>
          </a:p>
          <a:p>
            <a:pPr marL="800100" lvl="1" indent="-342900">
              <a:buFont typeface="Wingdings" panose="05000000000000000000" pitchFamily="2" charset="2"/>
              <a:buChar char="§"/>
            </a:pPr>
            <a:r>
              <a:rPr lang="en-US" sz="2400" dirty="0">
                <a:solidFill>
                  <a:schemeClr val="bg1">
                    <a:lumMod val="50000"/>
                  </a:schemeClr>
                </a:solidFill>
              </a:rPr>
              <a:t>Circular Queue – Introduction</a:t>
            </a:r>
          </a:p>
          <a:p>
            <a:pPr marL="800100" lvl="1" indent="-342900">
              <a:buFont typeface="Wingdings" panose="05000000000000000000" pitchFamily="2" charset="2"/>
              <a:buChar char="§"/>
            </a:pPr>
            <a:r>
              <a:rPr lang="en-US" sz="2400" dirty="0">
                <a:solidFill>
                  <a:schemeClr val="bg1">
                    <a:lumMod val="50000"/>
                  </a:schemeClr>
                </a:solidFill>
              </a:rPr>
              <a:t>Operations on Circular Queue</a:t>
            </a:r>
          </a:p>
          <a:p>
            <a:pPr marL="800100" lvl="1" indent="-342900">
              <a:buFont typeface="Wingdings" panose="05000000000000000000" pitchFamily="2" charset="2"/>
              <a:buChar char="§"/>
            </a:pPr>
            <a:r>
              <a:rPr lang="en-US" sz="2400" dirty="0">
                <a:solidFill>
                  <a:schemeClr val="bg1">
                    <a:lumMod val="50000"/>
                  </a:schemeClr>
                </a:solidFill>
              </a:rPr>
              <a:t>Double Ended Queue – Introduction</a:t>
            </a:r>
          </a:p>
          <a:p>
            <a:pPr marL="800100" lvl="1" indent="-342900">
              <a:buFont typeface="Wingdings" panose="05000000000000000000" pitchFamily="2" charset="2"/>
              <a:buChar char="§"/>
            </a:pPr>
            <a:r>
              <a:rPr lang="en-US" sz="2400" dirty="0">
                <a:solidFill>
                  <a:schemeClr val="bg1">
                    <a:lumMod val="50000"/>
                  </a:schemeClr>
                </a:solidFill>
              </a:rPr>
              <a:t>Operations on Double Ended Queue</a:t>
            </a:r>
          </a:p>
          <a:p>
            <a:pPr marL="800100" lvl="1" indent="-342900">
              <a:buFont typeface="Wingdings" panose="05000000000000000000" pitchFamily="2" charset="2"/>
              <a:buChar char="§"/>
            </a:pPr>
            <a:r>
              <a:rPr lang="en-US" sz="2400" dirty="0">
                <a:solidFill>
                  <a:schemeClr val="bg1">
                    <a:lumMod val="50000"/>
                  </a:schemeClr>
                </a:solidFill>
              </a:rPr>
              <a:t>Priority Queue - Introduction</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Procedure: DQINSERT_FRONT (Q,F,R,N,Y)</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a:t>
            </a:r>
            <a:r>
              <a:rPr lang="en-IN" dirty="0">
                <a:solidFill>
                  <a:srgbClr val="C00000"/>
                </a:solidFill>
              </a:rPr>
              <a:t> </a:t>
            </a:r>
            <a:r>
              <a:rPr lang="en-IN" b="1" dirty="0">
                <a:solidFill>
                  <a:srgbClr val="C00000"/>
                </a:solidFill>
              </a:rPr>
              <a:t>Y</a:t>
            </a:r>
            <a:r>
              <a:rPr lang="en-IN" dirty="0"/>
              <a:t> at </a:t>
            </a:r>
            <a:r>
              <a:rPr lang="en-IN" b="1" dirty="0">
                <a:solidFill>
                  <a:srgbClr val="C00000"/>
                </a:solidFill>
              </a:rPr>
              <a:t>front</a:t>
            </a:r>
            <a:r>
              <a:rPr lang="en-IN" dirty="0">
                <a:solidFill>
                  <a:srgbClr val="C00000"/>
                </a:solidFill>
              </a:rPr>
              <a:t> </a:t>
            </a:r>
            <a:r>
              <a:rPr lang="en-IN" dirty="0"/>
              <a:t>end of the Circular Queue.</a:t>
            </a:r>
          </a:p>
          <a:p>
            <a:r>
              <a:rPr lang="en-IN" dirty="0"/>
              <a:t>Queue is represented by a vector </a:t>
            </a:r>
            <a:r>
              <a:rPr lang="en-IN" b="1" dirty="0">
                <a:solidFill>
                  <a:srgbClr val="C00000"/>
                </a:solidFill>
              </a:rPr>
              <a:t>Q</a:t>
            </a:r>
            <a:r>
              <a:rPr lang="en-IN" dirty="0">
                <a:solidFill>
                  <a:srgbClr val="C0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dirty="0">
                <a:solidFill>
                  <a:srgbClr val="C00000"/>
                </a:solidFill>
              </a:rPr>
              <a:t> </a:t>
            </a:r>
            <a:r>
              <a:rPr lang="en-IN" dirty="0"/>
              <a:t>is pointer to the </a:t>
            </a:r>
            <a:r>
              <a:rPr lang="en-IN" b="1" dirty="0">
                <a:solidFill>
                  <a:srgbClr val="C00000"/>
                </a:solidFill>
              </a:rPr>
              <a:t>front</a:t>
            </a:r>
            <a:r>
              <a:rPr lang="en-IN" dirty="0">
                <a:solidFill>
                  <a:srgbClr val="C00000"/>
                </a:solidFill>
              </a:rPr>
              <a:t> </a:t>
            </a:r>
            <a:r>
              <a:rPr lang="en-IN" dirty="0"/>
              <a:t>element of a queue.</a:t>
            </a:r>
          </a:p>
          <a:p>
            <a:r>
              <a:rPr lang="en-IN" b="1" dirty="0">
                <a:solidFill>
                  <a:srgbClr val="C00000"/>
                </a:solidFill>
              </a:rPr>
              <a:t>R</a:t>
            </a:r>
            <a:r>
              <a:rPr lang="en-IN" dirty="0">
                <a:solidFill>
                  <a:srgbClr val="C00000"/>
                </a:solidFill>
              </a:rPr>
              <a:t> </a:t>
            </a:r>
            <a:r>
              <a:rPr lang="en-IN" dirty="0"/>
              <a:t>is pointer to the </a:t>
            </a:r>
            <a:r>
              <a:rPr lang="en-IN" b="1" dirty="0">
                <a:solidFill>
                  <a:srgbClr val="C00000"/>
                </a:solidFill>
              </a:rPr>
              <a:t>rear</a:t>
            </a:r>
            <a:r>
              <a:rPr lang="en-IN" dirty="0">
                <a:solidFill>
                  <a:srgbClr val="C00000"/>
                </a:solidFill>
              </a:rPr>
              <a:t> </a:t>
            </a:r>
            <a:r>
              <a:rPr lang="en-IN" dirty="0"/>
              <a:t>element of a queue.</a:t>
            </a:r>
            <a:endParaRPr lang="en-US" dirty="0"/>
          </a:p>
        </p:txBody>
      </p:sp>
      <p:sp>
        <p:nvSpPr>
          <p:cNvPr id="4" name="TextBox 3"/>
          <p:cNvSpPr txBox="1"/>
          <p:nvPr/>
        </p:nvSpPr>
        <p:spPr>
          <a:xfrm>
            <a:off x="424441" y="3069608"/>
            <a:ext cx="4191000" cy="323165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[Overflow?]</a:t>
            </a:r>
          </a:p>
          <a:p>
            <a:r>
              <a:rPr lang="en-IN" b="1" dirty="0">
                <a:solidFill>
                  <a:schemeClr val="tx2">
                    <a:lumMod val="75000"/>
                  </a:schemeClr>
                </a:solidFill>
                <a:latin typeface="Consolas" pitchFamily="49" charset="0"/>
                <a:cs typeface="Consolas" pitchFamily="49" charset="0"/>
              </a:rPr>
              <a:t>   If</a:t>
            </a:r>
            <a:r>
              <a:rPr lang="en-IN" b="1" dirty="0">
                <a:latin typeface="Consolas" pitchFamily="49" charset="0"/>
                <a:cs typeface="Consolas" pitchFamily="49" charset="0"/>
              </a:rPr>
              <a:t> 	  </a:t>
            </a:r>
            <a:r>
              <a:rPr lang="en-IN" dirty="0">
                <a:latin typeface="Consolas" pitchFamily="49" charset="0"/>
                <a:cs typeface="Consolas" pitchFamily="49" charset="0"/>
              </a:rPr>
              <a:t>F = 1</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Write(‘Overflow’)</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a:p>
            <a:r>
              <a:rPr lang="en-IN" sz="2000" b="1" dirty="0">
                <a:solidFill>
                  <a:schemeClr val="tx2"/>
                </a:solidFill>
                <a:latin typeface="Consolas" pitchFamily="49" charset="0"/>
                <a:cs typeface="Consolas" pitchFamily="49" charset="0"/>
              </a:rPr>
              <a:t>2. [Update front Pointer]</a:t>
            </a:r>
          </a:p>
          <a:p>
            <a:r>
              <a:rPr lang="en-IN" b="1" dirty="0">
                <a:solidFill>
                  <a:schemeClr val="tx2">
                    <a:lumMod val="75000"/>
                  </a:schemeClr>
                </a:solidFill>
                <a:latin typeface="Consolas" pitchFamily="49" charset="0"/>
                <a:cs typeface="Consolas" pitchFamily="49" charset="0"/>
              </a:rPr>
              <a:t>   If</a:t>
            </a:r>
            <a:r>
              <a:rPr lang="en-IN" b="1" dirty="0">
                <a:latin typeface="Consolas" pitchFamily="49" charset="0"/>
                <a:cs typeface="Consolas" pitchFamily="49" charset="0"/>
              </a:rPr>
              <a:t> 	  </a:t>
            </a:r>
            <a:r>
              <a:rPr lang="en-IN" dirty="0">
                <a:latin typeface="Consolas" pitchFamily="49" charset="0"/>
                <a:cs typeface="Consolas" pitchFamily="49" charset="0"/>
              </a:rPr>
              <a:t>F = 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anose="05000000000000000000" pitchFamily="2" charset="2"/>
              </a:rPr>
              <a:t> R  1</a:t>
            </a:r>
            <a:endParaRPr lang="en-IN" dirty="0">
              <a:latin typeface="Consolas" pitchFamily="49" charset="0"/>
              <a:cs typeface="Consolas" pitchFamily="49" charset="0"/>
            </a:endParaRP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F - 1</a:t>
            </a:r>
          </a:p>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a:t>
            </a:r>
            <a:r>
              <a:rPr lang="en-IN" dirty="0">
                <a:latin typeface="Consolas" pitchFamily="49" charset="0"/>
                <a:cs typeface="Consolas" pitchFamily="49" charset="0"/>
              </a:rPr>
              <a:t>Q[F] </a:t>
            </a:r>
            <a:r>
              <a:rPr lang="en-IN" dirty="0">
                <a:latin typeface="Consolas" pitchFamily="49" charset="0"/>
                <a:cs typeface="Consolas" pitchFamily="49" charset="0"/>
                <a:sym typeface="Wingdings" pitchFamily="2" charset="2"/>
              </a:rPr>
              <a:t> Y</a:t>
            </a:r>
          </a:p>
          <a:p>
            <a:r>
              <a:rPr lang="en-IN" dirty="0">
                <a:latin typeface="Consolas" pitchFamily="49" charset="0"/>
                <a:cs typeface="Consolas" pitchFamily="49" charset="0"/>
                <a:sym typeface="Wingdings" pitchFamily="2" charset="2"/>
              </a:rPr>
              <a:t>   Return </a:t>
            </a:r>
            <a:endParaRPr lang="en-IN" dirty="0">
              <a:latin typeface="Consolas" pitchFamily="49" charset="0"/>
              <a:cs typeface="Consolas" pitchFamily="49" charset="0"/>
            </a:endParaRPr>
          </a:p>
        </p:txBody>
      </p:sp>
      <p:grpSp>
        <p:nvGrpSpPr>
          <p:cNvPr id="5" name="Group 4"/>
          <p:cNvGrpSpPr/>
          <p:nvPr/>
        </p:nvGrpSpPr>
        <p:grpSpPr>
          <a:xfrm>
            <a:off x="4811972" y="3996521"/>
            <a:ext cx="2655064" cy="457200"/>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89</a:t>
              </a:r>
              <a:endParaRPr lang="en-US"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811972" y="5596721"/>
            <a:ext cx="2655064" cy="457200"/>
            <a:chOff x="5486400" y="1219200"/>
            <a:chExt cx="2655064" cy="457200"/>
          </a:xfrm>
        </p:grpSpPr>
        <p:sp>
          <p:nvSpPr>
            <p:cNvPr id="12" name="Rectangle 11"/>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15" name="Rectangle 14"/>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89</a:t>
              </a:r>
              <a:endParaRPr lang="en-US" b="1" dirty="0"/>
            </a:p>
          </p:txBody>
        </p:sp>
        <p:sp>
          <p:nvSpPr>
            <p:cNvPr id="16" name="Rectangle 15"/>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grpSp>
      <p:sp>
        <p:nvSpPr>
          <p:cNvPr id="17" name="TextBox 16"/>
          <p:cNvSpPr txBox="1"/>
          <p:nvPr/>
        </p:nvSpPr>
        <p:spPr>
          <a:xfrm>
            <a:off x="4811972" y="3243665"/>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5" name="Straight Arrow Connector 24"/>
          <p:cNvCxnSpPr>
            <a:stCxn id="17" idx="2"/>
            <a:endCxn id="6" idx="0"/>
          </p:cNvCxnSpPr>
          <p:nvPr/>
        </p:nvCxnSpPr>
        <p:spPr>
          <a:xfrm>
            <a:off x="5075462" y="3615521"/>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5867766" y="3234521"/>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28" name="Straight Arrow Connector 27"/>
          <p:cNvCxnSpPr>
            <a:stCxn id="26" idx="2"/>
            <a:endCxn id="8" idx="0"/>
          </p:cNvCxnSpPr>
          <p:nvPr/>
        </p:nvCxnSpPr>
        <p:spPr>
          <a:xfrm>
            <a:off x="6131256" y="3606377"/>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4" name="Group 33"/>
          <p:cNvGrpSpPr/>
          <p:nvPr/>
        </p:nvGrpSpPr>
        <p:grpSpPr>
          <a:xfrm>
            <a:off x="5860674" y="4846641"/>
            <a:ext cx="526978" cy="752856"/>
            <a:chOff x="5974406" y="4300728"/>
            <a:chExt cx="526978" cy="752856"/>
          </a:xfrm>
        </p:grpSpPr>
        <p:sp>
          <p:nvSpPr>
            <p:cNvPr id="29" name="TextBox 28"/>
            <p:cNvSpPr txBox="1"/>
            <p:nvPr/>
          </p:nvSpPr>
          <p:spPr>
            <a:xfrm>
              <a:off x="5974406" y="4300728"/>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0" name="Straight Arrow Connector 29"/>
            <p:cNvCxnSpPr>
              <a:stCxn id="29" idx="2"/>
            </p:cNvCxnSpPr>
            <p:nvPr/>
          </p:nvCxnSpPr>
          <p:spPr>
            <a:xfrm>
              <a:off x="6237895" y="4672584"/>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5" name="Group 34"/>
          <p:cNvGrpSpPr/>
          <p:nvPr/>
        </p:nvGrpSpPr>
        <p:grpSpPr>
          <a:xfrm>
            <a:off x="6903090" y="4813113"/>
            <a:ext cx="526978" cy="762000"/>
            <a:chOff x="7016822" y="4267200"/>
            <a:chExt cx="526978" cy="762000"/>
          </a:xfrm>
        </p:grpSpPr>
        <p:sp>
          <p:nvSpPr>
            <p:cNvPr id="31" name="TextBox 30"/>
            <p:cNvSpPr txBox="1"/>
            <p:nvPr/>
          </p:nvSpPr>
          <p:spPr>
            <a:xfrm>
              <a:off x="7016822" y="4267200"/>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32" name="Straight Arrow Connector 31"/>
            <p:cNvCxnSpPr>
              <a:stCxn id="31" idx="2"/>
            </p:cNvCxnSpPr>
            <p:nvPr/>
          </p:nvCxnSpPr>
          <p:spPr>
            <a:xfrm>
              <a:off x="7280311" y="4639056"/>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3" name="TextBox 32"/>
          <p:cNvSpPr txBox="1"/>
          <p:nvPr/>
        </p:nvSpPr>
        <p:spPr>
          <a:xfrm>
            <a:off x="7675894" y="4035621"/>
            <a:ext cx="1098478" cy="369332"/>
          </a:xfrm>
          <a:prstGeom prst="rect">
            <a:avLst/>
          </a:prstGeom>
          <a:noFill/>
        </p:spPr>
        <p:txBody>
          <a:bodyPr wrap="square" rtlCol="0">
            <a:spAutoFit/>
          </a:bodyPr>
          <a:lstStyle/>
          <a:p>
            <a:r>
              <a:rPr lang="en-IN" b="1" dirty="0">
                <a:solidFill>
                  <a:srgbClr val="C00000"/>
                </a:solidFill>
              </a:rPr>
              <a:t>Overflow</a:t>
            </a:r>
            <a:endParaRPr lang="en-US" b="1" dirty="0">
              <a:solidFill>
                <a:srgbClr val="C00000"/>
              </a:solidFill>
            </a:endParaRPr>
          </a:p>
        </p:txBody>
      </p:sp>
      <p:sp>
        <p:nvSpPr>
          <p:cNvPr id="36" name="TextBox 35"/>
          <p:cNvSpPr txBox="1"/>
          <p:nvPr/>
        </p:nvSpPr>
        <p:spPr>
          <a:xfrm>
            <a:off x="5378764" y="5640655"/>
            <a:ext cx="457200" cy="369332"/>
          </a:xfrm>
          <a:prstGeom prst="rect">
            <a:avLst/>
          </a:prstGeom>
          <a:noFill/>
        </p:spPr>
        <p:txBody>
          <a:bodyPr wrap="square" rtlCol="0">
            <a:spAutoFit/>
          </a:bodyPr>
          <a:lstStyle/>
          <a:p>
            <a:pPr algn="ctr"/>
            <a:r>
              <a:rPr lang="en-IN" b="1" dirty="0">
                <a:solidFill>
                  <a:schemeClr val="bg1"/>
                </a:solidFill>
              </a:rPr>
              <a:t>50</a:t>
            </a:r>
            <a:endParaRPr lang="en-US" b="1" dirty="0">
              <a:solidFill>
                <a:schemeClr val="bg1"/>
              </a:solidFill>
            </a:endParaRPr>
          </a:p>
        </p:txBody>
      </p:sp>
    </p:spTree>
    <p:extLst>
      <p:ext uri="{BB962C8B-B14F-4D97-AF65-F5344CB8AC3E}">
        <p14:creationId xmlns:p14="http://schemas.microsoft.com/office/powerpoint/2010/main" val="39326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nodeType="clickEffect">
                                  <p:stCondLst>
                                    <p:cond delay="0"/>
                                  </p:stCondLst>
                                  <p:childTnLst>
                                    <p:animMotion origin="layout" path="M -3.75E-6 -4.07407E-6 L -0.04257 -4.07407E-6 " pathEditMode="relative" rAng="0" ptsTypes="AA">
                                      <p:cBhvr>
                                        <p:cTn id="76" dur="2000" fill="hold"/>
                                        <p:tgtEl>
                                          <p:spTgt spid="34"/>
                                        </p:tgtEl>
                                        <p:attrNameLst>
                                          <p:attrName>ppt_x</p:attrName>
                                          <p:attrName>ppt_y</p:attrName>
                                        </p:attrNameLst>
                                      </p:cBhvr>
                                      <p:rCtr x="-2135" y="0"/>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6" grpId="0"/>
      <p:bldP spid="33"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DQDELETE_REAR(Q,F,R)</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deletes &amp; returns</a:t>
            </a:r>
            <a:r>
              <a:rPr lang="en-IN" b="1" dirty="0">
                <a:solidFill>
                  <a:srgbClr val="FF0000"/>
                </a:solidFill>
              </a:rPr>
              <a:t> </a:t>
            </a:r>
            <a:r>
              <a:rPr lang="en-IN" dirty="0"/>
              <a:t>an element from </a:t>
            </a:r>
            <a:r>
              <a:rPr lang="en-IN" b="1" dirty="0">
                <a:solidFill>
                  <a:srgbClr val="C00000"/>
                </a:solidFill>
              </a:rPr>
              <a:t>rear end</a:t>
            </a:r>
            <a:r>
              <a:rPr lang="en-IN" dirty="0">
                <a:solidFill>
                  <a:srgbClr val="C00000"/>
                </a:solidFill>
              </a:rPr>
              <a:t> </a:t>
            </a:r>
            <a:r>
              <a:rPr lang="en-IN" dirty="0"/>
              <a:t>of the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b="1" dirty="0">
                <a:solidFill>
                  <a:srgbClr val="FF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b="1" dirty="0">
                <a:solidFill>
                  <a:srgbClr val="FF0000"/>
                </a:solidFill>
              </a:rPr>
              <a:t> </a:t>
            </a:r>
            <a:r>
              <a:rPr lang="en-IN" dirty="0"/>
              <a:t>is pointer to the </a:t>
            </a:r>
            <a:r>
              <a:rPr lang="en-IN" b="1" dirty="0">
                <a:solidFill>
                  <a:schemeClr val="accent6"/>
                </a:solidFill>
              </a:rPr>
              <a:t>front</a:t>
            </a:r>
            <a:r>
              <a:rPr lang="en-IN" dirty="0"/>
              <a:t> element of a queue.</a:t>
            </a:r>
          </a:p>
          <a:p>
            <a:r>
              <a:rPr lang="en-IN" b="1" dirty="0">
                <a:solidFill>
                  <a:srgbClr val="C00000"/>
                </a:solidFill>
              </a:rPr>
              <a:t>R</a:t>
            </a:r>
            <a:r>
              <a:rPr lang="en-IN" b="1" dirty="0">
                <a:solidFill>
                  <a:srgbClr val="FF0000"/>
                </a:solidFill>
              </a:rPr>
              <a:t> </a:t>
            </a:r>
            <a:r>
              <a:rPr lang="en-IN" dirty="0"/>
              <a:t>is pointer to the </a:t>
            </a:r>
            <a:r>
              <a:rPr lang="en-IN" b="1" dirty="0">
                <a:solidFill>
                  <a:srgbClr val="C00000"/>
                </a:solidFill>
              </a:rPr>
              <a:t>rear</a:t>
            </a:r>
            <a:r>
              <a:rPr lang="en-IN" dirty="0">
                <a:solidFill>
                  <a:srgbClr val="C00000"/>
                </a:solidFill>
              </a:rPr>
              <a:t> </a:t>
            </a:r>
            <a:r>
              <a:rPr lang="en-IN" dirty="0"/>
              <a:t>element of a queue.</a:t>
            </a:r>
            <a:endParaRPr lang="en-US" dirty="0"/>
          </a:p>
        </p:txBody>
      </p:sp>
      <p:sp>
        <p:nvSpPr>
          <p:cNvPr id="4" name="TextBox 3"/>
          <p:cNvSpPr txBox="1"/>
          <p:nvPr/>
        </p:nvSpPr>
        <p:spPr>
          <a:xfrm>
            <a:off x="504964" y="2947417"/>
            <a:ext cx="4191000"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R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Write(‘Underflow’)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dirty="0">
                <a:latin typeface="Consolas" pitchFamily="49" charset="0"/>
                <a:cs typeface="Consolas" pitchFamily="49" charset="0"/>
              </a:rPr>
              <a:t>    Y </a:t>
            </a:r>
            <a:r>
              <a:rPr lang="en-IN" dirty="0">
                <a:latin typeface="Consolas" pitchFamily="49" charset="0"/>
                <a:cs typeface="Consolas" pitchFamily="49" charset="0"/>
                <a:sym typeface="Wingdings" pitchFamily="2" charset="2"/>
              </a:rPr>
              <a:t> Q[R]</a:t>
            </a:r>
          </a:p>
          <a:p>
            <a:r>
              <a:rPr lang="en-IN" sz="2000" b="1" dirty="0">
                <a:solidFill>
                  <a:schemeClr val="tx2"/>
                </a:solidFill>
                <a:latin typeface="Consolas" pitchFamily="49" charset="0"/>
                <a:cs typeface="Consolas" pitchFamily="49" charset="0"/>
              </a:rPr>
              <a:t>3. [Update Rear Pointer]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R = F</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Then</a:t>
            </a:r>
            <a:r>
              <a:rPr lang="en-IN" dirty="0">
                <a:latin typeface="Consolas" pitchFamily="49" charset="0"/>
                <a:cs typeface="Consolas" pitchFamily="49" charset="0"/>
                <a:sym typeface="Wingdings" pitchFamily="2" charset="2"/>
              </a:rPr>
              <a:t> R  F  0</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R  R – 1</a:t>
            </a:r>
          </a:p>
          <a:p>
            <a:r>
              <a:rPr lang="en-IN" b="1" dirty="0">
                <a:solidFill>
                  <a:schemeClr val="tx2"/>
                </a:solidFill>
                <a:latin typeface="Consolas" pitchFamily="49" charset="0"/>
                <a:cs typeface="Consolas" pitchFamily="49" charset="0"/>
              </a:rPr>
              <a:t>4. [Return Element]</a:t>
            </a:r>
          </a:p>
          <a:p>
            <a:r>
              <a:rPr lang="en-IN" dirty="0">
                <a:latin typeface="Consolas" pitchFamily="49" charset="0"/>
                <a:cs typeface="Consolas" pitchFamily="49" charset="0"/>
                <a:sym typeface="Wingdings" pitchFamily="2" charset="2"/>
              </a:rPr>
              <a:t>   Return(Y) </a:t>
            </a:r>
            <a:endParaRPr lang="en-IN" dirty="0">
              <a:latin typeface="Consolas" pitchFamily="49" charset="0"/>
              <a:cs typeface="Consolas" pitchFamily="49" charset="0"/>
            </a:endParaRPr>
          </a:p>
        </p:txBody>
      </p:sp>
      <p:grpSp>
        <p:nvGrpSpPr>
          <p:cNvPr id="5" name="Group 4"/>
          <p:cNvGrpSpPr/>
          <p:nvPr/>
        </p:nvGrpSpPr>
        <p:grpSpPr>
          <a:xfrm>
            <a:off x="5997800" y="3709417"/>
            <a:ext cx="2655064" cy="457200"/>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1" name="Group 10"/>
          <p:cNvGrpSpPr/>
          <p:nvPr/>
        </p:nvGrpSpPr>
        <p:grpSpPr>
          <a:xfrm>
            <a:off x="5997800" y="5309617"/>
            <a:ext cx="2655064" cy="457200"/>
            <a:chOff x="5486400" y="1219200"/>
            <a:chExt cx="2655064" cy="457200"/>
          </a:xfrm>
        </p:grpSpPr>
        <p:sp>
          <p:nvSpPr>
            <p:cNvPr id="12" name="Rectangle 11"/>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Rectangle 13"/>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15" name="Rectangle 14"/>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89</a:t>
              </a:r>
              <a:endParaRPr lang="en-US" sz="2000" b="1" dirty="0"/>
            </a:p>
          </p:txBody>
        </p:sp>
        <p:sp>
          <p:nvSpPr>
            <p:cNvPr id="16" name="Rectangle 15"/>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2" name="Group 31"/>
          <p:cNvGrpSpPr/>
          <p:nvPr/>
        </p:nvGrpSpPr>
        <p:grpSpPr>
          <a:xfrm>
            <a:off x="6915574" y="2947417"/>
            <a:ext cx="773866" cy="762000"/>
            <a:chOff x="5870774" y="3200400"/>
            <a:chExt cx="773866" cy="762000"/>
          </a:xfrm>
        </p:grpSpPr>
        <p:grpSp>
          <p:nvGrpSpPr>
            <p:cNvPr id="31" name="Group 30"/>
            <p:cNvGrpSpPr/>
            <p:nvPr/>
          </p:nvGrpSpPr>
          <p:grpSpPr>
            <a:xfrm>
              <a:off x="5870774" y="3209544"/>
              <a:ext cx="526978" cy="752856"/>
              <a:chOff x="5870774" y="3209544"/>
              <a:chExt cx="526978" cy="752856"/>
            </a:xfrm>
          </p:grpSpPr>
          <p:sp>
            <p:nvSpPr>
              <p:cNvPr id="17" name="TextBox 16"/>
              <p:cNvSpPr txBox="1"/>
              <p:nvPr/>
            </p:nvSpPr>
            <p:spPr>
              <a:xfrm>
                <a:off x="5870774" y="3209544"/>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18" name="Straight Arrow Connector 17"/>
              <p:cNvCxnSpPr>
                <a:stCxn id="17" idx="2"/>
              </p:cNvCxnSpPr>
              <p:nvPr/>
            </p:nvCxnSpPr>
            <p:spPr>
              <a:xfrm>
                <a:off x="6134263" y="3609654"/>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6117662" y="3200400"/>
              <a:ext cx="526978" cy="762000"/>
              <a:chOff x="6117662" y="3200400"/>
              <a:chExt cx="526978" cy="762000"/>
            </a:xfrm>
          </p:grpSpPr>
          <p:sp>
            <p:nvSpPr>
              <p:cNvPr id="19" name="TextBox 18"/>
              <p:cNvSpPr txBox="1"/>
              <p:nvPr/>
            </p:nvSpPr>
            <p:spPr>
              <a:xfrm>
                <a:off x="6117662" y="32004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20" name="Straight Arrow Connector 19"/>
              <p:cNvCxnSpPr>
                <a:stCxn id="19" idx="2"/>
              </p:cNvCxnSpPr>
              <p:nvPr/>
            </p:nvCxnSpPr>
            <p:spPr>
              <a:xfrm>
                <a:off x="6381151" y="36005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21" name="Group 20"/>
          <p:cNvGrpSpPr/>
          <p:nvPr/>
        </p:nvGrpSpPr>
        <p:grpSpPr>
          <a:xfrm>
            <a:off x="7019206" y="4504945"/>
            <a:ext cx="526978" cy="752856"/>
            <a:chOff x="5974406" y="4300728"/>
            <a:chExt cx="526978" cy="752856"/>
          </a:xfrm>
        </p:grpSpPr>
        <p:sp>
          <p:nvSpPr>
            <p:cNvPr id="22" name="TextBox 21"/>
            <p:cNvSpPr txBox="1"/>
            <p:nvPr/>
          </p:nvSpPr>
          <p:spPr>
            <a:xfrm>
              <a:off x="5974406" y="4300728"/>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23" name="Straight Arrow Connector 22"/>
            <p:cNvCxnSpPr>
              <a:stCxn id="22" idx="2"/>
            </p:cNvCxnSpPr>
            <p:nvPr/>
          </p:nvCxnSpPr>
          <p:spPr>
            <a:xfrm>
              <a:off x="6237895" y="4700838"/>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4" name="Group 23"/>
          <p:cNvGrpSpPr/>
          <p:nvPr/>
        </p:nvGrpSpPr>
        <p:grpSpPr>
          <a:xfrm>
            <a:off x="8061622" y="4498713"/>
            <a:ext cx="526978" cy="762000"/>
            <a:chOff x="7016822" y="4267200"/>
            <a:chExt cx="526978" cy="762000"/>
          </a:xfrm>
        </p:grpSpPr>
        <p:sp>
          <p:nvSpPr>
            <p:cNvPr id="25" name="TextBox 24"/>
            <p:cNvSpPr txBox="1"/>
            <p:nvPr/>
          </p:nvSpPr>
          <p:spPr>
            <a:xfrm>
              <a:off x="7016822" y="42672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26" name="Straight Arrow Connector 25"/>
            <p:cNvCxnSpPr>
              <a:stCxn id="25" idx="2"/>
            </p:cNvCxnSpPr>
            <p:nvPr/>
          </p:nvCxnSpPr>
          <p:spPr>
            <a:xfrm>
              <a:off x="7280311" y="46673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9" name="TextBox 28"/>
          <p:cNvSpPr txBox="1"/>
          <p:nvPr/>
        </p:nvSpPr>
        <p:spPr>
          <a:xfrm>
            <a:off x="7175825" y="3753351"/>
            <a:ext cx="314510" cy="400110"/>
          </a:xfrm>
          <a:prstGeom prst="rect">
            <a:avLst/>
          </a:prstGeom>
          <a:noFill/>
        </p:spPr>
        <p:txBody>
          <a:bodyPr wrap="none" rtlCol="0">
            <a:spAutoFit/>
          </a:bodyPr>
          <a:lstStyle/>
          <a:p>
            <a:pPr algn="ctr"/>
            <a:r>
              <a:rPr lang="en-IN" sz="2000" b="1" dirty="0">
                <a:solidFill>
                  <a:schemeClr val="bg1"/>
                </a:solidFill>
              </a:rPr>
              <a:t>7</a:t>
            </a:r>
            <a:endParaRPr lang="en-US" sz="2000" b="1" dirty="0">
              <a:solidFill>
                <a:schemeClr val="bg1"/>
              </a:solidFill>
            </a:endParaRPr>
          </a:p>
        </p:txBody>
      </p:sp>
      <p:sp>
        <p:nvSpPr>
          <p:cNvPr id="33" name="TextBox 32"/>
          <p:cNvSpPr txBox="1"/>
          <p:nvPr/>
        </p:nvSpPr>
        <p:spPr>
          <a:xfrm>
            <a:off x="8204302" y="5360909"/>
            <a:ext cx="314510" cy="400110"/>
          </a:xfrm>
          <a:prstGeom prst="rect">
            <a:avLst/>
          </a:prstGeom>
          <a:noFill/>
        </p:spPr>
        <p:txBody>
          <a:bodyPr wrap="none" rtlCol="0">
            <a:spAutoFit/>
          </a:bodyPr>
          <a:lstStyle/>
          <a:p>
            <a:pPr algn="ctr"/>
            <a:r>
              <a:rPr lang="en-IN" sz="2000" b="1" dirty="0">
                <a:solidFill>
                  <a:schemeClr val="bg1"/>
                </a:solidFill>
              </a:rPr>
              <a:t>7</a:t>
            </a:r>
            <a:endParaRPr lang="en-US" sz="2000" b="1" dirty="0">
              <a:solidFill>
                <a:schemeClr val="bg1"/>
              </a:solidFill>
            </a:endParaRPr>
          </a:p>
        </p:txBody>
      </p:sp>
    </p:spTree>
    <p:extLst>
      <p:ext uri="{BB962C8B-B14F-4D97-AF65-F5344CB8AC3E}">
        <p14:creationId xmlns:p14="http://schemas.microsoft.com/office/powerpoint/2010/main" val="411165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nodeType="clickEffect">
                                  <p:stCondLst>
                                    <p:cond delay="0"/>
                                  </p:stCondLst>
                                  <p:childTnLst>
                                    <p:animMotion origin="layout" path="M 1.66667E-6 3.33333E-6 L -0.17018 3.33333E-6 " pathEditMode="relative" rAng="0" ptsTypes="AA">
                                      <p:cBhvr>
                                        <p:cTn id="70" dur="2000" fill="hold"/>
                                        <p:tgtEl>
                                          <p:spTgt spid="32"/>
                                        </p:tgtEl>
                                        <p:attrNameLst>
                                          <p:attrName>ppt_x</p:attrName>
                                          <p:attrName>ppt_y</p:attrName>
                                        </p:attrNameLst>
                                      </p:cBhvr>
                                      <p:rCtr x="-8516" y="0"/>
                                    </p:animMotion>
                                  </p:childTnLst>
                                </p:cTn>
                              </p:par>
                            </p:childTnLst>
                          </p:cTn>
                        </p:par>
                      </p:childTnLst>
                    </p:cTn>
                  </p:par>
                  <p:par>
                    <p:cTn id="71" fill="hold">
                      <p:stCondLst>
                        <p:cond delay="indefinite"/>
                      </p:stCondLst>
                      <p:childTnLst>
                        <p:par>
                          <p:cTn id="72" fill="hold">
                            <p:stCondLst>
                              <p:cond delay="0"/>
                            </p:stCondLst>
                            <p:childTnLst>
                              <p:par>
                                <p:cTn id="73" presetID="35" presetClass="path" presetSubtype="0" accel="50000" decel="50000" fill="hold" nodeType="clickEffect">
                                  <p:stCondLst>
                                    <p:cond delay="0"/>
                                  </p:stCondLst>
                                  <p:childTnLst>
                                    <p:animMotion origin="layout" path="M 2.70833E-6 -4.07407E-6 L -0.0388 -4.07407E-6 " pathEditMode="relative" rAng="0" ptsTypes="AA">
                                      <p:cBhvr>
                                        <p:cTn id="74" dur="2000" fill="hold"/>
                                        <p:tgtEl>
                                          <p:spTgt spid="24"/>
                                        </p:tgtEl>
                                        <p:attrNameLst>
                                          <p:attrName>ppt_x</p:attrName>
                                          <p:attrName>ppt_y</p:attrName>
                                        </p:attrNameLst>
                                      </p:cBhvr>
                                      <p:rCtr x="-2096" y="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P spid="29" grpId="1"/>
      <p:bldP spid="33" grpId="0"/>
      <p:bldP spid="3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IN" dirty="0"/>
              <a:t>A queue in which we are able to </a:t>
            </a:r>
            <a:r>
              <a:rPr lang="en-IN" b="1" dirty="0">
                <a:solidFill>
                  <a:srgbClr val="C00000"/>
                </a:solidFill>
              </a:rPr>
              <a:t>insert &amp; remove items</a:t>
            </a:r>
            <a:r>
              <a:rPr lang="en-IN" b="1" dirty="0">
                <a:solidFill>
                  <a:srgbClr val="FF0000"/>
                </a:solidFill>
              </a:rPr>
              <a:t> </a:t>
            </a:r>
            <a:r>
              <a:rPr lang="en-IN" dirty="0"/>
              <a:t>from </a:t>
            </a:r>
            <a:r>
              <a:rPr lang="en-IN" b="1" dirty="0">
                <a:solidFill>
                  <a:srgbClr val="C00000"/>
                </a:solidFill>
              </a:rPr>
              <a:t>any position based on </a:t>
            </a:r>
            <a:r>
              <a:rPr lang="en-IN" dirty="0"/>
              <a:t>some property (such as </a:t>
            </a:r>
            <a:r>
              <a:rPr lang="en-IN" b="1" dirty="0">
                <a:solidFill>
                  <a:srgbClr val="C00000"/>
                </a:solidFill>
              </a:rPr>
              <a:t>priority</a:t>
            </a:r>
            <a:r>
              <a:rPr lang="en-IN" dirty="0">
                <a:solidFill>
                  <a:srgbClr val="FF0000"/>
                </a:solidFill>
              </a:rPr>
              <a:t> </a:t>
            </a:r>
            <a:r>
              <a:rPr lang="en-IN" dirty="0"/>
              <a:t>of the task to be processed) is often referred as </a:t>
            </a:r>
            <a:r>
              <a:rPr lang="en-IN" b="1" dirty="0">
                <a:solidFill>
                  <a:srgbClr val="C00000"/>
                </a:solidFill>
              </a:rPr>
              <a:t>priority queue</a:t>
            </a:r>
            <a:r>
              <a:rPr lang="en-IN" dirty="0"/>
              <a:t>.</a:t>
            </a:r>
          </a:p>
          <a:p>
            <a:r>
              <a:rPr lang="en-IN" dirty="0"/>
              <a:t>Below fig. represent a priority queue of jobs waiting to use a computer.</a:t>
            </a:r>
          </a:p>
          <a:p>
            <a:r>
              <a:rPr lang="en-IN" dirty="0"/>
              <a:t>Priorities are attached with each Job</a:t>
            </a:r>
          </a:p>
          <a:p>
            <a:pPr lvl="1">
              <a:buClr>
                <a:schemeClr val="tx1"/>
              </a:buClr>
            </a:pPr>
            <a:r>
              <a:rPr lang="en-IN" b="1" dirty="0">
                <a:solidFill>
                  <a:srgbClr val="C00000"/>
                </a:solidFill>
              </a:rPr>
              <a:t>Priority 1</a:t>
            </a:r>
            <a:r>
              <a:rPr lang="en-IN" dirty="0">
                <a:solidFill>
                  <a:srgbClr val="C00000"/>
                </a:solidFill>
              </a:rPr>
              <a:t> </a:t>
            </a:r>
            <a:r>
              <a:rPr lang="en-IN" dirty="0"/>
              <a:t>indicates </a:t>
            </a:r>
            <a:r>
              <a:rPr lang="en-IN" b="1" dirty="0">
                <a:solidFill>
                  <a:srgbClr val="C00000"/>
                </a:solidFill>
              </a:rPr>
              <a:t>Real Time Job</a:t>
            </a:r>
          </a:p>
          <a:p>
            <a:pPr lvl="1">
              <a:buClr>
                <a:schemeClr val="tx1"/>
              </a:buClr>
            </a:pPr>
            <a:r>
              <a:rPr lang="en-IN" b="1" dirty="0">
                <a:solidFill>
                  <a:srgbClr val="C00000"/>
                </a:solidFill>
              </a:rPr>
              <a:t>Priority 2</a:t>
            </a:r>
            <a:r>
              <a:rPr lang="en-IN" dirty="0"/>
              <a:t> indicates </a:t>
            </a:r>
            <a:r>
              <a:rPr lang="en-IN" b="1" dirty="0">
                <a:solidFill>
                  <a:srgbClr val="C00000"/>
                </a:solidFill>
              </a:rPr>
              <a:t>Online Job</a:t>
            </a:r>
          </a:p>
          <a:p>
            <a:pPr lvl="1">
              <a:buClr>
                <a:schemeClr val="tx1"/>
              </a:buClr>
            </a:pPr>
            <a:r>
              <a:rPr lang="en-IN" b="1" dirty="0">
                <a:solidFill>
                  <a:srgbClr val="C00000"/>
                </a:solidFill>
              </a:rPr>
              <a:t>Priority 3</a:t>
            </a:r>
            <a:r>
              <a:rPr lang="en-IN" dirty="0"/>
              <a:t> indicates </a:t>
            </a:r>
            <a:r>
              <a:rPr lang="en-IN" b="1" dirty="0">
                <a:solidFill>
                  <a:srgbClr val="C00000"/>
                </a:solidFill>
              </a:rPr>
              <a:t>Batch Processing Job</a:t>
            </a:r>
          </a:p>
          <a:p>
            <a:r>
              <a:rPr lang="en-IN" dirty="0"/>
              <a:t>Therefore if a job is initiated with priority i, it is inserted immediately at the end of list of other jobs with priorities i. </a:t>
            </a:r>
          </a:p>
          <a:p>
            <a:r>
              <a:rPr lang="en-IN" dirty="0"/>
              <a:t>Here jobs are always removed from the front of queue.</a:t>
            </a:r>
          </a:p>
          <a:p>
            <a:pPr lvl="1"/>
            <a:endParaRPr lang="en-US" dirty="0"/>
          </a:p>
        </p:txBody>
      </p:sp>
    </p:spTree>
    <p:extLst>
      <p:ext uri="{BB962C8B-B14F-4D97-AF65-F5344CB8AC3E}">
        <p14:creationId xmlns:p14="http://schemas.microsoft.com/office/powerpoint/2010/main" val="110332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a:t>
            </a:r>
            <a:r>
              <a:rPr lang="en-US" dirty="0" err="1"/>
              <a:t>Cont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493539932"/>
              </p:ext>
            </p:extLst>
          </p:nvPr>
        </p:nvGraphicFramePr>
        <p:xfrm>
          <a:off x="2514596" y="950793"/>
          <a:ext cx="7924804" cy="750332"/>
        </p:xfrm>
        <a:graphic>
          <a:graphicData uri="http://schemas.openxmlformats.org/drawingml/2006/table">
            <a:tbl>
              <a:tblPr firstRow="1" firstCol="1" bandRow="1">
                <a:tableStyleId>{3B4B98B0-60AC-42C2-AFA5-B58CD77FA1E5}</a:tableStyleId>
              </a:tblPr>
              <a:tblGrid>
                <a:gridCol w="573922">
                  <a:extLst>
                    <a:ext uri="{9D8B030D-6E8A-4147-A177-3AD203B41FA5}">
                      <a16:colId xmlns:a16="http://schemas.microsoft.com/office/drawing/2014/main" val="20000"/>
                    </a:ext>
                  </a:extLst>
                </a:gridCol>
                <a:gridCol w="573922">
                  <a:extLst>
                    <a:ext uri="{9D8B030D-6E8A-4147-A177-3AD203B41FA5}">
                      <a16:colId xmlns:a16="http://schemas.microsoft.com/office/drawing/2014/main" val="20001"/>
                    </a:ext>
                  </a:extLst>
                </a:gridCol>
                <a:gridCol w="531657">
                  <a:extLst>
                    <a:ext uri="{9D8B030D-6E8A-4147-A177-3AD203B41FA5}">
                      <a16:colId xmlns:a16="http://schemas.microsoft.com/office/drawing/2014/main" val="20002"/>
                    </a:ext>
                  </a:extLst>
                </a:gridCol>
                <a:gridCol w="657342">
                  <a:extLst>
                    <a:ext uri="{9D8B030D-6E8A-4147-A177-3AD203B41FA5}">
                      <a16:colId xmlns:a16="http://schemas.microsoft.com/office/drawing/2014/main" val="20003"/>
                    </a:ext>
                  </a:extLst>
                </a:gridCol>
                <a:gridCol w="603954">
                  <a:extLst>
                    <a:ext uri="{9D8B030D-6E8A-4147-A177-3AD203B41FA5}">
                      <a16:colId xmlns:a16="http://schemas.microsoft.com/office/drawing/2014/main" val="20004"/>
                    </a:ext>
                  </a:extLst>
                </a:gridCol>
                <a:gridCol w="603954">
                  <a:extLst>
                    <a:ext uri="{9D8B030D-6E8A-4147-A177-3AD203B41FA5}">
                      <a16:colId xmlns:a16="http://schemas.microsoft.com/office/drawing/2014/main" val="20005"/>
                    </a:ext>
                  </a:extLst>
                </a:gridCol>
                <a:gridCol w="531657">
                  <a:extLst>
                    <a:ext uri="{9D8B030D-6E8A-4147-A177-3AD203B41FA5}">
                      <a16:colId xmlns:a16="http://schemas.microsoft.com/office/drawing/2014/main" val="20006"/>
                    </a:ext>
                  </a:extLst>
                </a:gridCol>
                <a:gridCol w="688485">
                  <a:extLst>
                    <a:ext uri="{9D8B030D-6E8A-4147-A177-3AD203B41FA5}">
                      <a16:colId xmlns:a16="http://schemas.microsoft.com/office/drawing/2014/main" val="20007"/>
                    </a:ext>
                  </a:extLst>
                </a:gridCol>
                <a:gridCol w="828629">
                  <a:extLst>
                    <a:ext uri="{9D8B030D-6E8A-4147-A177-3AD203B41FA5}">
                      <a16:colId xmlns:a16="http://schemas.microsoft.com/office/drawing/2014/main" val="20008"/>
                    </a:ext>
                  </a:extLst>
                </a:gridCol>
                <a:gridCol w="575035">
                  <a:extLst>
                    <a:ext uri="{9D8B030D-6E8A-4147-A177-3AD203B41FA5}">
                      <a16:colId xmlns:a16="http://schemas.microsoft.com/office/drawing/2014/main" val="20009"/>
                    </a:ext>
                  </a:extLst>
                </a:gridCol>
                <a:gridCol w="531657">
                  <a:extLst>
                    <a:ext uri="{9D8B030D-6E8A-4147-A177-3AD203B41FA5}">
                      <a16:colId xmlns:a16="http://schemas.microsoft.com/office/drawing/2014/main" val="20010"/>
                    </a:ext>
                  </a:extLst>
                </a:gridCol>
                <a:gridCol w="692933">
                  <a:extLst>
                    <a:ext uri="{9D8B030D-6E8A-4147-A177-3AD203B41FA5}">
                      <a16:colId xmlns:a16="http://schemas.microsoft.com/office/drawing/2014/main" val="20011"/>
                    </a:ext>
                  </a:extLst>
                </a:gridCol>
                <a:gridCol w="531657">
                  <a:extLst>
                    <a:ext uri="{9D8B030D-6E8A-4147-A177-3AD203B41FA5}">
                      <a16:colId xmlns:a16="http://schemas.microsoft.com/office/drawing/2014/main" val="20012"/>
                    </a:ext>
                  </a:extLst>
                </a:gridCol>
              </a:tblGrid>
              <a:tr h="375166">
                <a:tc>
                  <a:txBody>
                    <a:bodyPr/>
                    <a:lstStyle/>
                    <a:p>
                      <a:pPr algn="ctr">
                        <a:lnSpc>
                          <a:spcPct val="115000"/>
                        </a:lnSpc>
                        <a:spcAft>
                          <a:spcPts val="0"/>
                        </a:spcAft>
                      </a:pPr>
                      <a:r>
                        <a:rPr lang="en-US" sz="1900" dirty="0">
                          <a:effectLst/>
                        </a:rPr>
                        <a:t>R</a:t>
                      </a:r>
                      <a:r>
                        <a:rPr lang="en-US" sz="1900" baseline="-25000" dirty="0">
                          <a:effectLst/>
                        </a:rPr>
                        <a:t>1</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R</a:t>
                      </a:r>
                      <a:r>
                        <a:rPr lang="en-US" sz="1900" baseline="-25000" dirty="0">
                          <a:effectLst/>
                        </a:rPr>
                        <a:t>2</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R</a:t>
                      </a:r>
                      <a:r>
                        <a:rPr lang="en-US" sz="1900" baseline="-25000" dirty="0">
                          <a:effectLst/>
                        </a:rPr>
                        <a:t>i-1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dirty="0">
                          <a:effectLst/>
                        </a:rPr>
                        <a:t>O</a:t>
                      </a:r>
                      <a:r>
                        <a:rPr lang="en-US" sz="1900" baseline="-25000" dirty="0">
                          <a:effectLst/>
                        </a:rPr>
                        <a:t>1</a:t>
                      </a:r>
                      <a:endParaRPr lang="en-US" sz="1900" dirty="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dirty="0">
                          <a:effectLst/>
                        </a:rPr>
                        <a:t>O</a:t>
                      </a:r>
                      <a:r>
                        <a:rPr lang="en-US" sz="1900" baseline="-25000" dirty="0">
                          <a:effectLst/>
                        </a:rPr>
                        <a:t>2</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O</a:t>
                      </a:r>
                      <a:r>
                        <a:rPr lang="en-US" sz="1900" baseline="-25000" dirty="0">
                          <a:effectLst/>
                        </a:rPr>
                        <a:t>j-1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a:effectLst/>
                        </a:rPr>
                        <a:t>B</a:t>
                      </a:r>
                      <a:r>
                        <a:rPr lang="en-US" sz="1900" baseline="-25000">
                          <a:effectLst/>
                        </a:rPr>
                        <a:t>1</a:t>
                      </a:r>
                      <a:endParaRPr lang="en-US" sz="190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a:effectLst/>
                        </a:rPr>
                        <a:t>B</a:t>
                      </a:r>
                      <a:r>
                        <a:rPr lang="en-US" sz="1900" baseline="-25000">
                          <a:effectLst/>
                        </a:rPr>
                        <a:t>2</a:t>
                      </a:r>
                      <a:endParaRPr lang="en-US" sz="1900">
                        <a:effectLst/>
                        <a:latin typeface="Calibri"/>
                        <a:ea typeface="Calibri"/>
                        <a:cs typeface="Shruti"/>
                      </a:endParaRPr>
                    </a:p>
                  </a:txBody>
                  <a:tcPr marL="64906" marR="64906" marT="0" marB="0"/>
                </a:tc>
                <a:tc>
                  <a:txBody>
                    <a:bodyPr/>
                    <a:lstStyle/>
                    <a:p>
                      <a:pPr algn="ctr">
                        <a:lnSpc>
                          <a:spcPct val="115000"/>
                        </a:lnSpc>
                        <a:spcAft>
                          <a:spcPts val="0"/>
                        </a:spcAft>
                      </a:pPr>
                      <a:r>
                        <a:rPr lang="en-US" sz="1900">
                          <a:effectLst/>
                        </a:rPr>
                        <a:t>…</a:t>
                      </a:r>
                      <a:endParaRPr lang="en-US" sz="190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B</a:t>
                      </a:r>
                      <a:r>
                        <a:rPr lang="en-US" sz="1900" baseline="-25000" dirty="0">
                          <a:effectLst/>
                        </a:rPr>
                        <a:t>k-1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a:effectLst/>
                        </a:rPr>
                        <a:t>…</a:t>
                      </a:r>
                      <a:endParaRPr lang="en-US" sz="190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5166">
                <a:tc>
                  <a:txBody>
                    <a:bodyPr/>
                    <a:lstStyle/>
                    <a:p>
                      <a:pPr algn="ctr">
                        <a:lnSpc>
                          <a:spcPct val="115000"/>
                        </a:lnSpc>
                        <a:spcAft>
                          <a:spcPts val="0"/>
                        </a:spcAft>
                      </a:pPr>
                      <a:r>
                        <a:rPr lang="en-US" sz="1900" dirty="0">
                          <a:effectLst/>
                        </a:rPr>
                        <a:t>1</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1</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a:effectLst/>
                        </a:rPr>
                        <a:t>2</a:t>
                      </a:r>
                      <a:endParaRPr lang="en-US" sz="190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a:effectLst/>
                        </a:rPr>
                        <a:t>2</a:t>
                      </a:r>
                      <a:endParaRPr lang="en-US" sz="190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2</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dirty="0">
                          <a:effectLst/>
                        </a:rPr>
                        <a:t>3</a:t>
                      </a:r>
                      <a:endParaRPr lang="en-US" sz="1900" dirty="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dirty="0">
                          <a:effectLst/>
                        </a:rPr>
                        <a:t>3</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3</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5" name="TextBox 4"/>
          <p:cNvSpPr txBox="1"/>
          <p:nvPr/>
        </p:nvSpPr>
        <p:spPr>
          <a:xfrm>
            <a:off x="1578578" y="1331793"/>
            <a:ext cx="896399" cy="369332"/>
          </a:xfrm>
          <a:prstGeom prst="rect">
            <a:avLst/>
          </a:prstGeom>
          <a:noFill/>
        </p:spPr>
        <p:txBody>
          <a:bodyPr wrap="none" rtlCol="0">
            <a:spAutoFit/>
          </a:bodyPr>
          <a:lstStyle/>
          <a:p>
            <a:r>
              <a:rPr lang="en-IN" b="1" dirty="0">
                <a:solidFill>
                  <a:srgbClr val="C00000"/>
                </a:solidFill>
              </a:rPr>
              <a:t>Priority</a:t>
            </a:r>
            <a:endParaRPr lang="en-US" b="1" dirty="0">
              <a:solidFill>
                <a:srgbClr val="C00000"/>
              </a:solidFill>
            </a:endParaRPr>
          </a:p>
        </p:txBody>
      </p:sp>
      <p:sp>
        <p:nvSpPr>
          <p:cNvPr id="6" name="TextBox 5"/>
          <p:cNvSpPr txBox="1"/>
          <p:nvPr/>
        </p:nvSpPr>
        <p:spPr>
          <a:xfrm>
            <a:off x="1600201" y="935553"/>
            <a:ext cx="633507" cy="369332"/>
          </a:xfrm>
          <a:prstGeom prst="rect">
            <a:avLst/>
          </a:prstGeom>
          <a:noFill/>
        </p:spPr>
        <p:txBody>
          <a:bodyPr wrap="none" rtlCol="0">
            <a:spAutoFit/>
          </a:bodyPr>
          <a:lstStyle/>
          <a:p>
            <a:r>
              <a:rPr lang="en-IN" b="1" dirty="0">
                <a:solidFill>
                  <a:srgbClr val="C00000"/>
                </a:solidFill>
              </a:rPr>
              <a:t>Task</a:t>
            </a:r>
            <a:endParaRPr lang="en-US" b="1" dirty="0">
              <a:solidFill>
                <a:srgbClr val="C00000"/>
              </a:solidFill>
            </a:endParaRPr>
          </a:p>
        </p:txBody>
      </p:sp>
      <p:sp>
        <p:nvSpPr>
          <p:cNvPr id="7" name="TextBox 6"/>
          <p:cNvSpPr txBox="1"/>
          <p:nvPr/>
        </p:nvSpPr>
        <p:spPr>
          <a:xfrm>
            <a:off x="4371418" y="2169993"/>
            <a:ext cx="352982" cy="369332"/>
          </a:xfrm>
          <a:prstGeom prst="rect">
            <a:avLst/>
          </a:prstGeom>
          <a:noFill/>
        </p:spPr>
        <p:txBody>
          <a:bodyPr wrap="none" rtlCol="0">
            <a:spAutoFit/>
          </a:bodyPr>
          <a:lstStyle/>
          <a:p>
            <a:r>
              <a:rPr lang="en-IN" b="1" dirty="0" err="1">
                <a:solidFill>
                  <a:srgbClr val="C00000"/>
                </a:solidFill>
              </a:rPr>
              <a:t>R</a:t>
            </a:r>
            <a:r>
              <a:rPr lang="en-IN" b="1" baseline="-25000" dirty="0" err="1">
                <a:solidFill>
                  <a:srgbClr val="C00000"/>
                </a:solidFill>
              </a:rPr>
              <a:t>i</a:t>
            </a:r>
            <a:endParaRPr lang="en-US" b="1" baseline="-25000" dirty="0">
              <a:solidFill>
                <a:srgbClr val="C00000"/>
              </a:solidFill>
            </a:endParaRPr>
          </a:p>
        </p:txBody>
      </p:sp>
      <p:cxnSp>
        <p:nvCxnSpPr>
          <p:cNvPr id="9" name="Straight Arrow Connector 8"/>
          <p:cNvCxnSpPr>
            <a:stCxn id="7" idx="0"/>
          </p:cNvCxnSpPr>
          <p:nvPr/>
        </p:nvCxnSpPr>
        <p:spPr>
          <a:xfrm flipV="1">
            <a:off x="4547909" y="1701125"/>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6809818" y="2181661"/>
            <a:ext cx="362600" cy="369332"/>
          </a:xfrm>
          <a:prstGeom prst="rect">
            <a:avLst/>
          </a:prstGeom>
          <a:noFill/>
        </p:spPr>
        <p:txBody>
          <a:bodyPr wrap="none" rtlCol="0">
            <a:spAutoFit/>
          </a:bodyPr>
          <a:lstStyle/>
          <a:p>
            <a:r>
              <a:rPr lang="en-IN" b="1" dirty="0" err="1">
                <a:solidFill>
                  <a:srgbClr val="C00000"/>
                </a:solidFill>
              </a:rPr>
              <a:t>O</a:t>
            </a:r>
            <a:r>
              <a:rPr lang="en-IN" b="1" baseline="-25000" dirty="0" err="1">
                <a:solidFill>
                  <a:srgbClr val="C00000"/>
                </a:solidFill>
              </a:rPr>
              <a:t>j</a:t>
            </a:r>
            <a:endParaRPr lang="en-US" b="1" baseline="-25000" dirty="0">
              <a:solidFill>
                <a:srgbClr val="C00000"/>
              </a:solidFill>
            </a:endParaRPr>
          </a:p>
        </p:txBody>
      </p:sp>
      <p:sp>
        <p:nvSpPr>
          <p:cNvPr id="12" name="TextBox 11"/>
          <p:cNvSpPr txBox="1"/>
          <p:nvPr/>
        </p:nvSpPr>
        <p:spPr>
          <a:xfrm>
            <a:off x="9449568" y="2181661"/>
            <a:ext cx="388248" cy="369332"/>
          </a:xfrm>
          <a:prstGeom prst="rect">
            <a:avLst/>
          </a:prstGeom>
          <a:noFill/>
        </p:spPr>
        <p:txBody>
          <a:bodyPr wrap="none" rtlCol="0">
            <a:spAutoFit/>
          </a:bodyPr>
          <a:lstStyle/>
          <a:p>
            <a:r>
              <a:rPr lang="en-IN" b="1" dirty="0" err="1">
                <a:solidFill>
                  <a:srgbClr val="C00000"/>
                </a:solidFill>
              </a:rPr>
              <a:t>B</a:t>
            </a:r>
            <a:r>
              <a:rPr lang="en-IN" b="1" baseline="-25000" dirty="0" err="1">
                <a:solidFill>
                  <a:srgbClr val="C00000"/>
                </a:solidFill>
              </a:rPr>
              <a:t>k</a:t>
            </a:r>
            <a:endParaRPr lang="en-US" b="1" baseline="-25000" dirty="0">
              <a:solidFill>
                <a:srgbClr val="C00000"/>
              </a:solidFill>
            </a:endParaRPr>
          </a:p>
        </p:txBody>
      </p:sp>
      <p:cxnSp>
        <p:nvCxnSpPr>
          <p:cNvPr id="15" name="Straight Arrow Connector 14"/>
          <p:cNvCxnSpPr>
            <a:stCxn id="10" idx="0"/>
          </p:cNvCxnSpPr>
          <p:nvPr/>
        </p:nvCxnSpPr>
        <p:spPr>
          <a:xfrm flipV="1">
            <a:off x="6991118" y="1701125"/>
            <a:ext cx="8816" cy="4805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12" idx="0"/>
          </p:cNvCxnSpPr>
          <p:nvPr/>
        </p:nvCxnSpPr>
        <p:spPr>
          <a:xfrm flipV="1">
            <a:off x="9643692" y="1701125"/>
            <a:ext cx="0" cy="4805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416948" y="2627193"/>
            <a:ext cx="7358104" cy="369332"/>
          </a:xfrm>
          <a:prstGeom prst="rect">
            <a:avLst/>
          </a:prstGeom>
          <a:noFill/>
        </p:spPr>
        <p:txBody>
          <a:bodyPr wrap="none" rtlCol="0">
            <a:spAutoFit/>
          </a:bodyPr>
          <a:lstStyle/>
          <a:p>
            <a:pPr algn="ctr"/>
            <a:r>
              <a:rPr lang="en-IN" b="1" dirty="0"/>
              <a:t>Priority Queue viewed as a single queue with insertion allowed at any position</a:t>
            </a:r>
            <a:endParaRPr lang="en-US" b="1" dirty="0"/>
          </a:p>
        </p:txBody>
      </p:sp>
      <p:graphicFrame>
        <p:nvGraphicFramePr>
          <p:cNvPr id="19" name="Table 18"/>
          <p:cNvGraphicFramePr>
            <a:graphicFrameLocks noGrp="1"/>
          </p:cNvGraphicFramePr>
          <p:nvPr>
            <p:extLst>
              <p:ext uri="{D42A27DB-BD31-4B8C-83A1-F6EECF244321}">
                <p14:modId xmlns:p14="http://schemas.microsoft.com/office/powerpoint/2010/main" val="3860557681"/>
              </p:ext>
            </p:extLst>
          </p:nvPr>
        </p:nvGraphicFramePr>
        <p:xfrm>
          <a:off x="2971800" y="3514161"/>
          <a:ext cx="2336843" cy="375166"/>
        </p:xfrm>
        <a:graphic>
          <a:graphicData uri="http://schemas.openxmlformats.org/drawingml/2006/table">
            <a:tbl>
              <a:tblPr firstRow="1" firstCol="1" bandRow="1">
                <a:tableStyleId>{BC89EF96-8CEA-46FF-86C4-4CE0E7609802}</a:tableStyleId>
              </a:tblPr>
              <a:tblGrid>
                <a:gridCol w="573922">
                  <a:extLst>
                    <a:ext uri="{9D8B030D-6E8A-4147-A177-3AD203B41FA5}">
                      <a16:colId xmlns:a16="http://schemas.microsoft.com/office/drawing/2014/main" val="20000"/>
                    </a:ext>
                  </a:extLst>
                </a:gridCol>
                <a:gridCol w="573922">
                  <a:extLst>
                    <a:ext uri="{9D8B030D-6E8A-4147-A177-3AD203B41FA5}">
                      <a16:colId xmlns:a16="http://schemas.microsoft.com/office/drawing/2014/main" val="20001"/>
                    </a:ext>
                  </a:extLst>
                </a:gridCol>
                <a:gridCol w="531657">
                  <a:extLst>
                    <a:ext uri="{9D8B030D-6E8A-4147-A177-3AD203B41FA5}">
                      <a16:colId xmlns:a16="http://schemas.microsoft.com/office/drawing/2014/main" val="20002"/>
                    </a:ext>
                  </a:extLst>
                </a:gridCol>
                <a:gridCol w="657342">
                  <a:extLst>
                    <a:ext uri="{9D8B030D-6E8A-4147-A177-3AD203B41FA5}">
                      <a16:colId xmlns:a16="http://schemas.microsoft.com/office/drawing/2014/main" val="20003"/>
                    </a:ext>
                  </a:extLst>
                </a:gridCol>
              </a:tblGrid>
              <a:tr h="375166">
                <a:tc>
                  <a:txBody>
                    <a:bodyPr/>
                    <a:lstStyle/>
                    <a:p>
                      <a:pPr algn="ctr">
                        <a:lnSpc>
                          <a:spcPct val="115000"/>
                        </a:lnSpc>
                        <a:spcAft>
                          <a:spcPts val="0"/>
                        </a:spcAft>
                      </a:pPr>
                      <a:r>
                        <a:rPr lang="en-US" sz="2100" dirty="0">
                          <a:effectLst/>
                        </a:rPr>
                        <a:t>R</a:t>
                      </a:r>
                      <a:r>
                        <a:rPr lang="en-US" sz="2100" baseline="-25000" dirty="0">
                          <a:effectLst/>
                        </a:rPr>
                        <a:t>1</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R</a:t>
                      </a:r>
                      <a:r>
                        <a:rPr lang="en-US" sz="2100" baseline="-25000" dirty="0">
                          <a:effectLst/>
                        </a:rPr>
                        <a:t>2</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R</a:t>
                      </a:r>
                      <a:r>
                        <a:rPr lang="en-US" sz="2100" baseline="-25000" dirty="0">
                          <a:effectLst/>
                        </a:rPr>
                        <a:t>i-1</a:t>
                      </a:r>
                      <a:endParaRPr lang="en-US" sz="2100" dirty="0">
                        <a:effectLst/>
                        <a:latin typeface="Calibri"/>
                        <a:ea typeface="Calibri"/>
                        <a:cs typeface="Shruti"/>
                      </a:endParaRPr>
                    </a:p>
                  </a:txBody>
                  <a:tcPr marL="64906" marR="64906" marT="0" marB="0"/>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26859453"/>
              </p:ext>
            </p:extLst>
          </p:nvPr>
        </p:nvGraphicFramePr>
        <p:xfrm>
          <a:off x="2971800" y="4074993"/>
          <a:ext cx="2350877" cy="375166"/>
        </p:xfrm>
        <a:graphic>
          <a:graphicData uri="http://schemas.openxmlformats.org/drawingml/2006/table">
            <a:tbl>
              <a:tblPr firstRow="1" firstCol="1" bandRow="1">
                <a:tableStyleId>{BC89EF96-8CEA-46FF-86C4-4CE0E7609802}</a:tableStyleId>
              </a:tblPr>
              <a:tblGrid>
                <a:gridCol w="584758">
                  <a:extLst>
                    <a:ext uri="{9D8B030D-6E8A-4147-A177-3AD203B41FA5}">
                      <a16:colId xmlns:a16="http://schemas.microsoft.com/office/drawing/2014/main" val="20000"/>
                    </a:ext>
                  </a:extLst>
                </a:gridCol>
                <a:gridCol w="584758">
                  <a:extLst>
                    <a:ext uri="{9D8B030D-6E8A-4147-A177-3AD203B41FA5}">
                      <a16:colId xmlns:a16="http://schemas.microsoft.com/office/drawing/2014/main" val="20001"/>
                    </a:ext>
                  </a:extLst>
                </a:gridCol>
                <a:gridCol w="514759">
                  <a:extLst>
                    <a:ext uri="{9D8B030D-6E8A-4147-A177-3AD203B41FA5}">
                      <a16:colId xmlns:a16="http://schemas.microsoft.com/office/drawing/2014/main" val="20002"/>
                    </a:ext>
                  </a:extLst>
                </a:gridCol>
                <a:gridCol w="666602">
                  <a:extLst>
                    <a:ext uri="{9D8B030D-6E8A-4147-A177-3AD203B41FA5}">
                      <a16:colId xmlns:a16="http://schemas.microsoft.com/office/drawing/2014/main" val="20003"/>
                    </a:ext>
                  </a:extLst>
                </a:gridCol>
              </a:tblGrid>
              <a:tr h="375166">
                <a:tc>
                  <a:txBody>
                    <a:bodyPr/>
                    <a:lstStyle/>
                    <a:p>
                      <a:pPr algn="ctr">
                        <a:lnSpc>
                          <a:spcPct val="115000"/>
                        </a:lnSpc>
                        <a:spcAft>
                          <a:spcPts val="0"/>
                        </a:spcAft>
                      </a:pPr>
                      <a:r>
                        <a:rPr lang="en-US" sz="2100" dirty="0">
                          <a:effectLst/>
                        </a:rPr>
                        <a:t>O</a:t>
                      </a:r>
                      <a:r>
                        <a:rPr lang="en-US" sz="2100" baseline="-25000" dirty="0">
                          <a:effectLst/>
                        </a:rPr>
                        <a:t>1</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O</a:t>
                      </a:r>
                      <a:r>
                        <a:rPr lang="en-US" sz="2100" baseline="-25000" dirty="0">
                          <a:effectLst/>
                        </a:rPr>
                        <a:t>2</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O</a:t>
                      </a:r>
                      <a:r>
                        <a:rPr lang="en-US" sz="2100" baseline="-25000" dirty="0">
                          <a:effectLst/>
                        </a:rPr>
                        <a:t>j-1</a:t>
                      </a:r>
                      <a:endParaRPr lang="en-US" sz="2100" dirty="0">
                        <a:effectLst/>
                        <a:latin typeface="Calibri"/>
                        <a:ea typeface="Calibri"/>
                        <a:cs typeface="Shruti"/>
                      </a:endParaRPr>
                    </a:p>
                  </a:txBody>
                  <a:tcPr marL="64906" marR="64906" marT="0" marB="0"/>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661543834"/>
              </p:ext>
            </p:extLst>
          </p:nvPr>
        </p:nvGraphicFramePr>
        <p:xfrm>
          <a:off x="2971800" y="4678759"/>
          <a:ext cx="2358180" cy="375166"/>
        </p:xfrm>
        <a:graphic>
          <a:graphicData uri="http://schemas.openxmlformats.org/drawingml/2006/table">
            <a:tbl>
              <a:tblPr firstRow="1" firstCol="1" bandRow="1">
                <a:tableStyleId>{BC89EF96-8CEA-46FF-86C4-4CE0E7609802}</a:tableStyleId>
              </a:tblPr>
              <a:tblGrid>
                <a:gridCol w="546959">
                  <a:extLst>
                    <a:ext uri="{9D8B030D-6E8A-4147-A177-3AD203B41FA5}">
                      <a16:colId xmlns:a16="http://schemas.microsoft.com/office/drawing/2014/main" val="20000"/>
                    </a:ext>
                  </a:extLst>
                </a:gridCol>
                <a:gridCol w="546959">
                  <a:extLst>
                    <a:ext uri="{9D8B030D-6E8A-4147-A177-3AD203B41FA5}">
                      <a16:colId xmlns:a16="http://schemas.microsoft.com/office/drawing/2014/main" val="20001"/>
                    </a:ext>
                  </a:extLst>
                </a:gridCol>
                <a:gridCol w="478589">
                  <a:extLst>
                    <a:ext uri="{9D8B030D-6E8A-4147-A177-3AD203B41FA5}">
                      <a16:colId xmlns:a16="http://schemas.microsoft.com/office/drawing/2014/main" val="20002"/>
                    </a:ext>
                  </a:extLst>
                </a:gridCol>
                <a:gridCol w="785673">
                  <a:extLst>
                    <a:ext uri="{9D8B030D-6E8A-4147-A177-3AD203B41FA5}">
                      <a16:colId xmlns:a16="http://schemas.microsoft.com/office/drawing/2014/main" val="20003"/>
                    </a:ext>
                  </a:extLst>
                </a:gridCol>
              </a:tblGrid>
              <a:tr h="375166">
                <a:tc>
                  <a:txBody>
                    <a:bodyPr/>
                    <a:lstStyle/>
                    <a:p>
                      <a:pPr algn="ctr">
                        <a:lnSpc>
                          <a:spcPct val="115000"/>
                        </a:lnSpc>
                        <a:spcAft>
                          <a:spcPts val="0"/>
                        </a:spcAft>
                      </a:pPr>
                      <a:r>
                        <a:rPr lang="en-US" sz="2100" dirty="0">
                          <a:effectLst/>
                        </a:rPr>
                        <a:t>B</a:t>
                      </a:r>
                      <a:r>
                        <a:rPr lang="en-US" sz="2100" baseline="-25000" dirty="0">
                          <a:effectLst/>
                        </a:rPr>
                        <a:t>1</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B</a:t>
                      </a:r>
                      <a:r>
                        <a:rPr lang="en-US" sz="2100" baseline="-25000" dirty="0">
                          <a:effectLst/>
                        </a:rPr>
                        <a:t>2</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B</a:t>
                      </a:r>
                      <a:r>
                        <a:rPr lang="en-US" sz="2100" baseline="-25000" dirty="0">
                          <a:effectLst/>
                        </a:rPr>
                        <a:t>k-1</a:t>
                      </a:r>
                      <a:endParaRPr lang="en-US" sz="2100" dirty="0">
                        <a:effectLst/>
                        <a:latin typeface="Calibri"/>
                        <a:ea typeface="Calibri"/>
                        <a:cs typeface="Shruti"/>
                      </a:endParaRPr>
                    </a:p>
                  </a:txBody>
                  <a:tcPr marL="64906" marR="64906" marT="0" marB="0"/>
                </a:tc>
                <a:extLst>
                  <a:ext uri="{0D108BD9-81ED-4DB2-BD59-A6C34878D82A}">
                    <a16:rowId xmlns:a16="http://schemas.microsoft.com/office/drawing/2014/main" val="10000"/>
                  </a:ext>
                </a:extLst>
              </a:tr>
            </a:tbl>
          </a:graphicData>
        </a:graphic>
      </p:graphicFrame>
      <p:sp>
        <p:nvSpPr>
          <p:cNvPr id="22" name="TextBox 21"/>
          <p:cNvSpPr txBox="1"/>
          <p:nvPr/>
        </p:nvSpPr>
        <p:spPr>
          <a:xfrm>
            <a:off x="1743169" y="3513637"/>
            <a:ext cx="1242648" cy="369332"/>
          </a:xfrm>
          <a:prstGeom prst="rect">
            <a:avLst/>
          </a:prstGeom>
          <a:noFill/>
        </p:spPr>
        <p:txBody>
          <a:bodyPr wrap="none" rtlCol="0">
            <a:spAutoFit/>
          </a:bodyPr>
          <a:lstStyle/>
          <a:p>
            <a:r>
              <a:rPr lang="en-IN" b="1" dirty="0">
                <a:solidFill>
                  <a:srgbClr val="C00000"/>
                </a:solidFill>
              </a:rPr>
              <a:t>Priority  - 1</a:t>
            </a:r>
            <a:endParaRPr lang="en-US" b="1" dirty="0">
              <a:solidFill>
                <a:srgbClr val="C00000"/>
              </a:solidFill>
            </a:endParaRPr>
          </a:p>
        </p:txBody>
      </p:sp>
      <p:sp>
        <p:nvSpPr>
          <p:cNvPr id="23" name="TextBox 22"/>
          <p:cNvSpPr txBox="1"/>
          <p:nvPr/>
        </p:nvSpPr>
        <p:spPr>
          <a:xfrm>
            <a:off x="1743169" y="4074993"/>
            <a:ext cx="1189749" cy="369332"/>
          </a:xfrm>
          <a:prstGeom prst="rect">
            <a:avLst/>
          </a:prstGeom>
          <a:noFill/>
        </p:spPr>
        <p:txBody>
          <a:bodyPr wrap="none" rtlCol="0">
            <a:spAutoFit/>
          </a:bodyPr>
          <a:lstStyle/>
          <a:p>
            <a:r>
              <a:rPr lang="en-IN" b="1" dirty="0">
                <a:solidFill>
                  <a:srgbClr val="C00000"/>
                </a:solidFill>
              </a:rPr>
              <a:t>Priority - 2</a:t>
            </a:r>
            <a:endParaRPr lang="en-US" b="1" dirty="0">
              <a:solidFill>
                <a:srgbClr val="C00000"/>
              </a:solidFill>
            </a:endParaRPr>
          </a:p>
        </p:txBody>
      </p:sp>
      <p:sp>
        <p:nvSpPr>
          <p:cNvPr id="24" name="TextBox 23"/>
          <p:cNvSpPr txBox="1"/>
          <p:nvPr/>
        </p:nvSpPr>
        <p:spPr>
          <a:xfrm>
            <a:off x="1743169" y="4684069"/>
            <a:ext cx="1189749" cy="369332"/>
          </a:xfrm>
          <a:prstGeom prst="rect">
            <a:avLst/>
          </a:prstGeom>
          <a:noFill/>
        </p:spPr>
        <p:txBody>
          <a:bodyPr wrap="none" rtlCol="0">
            <a:spAutoFit/>
          </a:bodyPr>
          <a:lstStyle/>
          <a:p>
            <a:r>
              <a:rPr lang="en-IN" b="1" dirty="0">
                <a:solidFill>
                  <a:srgbClr val="C00000"/>
                </a:solidFill>
              </a:rPr>
              <a:t>Priority - 3</a:t>
            </a:r>
            <a:endParaRPr lang="en-US" b="1" dirty="0">
              <a:solidFill>
                <a:srgbClr val="C00000"/>
              </a:solidFill>
            </a:endParaRPr>
          </a:p>
        </p:txBody>
      </p:sp>
      <p:sp>
        <p:nvSpPr>
          <p:cNvPr id="25" name="TextBox 24"/>
          <p:cNvSpPr txBox="1"/>
          <p:nvPr/>
        </p:nvSpPr>
        <p:spPr>
          <a:xfrm>
            <a:off x="7366562" y="3513637"/>
            <a:ext cx="352982" cy="369332"/>
          </a:xfrm>
          <a:prstGeom prst="rect">
            <a:avLst/>
          </a:prstGeom>
          <a:noFill/>
        </p:spPr>
        <p:txBody>
          <a:bodyPr wrap="none" rtlCol="0">
            <a:spAutoFit/>
          </a:bodyPr>
          <a:lstStyle/>
          <a:p>
            <a:r>
              <a:rPr lang="en-IN" b="1" dirty="0" err="1">
                <a:solidFill>
                  <a:srgbClr val="C00000"/>
                </a:solidFill>
              </a:rPr>
              <a:t>R</a:t>
            </a:r>
            <a:r>
              <a:rPr lang="en-IN" b="1" baseline="-25000" dirty="0" err="1">
                <a:solidFill>
                  <a:srgbClr val="C00000"/>
                </a:solidFill>
              </a:rPr>
              <a:t>i</a:t>
            </a:r>
            <a:endParaRPr lang="en-US" b="1" baseline="-25000" dirty="0">
              <a:solidFill>
                <a:srgbClr val="C00000"/>
              </a:solidFill>
            </a:endParaRPr>
          </a:p>
        </p:txBody>
      </p:sp>
      <p:sp>
        <p:nvSpPr>
          <p:cNvPr id="26" name="TextBox 25"/>
          <p:cNvSpPr txBox="1"/>
          <p:nvPr/>
        </p:nvSpPr>
        <p:spPr>
          <a:xfrm>
            <a:off x="7361753" y="4056181"/>
            <a:ext cx="362600" cy="369332"/>
          </a:xfrm>
          <a:prstGeom prst="rect">
            <a:avLst/>
          </a:prstGeom>
          <a:noFill/>
        </p:spPr>
        <p:txBody>
          <a:bodyPr wrap="none" rtlCol="0">
            <a:spAutoFit/>
          </a:bodyPr>
          <a:lstStyle/>
          <a:p>
            <a:r>
              <a:rPr lang="en-IN" b="1" dirty="0" err="1">
                <a:solidFill>
                  <a:srgbClr val="C00000"/>
                </a:solidFill>
              </a:rPr>
              <a:t>O</a:t>
            </a:r>
            <a:r>
              <a:rPr lang="en-IN" b="1" baseline="-25000" dirty="0" err="1">
                <a:solidFill>
                  <a:srgbClr val="C00000"/>
                </a:solidFill>
              </a:rPr>
              <a:t>j</a:t>
            </a:r>
            <a:endParaRPr lang="en-US" b="1" baseline="-25000" dirty="0">
              <a:solidFill>
                <a:srgbClr val="C00000"/>
              </a:solidFill>
            </a:endParaRPr>
          </a:p>
        </p:txBody>
      </p:sp>
      <p:sp>
        <p:nvSpPr>
          <p:cNvPr id="27" name="TextBox 26"/>
          <p:cNvSpPr txBox="1"/>
          <p:nvPr/>
        </p:nvSpPr>
        <p:spPr>
          <a:xfrm>
            <a:off x="7348929" y="4671484"/>
            <a:ext cx="388248" cy="369332"/>
          </a:xfrm>
          <a:prstGeom prst="rect">
            <a:avLst/>
          </a:prstGeom>
          <a:noFill/>
        </p:spPr>
        <p:txBody>
          <a:bodyPr wrap="none" rtlCol="0">
            <a:spAutoFit/>
          </a:bodyPr>
          <a:lstStyle/>
          <a:p>
            <a:r>
              <a:rPr lang="en-IN" b="1" dirty="0" err="1">
                <a:solidFill>
                  <a:srgbClr val="C00000"/>
                </a:solidFill>
              </a:rPr>
              <a:t>B</a:t>
            </a:r>
            <a:r>
              <a:rPr lang="en-IN" b="1" baseline="-25000" dirty="0" err="1">
                <a:solidFill>
                  <a:srgbClr val="C00000"/>
                </a:solidFill>
              </a:rPr>
              <a:t>k</a:t>
            </a:r>
            <a:endParaRPr lang="en-US" b="1" baseline="-25000" dirty="0">
              <a:solidFill>
                <a:srgbClr val="C00000"/>
              </a:solidFill>
            </a:endParaRPr>
          </a:p>
        </p:txBody>
      </p:sp>
      <p:cxnSp>
        <p:nvCxnSpPr>
          <p:cNvPr id="30" name="Straight Arrow Connector 29"/>
          <p:cNvCxnSpPr/>
          <p:nvPr/>
        </p:nvCxnSpPr>
        <p:spPr>
          <a:xfrm flipH="1">
            <a:off x="5482380" y="4248337"/>
            <a:ext cx="1860071" cy="34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flipH="1">
            <a:off x="5482379" y="4856151"/>
            <a:ext cx="1860071" cy="34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flipH="1">
            <a:off x="5486401" y="3690553"/>
            <a:ext cx="1860071" cy="34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3502726" y="5370393"/>
            <a:ext cx="5186548" cy="369332"/>
          </a:xfrm>
          <a:prstGeom prst="rect">
            <a:avLst/>
          </a:prstGeom>
          <a:noFill/>
        </p:spPr>
        <p:txBody>
          <a:bodyPr wrap="none" rtlCol="0">
            <a:spAutoFit/>
          </a:bodyPr>
          <a:lstStyle/>
          <a:p>
            <a:pPr algn="ctr"/>
            <a:r>
              <a:rPr lang="en-IN" b="1" dirty="0"/>
              <a:t>Priority Queue viewed as a Viewed as a set of queue</a:t>
            </a:r>
            <a:endParaRPr lang="en-US" b="1" dirty="0"/>
          </a:p>
        </p:txBody>
      </p:sp>
      <p:cxnSp>
        <p:nvCxnSpPr>
          <p:cNvPr id="38" name="Straight Connector 37"/>
          <p:cNvCxnSpPr/>
          <p:nvPr/>
        </p:nvCxnSpPr>
        <p:spPr>
          <a:xfrm>
            <a:off x="1709785" y="3160593"/>
            <a:ext cx="877243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909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2" grpId="0"/>
      <p:bldP spid="18" grpId="0"/>
      <p:bldP spid="22" grpId="0"/>
      <p:bldP spid="23" grpId="0"/>
      <p:bldP spid="24" grpId="0"/>
      <p:bldP spid="25" grpId="0"/>
      <p:bldP spid="26" grpId="0"/>
      <p:bldP spid="27"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Frequently asked questions:</a:t>
            </a:r>
            <a:endParaRPr lang="en-US" dirty="0"/>
          </a:p>
        </p:txBody>
      </p:sp>
      <p:sp>
        <p:nvSpPr>
          <p:cNvPr id="3" name="Content Placeholder 2"/>
          <p:cNvSpPr>
            <a:spLocks noGrp="1"/>
          </p:cNvSpPr>
          <p:nvPr>
            <p:ph idx="1"/>
          </p:nvPr>
        </p:nvSpPr>
        <p:spPr>
          <a:xfrm>
            <a:off x="131179" y="944238"/>
            <a:ext cx="11929641" cy="5590565"/>
          </a:xfrm>
        </p:spPr>
        <p:txBody>
          <a:bodyPr/>
          <a:lstStyle/>
          <a:p>
            <a:r>
              <a:rPr lang="en-US" dirty="0"/>
              <a:t>Illustrate the working of priority queue with suitable example.</a:t>
            </a:r>
          </a:p>
          <a:p>
            <a:r>
              <a:rPr lang="en-US" dirty="0"/>
              <a:t>Write an algorithm for inserting and deleting an element in circular queue. </a:t>
            </a:r>
          </a:p>
          <a:p>
            <a:r>
              <a:rPr lang="en-US" dirty="0"/>
              <a:t>Consider an example where the size of the circular queue is four elements. Initially the queue is empty. It is required to insert symbols ‘A’,’B’ and ‘C’. Delete ‘A’ and ‘B’ and insert ‘D’ and ‘E’. Show the trace of the contents of the queue. </a:t>
            </a:r>
          </a:p>
          <a:p>
            <a:r>
              <a:rPr lang="en-US" dirty="0"/>
              <a:t>Discuss an algorithm to delete an element from the Simple Queue. </a:t>
            </a:r>
          </a:p>
          <a:p>
            <a:r>
              <a:rPr lang="en-US" dirty="0"/>
              <a:t>Define Queue. Also state applications of Queue. </a:t>
            </a:r>
          </a:p>
          <a:p>
            <a:endParaRPr lang="en-US" b="1" dirty="0"/>
          </a:p>
          <a:p>
            <a:endParaRPr lang="en-US" b="1" dirty="0"/>
          </a:p>
          <a:p>
            <a:endParaRPr lang="en-US" b="1"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4068232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shruti.maniar@darshan.ac.in</a:t>
            </a:r>
          </a:p>
        </p:txBody>
      </p:sp>
      <p:sp>
        <p:nvSpPr>
          <p:cNvPr id="3" name="Text Placeholder 2"/>
          <p:cNvSpPr>
            <a:spLocks noGrp="1"/>
          </p:cNvSpPr>
          <p:nvPr>
            <p:ph type="body" sz="quarter" idx="12"/>
          </p:nvPr>
        </p:nvSpPr>
        <p:spPr/>
        <p:txBody>
          <a:bodyPr/>
          <a:lstStyle/>
          <a:p>
            <a:r>
              <a:rPr lang="en-US" dirty="0"/>
              <a:t>+91 97277 47317 (CE Department)</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a:t>Prof. Shruti </a:t>
            </a:r>
            <a:r>
              <a:rPr lang="en-IN" dirty="0" err="1"/>
              <a:t>Maniar</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169642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Queue</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328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a:t>
            </a:r>
            <a:endParaRPr lang="en-US" dirty="0"/>
          </a:p>
        </p:txBody>
      </p:sp>
      <p:sp>
        <p:nvSpPr>
          <p:cNvPr id="3" name="Content Placeholder 2"/>
          <p:cNvSpPr>
            <a:spLocks noGrp="1"/>
          </p:cNvSpPr>
          <p:nvPr>
            <p:ph idx="4294967295"/>
          </p:nvPr>
        </p:nvSpPr>
        <p:spPr>
          <a:xfrm>
            <a:off x="131180" y="863444"/>
            <a:ext cx="11929641" cy="5590565"/>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A linear list which permits </a:t>
            </a:r>
            <a:r>
              <a:rPr lang="en-IN" sz="2400" b="1" dirty="0"/>
              <a:t>deletion</a:t>
            </a:r>
            <a:r>
              <a:rPr lang="en-IN" sz="2400" dirty="0"/>
              <a:t> to be performed </a:t>
            </a:r>
            <a:r>
              <a:rPr lang="en-IN" sz="2400" dirty="0">
                <a:solidFill>
                  <a:schemeClr val="accent6"/>
                </a:solidFill>
              </a:rPr>
              <a:t>at one end</a:t>
            </a:r>
            <a:r>
              <a:rPr lang="en-IN" sz="2400" dirty="0"/>
              <a:t> of the list and </a:t>
            </a:r>
            <a:r>
              <a:rPr lang="en-IN" sz="2400" b="1" dirty="0"/>
              <a:t>insertion</a:t>
            </a:r>
            <a:r>
              <a:rPr lang="en-IN" sz="2400" dirty="0"/>
              <a:t> at the </a:t>
            </a:r>
            <a:r>
              <a:rPr lang="en-IN" sz="2400" dirty="0">
                <a:solidFill>
                  <a:schemeClr val="accent6"/>
                </a:solidFill>
              </a:rPr>
              <a:t>other end</a:t>
            </a:r>
            <a:r>
              <a:rPr lang="en-IN" sz="2400" dirty="0"/>
              <a:t> is called </a:t>
            </a:r>
            <a:r>
              <a:rPr lang="en-IN" sz="2400" b="1" dirty="0">
                <a:solidFill>
                  <a:schemeClr val="accent6"/>
                </a:solidFill>
              </a:rPr>
              <a:t>queue</a:t>
            </a:r>
            <a:r>
              <a:rPr lang="en-IN" sz="2400" dirty="0"/>
              <a:t>.</a:t>
            </a:r>
          </a:p>
          <a:p>
            <a:pPr marL="265113" indent="-265113" algn="just">
              <a:buClr>
                <a:schemeClr val="accent6"/>
              </a:buClr>
              <a:buFont typeface="Wingdings 3" panose="05040102010807070707" pitchFamily="18" charset="2"/>
              <a:buChar char=""/>
            </a:pPr>
            <a:r>
              <a:rPr lang="en-IN" sz="2400" dirty="0"/>
              <a:t>The information in such a list is processed </a:t>
            </a:r>
            <a:r>
              <a:rPr lang="en-IN" sz="2400" b="1" dirty="0">
                <a:solidFill>
                  <a:schemeClr val="accent6"/>
                </a:solidFill>
              </a:rPr>
              <a:t>FIFO (First In First Out)</a:t>
            </a:r>
            <a:r>
              <a:rPr lang="en-IN" sz="2400" b="1" dirty="0"/>
              <a:t> </a:t>
            </a:r>
            <a:r>
              <a:rPr lang="en-IN" sz="2400" dirty="0"/>
              <a:t>or </a:t>
            </a:r>
            <a:r>
              <a:rPr lang="en-IN" sz="2400" dirty="0">
                <a:solidFill>
                  <a:schemeClr val="accent6"/>
                </a:solidFill>
              </a:rPr>
              <a:t>FCFS </a:t>
            </a:r>
            <a:r>
              <a:rPr lang="en-IN" sz="2400" b="1" dirty="0">
                <a:solidFill>
                  <a:schemeClr val="accent6"/>
                </a:solidFill>
              </a:rPr>
              <a:t>(First Come First Serve)</a:t>
            </a:r>
            <a:r>
              <a:rPr lang="en-IN" sz="2400" dirty="0"/>
              <a:t> manner.</a:t>
            </a:r>
          </a:p>
          <a:p>
            <a:pPr marL="265113" indent="-265113" algn="just">
              <a:buClr>
                <a:schemeClr val="accent6"/>
              </a:buClr>
              <a:buFont typeface="Wingdings 3" panose="05040102010807070707" pitchFamily="18" charset="2"/>
              <a:buChar char=""/>
            </a:pPr>
            <a:r>
              <a:rPr lang="en-IN" sz="2400" b="1" dirty="0">
                <a:solidFill>
                  <a:schemeClr val="accent6"/>
                </a:solidFill>
              </a:rPr>
              <a:t>Front</a:t>
            </a:r>
            <a:r>
              <a:rPr lang="en-IN" sz="2400" dirty="0"/>
              <a:t> is the end of queue from where an element </a:t>
            </a:r>
            <a:r>
              <a:rPr lang="en-IN" sz="2400" b="1" dirty="0">
                <a:solidFill>
                  <a:schemeClr val="accent6"/>
                </a:solidFill>
              </a:rPr>
              <a:t>is deleted</a:t>
            </a:r>
            <a:r>
              <a:rPr lang="en-IN" sz="2400" dirty="0"/>
              <a:t>.</a:t>
            </a:r>
          </a:p>
          <a:p>
            <a:pPr marL="265113" indent="-265113" algn="just">
              <a:buClr>
                <a:schemeClr val="accent6"/>
              </a:buClr>
              <a:buFont typeface="Wingdings 3" panose="05040102010807070707" pitchFamily="18" charset="2"/>
              <a:buChar char=""/>
            </a:pPr>
            <a:r>
              <a:rPr lang="en-IN" sz="2400" b="1" dirty="0">
                <a:solidFill>
                  <a:schemeClr val="accent6"/>
                </a:solidFill>
              </a:rPr>
              <a:t>Rear</a:t>
            </a:r>
            <a:r>
              <a:rPr lang="en-IN" sz="2400" dirty="0"/>
              <a:t> is the end of queue at which new element </a:t>
            </a:r>
            <a:r>
              <a:rPr lang="en-IN" sz="2400" b="1" dirty="0">
                <a:solidFill>
                  <a:schemeClr val="accent6"/>
                </a:solidFill>
              </a:rPr>
              <a:t>is inserted</a:t>
            </a:r>
            <a:r>
              <a:rPr lang="en-IN" sz="2400" dirty="0"/>
              <a:t>.</a:t>
            </a:r>
          </a:p>
          <a:p>
            <a:pPr marL="265113" indent="-265113" algn="just">
              <a:buClr>
                <a:schemeClr val="accent6"/>
              </a:buClr>
              <a:buFont typeface="Wingdings 3" panose="05040102010807070707" pitchFamily="18" charset="2"/>
              <a:buChar char=""/>
            </a:pPr>
            <a:r>
              <a:rPr lang="en-IN" sz="2400" b="1" dirty="0">
                <a:solidFill>
                  <a:schemeClr val="accent6"/>
                </a:solidFill>
              </a:rPr>
              <a:t>Insertion</a:t>
            </a:r>
            <a:r>
              <a:rPr lang="en-IN" sz="2400" dirty="0"/>
              <a:t> operation is called </a:t>
            </a:r>
            <a:r>
              <a:rPr lang="en-IN" sz="2400" b="1" dirty="0" err="1"/>
              <a:t>Enqueue</a:t>
            </a:r>
            <a:r>
              <a:rPr lang="en-IN" sz="2400" dirty="0"/>
              <a:t> &amp; </a:t>
            </a:r>
            <a:r>
              <a:rPr lang="en-IN" sz="2400" b="1" dirty="0">
                <a:solidFill>
                  <a:schemeClr val="accent6"/>
                </a:solidFill>
              </a:rPr>
              <a:t>deletion</a:t>
            </a:r>
            <a:r>
              <a:rPr lang="en-IN" sz="2400" dirty="0"/>
              <a:t> operation is called </a:t>
            </a:r>
            <a:r>
              <a:rPr lang="en-IN" sz="2400" b="1" dirty="0" err="1"/>
              <a:t>Dequeue</a:t>
            </a:r>
            <a:r>
              <a:rPr lang="en-IN" sz="2400" dirty="0"/>
              <a:t>.</a:t>
            </a:r>
          </a:p>
          <a:p>
            <a:pPr marL="265113" indent="-265113" algn="just">
              <a:buClr>
                <a:schemeClr val="accent6"/>
              </a:buClr>
              <a:buFont typeface="Wingdings 3" panose="05040102010807070707" pitchFamily="18" charset="2"/>
              <a:buChar char=""/>
            </a:pPr>
            <a:endParaRPr lang="en-IN" sz="2400" dirty="0"/>
          </a:p>
        </p:txBody>
      </p:sp>
      <p:grpSp>
        <p:nvGrpSpPr>
          <p:cNvPr id="37" name="Group 36"/>
          <p:cNvGrpSpPr/>
          <p:nvPr/>
        </p:nvGrpSpPr>
        <p:grpSpPr>
          <a:xfrm>
            <a:off x="4026260" y="4396713"/>
            <a:ext cx="3779856" cy="552889"/>
            <a:chOff x="1066800" y="3823447"/>
            <a:chExt cx="4114800" cy="552889"/>
          </a:xfrm>
        </p:grpSpPr>
        <p:cxnSp>
          <p:nvCxnSpPr>
            <p:cNvPr id="44" name="Straight Connector 43"/>
            <p:cNvCxnSpPr/>
            <p:nvPr/>
          </p:nvCxnSpPr>
          <p:spPr>
            <a:xfrm>
              <a:off x="1066800" y="3823447"/>
              <a:ext cx="4114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a:off x="1066800" y="4376336"/>
              <a:ext cx="4114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sp>
        <p:nvSpPr>
          <p:cNvPr id="47" name="Rectangle 46"/>
          <p:cNvSpPr/>
          <p:nvPr/>
        </p:nvSpPr>
        <p:spPr>
          <a:xfrm>
            <a:off x="4050536"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48" name="Rectangle 47"/>
          <p:cNvSpPr/>
          <p:nvPr/>
        </p:nvSpPr>
        <p:spPr>
          <a:xfrm>
            <a:off x="6533460"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49" name="Rectangle 48"/>
          <p:cNvSpPr/>
          <p:nvPr/>
        </p:nvSpPr>
        <p:spPr>
          <a:xfrm>
            <a:off x="5293470"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50" name="Rectangle 49"/>
          <p:cNvSpPr/>
          <p:nvPr/>
        </p:nvSpPr>
        <p:spPr>
          <a:xfrm>
            <a:off x="5911911"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80</a:t>
            </a:r>
            <a:endParaRPr lang="en-US" b="1" dirty="0"/>
          </a:p>
        </p:txBody>
      </p:sp>
      <p:sp>
        <p:nvSpPr>
          <p:cNvPr id="51" name="Rectangle 50"/>
          <p:cNvSpPr/>
          <p:nvPr/>
        </p:nvSpPr>
        <p:spPr>
          <a:xfrm>
            <a:off x="4673534"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grpSp>
        <p:nvGrpSpPr>
          <p:cNvPr id="71" name="Group 70"/>
          <p:cNvGrpSpPr/>
          <p:nvPr/>
        </p:nvGrpSpPr>
        <p:grpSpPr>
          <a:xfrm>
            <a:off x="3810000" y="5257800"/>
            <a:ext cx="4081670" cy="533400"/>
            <a:chOff x="2286000" y="5257800"/>
            <a:chExt cx="4081670" cy="533400"/>
          </a:xfrm>
        </p:grpSpPr>
        <p:grpSp>
          <p:nvGrpSpPr>
            <p:cNvPr id="7" name="Group 6"/>
            <p:cNvGrpSpPr/>
            <p:nvPr/>
          </p:nvGrpSpPr>
          <p:grpSpPr>
            <a:xfrm>
              <a:off x="2286000" y="5257800"/>
              <a:ext cx="4081670" cy="533400"/>
              <a:chOff x="2286000" y="5486400"/>
              <a:chExt cx="4081670" cy="533400"/>
            </a:xfrm>
          </p:grpSpPr>
          <p:cxnSp>
            <p:nvCxnSpPr>
              <p:cNvPr id="5" name="Straight Connector 4"/>
              <p:cNvCxnSpPr/>
              <p:nvPr/>
            </p:nvCxnSpPr>
            <p:spPr>
              <a:xfrm>
                <a:off x="2286000" y="54864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286000" y="60198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153960" y="5257800"/>
              <a:ext cx="533400" cy="533400"/>
              <a:chOff x="1600200" y="5486400"/>
              <a:chExt cx="533400" cy="533400"/>
            </a:xfrm>
          </p:grpSpPr>
          <p:sp>
            <p:nvSpPr>
              <p:cNvPr id="6" name="Rectangle 5"/>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55" name="Group 54"/>
            <p:cNvGrpSpPr/>
            <p:nvPr/>
          </p:nvGrpSpPr>
          <p:grpSpPr>
            <a:xfrm>
              <a:off x="4614696" y="5257800"/>
              <a:ext cx="533400" cy="533400"/>
              <a:chOff x="1600200" y="5486400"/>
              <a:chExt cx="533400" cy="533400"/>
            </a:xfrm>
          </p:grpSpPr>
          <p:sp>
            <p:nvSpPr>
              <p:cNvPr id="56" name="Rectangle 55"/>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59" name="Group 58"/>
            <p:cNvGrpSpPr/>
            <p:nvPr/>
          </p:nvGrpSpPr>
          <p:grpSpPr>
            <a:xfrm>
              <a:off x="4071248" y="5257800"/>
              <a:ext cx="533400" cy="533400"/>
              <a:chOff x="1600200" y="5486400"/>
              <a:chExt cx="533400" cy="533400"/>
            </a:xfrm>
          </p:grpSpPr>
          <p:sp>
            <p:nvSpPr>
              <p:cNvPr id="60" name="Rectangle 59"/>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63" name="Group 62"/>
            <p:cNvGrpSpPr/>
            <p:nvPr/>
          </p:nvGrpSpPr>
          <p:grpSpPr>
            <a:xfrm>
              <a:off x="3527800" y="5257800"/>
              <a:ext cx="533400" cy="533400"/>
              <a:chOff x="1600200" y="5486400"/>
              <a:chExt cx="533400" cy="533400"/>
            </a:xfrm>
          </p:grpSpPr>
          <p:sp>
            <p:nvSpPr>
              <p:cNvPr id="64" name="Rectangle 63"/>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67" name="Group 66"/>
            <p:cNvGrpSpPr/>
            <p:nvPr/>
          </p:nvGrpSpPr>
          <p:grpSpPr>
            <a:xfrm>
              <a:off x="2984352" y="5257800"/>
              <a:ext cx="533400" cy="533400"/>
              <a:chOff x="1600200" y="5486400"/>
              <a:chExt cx="533400" cy="533400"/>
            </a:xfrm>
          </p:grpSpPr>
          <p:sp>
            <p:nvSpPr>
              <p:cNvPr id="68" name="Rectangle 67"/>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grpSp>
        <p:nvGrpSpPr>
          <p:cNvPr id="77" name="Group 76"/>
          <p:cNvGrpSpPr/>
          <p:nvPr/>
        </p:nvGrpSpPr>
        <p:grpSpPr>
          <a:xfrm>
            <a:off x="6638203" y="5791200"/>
            <a:ext cx="612914" cy="609600"/>
            <a:chOff x="5119632" y="5791200"/>
            <a:chExt cx="612914" cy="609600"/>
          </a:xfrm>
        </p:grpSpPr>
        <p:sp>
          <p:nvSpPr>
            <p:cNvPr id="72" name="TextBox 71"/>
            <p:cNvSpPr txBox="1"/>
            <p:nvPr/>
          </p:nvSpPr>
          <p:spPr>
            <a:xfrm>
              <a:off x="5119632" y="6062246"/>
              <a:ext cx="612914" cy="338554"/>
            </a:xfrm>
            <a:prstGeom prst="rect">
              <a:avLst/>
            </a:prstGeom>
            <a:noFill/>
          </p:spPr>
          <p:txBody>
            <a:bodyPr wrap="square" rtlCol="0">
              <a:spAutoFit/>
            </a:bodyPr>
            <a:lstStyle/>
            <a:p>
              <a:pPr algn="ctr"/>
              <a:r>
                <a:rPr lang="en-IN" sz="1600" b="1" dirty="0"/>
                <a:t>Rear</a:t>
              </a:r>
              <a:endParaRPr lang="en-US" sz="1600" b="1" dirty="0"/>
            </a:p>
          </p:txBody>
        </p:sp>
        <p:cxnSp>
          <p:nvCxnSpPr>
            <p:cNvPr id="76" name="Straight Arrow Connector 75"/>
            <p:cNvCxnSpPr>
              <a:stCxn id="72" idx="0"/>
              <a:endCxn id="6" idx="2"/>
            </p:cNvCxnSpPr>
            <p:nvPr/>
          </p:nvCxnSpPr>
          <p:spPr>
            <a:xfrm flipH="1" flipV="1">
              <a:off x="5420660" y="5791200"/>
              <a:ext cx="5429" cy="271046"/>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4430060" y="5757446"/>
            <a:ext cx="689984" cy="609600"/>
            <a:chOff x="5069392" y="5791200"/>
            <a:chExt cx="689984" cy="609600"/>
          </a:xfrm>
        </p:grpSpPr>
        <p:sp>
          <p:nvSpPr>
            <p:cNvPr id="79" name="TextBox 78"/>
            <p:cNvSpPr txBox="1"/>
            <p:nvPr/>
          </p:nvSpPr>
          <p:spPr>
            <a:xfrm>
              <a:off x="5069392" y="6062246"/>
              <a:ext cx="689984" cy="338554"/>
            </a:xfrm>
            <a:prstGeom prst="rect">
              <a:avLst/>
            </a:prstGeom>
            <a:noFill/>
          </p:spPr>
          <p:txBody>
            <a:bodyPr wrap="square" rtlCol="0">
              <a:spAutoFit/>
            </a:bodyPr>
            <a:lstStyle/>
            <a:p>
              <a:pPr algn="ctr"/>
              <a:r>
                <a:rPr lang="en-IN" sz="1600" b="1" dirty="0"/>
                <a:t>Front</a:t>
              </a:r>
              <a:endParaRPr lang="en-US" sz="1600" b="1" dirty="0"/>
            </a:p>
          </p:txBody>
        </p:sp>
        <p:cxnSp>
          <p:nvCxnSpPr>
            <p:cNvPr id="85" name="Straight Arrow Connector 84"/>
            <p:cNvCxnSpPr>
              <a:stCxn id="79" idx="0"/>
              <a:endCxn id="6" idx="2"/>
            </p:cNvCxnSpPr>
            <p:nvPr/>
          </p:nvCxnSpPr>
          <p:spPr>
            <a:xfrm flipV="1">
              <a:off x="5414384" y="5791200"/>
              <a:ext cx="6276" cy="271046"/>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42" name="Rectangle 41"/>
          <p:cNvSpPr/>
          <p:nvPr/>
        </p:nvSpPr>
        <p:spPr>
          <a:xfrm>
            <a:off x="7156056"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100</a:t>
            </a:r>
            <a:endParaRPr lang="en-US" b="1" dirty="0"/>
          </a:p>
        </p:txBody>
      </p:sp>
      <p:cxnSp>
        <p:nvCxnSpPr>
          <p:cNvPr id="10" name="Straight Arrow Connector 9"/>
          <p:cNvCxnSpPr/>
          <p:nvPr/>
        </p:nvCxnSpPr>
        <p:spPr>
          <a:xfrm flipH="1">
            <a:off x="7543800" y="5524500"/>
            <a:ext cx="9906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8534400" y="5352225"/>
            <a:ext cx="990600" cy="338554"/>
          </a:xfrm>
          <a:prstGeom prst="rect">
            <a:avLst/>
          </a:prstGeom>
          <a:noFill/>
        </p:spPr>
        <p:txBody>
          <a:bodyPr wrap="square" rtlCol="0">
            <a:spAutoFit/>
          </a:bodyPr>
          <a:lstStyle/>
          <a:p>
            <a:pPr algn="ctr"/>
            <a:r>
              <a:rPr lang="en-IN" sz="1600" b="1" dirty="0"/>
              <a:t>Insertion</a:t>
            </a:r>
            <a:endParaRPr lang="en-US" sz="1600" b="1" dirty="0"/>
          </a:p>
        </p:txBody>
      </p:sp>
      <p:cxnSp>
        <p:nvCxnSpPr>
          <p:cNvPr id="74" name="Straight Arrow Connector 73"/>
          <p:cNvCxnSpPr/>
          <p:nvPr/>
        </p:nvCxnSpPr>
        <p:spPr>
          <a:xfrm flipH="1">
            <a:off x="3228860" y="5549747"/>
            <a:ext cx="9906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2226325" y="5374824"/>
            <a:ext cx="990600" cy="338554"/>
          </a:xfrm>
          <a:prstGeom prst="rect">
            <a:avLst/>
          </a:prstGeom>
          <a:noFill/>
        </p:spPr>
        <p:txBody>
          <a:bodyPr wrap="square" rtlCol="0">
            <a:spAutoFit/>
          </a:bodyPr>
          <a:lstStyle/>
          <a:p>
            <a:pPr algn="ctr"/>
            <a:r>
              <a:rPr lang="en-IN" sz="1600" b="1" dirty="0"/>
              <a:t>Deletion</a:t>
            </a:r>
            <a:endParaRPr lang="en-US" sz="1600" b="1" dirty="0"/>
          </a:p>
        </p:txBody>
      </p:sp>
    </p:spTree>
    <p:extLst>
      <p:ext uri="{BB962C8B-B14F-4D97-AF65-F5344CB8AC3E}">
        <p14:creationId xmlns:p14="http://schemas.microsoft.com/office/powerpoint/2010/main" val="55858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35" presetClass="path" presetSubtype="0" accel="50000" decel="50000" fill="hold" grpId="1" nodeType="withEffect">
                                  <p:stCondLst>
                                    <p:cond delay="0"/>
                                  </p:stCondLst>
                                  <p:childTnLst>
                                    <p:animMotion origin="layout" path="M 0.64167 2.22222E-6 L 0 2.22222E-6 " pathEditMode="relative" rAng="0" ptsTypes="AA">
                                      <p:cBhvr>
                                        <p:cTn id="20" dur="2000" fill="hold"/>
                                        <p:tgtEl>
                                          <p:spTgt spid="47"/>
                                        </p:tgtEl>
                                        <p:attrNameLst>
                                          <p:attrName>ppt_x</p:attrName>
                                          <p:attrName>ppt_y</p:attrName>
                                        </p:attrNameLst>
                                      </p:cBhvr>
                                      <p:rCtr x="-32083"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par>
                          <p:cTn id="25" fill="hold">
                            <p:stCondLst>
                              <p:cond delay="0"/>
                            </p:stCondLst>
                            <p:childTnLst>
                              <p:par>
                                <p:cTn id="26" presetID="35" presetClass="path" presetSubtype="0" accel="50000" decel="50000" fill="hold" grpId="1" nodeType="afterEffect">
                                  <p:stCondLst>
                                    <p:cond delay="0"/>
                                  </p:stCondLst>
                                  <p:childTnLst>
                                    <p:animMotion origin="layout" path="M 0.57031 4.80444E-6 L 2.5E-6 4.80444E-6 " pathEditMode="relative" rAng="0" ptsTypes="AA">
                                      <p:cBhvr>
                                        <p:cTn id="27" dur="2000" fill="hold"/>
                                        <p:tgtEl>
                                          <p:spTgt spid="51"/>
                                        </p:tgtEl>
                                        <p:attrNameLst>
                                          <p:attrName>ppt_x</p:attrName>
                                          <p:attrName>ppt_y</p:attrName>
                                        </p:attrNameLst>
                                      </p:cBhvr>
                                      <p:rCtr x="-28524" y="0"/>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par>
                          <p:cTn id="32" fill="hold">
                            <p:stCondLst>
                              <p:cond delay="0"/>
                            </p:stCondLst>
                            <p:childTnLst>
                              <p:par>
                                <p:cTn id="33" presetID="35" presetClass="path" presetSubtype="0" accel="50000" decel="50000" fill="hold" grpId="1" nodeType="afterEffect">
                                  <p:stCondLst>
                                    <p:cond delay="0"/>
                                  </p:stCondLst>
                                  <p:childTnLst>
                                    <p:animMotion origin="layout" path="M 0.50347 0 L 2.22222E-6 0 " pathEditMode="relative" rAng="0" ptsTypes="AA">
                                      <p:cBhvr>
                                        <p:cTn id="34" dur="2000" fill="hold"/>
                                        <p:tgtEl>
                                          <p:spTgt spid="49"/>
                                        </p:tgtEl>
                                        <p:attrNameLst>
                                          <p:attrName>ppt_x</p:attrName>
                                          <p:attrName>ppt_y</p:attrName>
                                        </p:attrNameLst>
                                      </p:cBhvr>
                                      <p:rCtr x="-25174"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par>
                          <p:cTn id="39" fill="hold">
                            <p:stCondLst>
                              <p:cond delay="0"/>
                            </p:stCondLst>
                            <p:childTnLst>
                              <p:par>
                                <p:cTn id="40" presetID="35" presetClass="path" presetSubtype="0" accel="50000" decel="50000" fill="hold" grpId="1" nodeType="afterEffect">
                                  <p:stCondLst>
                                    <p:cond delay="0"/>
                                  </p:stCondLst>
                                  <p:childTnLst>
                                    <p:animMotion origin="layout" path="M 0.43507 -8.25815E-7 L -5.55556E-7 -8.25815E-7 " pathEditMode="relative" rAng="0" ptsTypes="AA">
                                      <p:cBhvr>
                                        <p:cTn id="41" dur="2000" fill="hold"/>
                                        <p:tgtEl>
                                          <p:spTgt spid="50"/>
                                        </p:tgtEl>
                                        <p:attrNameLst>
                                          <p:attrName>ppt_x</p:attrName>
                                          <p:attrName>ppt_y</p:attrName>
                                        </p:attrNameLst>
                                      </p:cBhvr>
                                      <p:rCtr x="-21753" y="0"/>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par>
                          <p:cTn id="46" fill="hold">
                            <p:stCondLst>
                              <p:cond delay="0"/>
                            </p:stCondLst>
                            <p:childTnLst>
                              <p:par>
                                <p:cTn id="47" presetID="35" presetClass="path" presetSubtype="0" accel="50000" decel="50000" fill="hold" grpId="1" nodeType="afterEffect">
                                  <p:stCondLst>
                                    <p:cond delay="0"/>
                                  </p:stCondLst>
                                  <p:childTnLst>
                                    <p:animMotion origin="layout" path="M 0.36667 -8.25815E-7 L -3.33333E-6 -8.25815E-7 " pathEditMode="relative" rAng="0" ptsTypes="AA">
                                      <p:cBhvr>
                                        <p:cTn id="48" dur="2000" fill="hold"/>
                                        <p:tgtEl>
                                          <p:spTgt spid="48"/>
                                        </p:tgtEl>
                                        <p:attrNameLst>
                                          <p:attrName>ppt_x</p:attrName>
                                          <p:attrName>ppt_y</p:attrName>
                                        </p:attrNameLst>
                                      </p:cBhvr>
                                      <p:rCtr x="-18333"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par>
                          <p:cTn id="53" fill="hold">
                            <p:stCondLst>
                              <p:cond delay="0"/>
                            </p:stCondLst>
                            <p:childTnLst>
                              <p:par>
                                <p:cTn id="54" presetID="35" presetClass="path" presetSubtype="0" accel="50000" decel="50000" fill="hold" grpId="1" nodeType="afterEffect">
                                  <p:stCondLst>
                                    <p:cond delay="0"/>
                                  </p:stCondLst>
                                  <p:childTnLst>
                                    <p:animMotion origin="layout" path="M 0.29878 -2.5214E-6 L 4.72222E-6 -2.5214E-6 " pathEditMode="relative" rAng="0" ptsTypes="AA">
                                      <p:cBhvr>
                                        <p:cTn id="55" dur="2000" fill="hold"/>
                                        <p:tgtEl>
                                          <p:spTgt spid="42"/>
                                        </p:tgtEl>
                                        <p:attrNameLst>
                                          <p:attrName>ppt_x</p:attrName>
                                          <p:attrName>ppt_y</p:attrName>
                                        </p:attrNameLst>
                                      </p:cBhvr>
                                      <p:rCtr x="-14948" y="0"/>
                                    </p:animMotion>
                                  </p:childTnLst>
                                </p:cTn>
                              </p:par>
                            </p:childTnLst>
                          </p:cTn>
                        </p:par>
                      </p:childTnLst>
                    </p:cTn>
                  </p:par>
                  <p:par>
                    <p:cTn id="56" fill="hold">
                      <p:stCondLst>
                        <p:cond delay="indefinite"/>
                      </p:stCondLst>
                      <p:childTnLst>
                        <p:par>
                          <p:cTn id="57" fill="hold">
                            <p:stCondLst>
                              <p:cond delay="0"/>
                            </p:stCondLst>
                            <p:childTnLst>
                              <p:par>
                                <p:cTn id="58" presetID="35" presetClass="path" presetSubtype="0" accel="50000" decel="50000" fill="hold" grpId="2" nodeType="clickEffect">
                                  <p:stCondLst>
                                    <p:cond delay="0"/>
                                  </p:stCondLst>
                                  <p:childTnLst>
                                    <p:animMotion origin="layout" path="M -2.22222E-6 -0.00092 L -0.25 -0.00092 " pathEditMode="relative" rAng="0" ptsTypes="AA">
                                      <p:cBhvr>
                                        <p:cTn id="59" dur="2000" fill="hold"/>
                                        <p:tgtEl>
                                          <p:spTgt spid="47"/>
                                        </p:tgtEl>
                                        <p:attrNameLst>
                                          <p:attrName>ppt_x</p:attrName>
                                          <p:attrName>ppt_y</p:attrName>
                                        </p:attrNameLst>
                                      </p:cBhvr>
                                      <p:rCtr x="-12500" y="0"/>
                                    </p:animMotion>
                                  </p:childTnLst>
                                </p:cTn>
                              </p:par>
                            </p:childTnLst>
                          </p:cTn>
                        </p:par>
                        <p:par>
                          <p:cTn id="60" fill="hold">
                            <p:stCondLst>
                              <p:cond delay="2000"/>
                            </p:stCondLst>
                            <p:childTnLst>
                              <p:par>
                                <p:cTn id="61" presetID="1" presetClass="exit" presetSubtype="0" fill="hold" grpId="3" nodeType="afterEffect">
                                  <p:stCondLst>
                                    <p:cond delay="0"/>
                                  </p:stCondLst>
                                  <p:childTnLst>
                                    <p:set>
                                      <p:cBhvr>
                                        <p:cTn id="62" dur="1" fill="hold">
                                          <p:stCondLst>
                                            <p:cond delay="0"/>
                                          </p:stCondLst>
                                        </p:cTn>
                                        <p:tgtEl>
                                          <p:spTgt spid="4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grpId="2" nodeType="clickEffect">
                                  <p:stCondLst>
                                    <p:cond delay="0"/>
                                  </p:stCondLst>
                                  <p:childTnLst>
                                    <p:animMotion origin="layout" path="M 2.22222E-6 4.08281E-6 L -0.31945 4.08281E-6 " pathEditMode="relative" rAng="0" ptsTypes="AA">
                                      <p:cBhvr>
                                        <p:cTn id="66" dur="2000" fill="hold"/>
                                        <p:tgtEl>
                                          <p:spTgt spid="51"/>
                                        </p:tgtEl>
                                        <p:attrNameLst>
                                          <p:attrName>ppt_x</p:attrName>
                                          <p:attrName>ppt_y</p:attrName>
                                        </p:attrNameLst>
                                      </p:cBhvr>
                                      <p:rCtr x="-15972" y="0"/>
                                    </p:animMotion>
                                  </p:childTnLst>
                                </p:cTn>
                              </p:par>
                            </p:childTnLst>
                          </p:cTn>
                        </p:par>
                        <p:par>
                          <p:cTn id="67" fill="hold">
                            <p:stCondLst>
                              <p:cond delay="2000"/>
                            </p:stCondLst>
                            <p:childTnLst>
                              <p:par>
                                <p:cTn id="68" presetID="1" presetClass="exit" presetSubtype="0" fill="hold" grpId="3" nodeType="afterEffect">
                                  <p:stCondLst>
                                    <p:cond delay="0"/>
                                  </p:stCondLst>
                                  <p:childTnLst>
                                    <p:set>
                                      <p:cBhvr>
                                        <p:cTn id="69" dur="1" fill="hold">
                                          <p:stCondLst>
                                            <p:cond delay="0"/>
                                          </p:stCondLst>
                                        </p:cTn>
                                        <p:tgtEl>
                                          <p:spTgt spid="5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5" presetClass="path" presetSubtype="0" accel="50000" decel="50000" fill="hold" grpId="2" nodeType="clickEffect">
                                  <p:stCondLst>
                                    <p:cond delay="0"/>
                                  </p:stCondLst>
                                  <p:childTnLst>
                                    <p:animMotion origin="layout" path="M 3.88889E-6 -4.59635E-6 L -0.38716 -4.59635E-6 " pathEditMode="relative" rAng="0" ptsTypes="AA">
                                      <p:cBhvr>
                                        <p:cTn id="73" dur="2000" fill="hold"/>
                                        <p:tgtEl>
                                          <p:spTgt spid="49"/>
                                        </p:tgtEl>
                                        <p:attrNameLst>
                                          <p:attrName>ppt_x</p:attrName>
                                          <p:attrName>ppt_y</p:attrName>
                                        </p:attrNameLst>
                                      </p:cBhvr>
                                      <p:rCtr x="-19358" y="0"/>
                                    </p:animMotion>
                                  </p:childTnLst>
                                </p:cTn>
                              </p:par>
                            </p:childTnLst>
                          </p:cTn>
                        </p:par>
                        <p:par>
                          <p:cTn id="74" fill="hold">
                            <p:stCondLst>
                              <p:cond delay="2000"/>
                            </p:stCondLst>
                            <p:childTnLst>
                              <p:par>
                                <p:cTn id="75" presetID="1" presetClass="exit" presetSubtype="0" fill="hold" grpId="3" nodeType="afterEffect">
                                  <p:stCondLst>
                                    <p:cond delay="0"/>
                                  </p:stCondLst>
                                  <p:childTnLst>
                                    <p:set>
                                      <p:cBhvr>
                                        <p:cTn id="76" dur="1" fill="hold">
                                          <p:stCondLst>
                                            <p:cond delay="0"/>
                                          </p:stCondLst>
                                        </p:cTn>
                                        <p:tgtEl>
                                          <p:spTgt spid="4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5" presetClass="path" presetSubtype="0" accel="50000" decel="50000" fill="hold" grpId="2" nodeType="clickEffect">
                                  <p:stCondLst>
                                    <p:cond delay="0"/>
                                  </p:stCondLst>
                                  <p:childTnLst>
                                    <p:animMotion origin="layout" path="M -4.44444E-6 -0.00069 L -0.45486 -0.00069 " pathEditMode="relative" rAng="0" ptsTypes="AA">
                                      <p:cBhvr>
                                        <p:cTn id="80" dur="2000" fill="hold"/>
                                        <p:tgtEl>
                                          <p:spTgt spid="50"/>
                                        </p:tgtEl>
                                        <p:attrNameLst>
                                          <p:attrName>ppt_x</p:attrName>
                                          <p:attrName>ppt_y</p:attrName>
                                        </p:attrNameLst>
                                      </p:cBhvr>
                                      <p:rCtr x="-22743" y="0"/>
                                    </p:animMotion>
                                  </p:childTnLst>
                                </p:cTn>
                              </p:par>
                            </p:childTnLst>
                          </p:cTn>
                        </p:par>
                        <p:par>
                          <p:cTn id="81" fill="hold">
                            <p:stCondLst>
                              <p:cond delay="2000"/>
                            </p:stCondLst>
                            <p:childTnLst>
                              <p:par>
                                <p:cTn id="82" presetID="1" presetClass="exit" presetSubtype="0" fill="hold" grpId="3" nodeType="afterEffect">
                                  <p:stCondLst>
                                    <p:cond delay="0"/>
                                  </p:stCondLst>
                                  <p:childTnLst>
                                    <p:set>
                                      <p:cBhvr>
                                        <p:cTn id="83" dur="1" fill="hold">
                                          <p:stCondLst>
                                            <p:cond delay="0"/>
                                          </p:stCondLst>
                                        </p:cTn>
                                        <p:tgtEl>
                                          <p:spTgt spid="5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grpId="2" nodeType="clickEffect">
                                  <p:stCondLst>
                                    <p:cond delay="0"/>
                                  </p:stCondLst>
                                  <p:childTnLst>
                                    <p:animMotion origin="layout" path="M 0 0.00092 L -0.51458 0.00092 " pathEditMode="relative" rAng="0" ptsTypes="AA">
                                      <p:cBhvr>
                                        <p:cTn id="87" dur="2000" fill="hold"/>
                                        <p:tgtEl>
                                          <p:spTgt spid="48"/>
                                        </p:tgtEl>
                                        <p:attrNameLst>
                                          <p:attrName>ppt_x</p:attrName>
                                          <p:attrName>ppt_y</p:attrName>
                                        </p:attrNameLst>
                                      </p:cBhvr>
                                      <p:rCtr x="-25729" y="0"/>
                                    </p:animMotion>
                                  </p:childTnLst>
                                </p:cTn>
                              </p:par>
                            </p:childTnLst>
                          </p:cTn>
                        </p:par>
                        <p:par>
                          <p:cTn id="88" fill="hold">
                            <p:stCondLst>
                              <p:cond delay="2000"/>
                            </p:stCondLst>
                            <p:childTnLst>
                              <p:par>
                                <p:cTn id="89" presetID="1" presetClass="exit" presetSubtype="0" fill="hold" grpId="3" nodeType="afterEffect">
                                  <p:stCondLst>
                                    <p:cond delay="0"/>
                                  </p:stCondLst>
                                  <p:childTnLst>
                                    <p:set>
                                      <p:cBhvr>
                                        <p:cTn id="90" dur="1" fill="hold">
                                          <p:stCondLst>
                                            <p:cond delay="0"/>
                                          </p:stCondLst>
                                        </p:cTn>
                                        <p:tgtEl>
                                          <p:spTgt spid="4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5" presetClass="path" presetSubtype="0" accel="50000" decel="50000" fill="hold" grpId="2" nodeType="clickEffect">
                                  <p:stCondLst>
                                    <p:cond delay="0"/>
                                  </p:stCondLst>
                                  <p:childTnLst>
                                    <p:animMotion origin="layout" path="M 4.44444E-6 -0.00093 L -0.58264 -0.00093 " pathEditMode="relative" rAng="0" ptsTypes="AA">
                                      <p:cBhvr>
                                        <p:cTn id="94" dur="2000" fill="hold"/>
                                        <p:tgtEl>
                                          <p:spTgt spid="42"/>
                                        </p:tgtEl>
                                        <p:attrNameLst>
                                          <p:attrName>ppt_x</p:attrName>
                                          <p:attrName>ppt_y</p:attrName>
                                        </p:attrNameLst>
                                      </p:cBhvr>
                                      <p:rCtr x="-29132" y="0"/>
                                    </p:animMotion>
                                  </p:childTnLst>
                                </p:cTn>
                              </p:par>
                            </p:childTnLst>
                          </p:cTn>
                        </p:par>
                        <p:par>
                          <p:cTn id="95" fill="hold">
                            <p:stCondLst>
                              <p:cond delay="2000"/>
                            </p:stCondLst>
                            <p:childTnLst>
                              <p:par>
                                <p:cTn id="96" presetID="1" presetClass="exit" presetSubtype="0" fill="hold" grpId="3" nodeType="afterEffect">
                                  <p:stCondLst>
                                    <p:cond delay="0"/>
                                  </p:stCondLst>
                                  <p:childTnLst>
                                    <p:set>
                                      <p:cBhvr>
                                        <p:cTn id="97" dur="1" fill="hold">
                                          <p:stCondLst>
                                            <p:cond delay="0"/>
                                          </p:stCondLst>
                                        </p:cTn>
                                        <p:tgtEl>
                                          <p:spTgt spid="4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8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7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7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0"/>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7" grpId="3" animBg="1"/>
      <p:bldP spid="48" grpId="0" animBg="1"/>
      <p:bldP spid="48" grpId="1" animBg="1"/>
      <p:bldP spid="48" grpId="2" animBg="1"/>
      <p:bldP spid="48" grpId="3" animBg="1"/>
      <p:bldP spid="49" grpId="0" animBg="1"/>
      <p:bldP spid="49" grpId="1" animBg="1"/>
      <p:bldP spid="49" grpId="2" animBg="1"/>
      <p:bldP spid="49" grpId="3" animBg="1"/>
      <p:bldP spid="50" grpId="0" animBg="1"/>
      <p:bldP spid="50" grpId="1" animBg="1"/>
      <p:bldP spid="50" grpId="2" animBg="1"/>
      <p:bldP spid="50" grpId="3" animBg="1"/>
      <p:bldP spid="51" grpId="0" animBg="1"/>
      <p:bldP spid="51" grpId="1" animBg="1"/>
      <p:bldP spid="51" grpId="2" animBg="1"/>
      <p:bldP spid="51" grpId="3" animBg="1"/>
      <p:bldP spid="42" grpId="0" animBg="1"/>
      <p:bldP spid="42" grpId="1" animBg="1"/>
      <p:bldP spid="42" grpId="2" animBg="1"/>
      <p:bldP spid="42" grpId="3" animBg="1"/>
      <p:bldP spid="73"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Queue - Applications</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854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Queue</a:t>
            </a:r>
            <a:endParaRPr lang="en-US" dirty="0"/>
          </a:p>
        </p:txBody>
      </p:sp>
      <p:sp>
        <p:nvSpPr>
          <p:cNvPr id="3" name="Content Placeholder 2"/>
          <p:cNvSpPr>
            <a:spLocks noGrp="1"/>
          </p:cNvSpPr>
          <p:nvPr>
            <p:ph idx="4294967295"/>
          </p:nvPr>
        </p:nvSpPr>
        <p:spPr>
          <a:xfrm>
            <a:off x="131180" y="863444"/>
            <a:ext cx="11929641" cy="5590565"/>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solidFill>
                  <a:schemeClr val="accent6"/>
                </a:solidFill>
              </a:rPr>
              <a:t>Queue of people</a:t>
            </a:r>
            <a:r>
              <a:rPr lang="en-IN" sz="2400" dirty="0"/>
              <a:t> at any </a:t>
            </a:r>
            <a:r>
              <a:rPr lang="en-IN" sz="2400" dirty="0">
                <a:solidFill>
                  <a:schemeClr val="accent6"/>
                </a:solidFill>
              </a:rPr>
              <a:t>service point</a:t>
            </a:r>
            <a:r>
              <a:rPr lang="en-IN" sz="2400" dirty="0"/>
              <a:t> such as ticketing etc.</a:t>
            </a:r>
          </a:p>
          <a:p>
            <a:pPr marL="265113" indent="-265113" algn="just">
              <a:buClr>
                <a:schemeClr val="accent6"/>
              </a:buClr>
              <a:buFont typeface="Wingdings 3" panose="05040102010807070707" pitchFamily="18" charset="2"/>
              <a:buChar char=""/>
            </a:pPr>
            <a:r>
              <a:rPr lang="en-IN" sz="2400" dirty="0">
                <a:solidFill>
                  <a:schemeClr val="accent6"/>
                </a:solidFill>
              </a:rPr>
              <a:t>Queue of air planes</a:t>
            </a:r>
            <a:r>
              <a:rPr lang="en-IN" sz="2400" dirty="0"/>
              <a:t> </a:t>
            </a:r>
            <a:r>
              <a:rPr lang="en-IN" sz="2400" dirty="0">
                <a:solidFill>
                  <a:schemeClr val="accent6"/>
                </a:solidFill>
              </a:rPr>
              <a:t>waiting for landing</a:t>
            </a:r>
            <a:r>
              <a:rPr lang="en-IN" sz="2400" dirty="0"/>
              <a:t> instructions.</a:t>
            </a:r>
          </a:p>
          <a:p>
            <a:pPr marL="265113" indent="-265113" algn="just">
              <a:buClr>
                <a:schemeClr val="accent6"/>
              </a:buClr>
              <a:buFont typeface="Wingdings 3" panose="05040102010807070707" pitchFamily="18" charset="2"/>
              <a:buChar char=""/>
            </a:pPr>
            <a:r>
              <a:rPr lang="en-IN" sz="2400" dirty="0">
                <a:solidFill>
                  <a:schemeClr val="accent6"/>
                </a:solidFill>
              </a:rPr>
              <a:t>Queue of processes </a:t>
            </a:r>
            <a:r>
              <a:rPr lang="en-IN" sz="2400" dirty="0"/>
              <a:t>in OS.</a:t>
            </a:r>
          </a:p>
          <a:p>
            <a:pPr marL="265113" indent="-265113" algn="just">
              <a:buClr>
                <a:schemeClr val="accent6"/>
              </a:buClr>
              <a:buFont typeface="Wingdings 3" panose="05040102010807070707" pitchFamily="18" charset="2"/>
              <a:buChar char=""/>
            </a:pPr>
            <a:r>
              <a:rPr lang="en-IN" sz="2400" dirty="0"/>
              <a:t>Queue is also used by Operating systems for </a:t>
            </a:r>
            <a:r>
              <a:rPr lang="en-IN" sz="2400" dirty="0">
                <a:solidFill>
                  <a:schemeClr val="accent6"/>
                </a:solidFill>
              </a:rPr>
              <a:t>Job Scheduling</a:t>
            </a:r>
            <a:r>
              <a:rPr lang="en-IN" sz="2400" dirty="0"/>
              <a:t>.</a:t>
            </a:r>
          </a:p>
          <a:p>
            <a:pPr marL="265113" indent="-265113" algn="just">
              <a:buClr>
                <a:schemeClr val="accent6"/>
              </a:buClr>
              <a:buFont typeface="Wingdings 3" panose="05040102010807070707" pitchFamily="18" charset="2"/>
              <a:buChar char=""/>
            </a:pPr>
            <a:r>
              <a:rPr lang="en-IN" sz="2400" dirty="0"/>
              <a:t>When a </a:t>
            </a:r>
            <a:r>
              <a:rPr lang="en-IN" sz="2400" dirty="0">
                <a:solidFill>
                  <a:schemeClr val="accent6"/>
                </a:solidFill>
              </a:rPr>
              <a:t>resource is shared among multiple consumers</a:t>
            </a:r>
            <a:r>
              <a:rPr lang="en-IN" sz="2400" dirty="0"/>
              <a:t>. E.g., in case of printers the first one to be entered is the first to be processed.</a:t>
            </a:r>
          </a:p>
          <a:p>
            <a:pPr marL="265113" indent="-265113" algn="just">
              <a:buClr>
                <a:schemeClr val="accent6"/>
              </a:buClr>
              <a:buFont typeface="Wingdings 3" panose="05040102010807070707" pitchFamily="18" charset="2"/>
              <a:buChar char=""/>
            </a:pPr>
            <a:r>
              <a:rPr lang="en-IN" sz="2400" dirty="0"/>
              <a:t>When </a:t>
            </a:r>
            <a:r>
              <a:rPr lang="en-IN" sz="2400" dirty="0">
                <a:solidFill>
                  <a:schemeClr val="accent6"/>
                </a:solidFill>
              </a:rPr>
              <a:t>data is transferred asynchronously</a:t>
            </a:r>
            <a:r>
              <a:rPr lang="en-IN" sz="2400" dirty="0"/>
              <a:t> (data not necessarily received at same rate as sent) between two processes. Examples include IO Buffers, pipes, file IO, etc.</a:t>
            </a:r>
          </a:p>
          <a:p>
            <a:pPr marL="265113" indent="-265113" algn="just">
              <a:buClr>
                <a:schemeClr val="accent6"/>
              </a:buClr>
              <a:buFont typeface="Wingdings 3" panose="05040102010807070707" pitchFamily="18" charset="2"/>
              <a:buChar char=""/>
            </a:pPr>
            <a:r>
              <a:rPr lang="en-IN" sz="2400" dirty="0"/>
              <a:t>Queue is used in</a:t>
            </a:r>
            <a:r>
              <a:rPr lang="en-IN" sz="2400" dirty="0">
                <a:solidFill>
                  <a:schemeClr val="accent6"/>
                </a:solidFill>
              </a:rPr>
              <a:t> BFS (Breadth First Search) algorithm</a:t>
            </a:r>
            <a:r>
              <a:rPr lang="en-IN" sz="2400" dirty="0"/>
              <a:t>. It helps in traversing a tree or graph.</a:t>
            </a:r>
          </a:p>
          <a:p>
            <a:pPr marL="265113" indent="-265113" algn="just">
              <a:buClr>
                <a:schemeClr val="accent6"/>
              </a:buClr>
              <a:buFont typeface="Wingdings 3" panose="05040102010807070707" pitchFamily="18" charset="2"/>
              <a:buChar char=""/>
            </a:pPr>
            <a:r>
              <a:rPr lang="en-IN" sz="2400" dirty="0"/>
              <a:t>Queue is used in </a:t>
            </a:r>
            <a:r>
              <a:rPr lang="en-IN" sz="2400" dirty="0">
                <a:solidFill>
                  <a:schemeClr val="accent6"/>
                </a:solidFill>
              </a:rPr>
              <a:t>networking to handle congestion</a:t>
            </a:r>
            <a:r>
              <a:rPr lang="en-IN" sz="2400" dirty="0"/>
              <a:t>.</a:t>
            </a:r>
            <a:endParaRPr lang="en-US" sz="2400" dirty="0"/>
          </a:p>
        </p:txBody>
      </p:sp>
    </p:spTree>
    <p:extLst>
      <p:ext uri="{BB962C8B-B14F-4D97-AF65-F5344CB8AC3E}">
        <p14:creationId xmlns:p14="http://schemas.microsoft.com/office/powerpoint/2010/main" val="8608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Queue - Operations</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r>
              <a:rPr lang="en-US" dirty="0">
                <a:solidFill>
                  <a:srgbClr val="0070C0"/>
                </a:solidFill>
              </a:rPr>
              <a:t>Enqueue</a:t>
            </a:r>
          </a:p>
          <a:p>
            <a:r>
              <a:rPr lang="en-US" dirty="0" err="1">
                <a:solidFill>
                  <a:srgbClr val="0070C0"/>
                </a:solidFill>
              </a:rPr>
              <a:t>Deueue</a:t>
            </a:r>
            <a:endParaRPr lang="en-US" dirty="0">
              <a:solidFill>
                <a:srgbClr val="0070C0"/>
              </a:solidFill>
            </a:endParaRPr>
          </a:p>
          <a:p>
            <a:endParaRPr lang="en-US" dirty="0"/>
          </a:p>
        </p:txBody>
      </p:sp>
    </p:spTree>
    <p:extLst>
      <p:ext uri="{BB962C8B-B14F-4D97-AF65-F5344CB8AC3E}">
        <p14:creationId xmlns:p14="http://schemas.microsoft.com/office/powerpoint/2010/main" val="346531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err="1"/>
              <a:t>Enqueue</a:t>
            </a:r>
            <a:r>
              <a:rPr lang="en-IN" dirty="0"/>
              <a:t> (Q, F, R, N,Y)</a:t>
            </a:r>
            <a:endParaRPr lang="en-US" dirty="0"/>
          </a:p>
        </p:txBody>
      </p:sp>
      <p:sp>
        <p:nvSpPr>
          <p:cNvPr id="3" name="Content Placeholder 2"/>
          <p:cNvSpPr>
            <a:spLocks noGrp="1"/>
          </p:cNvSpPr>
          <p:nvPr>
            <p:ph idx="1"/>
          </p:nvPr>
        </p:nvSpPr>
        <p:spPr/>
        <p:txBody>
          <a:bodyPr/>
          <a:lstStyle/>
          <a:p>
            <a:r>
              <a:rPr lang="en-IN" dirty="0"/>
              <a:t>This procedure inserts </a:t>
            </a:r>
            <a:r>
              <a:rPr lang="en-IN" b="1" dirty="0">
                <a:solidFill>
                  <a:srgbClr val="C00000"/>
                </a:solidFill>
              </a:rPr>
              <a:t>Y</a:t>
            </a:r>
            <a:r>
              <a:rPr lang="en-IN" dirty="0"/>
              <a:t> at rear end of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t> containing </a:t>
            </a:r>
            <a:r>
              <a:rPr lang="en-IN" b="1" dirty="0">
                <a:solidFill>
                  <a:srgbClr val="C00000"/>
                </a:solidFill>
              </a:rPr>
              <a:t>N</a:t>
            </a:r>
            <a:r>
              <a:rPr lang="en-IN" dirty="0"/>
              <a:t> elements.</a:t>
            </a:r>
          </a:p>
          <a:p>
            <a:r>
              <a:rPr lang="en-IN" b="1" dirty="0">
                <a:solidFill>
                  <a:srgbClr val="C00000"/>
                </a:solidFill>
              </a:rPr>
              <a:t>F</a:t>
            </a:r>
            <a:r>
              <a:rPr lang="en-IN" dirty="0"/>
              <a:t> is pointer to the front element of a queue.</a:t>
            </a:r>
          </a:p>
          <a:p>
            <a:r>
              <a:rPr lang="en-IN" b="1" dirty="0">
                <a:solidFill>
                  <a:srgbClr val="C00000"/>
                </a:solidFill>
              </a:rPr>
              <a:t>R</a:t>
            </a:r>
            <a:r>
              <a:rPr lang="en-IN" dirty="0">
                <a:solidFill>
                  <a:srgbClr val="C00000"/>
                </a:solidFill>
              </a:rPr>
              <a:t> </a:t>
            </a:r>
            <a:r>
              <a:rPr lang="en-IN" dirty="0"/>
              <a:t>is pointer to the rear element of a queue.</a:t>
            </a:r>
          </a:p>
          <a:p>
            <a:endParaRPr lang="en-IN" dirty="0"/>
          </a:p>
          <a:p>
            <a:endParaRPr lang="en-US" dirty="0"/>
          </a:p>
        </p:txBody>
      </p:sp>
      <p:sp>
        <p:nvSpPr>
          <p:cNvPr id="4" name="TextBox 3"/>
          <p:cNvSpPr txBox="1"/>
          <p:nvPr/>
        </p:nvSpPr>
        <p:spPr>
          <a:xfrm>
            <a:off x="381000" y="3005266"/>
            <a:ext cx="5715000" cy="360098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[Check for Queue Overflow]</a:t>
            </a:r>
          </a:p>
          <a:p>
            <a:r>
              <a:rPr lang="en-IN" sz="2400"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R &gt;= N</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write (‘Queue Overflow’)</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a:p>
            <a:r>
              <a:rPr lang="en-IN" sz="2000" b="1" dirty="0">
                <a:solidFill>
                  <a:schemeClr val="tx2"/>
                </a:solidFill>
                <a:latin typeface="Consolas" pitchFamily="49" charset="0"/>
                <a:cs typeface="Consolas" pitchFamily="49" charset="0"/>
              </a:rPr>
              <a:t>2. [Increment REAR pointer]</a:t>
            </a:r>
          </a:p>
          <a:p>
            <a:r>
              <a:rPr lang="en-IN" dirty="0">
                <a:latin typeface="Consolas" pitchFamily="49" charset="0"/>
                <a:cs typeface="Consolas" pitchFamily="49" charset="0"/>
              </a:rPr>
              <a:t>	R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R + 1</a:t>
            </a:r>
          </a:p>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a:t>
            </a:r>
            <a:r>
              <a:rPr lang="en-IN" dirty="0">
                <a:latin typeface="Consolas" pitchFamily="49" charset="0"/>
                <a:cs typeface="Consolas" pitchFamily="49" charset="0"/>
              </a:rPr>
              <a:t>Q[R]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Y</a:t>
            </a:r>
          </a:p>
          <a:p>
            <a:r>
              <a:rPr lang="en-IN" sz="2000" b="1" dirty="0">
                <a:solidFill>
                  <a:schemeClr val="tx2"/>
                </a:solidFill>
                <a:latin typeface="Consolas" pitchFamily="49" charset="0"/>
                <a:cs typeface="Consolas" pitchFamily="49" charset="0"/>
              </a:rPr>
              <a:t>4. [Is front pointer properly set?]</a:t>
            </a:r>
          </a:p>
          <a:p>
            <a:r>
              <a:rPr lang="en-IN" dirty="0">
                <a:latin typeface="Consolas" pitchFamily="49" charset="0"/>
                <a:cs typeface="Consolas" pitchFamily="49" charset="0"/>
              </a:rPr>
              <a:t>      </a:t>
            </a:r>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F=0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1</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p:txBody>
      </p:sp>
      <p:grpSp>
        <p:nvGrpSpPr>
          <p:cNvPr id="5" name="Group 4"/>
          <p:cNvGrpSpPr/>
          <p:nvPr/>
        </p:nvGrpSpPr>
        <p:grpSpPr>
          <a:xfrm>
            <a:off x="8928879" y="1716255"/>
            <a:ext cx="1600200" cy="533400"/>
            <a:chOff x="2286000" y="5486400"/>
            <a:chExt cx="4081670" cy="533400"/>
          </a:xfrm>
        </p:grpSpPr>
        <p:cxnSp>
          <p:nvCxnSpPr>
            <p:cNvPr id="6" name="Straight Connector 5"/>
            <p:cNvCxnSpPr/>
            <p:nvPr/>
          </p:nvCxnSpPr>
          <p:spPr>
            <a:xfrm>
              <a:off x="2286000" y="5486400"/>
              <a:ext cx="40816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0" y="6019800"/>
              <a:ext cx="408167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8909140" y="1716255"/>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9" name="TextBox 8"/>
          <p:cNvSpPr txBox="1"/>
          <p:nvPr/>
        </p:nvSpPr>
        <p:spPr>
          <a:xfrm>
            <a:off x="6378599" y="3005266"/>
            <a:ext cx="2209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400" b="1" dirty="0"/>
              <a:t>N=3, R=0, F=0</a:t>
            </a:r>
            <a:endParaRPr lang="en-US" sz="2400" b="1" dirty="0"/>
          </a:p>
        </p:txBody>
      </p:sp>
      <p:sp>
        <p:nvSpPr>
          <p:cNvPr id="10" name="TextBox 9"/>
          <p:cNvSpPr txBox="1"/>
          <p:nvPr/>
        </p:nvSpPr>
        <p:spPr>
          <a:xfrm>
            <a:off x="6383082" y="3614865"/>
            <a:ext cx="685800" cy="400110"/>
          </a:xfrm>
          <a:prstGeom prst="rect">
            <a:avLst/>
          </a:prstGeom>
          <a:noFill/>
        </p:spPr>
        <p:txBody>
          <a:bodyPr wrap="square" rtlCol="0">
            <a:spAutoFit/>
          </a:bodyPr>
          <a:lstStyle/>
          <a:p>
            <a:r>
              <a:rPr lang="en-IN" sz="2000" b="1" dirty="0"/>
              <a:t>F =</a:t>
            </a:r>
            <a:endParaRPr lang="en-US" sz="2000" b="1" dirty="0"/>
          </a:p>
        </p:txBody>
      </p:sp>
      <p:sp>
        <p:nvSpPr>
          <p:cNvPr id="11" name="TextBox 10"/>
          <p:cNvSpPr txBox="1"/>
          <p:nvPr/>
        </p:nvSpPr>
        <p:spPr>
          <a:xfrm>
            <a:off x="6383082" y="3976755"/>
            <a:ext cx="685800" cy="400110"/>
          </a:xfrm>
          <a:prstGeom prst="rect">
            <a:avLst/>
          </a:prstGeom>
          <a:noFill/>
        </p:spPr>
        <p:txBody>
          <a:bodyPr wrap="square" rtlCol="0">
            <a:spAutoFit/>
          </a:bodyPr>
          <a:lstStyle/>
          <a:p>
            <a:r>
              <a:rPr lang="en-IN" sz="2000" b="1" dirty="0"/>
              <a:t>R =</a:t>
            </a:r>
            <a:endParaRPr lang="en-US" sz="2000" b="1" dirty="0"/>
          </a:p>
        </p:txBody>
      </p:sp>
      <p:sp>
        <p:nvSpPr>
          <p:cNvPr id="12" name="TextBox 11"/>
          <p:cNvSpPr txBox="1"/>
          <p:nvPr/>
        </p:nvSpPr>
        <p:spPr>
          <a:xfrm>
            <a:off x="6764082" y="3614865"/>
            <a:ext cx="346364" cy="400110"/>
          </a:xfrm>
          <a:prstGeom prst="rect">
            <a:avLst/>
          </a:prstGeom>
          <a:noFill/>
        </p:spPr>
        <p:txBody>
          <a:bodyPr wrap="square" rtlCol="0">
            <a:spAutoFit/>
          </a:bodyPr>
          <a:lstStyle/>
          <a:p>
            <a:r>
              <a:rPr lang="en-IN" sz="2000" b="1" dirty="0"/>
              <a:t>0</a:t>
            </a:r>
            <a:endParaRPr lang="en-US" sz="2000" b="1" dirty="0"/>
          </a:p>
        </p:txBody>
      </p:sp>
      <p:sp>
        <p:nvSpPr>
          <p:cNvPr id="13" name="TextBox 12"/>
          <p:cNvSpPr txBox="1"/>
          <p:nvPr/>
        </p:nvSpPr>
        <p:spPr>
          <a:xfrm>
            <a:off x="6777145" y="3976755"/>
            <a:ext cx="346364" cy="400110"/>
          </a:xfrm>
          <a:prstGeom prst="rect">
            <a:avLst/>
          </a:prstGeom>
          <a:noFill/>
        </p:spPr>
        <p:txBody>
          <a:bodyPr wrap="square" rtlCol="0">
            <a:spAutoFit/>
          </a:bodyPr>
          <a:lstStyle/>
          <a:p>
            <a:r>
              <a:rPr lang="en-IN" sz="2000" b="1" dirty="0"/>
              <a:t>0</a:t>
            </a:r>
            <a:endParaRPr lang="en-US" sz="2000" b="1" dirty="0"/>
          </a:p>
        </p:txBody>
      </p:sp>
      <p:sp>
        <p:nvSpPr>
          <p:cNvPr id="14" name="TextBox 13"/>
          <p:cNvSpPr txBox="1"/>
          <p:nvPr/>
        </p:nvSpPr>
        <p:spPr>
          <a:xfrm>
            <a:off x="6378599" y="4376865"/>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Y=5</a:t>
            </a:r>
            <a:r>
              <a:rPr lang="en-IN" b="1" dirty="0"/>
              <a:t>)</a:t>
            </a:r>
            <a:endParaRPr lang="en-US" b="1" dirty="0"/>
          </a:p>
        </p:txBody>
      </p:sp>
      <p:sp>
        <p:nvSpPr>
          <p:cNvPr id="15" name="TextBox 14"/>
          <p:cNvSpPr txBox="1"/>
          <p:nvPr/>
        </p:nvSpPr>
        <p:spPr>
          <a:xfrm>
            <a:off x="6775099" y="3958854"/>
            <a:ext cx="314510" cy="400110"/>
          </a:xfrm>
          <a:prstGeom prst="rect">
            <a:avLst/>
          </a:prstGeom>
          <a:noFill/>
        </p:spPr>
        <p:txBody>
          <a:bodyPr wrap="none" rtlCol="0">
            <a:spAutoFit/>
          </a:bodyPr>
          <a:lstStyle/>
          <a:p>
            <a:r>
              <a:rPr lang="en-IN" sz="2000" b="1" dirty="0"/>
              <a:t>1</a:t>
            </a:r>
            <a:endParaRPr lang="en-US" sz="2000" b="1" dirty="0"/>
          </a:p>
        </p:txBody>
      </p:sp>
      <p:grpSp>
        <p:nvGrpSpPr>
          <p:cNvPr id="16" name="Group 15"/>
          <p:cNvGrpSpPr/>
          <p:nvPr/>
        </p:nvGrpSpPr>
        <p:grpSpPr>
          <a:xfrm>
            <a:off x="9005078" y="988257"/>
            <a:ext cx="228600" cy="727999"/>
            <a:chOff x="762000" y="4606001"/>
            <a:chExt cx="228600" cy="727999"/>
          </a:xfrm>
        </p:grpSpPr>
        <p:sp>
          <p:nvSpPr>
            <p:cNvPr id="17" name="TextBox 16"/>
            <p:cNvSpPr txBox="1"/>
            <p:nvPr/>
          </p:nvSpPr>
          <p:spPr>
            <a:xfrm>
              <a:off x="762000"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18" name="Straight Arrow Connector 17"/>
            <p:cNvCxnSpPr>
              <a:stCxn id="17" idx="2"/>
            </p:cNvCxnSpPr>
            <p:nvPr/>
          </p:nvCxnSpPr>
          <p:spPr>
            <a:xfrm>
              <a:off x="876300" y="4975333"/>
              <a:ext cx="0" cy="358667"/>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9" name="TextBox 18"/>
          <p:cNvSpPr txBox="1"/>
          <p:nvPr/>
        </p:nvSpPr>
        <p:spPr>
          <a:xfrm>
            <a:off x="6378599" y="4706100"/>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Y=20</a:t>
            </a:r>
            <a:r>
              <a:rPr lang="en-IN" b="1" dirty="0"/>
              <a:t>)</a:t>
            </a:r>
            <a:endParaRPr lang="en-US" b="1" dirty="0"/>
          </a:p>
        </p:txBody>
      </p:sp>
      <p:sp>
        <p:nvSpPr>
          <p:cNvPr id="20" name="TextBox 19"/>
          <p:cNvSpPr txBox="1"/>
          <p:nvPr/>
        </p:nvSpPr>
        <p:spPr>
          <a:xfrm>
            <a:off x="6774180" y="3954721"/>
            <a:ext cx="314510" cy="400110"/>
          </a:xfrm>
          <a:prstGeom prst="rect">
            <a:avLst/>
          </a:prstGeom>
          <a:noFill/>
        </p:spPr>
        <p:txBody>
          <a:bodyPr wrap="none" rtlCol="0">
            <a:spAutoFit/>
          </a:bodyPr>
          <a:lstStyle/>
          <a:p>
            <a:r>
              <a:rPr lang="en-IN" sz="2000" b="1" dirty="0">
                <a:solidFill>
                  <a:schemeClr val="accent4">
                    <a:lumMod val="50000"/>
                  </a:schemeClr>
                </a:solidFill>
              </a:rPr>
              <a:t>2</a:t>
            </a:r>
            <a:endParaRPr lang="en-US" sz="2000" b="1" dirty="0">
              <a:solidFill>
                <a:schemeClr val="accent4">
                  <a:lumMod val="50000"/>
                </a:schemeClr>
              </a:solidFill>
            </a:endParaRPr>
          </a:p>
        </p:txBody>
      </p:sp>
      <p:sp>
        <p:nvSpPr>
          <p:cNvPr id="21" name="Rectangle 20"/>
          <p:cNvSpPr/>
          <p:nvPr/>
        </p:nvSpPr>
        <p:spPr>
          <a:xfrm>
            <a:off x="9451261" y="1714417"/>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a:t>
            </a:r>
            <a:endParaRPr lang="en-US" b="1" dirty="0"/>
          </a:p>
        </p:txBody>
      </p:sp>
      <p:sp>
        <p:nvSpPr>
          <p:cNvPr id="22" name="TextBox 21"/>
          <p:cNvSpPr txBox="1"/>
          <p:nvPr/>
        </p:nvSpPr>
        <p:spPr>
          <a:xfrm>
            <a:off x="6378599" y="5035335"/>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Y=80</a:t>
            </a:r>
            <a:r>
              <a:rPr lang="en-IN" b="1" dirty="0"/>
              <a:t>)</a:t>
            </a:r>
            <a:endParaRPr lang="en-US" b="1" dirty="0"/>
          </a:p>
        </p:txBody>
      </p:sp>
      <p:sp>
        <p:nvSpPr>
          <p:cNvPr id="23" name="TextBox 22"/>
          <p:cNvSpPr txBox="1"/>
          <p:nvPr/>
        </p:nvSpPr>
        <p:spPr>
          <a:xfrm>
            <a:off x="6774180" y="3963733"/>
            <a:ext cx="314510" cy="400110"/>
          </a:xfrm>
          <a:prstGeom prst="rect">
            <a:avLst/>
          </a:prstGeom>
          <a:noFill/>
        </p:spPr>
        <p:txBody>
          <a:bodyPr wrap="none" rtlCol="0">
            <a:spAutoFit/>
          </a:bodyPr>
          <a:lstStyle/>
          <a:p>
            <a:r>
              <a:rPr lang="en-IN" sz="2000" b="1" dirty="0">
                <a:solidFill>
                  <a:schemeClr val="accent2">
                    <a:lumMod val="50000"/>
                  </a:schemeClr>
                </a:solidFill>
              </a:rPr>
              <a:t>3</a:t>
            </a:r>
            <a:endParaRPr lang="en-US" sz="2000" b="1" dirty="0">
              <a:solidFill>
                <a:schemeClr val="accent2">
                  <a:lumMod val="50000"/>
                </a:schemeClr>
              </a:solidFill>
            </a:endParaRPr>
          </a:p>
        </p:txBody>
      </p:sp>
      <p:sp>
        <p:nvSpPr>
          <p:cNvPr id="24" name="Rectangle 23"/>
          <p:cNvSpPr/>
          <p:nvPr/>
        </p:nvSpPr>
        <p:spPr>
          <a:xfrm>
            <a:off x="9994759" y="1716255"/>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80</a:t>
            </a:r>
            <a:endParaRPr lang="en-US" b="1" dirty="0"/>
          </a:p>
        </p:txBody>
      </p:sp>
      <p:sp>
        <p:nvSpPr>
          <p:cNvPr id="25" name="TextBox 24"/>
          <p:cNvSpPr txBox="1"/>
          <p:nvPr/>
        </p:nvSpPr>
        <p:spPr>
          <a:xfrm>
            <a:off x="6378599" y="5364570"/>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Y=3</a:t>
            </a:r>
            <a:r>
              <a:rPr lang="en-IN" b="1" dirty="0"/>
              <a:t>)</a:t>
            </a:r>
            <a:endParaRPr lang="en-US" b="1" dirty="0"/>
          </a:p>
        </p:txBody>
      </p:sp>
      <p:sp>
        <p:nvSpPr>
          <p:cNvPr id="26" name="TextBox 25"/>
          <p:cNvSpPr txBox="1"/>
          <p:nvPr/>
        </p:nvSpPr>
        <p:spPr>
          <a:xfrm>
            <a:off x="6378599" y="5693805"/>
            <a:ext cx="2819400" cy="369332"/>
          </a:xfrm>
          <a:prstGeom prst="rect">
            <a:avLst/>
          </a:prstGeom>
          <a:noFill/>
        </p:spPr>
        <p:txBody>
          <a:bodyPr wrap="square" rtlCol="0">
            <a:spAutoFit/>
          </a:bodyPr>
          <a:lstStyle/>
          <a:p>
            <a:r>
              <a:rPr lang="en-IN" b="1" dirty="0">
                <a:solidFill>
                  <a:srgbClr val="C00000"/>
                </a:solidFill>
              </a:rPr>
              <a:t>Queue Overflow</a:t>
            </a:r>
            <a:endParaRPr lang="en-US" b="1" dirty="0">
              <a:solidFill>
                <a:srgbClr val="C00000"/>
              </a:solidFill>
            </a:endParaRPr>
          </a:p>
        </p:txBody>
      </p:sp>
      <p:grpSp>
        <p:nvGrpSpPr>
          <p:cNvPr id="27" name="Group 26"/>
          <p:cNvGrpSpPr/>
          <p:nvPr/>
        </p:nvGrpSpPr>
        <p:grpSpPr>
          <a:xfrm>
            <a:off x="9060274" y="2249655"/>
            <a:ext cx="227571" cy="674132"/>
            <a:chOff x="817195" y="5867400"/>
            <a:chExt cx="227571" cy="674132"/>
          </a:xfrm>
        </p:grpSpPr>
        <p:sp>
          <p:nvSpPr>
            <p:cNvPr id="28" name="TextBox 27"/>
            <p:cNvSpPr txBox="1"/>
            <p:nvPr/>
          </p:nvSpPr>
          <p:spPr>
            <a:xfrm>
              <a:off x="817195" y="6172200"/>
              <a:ext cx="227571"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9" name="Straight Arrow Connector 28"/>
            <p:cNvCxnSpPr>
              <a:stCxn id="28" idx="0"/>
              <a:endCxn id="8" idx="2"/>
            </p:cNvCxnSpPr>
            <p:nvPr/>
          </p:nvCxnSpPr>
          <p:spPr>
            <a:xfrm flipH="1" flipV="1">
              <a:off x="918693" y="5867400"/>
              <a:ext cx="12288" cy="30480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30" name="TextBox 29"/>
          <p:cNvSpPr txBox="1"/>
          <p:nvPr/>
        </p:nvSpPr>
        <p:spPr>
          <a:xfrm>
            <a:off x="6785197" y="3614865"/>
            <a:ext cx="134580" cy="400110"/>
          </a:xfrm>
          <a:prstGeom prst="rect">
            <a:avLst/>
          </a:prstGeom>
          <a:noFill/>
        </p:spPr>
        <p:txBody>
          <a:bodyPr wrap="square" rtlCol="0">
            <a:spAutoFit/>
          </a:bodyPr>
          <a:lstStyle/>
          <a:p>
            <a:r>
              <a:rPr lang="en-IN" sz="2000" b="1" dirty="0"/>
              <a:t>1</a:t>
            </a:r>
            <a:endParaRPr lang="en-US" sz="2000" b="1" dirty="0"/>
          </a:p>
        </p:txBody>
      </p:sp>
    </p:spTree>
    <p:extLst>
      <p:ext uri="{BB962C8B-B14F-4D97-AF65-F5344CB8AC3E}">
        <p14:creationId xmlns:p14="http://schemas.microsoft.com/office/powerpoint/2010/main" val="2092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childTnLst>
                                </p:cTn>
                              </p:par>
                              <p:par>
                                <p:cTn id="107" presetID="63" presetClass="path" presetSubtype="0" accel="50000" decel="50000" fill="hold" grpId="1" nodeType="withEffect">
                                  <p:stCondLst>
                                    <p:cond delay="0"/>
                                  </p:stCondLst>
                                  <p:childTnLst>
                                    <p:animMotion origin="layout" path="M -4.16667E-6 -3.7037E-7 L 0.26849 -3.7037E-7 " pathEditMode="relative" rAng="0" ptsTypes="AA">
                                      <p:cBhvr>
                                        <p:cTn id="108" dur="2000" spd="-100000" fill="hold"/>
                                        <p:tgtEl>
                                          <p:spTgt spid="8"/>
                                        </p:tgtEl>
                                        <p:attrNameLst>
                                          <p:attrName>ppt_x</p:attrName>
                                          <p:attrName>ppt_y</p:attrName>
                                        </p:attrNameLst>
                                      </p:cBhvr>
                                      <p:rCtr x="13424" y="0"/>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5"/>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63" presetClass="path" presetSubtype="0" accel="50000" decel="50000" fill="hold" nodeType="clickEffect">
                                  <p:stCondLst>
                                    <p:cond delay="0"/>
                                  </p:stCondLst>
                                  <p:childTnLst>
                                    <p:animMotion origin="layout" path="M 3.33333E-6 -2.22222E-6 L 0.04843 -2.22222E-6 " pathEditMode="relative" rAng="0" ptsTypes="AA">
                                      <p:cBhvr>
                                        <p:cTn id="132" dur="2000" fill="hold"/>
                                        <p:tgtEl>
                                          <p:spTgt spid="16"/>
                                        </p:tgtEl>
                                        <p:attrNameLst>
                                          <p:attrName>ppt_x</p:attrName>
                                          <p:attrName>ppt_y</p:attrName>
                                        </p:attrNameLst>
                                      </p:cBhvr>
                                      <p:rCtr x="2422" y="0"/>
                                    </p:animMotion>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1"/>
                                        </p:tgtEl>
                                        <p:attrNameLst>
                                          <p:attrName>style.visibility</p:attrName>
                                        </p:attrNameLst>
                                      </p:cBhvr>
                                      <p:to>
                                        <p:strVal val="visible"/>
                                      </p:to>
                                    </p:set>
                                  </p:childTnLst>
                                </p:cTn>
                              </p:par>
                              <p:par>
                                <p:cTn id="137" presetID="63" presetClass="path" presetSubtype="0" accel="50000" decel="50000" fill="hold" grpId="1" nodeType="withEffect">
                                  <p:stCondLst>
                                    <p:cond delay="0"/>
                                  </p:stCondLst>
                                  <p:childTnLst>
                                    <p:animMotion origin="layout" path="M 4.58333E-6 1.11111E-6 L 0.2263 1.11111E-6 " pathEditMode="relative" rAng="0" ptsTypes="AA">
                                      <p:cBhvr>
                                        <p:cTn id="138" dur="2000" spd="-100000" fill="hold"/>
                                        <p:tgtEl>
                                          <p:spTgt spid="21"/>
                                        </p:tgtEl>
                                        <p:attrNameLst>
                                          <p:attrName>ppt_x</p:attrName>
                                          <p:attrName>ppt_y</p:attrName>
                                        </p:attrNameLst>
                                      </p:cBhvr>
                                      <p:rCtr x="11315" y="0"/>
                                    </p:animMotion>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20"/>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0.04843 -2.22222E-6 L 0.09271 -2.22222E-6 " pathEditMode="relative" rAng="0" ptsTypes="AA">
                                      <p:cBhvr>
                                        <p:cTn id="152" dur="2000" fill="hold"/>
                                        <p:tgtEl>
                                          <p:spTgt spid="16"/>
                                        </p:tgtEl>
                                        <p:attrNameLst>
                                          <p:attrName>ppt_x</p:attrName>
                                          <p:attrName>ppt_y</p:attrName>
                                        </p:attrNameLst>
                                      </p:cBhvr>
                                      <p:rCtr x="2214"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4"/>
                                        </p:tgtEl>
                                        <p:attrNameLst>
                                          <p:attrName>style.visibility</p:attrName>
                                        </p:attrNameLst>
                                      </p:cBhvr>
                                      <p:to>
                                        <p:strVal val="visible"/>
                                      </p:to>
                                    </p:set>
                                  </p:childTnLst>
                                </p:cTn>
                              </p:par>
                              <p:par>
                                <p:cTn id="157" presetID="63" presetClass="path" presetSubtype="0" accel="50000" decel="50000" fill="hold" grpId="1" nodeType="withEffect">
                                  <p:stCondLst>
                                    <p:cond delay="0"/>
                                  </p:stCondLst>
                                  <p:childTnLst>
                                    <p:animMotion origin="layout" path="M 3.33333E-6 -3.7037E-7 L 0.1806 -3.7037E-7 " pathEditMode="relative" rAng="0" ptsTypes="AA">
                                      <p:cBhvr>
                                        <p:cTn id="158" dur="2000" spd="-100000" fill="hold"/>
                                        <p:tgtEl>
                                          <p:spTgt spid="24"/>
                                        </p:tgtEl>
                                        <p:attrNameLst>
                                          <p:attrName>ppt_x</p:attrName>
                                          <p:attrName>ppt_y</p:attrName>
                                        </p:attrNameLst>
                                      </p:cBhvr>
                                      <p:rCtr x="9023" y="0"/>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animBg="1"/>
      <p:bldP spid="10" grpId="0"/>
      <p:bldP spid="11" grpId="0"/>
      <p:bldP spid="12" grpId="0"/>
      <p:bldP spid="12" grpId="1"/>
      <p:bldP spid="13" grpId="0"/>
      <p:bldP spid="13" grpId="1"/>
      <p:bldP spid="14" grpId="0"/>
      <p:bldP spid="15" grpId="0"/>
      <p:bldP spid="15" grpId="1"/>
      <p:bldP spid="19" grpId="0"/>
      <p:bldP spid="20" grpId="0"/>
      <p:bldP spid="20" grpId="1"/>
      <p:bldP spid="21" grpId="0" animBg="1"/>
      <p:bldP spid="21" grpId="1" animBg="1"/>
      <p:bldP spid="22" grpId="0"/>
      <p:bldP spid="23" grpId="0"/>
      <p:bldP spid="24" grpId="0" animBg="1"/>
      <p:bldP spid="24" grpId="1" animBg="1"/>
      <p:bldP spid="25" grpId="0"/>
      <p:bldP spid="26"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Function</a:t>
            </a:r>
            <a:r>
              <a:rPr lang="fr-FR" dirty="0"/>
              <a:t>:  </a:t>
            </a:r>
            <a:r>
              <a:rPr lang="fr-FR" dirty="0" err="1"/>
              <a:t>Dequeue</a:t>
            </a:r>
            <a:r>
              <a:rPr lang="fr-FR" dirty="0"/>
              <a:t> (Q, F, R)</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deletes &amp; returns</a:t>
            </a:r>
            <a:r>
              <a:rPr lang="en-IN" b="1" dirty="0">
                <a:solidFill>
                  <a:srgbClr val="FF0000"/>
                </a:solidFill>
              </a:rPr>
              <a:t> </a:t>
            </a:r>
            <a:r>
              <a:rPr lang="en-IN" dirty="0"/>
              <a:t>an element </a:t>
            </a:r>
            <a:r>
              <a:rPr lang="en-IN" b="1" dirty="0">
                <a:solidFill>
                  <a:srgbClr val="C00000"/>
                </a:solidFill>
              </a:rPr>
              <a:t>from front end</a:t>
            </a:r>
            <a:r>
              <a:rPr lang="en-IN" b="1" dirty="0">
                <a:solidFill>
                  <a:srgbClr val="FF0000"/>
                </a:solidFill>
              </a:rPr>
              <a:t> </a:t>
            </a:r>
            <a:r>
              <a:rPr lang="en-IN" dirty="0"/>
              <a:t>of the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t> containing </a:t>
            </a:r>
            <a:r>
              <a:rPr lang="en-IN" b="1" dirty="0">
                <a:solidFill>
                  <a:srgbClr val="C00000"/>
                </a:solidFill>
              </a:rPr>
              <a:t>N</a:t>
            </a:r>
            <a:r>
              <a:rPr lang="en-IN" dirty="0"/>
              <a:t> elements.</a:t>
            </a:r>
          </a:p>
          <a:p>
            <a:r>
              <a:rPr lang="en-IN" b="1" dirty="0">
                <a:solidFill>
                  <a:srgbClr val="C00000"/>
                </a:solidFill>
              </a:rPr>
              <a:t>F</a:t>
            </a:r>
            <a:r>
              <a:rPr lang="en-IN" dirty="0"/>
              <a:t> is pointer to the </a:t>
            </a:r>
            <a:r>
              <a:rPr lang="en-IN" b="1" dirty="0">
                <a:solidFill>
                  <a:srgbClr val="C00000"/>
                </a:solidFill>
              </a:rPr>
              <a:t>front</a:t>
            </a:r>
            <a:r>
              <a:rPr lang="en-IN" b="1" dirty="0">
                <a:solidFill>
                  <a:srgbClr val="FF0000"/>
                </a:solidFill>
              </a:rPr>
              <a:t> </a:t>
            </a:r>
            <a:r>
              <a:rPr lang="en-IN" dirty="0"/>
              <a:t>element of a queue.</a:t>
            </a:r>
          </a:p>
          <a:p>
            <a:r>
              <a:rPr lang="en-IN" b="1" dirty="0">
                <a:solidFill>
                  <a:srgbClr val="C00000"/>
                </a:solidFill>
              </a:rPr>
              <a:t>R</a:t>
            </a:r>
            <a:r>
              <a:rPr lang="en-IN" dirty="0"/>
              <a:t> is pointer to the </a:t>
            </a:r>
            <a:r>
              <a:rPr lang="en-IN" b="1" dirty="0">
                <a:solidFill>
                  <a:srgbClr val="C00000"/>
                </a:solidFill>
              </a:rPr>
              <a:t>rear</a:t>
            </a:r>
            <a:r>
              <a:rPr lang="en-IN" dirty="0">
                <a:solidFill>
                  <a:srgbClr val="FF0000"/>
                </a:solidFill>
              </a:rPr>
              <a:t> </a:t>
            </a:r>
            <a:r>
              <a:rPr lang="en-IN" dirty="0"/>
              <a:t>element of a queue.</a:t>
            </a:r>
            <a:endParaRPr lang="en-US" dirty="0"/>
          </a:p>
        </p:txBody>
      </p:sp>
      <p:sp>
        <p:nvSpPr>
          <p:cNvPr id="4" name="TextBox 3"/>
          <p:cNvSpPr txBox="1"/>
          <p:nvPr/>
        </p:nvSpPr>
        <p:spPr>
          <a:xfrm>
            <a:off x="461682" y="2687209"/>
            <a:ext cx="5428129"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a:solidFill>
                  <a:schemeClr val="tx2"/>
                </a:solidFill>
                <a:latin typeface="Consolas" pitchFamily="49" charset="0"/>
                <a:cs typeface="Consolas" pitchFamily="49" charset="0"/>
              </a:rPr>
              <a:t>[Check for Queue Underflow]</a:t>
            </a:r>
          </a:p>
          <a:p>
            <a:pPr marL="538163"/>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(‘Queue 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dirty="0">
                <a:latin typeface="Consolas" pitchFamily="49" charset="0"/>
                <a:cs typeface="Consolas" pitchFamily="49" charset="0"/>
              </a:rPr>
              <a:t>    Y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Q[F]</a:t>
            </a:r>
          </a:p>
          <a:p>
            <a:pPr marL="574675" indent="-574675"/>
            <a:r>
              <a:rPr lang="en-IN" sz="2000" b="1" dirty="0">
                <a:solidFill>
                  <a:schemeClr val="tx2"/>
                </a:solidFill>
                <a:latin typeface="Consolas" pitchFamily="49" charset="0"/>
                <a:cs typeface="Consolas" pitchFamily="49" charset="0"/>
              </a:rPr>
              <a:t>3. [Is Single element left in Queue?]</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R  0</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F  F+1</a:t>
            </a:r>
            <a:br>
              <a:rPr lang="en-IN" dirty="0">
                <a:latin typeface="Consolas" pitchFamily="49" charset="0"/>
                <a:cs typeface="Consolas" pitchFamily="49" charset="0"/>
                <a:sym typeface="Wingdings" pitchFamily="2" charset="2"/>
              </a:rPr>
            </a:br>
            <a:r>
              <a:rPr lang="en-IN" b="1" dirty="0">
                <a:solidFill>
                  <a:schemeClr val="tx2"/>
                </a:solidFill>
                <a:latin typeface="Consolas" pitchFamily="49" charset="0"/>
                <a:cs typeface="Consolas" pitchFamily="49" charset="0"/>
              </a:rPr>
              <a:t>4. [Return Element]</a:t>
            </a:r>
          </a:p>
          <a:p>
            <a:r>
              <a:rPr lang="en-IN" b="1" dirty="0">
                <a:latin typeface="Consolas" pitchFamily="49" charset="0"/>
                <a:cs typeface="Consolas" pitchFamily="49" charset="0"/>
              </a:rPr>
              <a:t>    </a:t>
            </a:r>
            <a:r>
              <a:rPr lang="en-IN" dirty="0">
                <a:latin typeface="Consolas" pitchFamily="49" charset="0"/>
                <a:cs typeface="Consolas" pitchFamily="49" charset="0"/>
              </a:rPr>
              <a:t>Return (Y)</a:t>
            </a:r>
          </a:p>
        </p:txBody>
      </p:sp>
      <p:grpSp>
        <p:nvGrpSpPr>
          <p:cNvPr id="6" name="Group 5"/>
          <p:cNvGrpSpPr/>
          <p:nvPr/>
        </p:nvGrpSpPr>
        <p:grpSpPr>
          <a:xfrm>
            <a:off x="8373033" y="2544675"/>
            <a:ext cx="2655064" cy="457200"/>
            <a:chOff x="5486400" y="1219200"/>
            <a:chExt cx="2655064" cy="457200"/>
          </a:xfrm>
        </p:grpSpPr>
        <p:sp>
          <p:nvSpPr>
            <p:cNvPr id="7" name="Rectangle 6"/>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8384969" y="4320985"/>
            <a:ext cx="2655064" cy="457200"/>
            <a:chOff x="5486400" y="1219200"/>
            <a:chExt cx="2655064" cy="457200"/>
          </a:xfrm>
        </p:grpSpPr>
        <p:sp>
          <p:nvSpPr>
            <p:cNvPr id="13" name="Rectangle 12"/>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384969" y="5921186"/>
            <a:ext cx="2655064" cy="457200"/>
            <a:chOff x="5486400" y="1219200"/>
            <a:chExt cx="2655064" cy="457200"/>
          </a:xfrm>
        </p:grpSpPr>
        <p:sp>
          <p:nvSpPr>
            <p:cNvPr id="19" name="Rectangle 18"/>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21" name="Rectangle 20"/>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22" name="Rectangle 21"/>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6812306" y="2066361"/>
            <a:ext cx="1327078" cy="646331"/>
          </a:xfrm>
          <a:prstGeom prst="rect">
            <a:avLst/>
          </a:prstGeom>
          <a:noFill/>
        </p:spPr>
        <p:txBody>
          <a:bodyPr wrap="square" rtlCol="0">
            <a:spAutoFit/>
          </a:bodyPr>
          <a:lstStyle/>
          <a:p>
            <a:r>
              <a:rPr lang="en-IN" b="1" dirty="0"/>
              <a:t>Case No 1: </a:t>
            </a:r>
          </a:p>
          <a:p>
            <a:r>
              <a:rPr lang="en-IN" b="1" dirty="0">
                <a:solidFill>
                  <a:schemeClr val="accent3">
                    <a:lumMod val="75000"/>
                  </a:schemeClr>
                </a:solidFill>
              </a:rPr>
              <a:t>F=0, R=0</a:t>
            </a:r>
            <a:endParaRPr lang="en-US" b="1" dirty="0">
              <a:solidFill>
                <a:schemeClr val="accent3">
                  <a:lumMod val="75000"/>
                </a:schemeClr>
              </a:solidFill>
            </a:endParaRPr>
          </a:p>
        </p:txBody>
      </p:sp>
      <p:sp>
        <p:nvSpPr>
          <p:cNvPr id="25" name="TextBox 24"/>
          <p:cNvSpPr txBox="1"/>
          <p:nvPr/>
        </p:nvSpPr>
        <p:spPr>
          <a:xfrm>
            <a:off x="8384969" y="2980760"/>
            <a:ext cx="2655064" cy="369332"/>
          </a:xfrm>
          <a:prstGeom prst="rect">
            <a:avLst/>
          </a:prstGeom>
          <a:noFill/>
        </p:spPr>
        <p:txBody>
          <a:bodyPr wrap="square" rtlCol="0">
            <a:spAutoFit/>
          </a:bodyPr>
          <a:lstStyle/>
          <a:p>
            <a:pPr algn="ctr"/>
            <a:r>
              <a:rPr lang="en-IN" b="1" dirty="0">
                <a:solidFill>
                  <a:srgbClr val="C00000"/>
                </a:solidFill>
              </a:rPr>
              <a:t>Queue Underflow</a:t>
            </a:r>
            <a:endParaRPr lang="en-US" b="1" dirty="0">
              <a:solidFill>
                <a:srgbClr val="C00000"/>
              </a:solidFill>
            </a:endParaRPr>
          </a:p>
        </p:txBody>
      </p:sp>
      <p:sp>
        <p:nvSpPr>
          <p:cNvPr id="26" name="TextBox 25"/>
          <p:cNvSpPr txBox="1"/>
          <p:nvPr/>
        </p:nvSpPr>
        <p:spPr>
          <a:xfrm>
            <a:off x="6893555" y="3482786"/>
            <a:ext cx="1327078" cy="646331"/>
          </a:xfrm>
          <a:prstGeom prst="rect">
            <a:avLst/>
          </a:prstGeom>
          <a:noFill/>
        </p:spPr>
        <p:txBody>
          <a:bodyPr wrap="square" rtlCol="0">
            <a:spAutoFit/>
          </a:bodyPr>
          <a:lstStyle/>
          <a:p>
            <a:r>
              <a:rPr lang="en-IN" b="1" dirty="0"/>
              <a:t>Case No 2: </a:t>
            </a:r>
          </a:p>
          <a:p>
            <a:r>
              <a:rPr lang="en-IN" b="1" dirty="0">
                <a:solidFill>
                  <a:schemeClr val="accent3">
                    <a:lumMod val="75000"/>
                  </a:schemeClr>
                </a:solidFill>
              </a:rPr>
              <a:t>F=3, R=3</a:t>
            </a:r>
            <a:endParaRPr lang="en-US" b="1" dirty="0">
              <a:solidFill>
                <a:schemeClr val="accent3">
                  <a:lumMod val="75000"/>
                </a:schemeClr>
              </a:solidFill>
            </a:endParaRPr>
          </a:p>
        </p:txBody>
      </p:sp>
      <p:grpSp>
        <p:nvGrpSpPr>
          <p:cNvPr id="27" name="Group 26"/>
          <p:cNvGrpSpPr/>
          <p:nvPr/>
        </p:nvGrpSpPr>
        <p:grpSpPr>
          <a:xfrm>
            <a:off x="9483901" y="3558986"/>
            <a:ext cx="228600" cy="727999"/>
            <a:chOff x="802406" y="4606001"/>
            <a:chExt cx="228600" cy="727999"/>
          </a:xfrm>
        </p:grpSpPr>
        <p:sp>
          <p:nvSpPr>
            <p:cNvPr id="28" name="TextBox 27"/>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9" name="Straight Arrow Connector 28"/>
            <p:cNvCxnSpPr>
              <a:stCxn id="2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9678531" y="3558986"/>
            <a:ext cx="228600" cy="727999"/>
            <a:chOff x="695898" y="4606001"/>
            <a:chExt cx="228600" cy="727999"/>
          </a:xfrm>
        </p:grpSpPr>
        <p:sp>
          <p:nvSpPr>
            <p:cNvPr id="31" name="TextBox 30"/>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32" name="Straight Arrow Connector 31"/>
            <p:cNvCxnSpPr>
              <a:stCxn id="3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3" name="Straight Connector 32"/>
          <p:cNvCxnSpPr/>
          <p:nvPr/>
        </p:nvCxnSpPr>
        <p:spPr>
          <a:xfrm>
            <a:off x="6925233" y="3361761"/>
            <a:ext cx="40386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903199" y="4320985"/>
            <a:ext cx="1143000" cy="369332"/>
          </a:xfrm>
          <a:prstGeom prst="rect">
            <a:avLst/>
          </a:prstGeom>
          <a:noFill/>
        </p:spPr>
        <p:txBody>
          <a:bodyPr wrap="square" rtlCol="0">
            <a:spAutoFit/>
          </a:bodyPr>
          <a:lstStyle/>
          <a:p>
            <a:r>
              <a:rPr lang="en-IN" b="1" dirty="0">
                <a:solidFill>
                  <a:srgbClr val="00B050"/>
                </a:solidFill>
              </a:rPr>
              <a:t>F=0, R=0</a:t>
            </a:r>
            <a:endParaRPr lang="en-US" b="1" dirty="0">
              <a:solidFill>
                <a:srgbClr val="00B050"/>
              </a:solidFill>
            </a:endParaRPr>
          </a:p>
        </p:txBody>
      </p:sp>
      <p:cxnSp>
        <p:nvCxnSpPr>
          <p:cNvPr id="35" name="Straight Connector 34"/>
          <p:cNvCxnSpPr/>
          <p:nvPr/>
        </p:nvCxnSpPr>
        <p:spPr>
          <a:xfrm>
            <a:off x="6925233" y="4988856"/>
            <a:ext cx="40386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957819" y="5198656"/>
            <a:ext cx="1327078" cy="646331"/>
          </a:xfrm>
          <a:prstGeom prst="rect">
            <a:avLst/>
          </a:prstGeom>
          <a:noFill/>
        </p:spPr>
        <p:txBody>
          <a:bodyPr wrap="square" rtlCol="0">
            <a:spAutoFit/>
          </a:bodyPr>
          <a:lstStyle/>
          <a:p>
            <a:r>
              <a:rPr lang="en-IN" b="1" dirty="0"/>
              <a:t>Case No 3: </a:t>
            </a:r>
          </a:p>
          <a:p>
            <a:r>
              <a:rPr lang="en-IN" b="1" dirty="0">
                <a:solidFill>
                  <a:schemeClr val="accent3">
                    <a:lumMod val="75000"/>
                  </a:schemeClr>
                </a:solidFill>
              </a:rPr>
              <a:t>F=1, R=3</a:t>
            </a:r>
            <a:endParaRPr lang="en-US" b="1" dirty="0">
              <a:solidFill>
                <a:schemeClr val="accent3">
                  <a:lumMod val="75000"/>
                </a:schemeClr>
              </a:solidFill>
            </a:endParaRPr>
          </a:p>
        </p:txBody>
      </p:sp>
      <p:grpSp>
        <p:nvGrpSpPr>
          <p:cNvPr id="37" name="Group 36"/>
          <p:cNvGrpSpPr/>
          <p:nvPr/>
        </p:nvGrpSpPr>
        <p:grpSpPr>
          <a:xfrm>
            <a:off x="8525433" y="5193188"/>
            <a:ext cx="228600" cy="727999"/>
            <a:chOff x="802406" y="4606001"/>
            <a:chExt cx="228600" cy="727999"/>
          </a:xfrm>
        </p:grpSpPr>
        <p:sp>
          <p:nvSpPr>
            <p:cNvPr id="38" name="TextBox 37"/>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9" name="Straight Arrow Connector 38"/>
            <p:cNvCxnSpPr>
              <a:stCxn id="3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0" name="Group 39"/>
          <p:cNvGrpSpPr/>
          <p:nvPr/>
        </p:nvGrpSpPr>
        <p:grpSpPr>
          <a:xfrm>
            <a:off x="9592233" y="5193188"/>
            <a:ext cx="228600" cy="727999"/>
            <a:chOff x="695898" y="4606001"/>
            <a:chExt cx="228600" cy="727999"/>
          </a:xfrm>
        </p:grpSpPr>
        <p:sp>
          <p:nvSpPr>
            <p:cNvPr id="41" name="TextBox 40"/>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42" name="Straight Arrow Connector 41"/>
            <p:cNvCxnSpPr>
              <a:stCxn id="4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3" name="TextBox 42"/>
          <p:cNvSpPr txBox="1"/>
          <p:nvPr/>
        </p:nvSpPr>
        <p:spPr>
          <a:xfrm>
            <a:off x="9509520" y="4364919"/>
            <a:ext cx="418704" cy="369332"/>
          </a:xfrm>
          <a:prstGeom prst="rect">
            <a:avLst/>
          </a:prstGeom>
          <a:noFill/>
        </p:spPr>
        <p:txBody>
          <a:bodyPr wrap="none" rtlCol="0">
            <a:spAutoFit/>
          </a:bodyPr>
          <a:lstStyle/>
          <a:p>
            <a:r>
              <a:rPr lang="en-IN" b="1" dirty="0">
                <a:solidFill>
                  <a:schemeClr val="bg1"/>
                </a:solidFill>
              </a:rPr>
              <a:t>50</a:t>
            </a:r>
            <a:endParaRPr lang="en-US" b="1" dirty="0">
              <a:solidFill>
                <a:schemeClr val="bg1"/>
              </a:solidFill>
            </a:endParaRPr>
          </a:p>
        </p:txBody>
      </p:sp>
      <p:sp>
        <p:nvSpPr>
          <p:cNvPr id="44" name="TextBox 43"/>
          <p:cNvSpPr txBox="1"/>
          <p:nvPr/>
        </p:nvSpPr>
        <p:spPr>
          <a:xfrm>
            <a:off x="8493301" y="5976271"/>
            <a:ext cx="301686" cy="369332"/>
          </a:xfrm>
          <a:prstGeom prst="rect">
            <a:avLst/>
          </a:prstGeom>
          <a:noFill/>
        </p:spPr>
        <p:txBody>
          <a:bodyPr wrap="none" rtlCol="0">
            <a:spAutoFit/>
          </a:bodyPr>
          <a:lstStyle/>
          <a:p>
            <a:r>
              <a:rPr lang="en-IN" b="1" dirty="0">
                <a:solidFill>
                  <a:schemeClr val="bg1"/>
                </a:solidFill>
              </a:rPr>
              <a:t>5</a:t>
            </a:r>
            <a:endParaRPr lang="en-US" b="1" dirty="0">
              <a:solidFill>
                <a:schemeClr val="bg1"/>
              </a:solidFill>
            </a:endParaRPr>
          </a:p>
        </p:txBody>
      </p:sp>
      <p:sp>
        <p:nvSpPr>
          <p:cNvPr id="45" name="TextBox 44"/>
          <p:cNvSpPr txBox="1"/>
          <p:nvPr/>
        </p:nvSpPr>
        <p:spPr>
          <a:xfrm>
            <a:off x="6958284" y="6085254"/>
            <a:ext cx="1143000" cy="369332"/>
          </a:xfrm>
          <a:prstGeom prst="rect">
            <a:avLst/>
          </a:prstGeom>
          <a:noFill/>
        </p:spPr>
        <p:txBody>
          <a:bodyPr wrap="square" rtlCol="0">
            <a:spAutoFit/>
          </a:bodyPr>
          <a:lstStyle/>
          <a:p>
            <a:r>
              <a:rPr lang="en-IN" b="1" dirty="0">
                <a:solidFill>
                  <a:srgbClr val="00B050"/>
                </a:solidFill>
              </a:rPr>
              <a:t>F=2, R=3</a:t>
            </a:r>
            <a:endParaRPr lang="en-US" b="1" dirty="0">
              <a:solidFill>
                <a:srgbClr val="00B050"/>
              </a:solidFill>
            </a:endParaRPr>
          </a:p>
        </p:txBody>
      </p:sp>
    </p:spTree>
    <p:extLst>
      <p:ext uri="{BB962C8B-B14F-4D97-AF65-F5344CB8AC3E}">
        <p14:creationId xmlns:p14="http://schemas.microsoft.com/office/powerpoint/2010/main" val="41130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63" presetClass="path" presetSubtype="0" accel="50000" decel="50000" fill="hold" nodeType="clickEffect">
                                  <p:stCondLst>
                                    <p:cond delay="0"/>
                                  </p:stCondLst>
                                  <p:childTnLst>
                                    <p:animMotion origin="layout" path="M -3.54167E-6 4.81481E-6 L 0.04388 4.81481E-6 " pathEditMode="relative" rAng="0" ptsTypes="AA">
                                      <p:cBhvr>
                                        <p:cTn id="134" dur="2000" fill="hold"/>
                                        <p:tgtEl>
                                          <p:spTgt spid="37"/>
                                        </p:tgtEl>
                                        <p:attrNameLst>
                                          <p:attrName>ppt_x</p:attrName>
                                          <p:attrName>ppt_y</p:attrName>
                                        </p:attrNameLst>
                                      </p:cBhvr>
                                      <p:rCtr x="2201" y="0"/>
                                    </p:animMotion>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26" grpId="0"/>
      <p:bldP spid="34" grpId="0"/>
      <p:bldP spid="36" grpId="0"/>
      <p:bldP spid="43" grpId="0"/>
      <p:bldP spid="43" grpId="1"/>
      <p:bldP spid="44" grpId="0"/>
      <p:bldP spid="44" grpId="1"/>
      <p:bldP spid="45"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4488</TotalTime>
  <Words>2253</Words>
  <Application>Microsoft Office PowerPoint</Application>
  <PresentationFormat>Widescreen</PresentationFormat>
  <Paragraphs>476</Paragraphs>
  <Slides>25</Slides>
  <Notes>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Arial</vt:lpstr>
      <vt:lpstr>Wingdings 2</vt:lpstr>
      <vt:lpstr>Wingdings</vt:lpstr>
      <vt:lpstr>Roboto Condensed Light</vt:lpstr>
      <vt:lpstr>Consolas</vt:lpstr>
      <vt:lpstr>Wingdings 3</vt:lpstr>
      <vt:lpstr>Roboto Condensed</vt:lpstr>
      <vt:lpstr>Office Theme</vt:lpstr>
      <vt:lpstr>Unit-2 (Part 1) Queue : Linear Data Structure</vt:lpstr>
      <vt:lpstr>PowerPoint Presentation</vt:lpstr>
      <vt:lpstr>Queue</vt:lpstr>
      <vt:lpstr>Queue</vt:lpstr>
      <vt:lpstr>Queue - Applications</vt:lpstr>
      <vt:lpstr>Applications of Queue</vt:lpstr>
      <vt:lpstr>Queue - Operations</vt:lpstr>
      <vt:lpstr>Procedure: Enqueue (Q, F, R, N,Y)</vt:lpstr>
      <vt:lpstr>Function:  Dequeue (Q, F, R)</vt:lpstr>
      <vt:lpstr>Example of Queue Insert / Delete</vt:lpstr>
      <vt:lpstr>Circular Queue</vt:lpstr>
      <vt:lpstr>Circular Queue</vt:lpstr>
      <vt:lpstr>Circular Queue - Operations </vt:lpstr>
      <vt:lpstr>Procedure: CQINSERT (F, R, Q, N, Y)</vt:lpstr>
      <vt:lpstr>Function: CQDELETE (F, R, Q, N)</vt:lpstr>
      <vt:lpstr>Example of CQueue Insert / Delete</vt:lpstr>
      <vt:lpstr>Double Ended Queue</vt:lpstr>
      <vt:lpstr>DQueue</vt:lpstr>
      <vt:lpstr>Double Ended Queue - Operations</vt:lpstr>
      <vt:lpstr>Procedure: DQINSERT_FRONT (Q,F,R,N,Y)</vt:lpstr>
      <vt:lpstr>Function: DQDELETE_REAR(Q,F,R)</vt:lpstr>
      <vt:lpstr>Priority Queue</vt:lpstr>
      <vt:lpstr>Priority Queue Cont…</vt:lpstr>
      <vt:lpstr>Frequently asked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 Linear Data Structure</dc:title>
  <dc:creator>ADMIN</dc:creator>
  <cp:keywords>Queue, Data Structure, Darshan Institute of Engineering &amp; Technology, DIET</cp:keywords>
  <cp:lastModifiedBy>HareKrishna</cp:lastModifiedBy>
  <cp:revision>406</cp:revision>
  <dcterms:created xsi:type="dcterms:W3CDTF">2020-05-01T05:09:15Z</dcterms:created>
  <dcterms:modified xsi:type="dcterms:W3CDTF">2024-07-25T08:25:33Z</dcterms:modified>
</cp:coreProperties>
</file>