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83" r:id="rId2"/>
    <p:sldId id="292" r:id="rId3"/>
    <p:sldId id="387" r:id="rId4"/>
    <p:sldId id="345" r:id="rId5"/>
    <p:sldId id="346" r:id="rId6"/>
    <p:sldId id="395" r:id="rId7"/>
    <p:sldId id="386" r:id="rId8"/>
    <p:sldId id="388" r:id="rId9"/>
    <p:sldId id="348" r:id="rId10"/>
    <p:sldId id="349" r:id="rId11"/>
    <p:sldId id="350" r:id="rId12"/>
    <p:sldId id="351" r:id="rId13"/>
    <p:sldId id="410" r:id="rId14"/>
    <p:sldId id="389" r:id="rId15"/>
    <p:sldId id="353" r:id="rId16"/>
    <p:sldId id="383" r:id="rId17"/>
    <p:sldId id="355" r:id="rId18"/>
    <p:sldId id="357" r:id="rId19"/>
    <p:sldId id="359" r:id="rId20"/>
    <p:sldId id="390" r:id="rId21"/>
    <p:sldId id="360" r:id="rId22"/>
    <p:sldId id="361" r:id="rId23"/>
    <p:sldId id="362" r:id="rId24"/>
    <p:sldId id="391" r:id="rId25"/>
    <p:sldId id="363" r:id="rId26"/>
    <p:sldId id="364" r:id="rId27"/>
    <p:sldId id="365" r:id="rId28"/>
    <p:sldId id="366" r:id="rId29"/>
    <p:sldId id="367" r:id="rId30"/>
    <p:sldId id="368" r:id="rId31"/>
    <p:sldId id="398" r:id="rId32"/>
    <p:sldId id="399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370" r:id="rId41"/>
    <p:sldId id="409" r:id="rId42"/>
    <p:sldId id="396" r:id="rId43"/>
    <p:sldId id="408" r:id="rId44"/>
    <p:sldId id="392" r:id="rId45"/>
    <p:sldId id="371" r:id="rId46"/>
    <p:sldId id="372" r:id="rId47"/>
    <p:sldId id="413" r:id="rId48"/>
    <p:sldId id="373" r:id="rId49"/>
    <p:sldId id="374" r:id="rId50"/>
    <p:sldId id="375" r:id="rId51"/>
    <p:sldId id="393" r:id="rId52"/>
    <p:sldId id="376" r:id="rId53"/>
    <p:sldId id="377" r:id="rId54"/>
    <p:sldId id="414" r:id="rId55"/>
    <p:sldId id="415" r:id="rId56"/>
    <p:sldId id="394" r:id="rId57"/>
    <p:sldId id="378" r:id="rId58"/>
    <p:sldId id="379" r:id="rId59"/>
    <p:sldId id="380" r:id="rId60"/>
    <p:sldId id="381" r:id="rId61"/>
    <p:sldId id="382" r:id="rId62"/>
    <p:sldId id="416" r:id="rId63"/>
    <p:sldId id="385" r:id="rId64"/>
  </p:sldIdLst>
  <p:sldSz cx="12192000" cy="6858000"/>
  <p:notesSz cx="6858000" cy="9144000"/>
  <p:embeddedFontLs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  <p:embeddedFont>
      <p:font typeface="Roboto Condensed Light" panose="02000000000000000000" pitchFamily="2" charset="0"/>
      <p:regular r:id="rId75"/>
      <p:italic r:id="rId76"/>
    </p:embeddedFont>
    <p:embeddedFont>
      <p:font typeface="Wingdings 2" panose="05020102010507070707" pitchFamily="18" charset="2"/>
      <p:regular r:id="rId77"/>
    </p:embeddedFont>
    <p:embeddedFont>
      <p:font typeface="Wingdings 3" panose="05040102010807070707" pitchFamily="18" charset="2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1x1H6HZZwhmDafxeHt+cA==" hashData="YDqdTF5G0Sim9ppBDSTASqeQqG3+6/tPC3p4mLr20j3pR+1wPhaDz9lDtt+8l+RDXiN77PPmQY0nmU05McZ3g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2FA0AE"/>
    <a:srgbClr val="558ED5"/>
    <a:srgbClr val="B84742"/>
    <a:srgbClr val="5C0000"/>
    <a:srgbClr val="1D3064"/>
    <a:srgbClr val="F54337"/>
    <a:srgbClr val="ED524F"/>
    <a:srgbClr val="3366FF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1D37084-7B86-4282-7E64-C39C36DDD8C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97839DA-1409-302C-B631-51AB9B4EE83D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8182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726758" y="1499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69D8F-A94F-5990-D6C7-86B7513ABCA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E76C4-FD01-DC7D-1EBF-A0C8DEC6280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A584F-738E-8479-5CDC-387AA7688E0F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3)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Stack </a:t>
            </a:r>
            <a:br>
              <a:rPr lang="en-US" sz="6000" dirty="0"/>
            </a:br>
            <a:r>
              <a:rPr lang="en-US" sz="6000" b="0" dirty="0"/>
              <a:t>Linear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: POP (S,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of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 The element is not deleted by this function.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046" y="879566"/>
            <a:ext cx="5617028" cy="568669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of Stack using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Class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top=-1;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MAX=5;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[] stack = new </a:t>
            </a:r>
            <a:r>
              <a:rPr lang="en-US" sz="1400" b="1" dirty="0" err="1"/>
              <a:t>int</a:t>
            </a:r>
            <a:r>
              <a:rPr lang="en-US" sz="1400" b="1" dirty="0"/>
              <a:t>[MAX];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public void push(</a:t>
            </a:r>
            <a:r>
              <a:rPr lang="en-US" sz="1400" b="1" dirty="0" err="1"/>
              <a:t>int</a:t>
            </a:r>
            <a:r>
              <a:rPr lang="en-US" sz="1400" b="1" dirty="0"/>
              <a:t> 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if(top&gt;=MAX-1)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	</a:t>
            </a:r>
            <a:r>
              <a:rPr lang="en-US" sz="1400" b="1" dirty="0" err="1"/>
              <a:t>System.out.println</a:t>
            </a:r>
            <a:r>
              <a:rPr lang="en-US" sz="1400" b="1" dirty="0"/>
              <a:t>(“Stack Overflow”);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	top++;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	stack[top]=n;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876144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</p:spTree>
    <p:extLst>
      <p:ext uri="{BB962C8B-B14F-4D97-AF65-F5344CB8AC3E}">
        <p14:creationId xmlns:p14="http://schemas.microsoft.com/office/powerpoint/2010/main" val="36729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 the grammar of the input string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407226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79" y="868973"/>
            <a:ext cx="11929641" cy="1270682"/>
            <a:chOff x="381000" y="1066800"/>
            <a:chExt cx="8534400" cy="1270682"/>
          </a:xfrm>
          <a:solidFill>
            <a:schemeClr val="bg1">
              <a:lumMod val="9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270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Write an algorithm which will check that the given string belongs to following grammar or not.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67496"/>
              <a:ext cx="8382000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/>
                <a:t>}</a:t>
              </a:r>
              <a:r>
                <a:rPr lang="en-IN" sz="2400" b="1" baseline="30000" dirty="0"/>
                <a:t>*</a:t>
              </a:r>
              <a:r>
                <a:rPr lang="en-IN" sz="2400" b="1" dirty="0"/>
                <a:t>} (Where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177" y="3320398"/>
            <a:ext cx="11929641" cy="1996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C00000"/>
                </a:solidFill>
              </a:rPr>
              <a:t>STRING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on the alphabet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i="1" dirty="0">
                <a:solidFill>
                  <a:srgbClr val="C00000"/>
                </a:solidFill>
              </a:rPr>
              <a:t>{a, b, c}</a:t>
            </a:r>
            <a:r>
              <a:rPr lang="en-IN" sz="2200" b="1" i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which contains a blank in its rightmost character position.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C00000"/>
                </a:solidFill>
              </a:rPr>
              <a:t>NEXTCHAR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returns the next symbol in STRING.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C00000"/>
                </a:solidFill>
              </a:rPr>
              <a:t>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represents the stack and </a:t>
            </a:r>
            <a:r>
              <a:rPr lang="en-IN" sz="2200" b="1" dirty="0">
                <a:solidFill>
                  <a:srgbClr val="C00000"/>
                </a:solidFill>
              </a:rPr>
              <a:t>TOP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is a pointer to the top element of the stack.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178" y="2252508"/>
            <a:ext cx="11929641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188" y="227868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2188" y="227058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8988" y="227058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3188" y="268602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Invalid 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2188" y="270386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33" y="797980"/>
            <a:ext cx="594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33" y="2316823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‘c’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2568" y="797980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[Scan characters following ‘c’; Compare them to the characters on stack]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 [TOP] ≠ ‘c’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NEXT ← NEXTCHAR (STRING)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X ← POP (S, TOP)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  NEXT ≠ X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Write(‘INVALID STRING’)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  Exit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2568" y="3982565"/>
            <a:ext cx="594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NEXT = ‘ ‘ 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Write (‘VALID STRING’)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2568" y="5798274"/>
            <a:ext cx="594000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8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094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0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138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00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21138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87056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7315199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228601" y="819448"/>
            <a:ext cx="559397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0619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7235" y="2374245"/>
            <a:ext cx="5593975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234" y="3413282"/>
            <a:ext cx="5593975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749200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1138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9200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1138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200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21138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32" name="Left Brace 31"/>
          <p:cNvSpPr/>
          <p:nvPr/>
        </p:nvSpPr>
        <p:spPr>
          <a:xfrm>
            <a:off x="7315198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5" name="Group 34"/>
          <p:cNvGrpSpPr/>
          <p:nvPr/>
        </p:nvGrpSpPr>
        <p:grpSpPr>
          <a:xfrm>
            <a:off x="8798056" y="1187065"/>
            <a:ext cx="689612" cy="682366"/>
            <a:chOff x="7277100" y="1350666"/>
            <a:chExt cx="689612" cy="6823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860619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91539" y="46910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0.049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7 L 4.375E-6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 L 4.37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171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8 L 4.375E-6 0.10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1 L 4.375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8" grpId="0"/>
      <p:bldP spid="14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0115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9246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 err="1"/>
              <a:t>ca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0115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2047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8" y="990600"/>
            <a:ext cx="672595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 characters following ‘c’;</a:t>
            </a:r>
          </a:p>
          <a:p>
            <a:pPr marL="442913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them to the characters on stack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S[TOP] ≠ ‘c’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NEXT ← NEXTCHAR (STRING)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X ← POP (S, TOP)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Exit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7767187" y="4757296"/>
            <a:ext cx="89069" cy="90220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288496" y="5008343"/>
            <a:ext cx="21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8" y="1713441"/>
            <a:ext cx="6725956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0115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204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10115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204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07965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36108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281528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10115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14204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10115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4204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10115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4204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8" name="Left Brace 67"/>
          <p:cNvSpPr/>
          <p:nvPr/>
        </p:nvSpPr>
        <p:spPr>
          <a:xfrm>
            <a:off x="7736107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7281528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13044" y="4693266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63003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668119" y="1187927"/>
            <a:ext cx="689612" cy="682366"/>
            <a:chOff x="7277100" y="1350666"/>
            <a:chExt cx="689612" cy="68236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7909923" y="5666434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808861" y="4236180"/>
            <a:ext cx="202158" cy="2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738" y="3986245"/>
            <a:ext cx="6724800" cy="202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NEXT ← NEXTCHAR (STRING)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If	 NEXT = ‘ ‘ 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Then	 Write (‘VALID STRING’)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Else	 Write (‘INVALID STRING’)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5738" y="4396400"/>
            <a:ext cx="6724800" cy="36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9" name="TextBox 78"/>
          <p:cNvSpPr txBox="1"/>
          <p:nvPr/>
        </p:nvSpPr>
        <p:spPr>
          <a:xfrm>
            <a:off x="7910115" y="5686427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3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1719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189 L 4.375E-6 0.08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467 L 0.00182 0.15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17 L -0.00586 0.07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3.33333E-6 L 0.03555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419 L 4.375E-6 0.094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3.33333E-6 L 0.05144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629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5972 L 4.375E-6 0.121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 animBg="1"/>
      <p:bldP spid="36" grpId="0" animBg="1"/>
      <p:bldP spid="27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6" grpId="0" animBg="1"/>
      <p:bldP spid="76" grpId="1" animBg="1"/>
      <p:bldP spid="78" grpId="0" animBg="1"/>
      <p:bldP spid="77" grpId="0" animBg="1"/>
      <p:bldP spid="77" grpId="1" animBg="1"/>
      <p:bldP spid="77" grpId="2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determine if an input character string is of the form </a:t>
            </a:r>
            <a:r>
              <a:rPr lang="en-IN" b="1" i="1" dirty="0" err="1">
                <a:solidFill>
                  <a:srgbClr val="C00000"/>
                </a:solidFill>
              </a:rPr>
              <a:t>a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 err="1">
                <a:solidFill>
                  <a:srgbClr val="C00000"/>
                </a:solidFill>
              </a:rPr>
              <a:t>b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>
                <a:solidFill>
                  <a:srgbClr val="C00000"/>
                </a:solidFill>
              </a:rPr>
              <a:t> where i&gt;=1</a:t>
            </a:r>
            <a:r>
              <a:rPr lang="en-IN" dirty="0"/>
              <a:t> </a:t>
            </a:r>
          </a:p>
          <a:p>
            <a:r>
              <a:rPr lang="en-IN" dirty="0"/>
              <a:t>i.e. number of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Stack – Introduction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Operations on Stack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 of Stack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Check the given grammar for the input string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Polish Notations and their compilation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Infix to Postfix Conversion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Infix to Prefix Conversion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Evaluation of Postfix Expression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Evaluation of Prefix Expression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Recursion (Factorial)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41580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operands.</a:t>
            </a:r>
          </a:p>
          <a:p>
            <a:r>
              <a:rPr lang="en-IN" b="1" i="1" dirty="0"/>
              <a:t>Repeated 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expression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b="1" dirty="0"/>
              <a:t> 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Operand</a:t>
            </a:r>
          </a:p>
          <a:p>
            <a:r>
              <a:rPr lang="en-IN" b="1" dirty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of notation is known </a:t>
            </a:r>
            <a:r>
              <a:rPr lang="en-IN" b="1" dirty="0" err="1">
                <a:solidFill>
                  <a:srgbClr val="C00000"/>
                </a:solidFill>
              </a:rPr>
              <a:t>Lukasiewicz</a:t>
            </a:r>
            <a:r>
              <a:rPr lang="en-IN" b="1" dirty="0">
                <a:solidFill>
                  <a:srgbClr val="C00000"/>
                </a:solidFill>
              </a:rPr>
              <a:t>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Reverse 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due to Polish logician </a:t>
            </a:r>
            <a:r>
              <a:rPr lang="en-IN" i="1" dirty="0"/>
              <a:t>Jan </a:t>
            </a:r>
            <a:r>
              <a:rPr lang="en-IN" i="1" dirty="0" err="1"/>
              <a:t>Lukasiewicz</a:t>
            </a:r>
            <a:r>
              <a:rPr lang="en-IN" dirty="0"/>
              <a:t>.</a:t>
            </a:r>
          </a:p>
          <a:p>
            <a:r>
              <a:rPr lang="en-IN" dirty="0"/>
              <a:t>In both </a:t>
            </a:r>
            <a:r>
              <a:rPr lang="en-IN" b="1" dirty="0"/>
              <a:t>prefix</a:t>
            </a:r>
            <a:r>
              <a:rPr lang="en-IN" dirty="0"/>
              <a:t> and </a:t>
            </a:r>
            <a:r>
              <a:rPr lang="en-IN" b="1" dirty="0"/>
              <a:t>postfix </a:t>
            </a:r>
            <a:r>
              <a:rPr lang="en-IN" dirty="0"/>
              <a:t>equivalents of an infix expression, the </a:t>
            </a:r>
            <a:r>
              <a:rPr lang="en-IN" b="1" i="1" dirty="0">
                <a:solidFill>
                  <a:srgbClr val="C00000"/>
                </a:solidFill>
              </a:rPr>
              <a:t>variables are in same relative position</a:t>
            </a:r>
            <a:r>
              <a:rPr lang="en-IN" dirty="0"/>
              <a:t>.</a:t>
            </a:r>
          </a:p>
          <a:p>
            <a:r>
              <a:rPr lang="en-IN" dirty="0"/>
              <a:t>The expressions in postfix or prefix form are </a:t>
            </a:r>
            <a:r>
              <a:rPr lang="en-IN" b="1" i="1" dirty="0">
                <a:solidFill>
                  <a:srgbClr val="C00000"/>
                </a:solidFill>
              </a:rPr>
              <a:t>parenthesis free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u="sng" dirty="0"/>
              <a:t>operators are rearranged according to rules of precedence for operators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+ (b *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8723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Rank of any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DA3-87BC-CC56-5D42-0B20E3FF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325" y="849128"/>
            <a:ext cx="1181996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 = ( A + B * C / D - E + F / G / ( H + I ))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324" y="2108537"/>
            <a:ext cx="118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R(A) + R(+) + R(B) + R(*) + R(C) + R (/) + R(D) + R(-) + R(E) + R(+) + R(F) + R(/) + R(G)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0220" y="2513737"/>
            <a:ext cx="3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R(/) + R(H) + R(+) + R(I)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324" y="1428763"/>
            <a:ext cx="118199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Note: R = </a:t>
            </a:r>
            <a:r>
              <a:rPr lang="en-IN" sz="2400" b="1" i="1" dirty="0">
                <a:solidFill>
                  <a:schemeClr val="bg1"/>
                </a:solidFill>
              </a:rPr>
              <a:t>Rank</a:t>
            </a:r>
            <a:r>
              <a:rPr lang="en-IN" sz="2400" b="1" dirty="0"/>
              <a:t>, Rank of Variable </a:t>
            </a:r>
            <a:r>
              <a:rPr lang="en-IN" sz="2400" b="1" i="1" dirty="0">
                <a:solidFill>
                  <a:schemeClr val="bg1"/>
                </a:solidFill>
              </a:rPr>
              <a:t>= 1</a:t>
            </a:r>
            <a:r>
              <a:rPr lang="en-IN" sz="2400" b="1" dirty="0"/>
              <a:t>, Rank of binary operators </a:t>
            </a:r>
            <a:r>
              <a:rPr lang="en-IN" sz="2400" b="1" i="1" dirty="0">
                <a:solidFill>
                  <a:schemeClr val="bg1"/>
                </a:solidFill>
              </a:rPr>
              <a:t>= -1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23" y="3169503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3" y="3825269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806" y="4505284"/>
            <a:ext cx="8763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Any Expression is valid if Rank of that expression is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356"/>
              </p:ext>
            </p:extLst>
          </p:nvPr>
        </p:nvGraphicFramePr>
        <p:xfrm>
          <a:off x="248771" y="826341"/>
          <a:ext cx="11694458" cy="432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INFIX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>
                <a:solidFill>
                  <a:srgbClr val="C00000"/>
                </a:solidFill>
              </a:rPr>
              <a:t>‘)’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This algorithm </a:t>
            </a:r>
            <a:r>
              <a:rPr lang="en-IN" b="1" i="1" dirty="0">
                <a:solidFill>
                  <a:srgbClr val="C00000"/>
                </a:solidFill>
              </a:rPr>
              <a:t>converts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>
                <a:solidFill>
                  <a:srgbClr val="C00000"/>
                </a:solidFill>
              </a:rPr>
              <a:t>POLISH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All symbols have precedence value given by the table.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dirty="0"/>
              <a:t>The integer variable </a:t>
            </a:r>
            <a:r>
              <a:rPr lang="en-IN" b="1" dirty="0">
                <a:solidFill>
                  <a:srgbClr val="C00000"/>
                </a:solidFill>
              </a:rPr>
              <a:t>RANK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contains the rank of expression. </a:t>
            </a:r>
          </a:p>
          <a:p>
            <a:r>
              <a:rPr lang="en-IN" dirty="0"/>
              <a:t>The string variable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8" y="34605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18" y="973847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18" y="1913089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18" y="2575332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thru step 7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318" y="34605"/>
            <a:ext cx="59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3538" indent="-363538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TOP &lt; 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EXIT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&gt; F(NEXT)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TEMP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POLISH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RANK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&lt;1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   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7318" y="3471768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[Are there matching parentheses]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!= F(NEXT)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318" y="4692940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next symbol]</a:t>
            </a:r>
          </a:p>
          <a:p>
            <a:pPr marL="363538"/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318" y="5360115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[Is the expression valid]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TOP != 0 OR RANK != 1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(‘INVALID‘)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92226"/>
              </p:ext>
            </p:extLst>
          </p:nvPr>
        </p:nvGraphicFramePr>
        <p:xfrm>
          <a:off x="143318" y="3545306"/>
          <a:ext cx="5940000" cy="301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IPF (F)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SPF (G)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479"/>
              </p:ext>
            </p:extLst>
          </p:nvPr>
        </p:nvGraphicFramePr>
        <p:xfrm>
          <a:off x="6098854" y="34833"/>
          <a:ext cx="5895922" cy="655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800" y="194713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9988" y="665202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88" y="1606814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271" y="651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9988" y="2553779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64899" y="665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8" y="3500744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5482" y="974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1538"/>
              </p:ext>
            </p:extLst>
          </p:nvPr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67235" y="504708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6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8"/>
            <a:ext cx="576000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083 L -3.75E-6 0.5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95 L -3.75E-6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3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523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0.66319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00065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2129 L 0.00065 0.509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79 L 0.00052 0.5421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3.7037E-7 L 0.03333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07 L -3.75E-6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069 L -3.75E-6 0.286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68 L -3.75E-6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736 L -3.75E-6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208 L -3.75E-6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19 L -3.75E-6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305 L -3.75E-6 0.661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0023 L 0.0497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111 L -3.75E-6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569 L -3.75E-6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153 L -3.75E-6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227 L -3.75E-6 0.540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861 L -3.75E-6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5 0.00023 L 0.0664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801 L -3.75E-6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231 L -3.75E-6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65 L -3.75E-6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44 L -3.75E-6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18 L -3.75E-6 0.661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023 L 0.08112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129 L -3.75E-6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77 L -3.75E-6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0.00023 L 0.09713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31 L -3.75E-6 0.1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185 L -3.75E-6 0.2851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42 L -3.75E-6 0.3187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89 L -3.75E-6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00023 L 0.11159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708 L -3.75E-6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833 L -3.75E-6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6 0.00023 L 0.1264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743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  <p:bldP spid="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439605" y="504087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888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162 L 0.00117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1759 L 0.0002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0.00026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0046 L 0.00026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66296 L -2.70833E-6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314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4.58333E-6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675044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5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117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1759 L 0.00117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1644 L -0.00078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-0.0026 0.546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54675 L -0.00078 0.662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57" grpId="0"/>
      <p:bldP spid="58" grpId="0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827443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9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2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759 L -0.00078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644 L -0.00078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0.00117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5449 L -0.00078 0.6629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61" grpId="0"/>
      <p:bldP spid="52" grpId="0"/>
      <p:bldP spid="86" grpId="0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015011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35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2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759 L 0.0002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117 0.29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9028 L 0.00117 0.3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9028 L 0.00026 0.216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-0.00078 0.5004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0.00026 0.541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4143 L -0.0026 0.6629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65" grpId="0"/>
      <p:bldP spid="62" grpId="0"/>
      <p:bldP spid="63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26025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0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2.70833E-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1759 L -2.70833E-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1644 L 0.00183 0.5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50764 L -2.70833E-6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5449 L -2.70833E-6 0.662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69" grpId="0"/>
      <p:bldP spid="66" grpId="0"/>
      <p:bldP spid="67" grpId="0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390147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27028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122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91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1759 L 0.00091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1644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091 0.29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9028 L 0.00091 0.3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2269 L 0.00091 0.216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132 L 0.00091 0.507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0741 L 0.00091 0.5430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306 L 0.00091 0.661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73" grpId="0"/>
      <p:bldP spid="70" grpId="0"/>
      <p:bldP spid="71" grpId="0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530823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9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217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222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11736 L -0.00078 0.2162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297 L -0.00078 0.5074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741 L 0.00026 0.541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4143 L 0.00026 0.6611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77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718391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A1EC93-EBBC-5633-CD74-70B92C8158FA}"/>
              </a:ext>
            </a:extLst>
          </p:cNvPr>
          <p:cNvSpPr txBox="1"/>
          <p:nvPr/>
        </p:nvSpPr>
        <p:spPr>
          <a:xfrm>
            <a:off x="6451617" y="593638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F72DAD-7B46-DCDC-28DA-9171D342EC84}"/>
              </a:ext>
            </a:extLst>
          </p:cNvPr>
          <p:cNvSpPr txBox="1"/>
          <p:nvPr/>
        </p:nvSpPr>
        <p:spPr>
          <a:xfrm>
            <a:off x="9130546" y="5936683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D457-C55C-B28B-D1B5-A3C6F0F3D70F}"/>
              </a:ext>
            </a:extLst>
          </p:cNvPr>
          <p:cNvSpPr txBox="1"/>
          <p:nvPr/>
        </p:nvSpPr>
        <p:spPr>
          <a:xfrm>
            <a:off x="10955672" y="5936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632684-804E-B9EC-E4EA-D3556F1F73C1}"/>
              </a:ext>
            </a:extLst>
          </p:cNvPr>
          <p:cNvSpPr txBox="1"/>
          <p:nvPr/>
        </p:nvSpPr>
        <p:spPr>
          <a:xfrm>
            <a:off x="7809486" y="59018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76D3DD-CDBC-0DAB-9021-3DBD01319170}"/>
              </a:ext>
            </a:extLst>
          </p:cNvPr>
          <p:cNvSpPr txBox="1"/>
          <p:nvPr/>
        </p:nvSpPr>
        <p:spPr>
          <a:xfrm>
            <a:off x="9142270" y="5936684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A34383-E555-3197-1C17-FA1A2B407A58}"/>
              </a:ext>
            </a:extLst>
          </p:cNvPr>
          <p:cNvSpPr txBox="1"/>
          <p:nvPr/>
        </p:nvSpPr>
        <p:spPr>
          <a:xfrm>
            <a:off x="10967396" y="5924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0797BB-BD1C-6E25-6441-59232FA841FF}"/>
              </a:ext>
            </a:extLst>
          </p:cNvPr>
          <p:cNvSpPr txBox="1"/>
          <p:nvPr/>
        </p:nvSpPr>
        <p:spPr>
          <a:xfrm>
            <a:off x="7809487" y="591355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B9120A-654B-E0E4-0AA1-1ABA22A3FB4E}"/>
              </a:ext>
            </a:extLst>
          </p:cNvPr>
          <p:cNvSpPr txBox="1"/>
          <p:nvPr/>
        </p:nvSpPr>
        <p:spPr>
          <a:xfrm>
            <a:off x="7821211" y="590182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E9CCBA-8E24-F4E5-75E2-9579A85E0F89}"/>
              </a:ext>
            </a:extLst>
          </p:cNvPr>
          <p:cNvSpPr txBox="1"/>
          <p:nvPr/>
        </p:nvSpPr>
        <p:spPr>
          <a:xfrm>
            <a:off x="9142271" y="5936685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</a:t>
            </a:r>
            <a:endParaRPr 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16432EE-4D1C-12C7-5F1A-2E6C46830390}"/>
              </a:ext>
            </a:extLst>
          </p:cNvPr>
          <p:cNvSpPr txBox="1"/>
          <p:nvPr/>
        </p:nvSpPr>
        <p:spPr>
          <a:xfrm>
            <a:off x="10955674" y="59132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E9523A-9E6E-798B-E183-3B0B8B3F1244}"/>
              </a:ext>
            </a:extLst>
          </p:cNvPr>
          <p:cNvSpPr txBox="1"/>
          <p:nvPr/>
        </p:nvSpPr>
        <p:spPr>
          <a:xfrm>
            <a:off x="7821212" y="59018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6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1574 L -0.00377 0.2145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1459 L -0.00377 0.25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8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172 L -0.00377 0.321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21459 L -0.00377 0.25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17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843 L -0.00377 0.321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21459 L 0.00183 0.2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17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843 L -0.00377 0.3215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1459 L 0.00508 0.5106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51065 L 0.00508 0.5770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57709 L 0.00404 0.6608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81" grpId="0"/>
      <p:bldP spid="83" grpId="0"/>
      <p:bldP spid="83" grpId="1"/>
      <p:bldP spid="84" grpId="0"/>
      <p:bldP spid="84" grpId="1"/>
      <p:bldP spid="78" grpId="0"/>
      <p:bldP spid="78" grpId="1"/>
      <p:bldP spid="79" grpId="0"/>
      <p:bldP spid="79" grpId="1"/>
      <p:bldP spid="80" grpId="0"/>
      <p:bldP spid="80" grpId="1"/>
      <p:bldP spid="91" grpId="0"/>
      <p:bldP spid="91" grpId="1"/>
      <p:bldP spid="92" grpId="0"/>
      <p:bldP spid="92" grpId="1"/>
      <p:bldP spid="93" grpId="0"/>
      <p:bldP spid="94" grpId="0"/>
      <p:bldP spid="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894236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A1EC93-EBBC-5633-CD74-70B92C8158FA}"/>
              </a:ext>
            </a:extLst>
          </p:cNvPr>
          <p:cNvSpPr txBox="1"/>
          <p:nvPr/>
        </p:nvSpPr>
        <p:spPr>
          <a:xfrm>
            <a:off x="6451617" y="593638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F72DAD-7B46-DCDC-28DA-9171D342EC84}"/>
              </a:ext>
            </a:extLst>
          </p:cNvPr>
          <p:cNvSpPr txBox="1"/>
          <p:nvPr/>
        </p:nvSpPr>
        <p:spPr>
          <a:xfrm>
            <a:off x="9130546" y="5936683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D457-C55C-B28B-D1B5-A3C6F0F3D70F}"/>
              </a:ext>
            </a:extLst>
          </p:cNvPr>
          <p:cNvSpPr txBox="1"/>
          <p:nvPr/>
        </p:nvSpPr>
        <p:spPr>
          <a:xfrm>
            <a:off x="10955672" y="5936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EBE0AC-A30E-3DCA-8744-18083E54F908}"/>
              </a:ext>
            </a:extLst>
          </p:cNvPr>
          <p:cNvSpPr txBox="1"/>
          <p:nvPr/>
        </p:nvSpPr>
        <p:spPr>
          <a:xfrm>
            <a:off x="6459129" y="623082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BEE368-C81B-175E-E6AB-DFE4A10A6D1B}"/>
              </a:ext>
            </a:extLst>
          </p:cNvPr>
          <p:cNvSpPr txBox="1"/>
          <p:nvPr/>
        </p:nvSpPr>
        <p:spPr>
          <a:xfrm>
            <a:off x="9149777" y="6222247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/+*</a:t>
            </a:r>
            <a:endParaRPr lang="en-US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5A5EF6-D115-0E4F-EB28-BAEF4AFB1350}"/>
              </a:ext>
            </a:extLst>
          </p:cNvPr>
          <p:cNvSpPr txBox="1"/>
          <p:nvPr/>
        </p:nvSpPr>
        <p:spPr>
          <a:xfrm>
            <a:off x="10930859" y="62044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632684-804E-B9EC-E4EA-D3556F1F73C1}"/>
              </a:ext>
            </a:extLst>
          </p:cNvPr>
          <p:cNvSpPr txBox="1"/>
          <p:nvPr/>
        </p:nvSpPr>
        <p:spPr>
          <a:xfrm>
            <a:off x="7809486" y="59018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5409DD-A0C8-A671-B88B-02729563D1C3}"/>
              </a:ext>
            </a:extLst>
          </p:cNvPr>
          <p:cNvSpPr txBox="1"/>
          <p:nvPr/>
        </p:nvSpPr>
        <p:spPr>
          <a:xfrm>
            <a:off x="7809490" y="620662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26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574 L -0.00078 0.213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343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117 0.288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8843 L 0.00117 0.322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2268 L -0.00078 0.2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343 L 0.00026 0.510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1065 L -0.00169 0.574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57408 L 0.00026 0.6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66088 L -1.47451E-17 -2.22222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85" grpId="0"/>
      <p:bldP spid="87" grpId="0"/>
      <p:bldP spid="88" grpId="0"/>
      <p:bldP spid="96" grpId="0"/>
      <p:bldP spid="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 vert="horz" lIns="91440" tIns="45720" rIns="91440" bIns="45720" rtlCol="0">
            <a:noAutofit/>
          </a:bodyPr>
          <a:lstStyle/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 </a:t>
            </a:r>
            <a:r>
              <a:rPr lang="en-IN" sz="2400" dirty="0">
                <a:solidFill>
                  <a:schemeClr val="accent6"/>
                </a:solidFill>
              </a:rPr>
              <a:t>linear list </a:t>
            </a:r>
            <a:r>
              <a:rPr lang="en-IN" sz="2400" dirty="0"/>
              <a:t>which allows </a:t>
            </a:r>
            <a:r>
              <a:rPr lang="en-IN" sz="2400" dirty="0">
                <a:solidFill>
                  <a:schemeClr val="accent6"/>
                </a:solidFill>
              </a:rPr>
              <a:t>insertion and deletion of an element</a:t>
            </a:r>
            <a:r>
              <a:rPr lang="en-IN" sz="2400" dirty="0"/>
              <a:t> at </a:t>
            </a:r>
            <a:r>
              <a:rPr lang="en-IN" sz="2400" b="1" dirty="0"/>
              <a:t>one end only </a:t>
            </a:r>
            <a:r>
              <a:rPr lang="en-IN" sz="2400" dirty="0"/>
              <a:t>is called stack.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b="1" dirty="0"/>
              <a:t>insertion operation</a:t>
            </a:r>
            <a:r>
              <a:rPr lang="en-IN" sz="2400" dirty="0"/>
              <a:t> is called as </a:t>
            </a:r>
            <a:r>
              <a:rPr lang="en-IN" sz="2400" dirty="0">
                <a:solidFill>
                  <a:schemeClr val="accent6"/>
                </a:solidFill>
              </a:rPr>
              <a:t>PUSH</a:t>
            </a:r>
            <a:r>
              <a:rPr lang="en-IN" sz="2400" dirty="0"/>
              <a:t> and </a:t>
            </a:r>
            <a:r>
              <a:rPr lang="en-IN" sz="2400" b="1" dirty="0"/>
              <a:t>deletion operation</a:t>
            </a:r>
            <a:r>
              <a:rPr lang="en-IN" sz="2400" dirty="0"/>
              <a:t> as </a:t>
            </a:r>
            <a:r>
              <a:rPr lang="en-IN" sz="2400" dirty="0">
                <a:solidFill>
                  <a:schemeClr val="accent6"/>
                </a:solidFill>
              </a:rPr>
              <a:t>POP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b="1" dirty="0"/>
              <a:t>most accessible elements</a:t>
            </a:r>
            <a:r>
              <a:rPr lang="en-IN" sz="2400" dirty="0"/>
              <a:t> in stack is known as </a:t>
            </a:r>
            <a:r>
              <a:rPr lang="en-IN" sz="2400" dirty="0">
                <a:solidFill>
                  <a:schemeClr val="accent6"/>
                </a:solidFill>
              </a:rPr>
              <a:t>top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elements can only be removed in the opposite orders from that in which they were added to the stack.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Such a linear list is referred to as </a:t>
            </a:r>
            <a:r>
              <a:rPr lang="en-IN" sz="2400" dirty="0">
                <a:solidFill>
                  <a:schemeClr val="accent6"/>
                </a:solidFill>
              </a:rPr>
              <a:t>a LIFO (Last In First Out) </a:t>
            </a:r>
            <a:r>
              <a:rPr lang="en-IN" sz="2400" dirty="0"/>
              <a:t>list.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719" y="3268068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 to Postfix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799511"/>
            <a:ext cx="9712973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Add ‘)’ to the end of the infix expression.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1376930"/>
            <a:ext cx="9712973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Push ‘(‘ on to the stack.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080" y="2528063"/>
            <a:ext cx="9338893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an </a:t>
            </a:r>
            <a:r>
              <a:rPr lang="en-US" sz="2000" b="1" dirty="0">
                <a:solidFill>
                  <a:srgbClr val="C00000"/>
                </a:solidFill>
              </a:rPr>
              <a:t>operand</a:t>
            </a:r>
            <a:r>
              <a:rPr lang="en-US" sz="2000" dirty="0"/>
              <a:t> (whether a number or a character) is encountered, add it to the postfix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00" y="2518636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0" y="3286926"/>
            <a:ext cx="9338893" cy="40233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 left parenthesis ‘(’, is encountered, push it on the 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080" y="3732468"/>
            <a:ext cx="9338893" cy="13234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 </a:t>
            </a:r>
            <a:r>
              <a:rPr lang="en-US" sz="2000" b="1" dirty="0">
                <a:solidFill>
                  <a:srgbClr val="C00000"/>
                </a:solidFill>
              </a:rPr>
              <a:t>right parenthesis ‘)’</a:t>
            </a:r>
            <a:r>
              <a:rPr lang="en-US" sz="2000" dirty="0"/>
              <a:t>, is encountered, then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Repeatedly</a:t>
            </a:r>
            <a:r>
              <a:rPr lang="en-US" sz="2000" b="1" dirty="0"/>
              <a:t> pop </a:t>
            </a:r>
            <a:r>
              <a:rPr lang="en-US" sz="2000" dirty="0"/>
              <a:t>from stack and add it to the postfix expression until a </a:t>
            </a:r>
            <a:r>
              <a:rPr lang="en-US" sz="2000" b="1" dirty="0"/>
              <a:t>‘(‘</a:t>
            </a:r>
            <a:r>
              <a:rPr lang="en-US" sz="2000" dirty="0"/>
              <a:t> is encountered.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Discard</a:t>
            </a:r>
            <a:r>
              <a:rPr lang="en-US" sz="2000" dirty="0"/>
              <a:t> the </a:t>
            </a:r>
            <a:r>
              <a:rPr lang="en-US" b="1" dirty="0"/>
              <a:t>‘ ( ‘.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7719" y="3704194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080" y="5105739"/>
            <a:ext cx="9338893" cy="138499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an </a:t>
            </a:r>
            <a:r>
              <a:rPr lang="en-US" sz="2000" b="1" dirty="0">
                <a:solidFill>
                  <a:srgbClr val="C00000"/>
                </a:solidFill>
              </a:rPr>
              <a:t>operator O </a:t>
            </a:r>
            <a:r>
              <a:rPr lang="en-US" sz="2000" dirty="0"/>
              <a:t>, is encountered, then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Repeatedly pop </a:t>
            </a:r>
            <a:r>
              <a:rPr lang="en-US" sz="2000" dirty="0"/>
              <a:t>from the stack and add each operator (popped from the stack) to the postfix expression which has the </a:t>
            </a:r>
            <a:r>
              <a:rPr lang="en-US" sz="2000" b="1" dirty="0"/>
              <a:t>same or a higher precedence than O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Push the operator </a:t>
            </a:r>
            <a:r>
              <a:rPr lang="en-US" sz="2400" b="1" dirty="0"/>
              <a:t>O</a:t>
            </a:r>
            <a:r>
              <a:rPr lang="en-US" sz="2000" b="1" dirty="0"/>
              <a:t> </a:t>
            </a:r>
            <a:r>
              <a:rPr lang="en-US" sz="2000" dirty="0"/>
              <a:t>to the stack.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7719" y="5049183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ABA08-0C5B-3F43-FF6B-1A59D959F202}"/>
              </a:ext>
            </a:extLst>
          </p:cNvPr>
          <p:cNvSpPr/>
          <p:nvPr/>
        </p:nvSpPr>
        <p:spPr>
          <a:xfrm>
            <a:off x="346995" y="1953535"/>
            <a:ext cx="9701978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Repeat until each character in the infix notation is scanned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FE1C7-F66F-6B18-541A-43B7AFDB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224"/>
              </p:ext>
            </p:extLst>
          </p:nvPr>
        </p:nvGraphicFramePr>
        <p:xfrm>
          <a:off x="10289218" y="799511"/>
          <a:ext cx="156678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782">
                  <a:extLst>
                    <a:ext uri="{9D8B030D-6E8A-4147-A177-3AD203B41FA5}">
                      <a16:colId xmlns:a16="http://schemas.microsoft.com/office/drawing/2014/main" val="418790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^,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*, / 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80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2FB338-3FEF-F432-A0C8-66DFD4F2173D}"/>
              </a:ext>
            </a:extLst>
          </p:cNvPr>
          <p:cNvCxnSpPr>
            <a:cxnSpLocks/>
          </p:cNvCxnSpPr>
          <p:nvPr/>
        </p:nvCxnSpPr>
        <p:spPr>
          <a:xfrm>
            <a:off x="11478827" y="1274788"/>
            <a:ext cx="0" cy="846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3AD35-9490-9891-F8A4-7741D3C3D613}"/>
              </a:ext>
            </a:extLst>
          </p:cNvPr>
          <p:cNvCxnSpPr>
            <a:cxnSpLocks/>
          </p:cNvCxnSpPr>
          <p:nvPr/>
        </p:nvCxnSpPr>
        <p:spPr>
          <a:xfrm flipV="1">
            <a:off x="11656381" y="1274788"/>
            <a:ext cx="0" cy="846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Example : Infix to Postfix : a + b * c – d / 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+ b * c – d / e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925866"/>
              </p:ext>
            </p:extLst>
          </p:nvPr>
        </p:nvGraphicFramePr>
        <p:xfrm>
          <a:off x="816747" y="1571835"/>
          <a:ext cx="7031113" cy="5023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2459993" y="221657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2459993" y="2604654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2459993" y="297387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2459993" y="3405234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2459993" y="378771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2459993" y="418521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 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93EA1-DEA9-7113-E501-A6EBBA99614B}"/>
              </a:ext>
            </a:extLst>
          </p:cNvPr>
          <p:cNvSpPr txBox="1"/>
          <p:nvPr/>
        </p:nvSpPr>
        <p:spPr>
          <a:xfrm>
            <a:off x="2459993" y="457328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643BF-7532-DA6C-7820-0D07752E7A76}"/>
              </a:ext>
            </a:extLst>
          </p:cNvPr>
          <p:cNvSpPr txBox="1"/>
          <p:nvPr/>
        </p:nvSpPr>
        <p:spPr>
          <a:xfrm>
            <a:off x="2459993" y="501791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12274-260A-7F60-6958-5A7A1288D2E2}"/>
              </a:ext>
            </a:extLst>
          </p:cNvPr>
          <p:cNvSpPr txBox="1"/>
          <p:nvPr/>
        </p:nvSpPr>
        <p:spPr>
          <a:xfrm>
            <a:off x="2459993" y="5424843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 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9F680-E10E-9B28-4C62-A7371145E286}"/>
              </a:ext>
            </a:extLst>
          </p:cNvPr>
          <p:cNvSpPr txBox="1"/>
          <p:nvPr/>
        </p:nvSpPr>
        <p:spPr>
          <a:xfrm>
            <a:off x="2459993" y="5803490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36478-1E75-9085-04CD-4A6CB2BB993D}"/>
              </a:ext>
            </a:extLst>
          </p:cNvPr>
          <p:cNvSpPr txBox="1"/>
          <p:nvPr/>
        </p:nvSpPr>
        <p:spPr>
          <a:xfrm>
            <a:off x="2459993" y="617270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DE73C-5A53-5BCE-D3D6-06A32E06AC2D}"/>
              </a:ext>
            </a:extLst>
          </p:cNvPr>
          <p:cNvSpPr txBox="1"/>
          <p:nvPr/>
        </p:nvSpPr>
        <p:spPr>
          <a:xfrm>
            <a:off x="3970751" y="218994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CE067-D87B-16D5-F070-9FEDECB5C405}"/>
              </a:ext>
            </a:extLst>
          </p:cNvPr>
          <p:cNvSpPr txBox="1"/>
          <p:nvPr/>
        </p:nvSpPr>
        <p:spPr>
          <a:xfrm>
            <a:off x="4068409" y="263457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B5642-12DD-AA2A-0DE6-55BEE93D5898}"/>
              </a:ext>
            </a:extLst>
          </p:cNvPr>
          <p:cNvSpPr txBox="1"/>
          <p:nvPr/>
        </p:nvSpPr>
        <p:spPr>
          <a:xfrm>
            <a:off x="4068409" y="299436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2BB5B-C41F-F6A7-3A61-3B39BB5195E8}"/>
              </a:ext>
            </a:extLst>
          </p:cNvPr>
          <p:cNvSpPr txBox="1"/>
          <p:nvPr/>
        </p:nvSpPr>
        <p:spPr>
          <a:xfrm>
            <a:off x="4069726" y="3363582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74D9-CCD7-A5A8-039E-6AEECB520779}"/>
              </a:ext>
            </a:extLst>
          </p:cNvPr>
          <p:cNvSpPr txBox="1"/>
          <p:nvPr/>
        </p:nvSpPr>
        <p:spPr>
          <a:xfrm>
            <a:off x="4069726" y="377718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06F5C-54C6-D5FA-AF03-C0A305D44090}"/>
              </a:ext>
            </a:extLst>
          </p:cNvPr>
          <p:cNvSpPr txBox="1"/>
          <p:nvPr/>
        </p:nvSpPr>
        <p:spPr>
          <a:xfrm>
            <a:off x="4069726" y="418685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5250-80F1-2268-E608-A4B34FB35987}"/>
              </a:ext>
            </a:extLst>
          </p:cNvPr>
          <p:cNvSpPr txBox="1"/>
          <p:nvPr/>
        </p:nvSpPr>
        <p:spPr>
          <a:xfrm>
            <a:off x="4069726" y="4574931"/>
            <a:ext cx="10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1EB50-804F-1ADC-AFBF-AB2CC167EE5A}"/>
              </a:ext>
            </a:extLst>
          </p:cNvPr>
          <p:cNvSpPr txBox="1"/>
          <p:nvPr/>
        </p:nvSpPr>
        <p:spPr>
          <a:xfrm>
            <a:off x="4069726" y="498185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E9C03-C525-7FF9-5A10-29440823882E}"/>
              </a:ext>
            </a:extLst>
          </p:cNvPr>
          <p:cNvSpPr txBox="1"/>
          <p:nvPr/>
        </p:nvSpPr>
        <p:spPr>
          <a:xfrm>
            <a:off x="4069726" y="538878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B616C-30AA-B0D2-D60C-EE2E86ECB139}"/>
              </a:ext>
            </a:extLst>
          </p:cNvPr>
          <p:cNvSpPr txBox="1"/>
          <p:nvPr/>
        </p:nvSpPr>
        <p:spPr>
          <a:xfrm>
            <a:off x="4069726" y="577685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D0A74-A35B-B51C-03E0-9D87A0ACAF83}"/>
              </a:ext>
            </a:extLst>
          </p:cNvPr>
          <p:cNvSpPr txBox="1"/>
          <p:nvPr/>
        </p:nvSpPr>
        <p:spPr>
          <a:xfrm>
            <a:off x="4069726" y="6146067"/>
            <a:ext cx="15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 e /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954077" y="265306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980707" y="303054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982187" y="341376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980707" y="382971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998867" y="423841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998867" y="463136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998867" y="503836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3DB61-24C7-B3C7-C6F0-1415B4C2B114}"/>
              </a:ext>
            </a:extLst>
          </p:cNvPr>
          <p:cNvSpPr txBox="1"/>
          <p:nvPr/>
        </p:nvSpPr>
        <p:spPr>
          <a:xfrm>
            <a:off x="998867" y="538558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00EE-9DC0-E2A7-9C76-E5713E6A6E77}"/>
              </a:ext>
            </a:extLst>
          </p:cNvPr>
          <p:cNvSpPr txBox="1"/>
          <p:nvPr/>
        </p:nvSpPr>
        <p:spPr>
          <a:xfrm>
            <a:off x="980707" y="580407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48A74-66A7-E52E-FB1B-241845A7F795}"/>
              </a:ext>
            </a:extLst>
          </p:cNvPr>
          <p:cNvSpPr txBox="1"/>
          <p:nvPr/>
        </p:nvSpPr>
        <p:spPr>
          <a:xfrm>
            <a:off x="1000128" y="61947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D892D-0A01-A815-30E2-A81F480534D4}"/>
              </a:ext>
            </a:extLst>
          </p:cNvPr>
          <p:cNvSpPr txBox="1"/>
          <p:nvPr/>
        </p:nvSpPr>
        <p:spPr>
          <a:xfrm>
            <a:off x="2136290" y="834618"/>
            <a:ext cx="117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2400" b="1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954077" y="1590714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2313840" y="15921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3906660" y="1593876"/>
            <a:ext cx="19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Postfix Expression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7D0CCB3-5026-E8E1-AD9E-4BD56AE9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0580"/>
              </p:ext>
            </p:extLst>
          </p:nvPr>
        </p:nvGraphicFramePr>
        <p:xfrm>
          <a:off x="10289218" y="932681"/>
          <a:ext cx="156678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782">
                  <a:extLst>
                    <a:ext uri="{9D8B030D-6E8A-4147-A177-3AD203B41FA5}">
                      <a16:colId xmlns:a16="http://schemas.microsoft.com/office/drawing/2014/main" val="418790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^,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*, / 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2" grpId="0"/>
      <p:bldP spid="43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978" y="1822305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 to Prefix Conversion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8856" y="951238"/>
            <a:ext cx="11160000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Reverse the infix expression. </a:t>
            </a:r>
          </a:p>
          <a:p>
            <a:r>
              <a:rPr lang="en-US" sz="2000" dirty="0"/>
              <a:t>Note : while reversing </a:t>
            </a:r>
            <a:r>
              <a:rPr lang="en-US" sz="2000" b="1" dirty="0"/>
              <a:t>each ‘(‘ will become ‘)’ </a:t>
            </a:r>
            <a:r>
              <a:rPr lang="en-US" sz="2000" dirty="0"/>
              <a:t>and each </a:t>
            </a:r>
            <a:r>
              <a:rPr lang="en-US" sz="2000" b="1" dirty="0"/>
              <a:t>‘)’ becomes ‘(‘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56" y="951240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856" y="1813971"/>
            <a:ext cx="111600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Convert the reversed infix expression to </a:t>
            </a:r>
            <a:r>
              <a:rPr lang="en-US" sz="2000" b="1" dirty="0"/>
              <a:t>“nearly” postfix </a:t>
            </a:r>
            <a:r>
              <a:rPr lang="en-US" sz="2000" dirty="0"/>
              <a:t>expression.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While converting, </a:t>
            </a:r>
            <a:r>
              <a:rPr lang="en-US" sz="2000" b="1" dirty="0"/>
              <a:t>instead of popping operators with greater than or equal precedence</a:t>
            </a:r>
            <a:r>
              <a:rPr lang="en-US" sz="2000" dirty="0"/>
              <a:t>, here we will </a:t>
            </a:r>
            <a:r>
              <a:rPr lang="en-US" sz="2000" b="1" dirty="0"/>
              <a:t>only pop the operators from stack that have greater precedence</a:t>
            </a:r>
            <a:r>
              <a:rPr lang="en-US" sz="20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856" y="3061901"/>
            <a:ext cx="11160000" cy="4001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Reverse the postfix expression.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856" y="3061901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02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Infix to Postfix &amp; Prefix Conversion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69A1A0-0107-6EA8-7043-8E880963A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91583"/>
              </p:ext>
            </p:extLst>
          </p:nvPr>
        </p:nvGraphicFramePr>
        <p:xfrm>
          <a:off x="131763" y="911812"/>
          <a:ext cx="9731328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6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57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085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087BA3-0609-F817-1042-34495FDB4C2E}"/>
              </a:ext>
            </a:extLst>
          </p:cNvPr>
          <p:cNvSpPr txBox="1"/>
          <p:nvPr/>
        </p:nvSpPr>
        <p:spPr>
          <a:xfrm>
            <a:off x="967659" y="137603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* c – d / e * h </a:t>
            </a:r>
            <a:endParaRPr lang="en-US" sz="2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60317-AEA7-6456-44E5-210C582F2EBB}"/>
              </a:ext>
            </a:extLst>
          </p:cNvPr>
          <p:cNvSpPr txBox="1"/>
          <p:nvPr/>
        </p:nvSpPr>
        <p:spPr>
          <a:xfrm>
            <a:off x="960256" y="1807480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^ B – C * D + E ^ F / G</a:t>
            </a:r>
            <a:endParaRPr lang="en-US" sz="2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99EFA-9F0F-A1D0-A3DC-84B01671109D}"/>
              </a:ext>
            </a:extLst>
          </p:cNvPr>
          <p:cNvSpPr txBox="1"/>
          <p:nvPr/>
        </p:nvSpPr>
        <p:spPr>
          <a:xfrm>
            <a:off x="970607" y="2316302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– C * D * E ^ F ^ G</a:t>
            </a:r>
            <a:endParaRPr lang="en-US" sz="2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66BDF-6F2A-C043-2A16-C4AB1C0DFC87}"/>
              </a:ext>
            </a:extLst>
          </p:cNvPr>
          <p:cNvSpPr txBox="1"/>
          <p:nvPr/>
        </p:nvSpPr>
        <p:spPr>
          <a:xfrm>
            <a:off x="980953" y="277796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2 * 3 / (2 – 1) + 5 * 3</a:t>
            </a:r>
            <a:endParaRPr lang="en-US" sz="2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5E167-2730-18F0-037F-D4B4B7285F2A}"/>
              </a:ext>
            </a:extLst>
          </p:cNvPr>
          <p:cNvSpPr txBox="1"/>
          <p:nvPr/>
        </p:nvSpPr>
        <p:spPr>
          <a:xfrm>
            <a:off x="991297" y="3195579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(B * (C – D) / E)</a:t>
            </a:r>
            <a:endParaRPr lang="en-US" sz="2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445E-5181-19F7-7897-656BF5D7DCAB}"/>
              </a:ext>
            </a:extLst>
          </p:cNvPr>
          <p:cNvSpPr txBox="1"/>
          <p:nvPr/>
        </p:nvSpPr>
        <p:spPr>
          <a:xfrm>
            <a:off x="972066" y="360543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( A + B ) * C + D / ( B + A * C ) +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13438-5685-80AC-B773-30380ABE42FF}"/>
              </a:ext>
            </a:extLst>
          </p:cNvPr>
          <p:cNvSpPr txBox="1"/>
          <p:nvPr/>
        </p:nvSpPr>
        <p:spPr>
          <a:xfrm>
            <a:off x="1000170" y="410270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0" dirty="0"/>
              <a:t>((a+b^c^d)*(e+f/d))</a:t>
            </a:r>
            <a:endParaRPr lang="en-US" sz="2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AED96-87A1-A088-0580-F1B411E98571}"/>
              </a:ext>
            </a:extLst>
          </p:cNvPr>
          <p:cNvSpPr txBox="1"/>
          <p:nvPr/>
        </p:nvSpPr>
        <p:spPr>
          <a:xfrm>
            <a:off x="1001662" y="455440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( A + B * C / D - E + F / G / ( H + I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19267-BFBC-DD8F-9477-507B56B4F934}"/>
              </a:ext>
            </a:extLst>
          </p:cNvPr>
          <p:cNvSpPr txBox="1"/>
          <p:nvPr/>
        </p:nvSpPr>
        <p:spPr>
          <a:xfrm>
            <a:off x="1000170" y="499837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((b * c) / (d – e))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FF4BF-37BA-CE8F-00C2-F72F60918FD9}"/>
              </a:ext>
            </a:extLst>
          </p:cNvPr>
          <p:cNvSpPr txBox="1"/>
          <p:nvPr/>
        </p:nvSpPr>
        <p:spPr>
          <a:xfrm>
            <a:off x="1001651" y="5470367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 B * C – (D / E – F) * G) * H</a:t>
            </a:r>
          </a:p>
        </p:txBody>
      </p:sp>
    </p:spTree>
    <p:extLst>
      <p:ext uri="{BB962C8B-B14F-4D97-AF65-F5344CB8AC3E}">
        <p14:creationId xmlns:p14="http://schemas.microsoft.com/office/powerpoint/2010/main" val="4267625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3671156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/>
              <a:t>postfix </a:t>
            </a:r>
            <a:r>
              <a:rPr lang="en-IN" dirty="0"/>
              <a:t>string </a:t>
            </a:r>
            <a:r>
              <a:rPr lang="en-IN" b="1" dirty="0"/>
              <a:t>refers</a:t>
            </a:r>
            <a:r>
              <a:rPr lang="en-IN" dirty="0"/>
              <a:t> to the </a:t>
            </a:r>
            <a:r>
              <a:rPr lang="en-IN" i="1" dirty="0">
                <a:solidFill>
                  <a:srgbClr val="C00000"/>
                </a:solidFill>
              </a:rPr>
              <a:t>previous two operands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 the string.</a:t>
            </a:r>
          </a:p>
          <a:p>
            <a:r>
              <a:rPr lang="en-IN" dirty="0"/>
              <a:t>Each time we </a:t>
            </a:r>
            <a:r>
              <a:rPr lang="en-IN" b="1" dirty="0"/>
              <a:t>read</a:t>
            </a:r>
            <a:r>
              <a:rPr lang="en-IN" dirty="0"/>
              <a:t> an </a:t>
            </a:r>
            <a:r>
              <a:rPr lang="en-IN" b="1" dirty="0"/>
              <a:t>operand</a:t>
            </a:r>
            <a:r>
              <a:rPr lang="en-IN" dirty="0"/>
              <a:t>, we </a:t>
            </a:r>
            <a:r>
              <a:rPr lang="en-IN" b="1" dirty="0"/>
              <a:t>PUSH</a:t>
            </a:r>
            <a:r>
              <a:rPr lang="en-IN" dirty="0"/>
              <a:t> it onto </a:t>
            </a:r>
            <a:r>
              <a:rPr lang="en-IN" b="1" dirty="0"/>
              <a:t>Stack</a:t>
            </a:r>
            <a:r>
              <a:rPr lang="en-IN" dirty="0"/>
              <a:t>.</a:t>
            </a:r>
          </a:p>
          <a:p>
            <a:r>
              <a:rPr lang="en-IN" dirty="0"/>
              <a:t>When we reach an </a:t>
            </a:r>
            <a:r>
              <a:rPr lang="en-IN" b="1" dirty="0"/>
              <a:t>operator</a:t>
            </a:r>
            <a:r>
              <a:rPr lang="en-IN" dirty="0"/>
              <a:t>, its </a:t>
            </a:r>
            <a:r>
              <a:rPr lang="en-IN" b="1" dirty="0"/>
              <a:t>operands</a:t>
            </a:r>
            <a:r>
              <a:rPr lang="en-IN" dirty="0"/>
              <a:t> will be </a:t>
            </a:r>
            <a:r>
              <a:rPr lang="en-IN" b="1" dirty="0"/>
              <a:t>top two elements</a:t>
            </a:r>
            <a:r>
              <a:rPr lang="en-IN" dirty="0"/>
              <a:t> on the stack.</a:t>
            </a:r>
          </a:p>
          <a:p>
            <a:r>
              <a:rPr lang="en-IN" dirty="0"/>
              <a:t>We can then </a:t>
            </a:r>
            <a:r>
              <a:rPr lang="en-IN" b="1" dirty="0"/>
              <a:t>POP</a:t>
            </a:r>
            <a:r>
              <a:rPr lang="en-IN" dirty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is it 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–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it 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Evaluation of Postfix Expression : 5,4,6,+,*,4,9,3,/,+,*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32415"/>
              </p:ext>
            </p:extLst>
          </p:nvPr>
        </p:nvGraphicFramePr>
        <p:xfrm>
          <a:off x="339523" y="825463"/>
          <a:ext cx="8953499" cy="5023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4825094"/>
                    </a:ext>
                  </a:extLst>
                </a:gridCol>
                <a:gridCol w="1606347">
                  <a:extLst>
                    <a:ext uri="{9D8B030D-6E8A-4147-A177-3AD203B41FA5}">
                      <a16:colId xmlns:a16="http://schemas.microsoft.com/office/drawing/2014/main" val="3336022134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1932091" y="1512780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1932091" y="193725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1927453" y="2316098"/>
            <a:ext cx="9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5, 4, 6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1917928" y="2691482"/>
            <a:ext cx="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1910718" y="3090934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1856640" y="348025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CE067-D87B-16D5-F070-9FEDECB5C405}"/>
              </a:ext>
            </a:extLst>
          </p:cNvPr>
          <p:cNvSpPr txBox="1"/>
          <p:nvPr/>
        </p:nvSpPr>
        <p:spPr>
          <a:xfrm>
            <a:off x="4801834" y="2663153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820727" y="1504312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819555" y="192397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820093" y="232490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819555" y="27203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819555" y="310132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819555" y="348031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799871" y="390264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3DB61-24C7-B3C7-C6F0-1415B4C2B114}"/>
              </a:ext>
            </a:extLst>
          </p:cNvPr>
          <p:cNvSpPr txBox="1"/>
          <p:nvPr/>
        </p:nvSpPr>
        <p:spPr>
          <a:xfrm>
            <a:off x="819555" y="429689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00EE-9DC0-E2A7-9C76-E5713E6A6E77}"/>
              </a:ext>
            </a:extLst>
          </p:cNvPr>
          <p:cNvSpPr txBox="1"/>
          <p:nvPr/>
        </p:nvSpPr>
        <p:spPr>
          <a:xfrm>
            <a:off x="819555" y="470673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48A74-66A7-E52E-FB1B-241845A7F795}"/>
              </a:ext>
            </a:extLst>
          </p:cNvPr>
          <p:cNvSpPr txBox="1"/>
          <p:nvPr/>
        </p:nvSpPr>
        <p:spPr>
          <a:xfrm>
            <a:off x="834908" y="509945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582374" y="808683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1856640" y="9063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4360365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72E5-33E4-4C6F-B399-37E10AB771C7}"/>
              </a:ext>
            </a:extLst>
          </p:cNvPr>
          <p:cNvSpPr txBox="1"/>
          <p:nvPr/>
        </p:nvSpPr>
        <p:spPr>
          <a:xfrm>
            <a:off x="6177363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59A2E-5D2F-67E6-98D1-56668EE27836}"/>
              </a:ext>
            </a:extLst>
          </p:cNvPr>
          <p:cNvSpPr txBox="1"/>
          <p:nvPr/>
        </p:nvSpPr>
        <p:spPr>
          <a:xfrm>
            <a:off x="8131147" y="906388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68A7A4-7194-B5F3-C20B-9A36454FF249}"/>
              </a:ext>
            </a:extLst>
          </p:cNvPr>
          <p:cNvSpPr txBox="1"/>
          <p:nvPr/>
        </p:nvSpPr>
        <p:spPr>
          <a:xfrm>
            <a:off x="833276" y="548756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D4E2C-FB05-045E-071B-AB6B550B1BE4}"/>
              </a:ext>
            </a:extLst>
          </p:cNvPr>
          <p:cNvSpPr txBox="1"/>
          <p:nvPr/>
        </p:nvSpPr>
        <p:spPr>
          <a:xfrm>
            <a:off x="6630835" y="2672502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893FDA-64D1-1566-D94A-73F376DC6627}"/>
              </a:ext>
            </a:extLst>
          </p:cNvPr>
          <p:cNvSpPr txBox="1"/>
          <p:nvPr/>
        </p:nvSpPr>
        <p:spPr>
          <a:xfrm>
            <a:off x="8298599" y="266297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6B9ED-EA2E-7E81-C513-A5017A556C81}"/>
              </a:ext>
            </a:extLst>
          </p:cNvPr>
          <p:cNvSpPr txBox="1"/>
          <p:nvPr/>
        </p:nvSpPr>
        <p:spPr>
          <a:xfrm>
            <a:off x="4776230" y="312178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ADCF6-625A-EC46-BD99-DEE6CB648BA7}"/>
              </a:ext>
            </a:extLst>
          </p:cNvPr>
          <p:cNvSpPr txBox="1"/>
          <p:nvPr/>
        </p:nvSpPr>
        <p:spPr>
          <a:xfrm>
            <a:off x="6630835" y="309146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6731-CAF5-2C31-8B49-07759A258200}"/>
              </a:ext>
            </a:extLst>
          </p:cNvPr>
          <p:cNvSpPr txBox="1"/>
          <p:nvPr/>
        </p:nvSpPr>
        <p:spPr>
          <a:xfrm>
            <a:off x="8298599" y="307413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2ACE6-D929-5CAB-2FD6-8027D290FA58}"/>
              </a:ext>
            </a:extLst>
          </p:cNvPr>
          <p:cNvSpPr txBox="1"/>
          <p:nvPr/>
        </p:nvSpPr>
        <p:spPr>
          <a:xfrm>
            <a:off x="1856640" y="3871358"/>
            <a:ext cx="9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4AD65B-10DB-AF54-22A6-DD16C226E7DE}"/>
              </a:ext>
            </a:extLst>
          </p:cNvPr>
          <p:cNvSpPr txBox="1"/>
          <p:nvPr/>
        </p:nvSpPr>
        <p:spPr>
          <a:xfrm>
            <a:off x="1856639" y="4262104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50, 4, 9, 3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15B35-CB20-176E-3820-61E715756E74}"/>
              </a:ext>
            </a:extLst>
          </p:cNvPr>
          <p:cNvSpPr txBox="1"/>
          <p:nvPr/>
        </p:nvSpPr>
        <p:spPr>
          <a:xfrm>
            <a:off x="1856639" y="4683578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842179-B820-9560-9EC5-9D57A77AA831}"/>
              </a:ext>
            </a:extLst>
          </p:cNvPr>
          <p:cNvSpPr txBox="1"/>
          <p:nvPr/>
        </p:nvSpPr>
        <p:spPr>
          <a:xfrm>
            <a:off x="4776230" y="467530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357C6C-906E-1DB4-1502-EE21BDF4C212}"/>
              </a:ext>
            </a:extLst>
          </p:cNvPr>
          <p:cNvSpPr txBox="1"/>
          <p:nvPr/>
        </p:nvSpPr>
        <p:spPr>
          <a:xfrm>
            <a:off x="6652415" y="466806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A94534-4DD9-4D52-A35F-18089FEAA62E}"/>
              </a:ext>
            </a:extLst>
          </p:cNvPr>
          <p:cNvSpPr txBox="1"/>
          <p:nvPr/>
        </p:nvSpPr>
        <p:spPr>
          <a:xfrm>
            <a:off x="8257646" y="467530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FEB21B-AC7D-CB3B-2FCF-22930510B6FD}"/>
              </a:ext>
            </a:extLst>
          </p:cNvPr>
          <p:cNvSpPr txBox="1"/>
          <p:nvPr/>
        </p:nvSpPr>
        <p:spPr>
          <a:xfrm>
            <a:off x="1855267" y="5054819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C15E6C-62BC-FEA1-C6CA-B430B296CDDB}"/>
              </a:ext>
            </a:extLst>
          </p:cNvPr>
          <p:cNvSpPr txBox="1"/>
          <p:nvPr/>
        </p:nvSpPr>
        <p:spPr>
          <a:xfrm>
            <a:off x="4801834" y="508965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8E2FF-B057-D5C5-A47D-ECF91AF50D97}"/>
              </a:ext>
            </a:extLst>
          </p:cNvPr>
          <p:cNvSpPr txBox="1"/>
          <p:nvPr/>
        </p:nvSpPr>
        <p:spPr>
          <a:xfrm>
            <a:off x="6652415" y="505697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60A0F-CD31-377E-C1AB-9F9BC9DD9327}"/>
              </a:ext>
            </a:extLst>
          </p:cNvPr>
          <p:cNvSpPr txBox="1"/>
          <p:nvPr/>
        </p:nvSpPr>
        <p:spPr>
          <a:xfrm>
            <a:off x="8295770" y="5057420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714322-5952-DA1E-D324-506335D0C059}"/>
              </a:ext>
            </a:extLst>
          </p:cNvPr>
          <p:cNvSpPr txBox="1"/>
          <p:nvPr/>
        </p:nvSpPr>
        <p:spPr>
          <a:xfrm>
            <a:off x="1870803" y="5485770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F9018-C8AD-9658-89F1-B7AE3286F72A}"/>
              </a:ext>
            </a:extLst>
          </p:cNvPr>
          <p:cNvSpPr txBox="1"/>
          <p:nvPr/>
        </p:nvSpPr>
        <p:spPr>
          <a:xfrm>
            <a:off x="4801834" y="545707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E4AB80-D775-2564-7749-72DDF4375183}"/>
              </a:ext>
            </a:extLst>
          </p:cNvPr>
          <p:cNvSpPr txBox="1"/>
          <p:nvPr/>
        </p:nvSpPr>
        <p:spPr>
          <a:xfrm>
            <a:off x="6652415" y="547519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317B52-ACF1-E1AE-C29A-D79561D91263}"/>
              </a:ext>
            </a:extLst>
          </p:cNvPr>
          <p:cNvSpPr txBox="1"/>
          <p:nvPr/>
        </p:nvSpPr>
        <p:spPr>
          <a:xfrm>
            <a:off x="8316748" y="550678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7A4145-E993-8670-9FD8-B74D91F3DDA2}"/>
              </a:ext>
            </a:extLst>
          </p:cNvPr>
          <p:cNvSpPr/>
          <p:nvPr/>
        </p:nvSpPr>
        <p:spPr>
          <a:xfrm>
            <a:off x="2908503" y="6014842"/>
            <a:ext cx="3400425" cy="527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Answer = pop() = 350 </a:t>
            </a:r>
          </a:p>
        </p:txBody>
      </p:sp>
    </p:spTree>
    <p:extLst>
      <p:ext uri="{BB962C8B-B14F-4D97-AF65-F5344CB8AC3E}">
        <p14:creationId xmlns:p14="http://schemas.microsoft.com/office/powerpoint/2010/main" val="11382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8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29" grpId="0"/>
      <p:bldP spid="38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</a:p>
          <a:p>
            <a:r>
              <a:rPr lang="en-IN" dirty="0"/>
              <a:t>This algorithm evaluates 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character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(POSTFIX)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 vert="horz" lIns="91440" tIns="45720" rIns="91440" bIns="45720" rtlCol="0">
            <a:noAutofit/>
          </a:bodyPr>
          <a:lstStyle/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 pointer TOP keeps track of the top element in the stack. 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Initially, when the </a:t>
            </a:r>
            <a:r>
              <a:rPr lang="en-IN" sz="2400" b="1" dirty="0"/>
              <a:t>stack is empty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6"/>
                </a:solidFill>
              </a:rPr>
              <a:t>TOP</a:t>
            </a:r>
            <a:r>
              <a:rPr lang="en-IN" sz="2400" dirty="0"/>
              <a:t> has a value of </a:t>
            </a:r>
            <a:r>
              <a:rPr lang="en-IN" sz="2400" dirty="0">
                <a:solidFill>
                  <a:schemeClr val="accent6"/>
                </a:solidFill>
              </a:rPr>
              <a:t>“zero”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Each time a</a:t>
            </a:r>
            <a:r>
              <a:rPr lang="en-IN" sz="2400" b="1" dirty="0"/>
              <a:t> new element is inserted</a:t>
            </a:r>
            <a:r>
              <a:rPr lang="en-IN" sz="2400" dirty="0"/>
              <a:t> in the stack, the pointer is </a:t>
            </a:r>
            <a:r>
              <a:rPr lang="en-IN" sz="2400" dirty="0">
                <a:solidFill>
                  <a:schemeClr val="accent6"/>
                </a:solidFill>
              </a:rPr>
              <a:t>incremented by “one”</a:t>
            </a:r>
            <a:r>
              <a:rPr lang="en-IN" sz="2400" dirty="0"/>
              <a:t> before, the element is placed on the stack. 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6"/>
                </a:solidFill>
              </a:rPr>
              <a:t>pointer is decremented by “one”</a:t>
            </a:r>
            <a:r>
              <a:rPr lang="en-IN" sz="2400" dirty="0"/>
              <a:t> each time a </a:t>
            </a:r>
            <a:r>
              <a:rPr lang="en-IN" sz="2400" b="1" dirty="0"/>
              <a:t>deletion is made</a:t>
            </a:r>
            <a:r>
              <a:rPr lang="en-IN" sz="2400" dirty="0"/>
              <a:t> from the stack.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Evaluation of Postfix Expression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B05D20C-7E9C-0255-DE4C-446B23F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3511"/>
              </p:ext>
            </p:extLst>
          </p:nvPr>
        </p:nvGraphicFramePr>
        <p:xfrm>
          <a:off x="131763" y="914400"/>
          <a:ext cx="973132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7 5 2 + * 4 1 1 + /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/>
                        <a:t>12, 7, 3, -, /, 2, 1, 5, +, *, +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2, 3, 1, *, +, 9,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5, 6, 2, +, *, 12, 4, /,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12, 2, /, 34, 20, -, +, 5,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Prefix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766643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prefix expression. </a:t>
            </a:r>
          </a:p>
          <a:p>
            <a:r>
              <a:rPr lang="en-IN" dirty="0"/>
              <a:t>This algorithm evaluates prefix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TEMP 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Evaluation of Prefix Expression : -, *, +, 4, 3, 2, 5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360730"/>
              </p:ext>
            </p:extLst>
          </p:nvPr>
        </p:nvGraphicFramePr>
        <p:xfrm>
          <a:off x="339523" y="825463"/>
          <a:ext cx="8953499" cy="34390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4825094"/>
                    </a:ext>
                  </a:extLst>
                </a:gridCol>
                <a:gridCol w="1606347">
                  <a:extLst>
                    <a:ext uri="{9D8B030D-6E8A-4147-A177-3AD203B41FA5}">
                      <a16:colId xmlns:a16="http://schemas.microsoft.com/office/drawing/2014/main" val="3336022134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1932091" y="1512780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1932091" y="193725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1927453" y="2316098"/>
            <a:ext cx="9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1917928" y="2691482"/>
            <a:ext cx="111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5, 2, 3, 4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1910718" y="3090934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1904265" y="3489781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820727" y="1504312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819555" y="192397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820093" y="232490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819555" y="27203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819555" y="310132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819555" y="348031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828446" y="3874072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582374" y="808683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1856640" y="9063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4360365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72E5-33E4-4C6F-B399-37E10AB771C7}"/>
              </a:ext>
            </a:extLst>
          </p:cNvPr>
          <p:cNvSpPr txBox="1"/>
          <p:nvPr/>
        </p:nvSpPr>
        <p:spPr>
          <a:xfrm>
            <a:off x="6177363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59A2E-5D2F-67E6-98D1-56668EE27836}"/>
              </a:ext>
            </a:extLst>
          </p:cNvPr>
          <p:cNvSpPr txBox="1"/>
          <p:nvPr/>
        </p:nvSpPr>
        <p:spPr>
          <a:xfrm>
            <a:off x="8131147" y="906388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6B9ED-EA2E-7E81-C513-A5017A556C81}"/>
              </a:ext>
            </a:extLst>
          </p:cNvPr>
          <p:cNvSpPr txBox="1"/>
          <p:nvPr/>
        </p:nvSpPr>
        <p:spPr>
          <a:xfrm>
            <a:off x="4776230" y="312178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ADCF6-625A-EC46-BD99-DEE6CB648BA7}"/>
              </a:ext>
            </a:extLst>
          </p:cNvPr>
          <p:cNvSpPr txBox="1"/>
          <p:nvPr/>
        </p:nvSpPr>
        <p:spPr>
          <a:xfrm>
            <a:off x="6630835" y="309146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6731-CAF5-2C31-8B49-07759A258200}"/>
              </a:ext>
            </a:extLst>
          </p:cNvPr>
          <p:cNvSpPr txBox="1"/>
          <p:nvPr/>
        </p:nvSpPr>
        <p:spPr>
          <a:xfrm>
            <a:off x="8298599" y="307413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2ACE6-D929-5CAB-2FD6-8027D290FA58}"/>
              </a:ext>
            </a:extLst>
          </p:cNvPr>
          <p:cNvSpPr txBox="1"/>
          <p:nvPr/>
        </p:nvSpPr>
        <p:spPr>
          <a:xfrm>
            <a:off x="1913790" y="3880883"/>
            <a:ext cx="9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7A4145-E993-8670-9FD8-B74D91F3DDA2}"/>
              </a:ext>
            </a:extLst>
          </p:cNvPr>
          <p:cNvSpPr/>
          <p:nvPr/>
        </p:nvSpPr>
        <p:spPr>
          <a:xfrm>
            <a:off x="2908503" y="4976617"/>
            <a:ext cx="3400425" cy="527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Answer = pop() = 9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1FE9A-610D-B1DF-DBFF-4C8767DBD1EE}"/>
              </a:ext>
            </a:extLst>
          </p:cNvPr>
          <p:cNvSpPr txBox="1"/>
          <p:nvPr/>
        </p:nvSpPr>
        <p:spPr>
          <a:xfrm>
            <a:off x="4774375" y="3502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077EF-EB57-ABF4-C077-4F47D260035F}"/>
              </a:ext>
            </a:extLst>
          </p:cNvPr>
          <p:cNvSpPr txBox="1"/>
          <p:nvPr/>
        </p:nvSpPr>
        <p:spPr>
          <a:xfrm>
            <a:off x="6634727" y="3502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03722-101F-75A7-DF1C-BC64064E96B5}"/>
              </a:ext>
            </a:extLst>
          </p:cNvPr>
          <p:cNvSpPr txBox="1"/>
          <p:nvPr/>
        </p:nvSpPr>
        <p:spPr>
          <a:xfrm>
            <a:off x="8273027" y="3492501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0E750-718A-FE1A-19FA-0A1883F27A7B}"/>
              </a:ext>
            </a:extLst>
          </p:cNvPr>
          <p:cNvSpPr txBox="1"/>
          <p:nvPr/>
        </p:nvSpPr>
        <p:spPr>
          <a:xfrm>
            <a:off x="4774375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6F118-E14E-6FFD-4E59-F8530B48E1CB}"/>
              </a:ext>
            </a:extLst>
          </p:cNvPr>
          <p:cNvSpPr txBox="1"/>
          <p:nvPr/>
        </p:nvSpPr>
        <p:spPr>
          <a:xfrm>
            <a:off x="6622225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2E84C0-FEE0-92F9-B036-427A226D3998}"/>
              </a:ext>
            </a:extLst>
          </p:cNvPr>
          <p:cNvSpPr txBox="1"/>
          <p:nvPr/>
        </p:nvSpPr>
        <p:spPr>
          <a:xfrm>
            <a:off x="8273027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89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42" grpId="0"/>
      <p:bldP spid="43" grpId="0"/>
      <p:bldP spid="44" grpId="0"/>
      <p:bldP spid="29" grpId="0"/>
      <p:bldP spid="38" grpId="0"/>
      <p:bldP spid="47" grpId="0"/>
      <p:bldP spid="48" grpId="0"/>
      <p:bldP spid="49" grpId="0"/>
      <p:bldP spid="50" grpId="0"/>
      <p:bldP spid="64" grpId="0" animBg="1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Evaluation of Prefix Expression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B05D20C-7E9C-0255-DE4C-446B23F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82085"/>
              </p:ext>
            </p:extLst>
          </p:nvPr>
        </p:nvGraphicFramePr>
        <p:xfrm>
          <a:off x="131763" y="914400"/>
          <a:ext cx="973132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+, *, 2, +, /, 14, 2, 5,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-, *, 6, 3, -, 4,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+, +, 2, 6, +, -, 13, 2,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-, /, *, 2, *, 5, +, 3, 6, 5,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-, *, 3, +, 16, 2, /, 12,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85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389400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875714"/>
            <a:ext cx="11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procedure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contains a </a:t>
            </a:r>
            <a:r>
              <a:rPr lang="en-US" sz="2400" b="1" dirty="0">
                <a:solidFill>
                  <a:srgbClr val="C00000"/>
                </a:solidFill>
              </a:rPr>
              <a:t>procedure call to itself </a:t>
            </a:r>
            <a:r>
              <a:rPr lang="en-US" sz="2400" dirty="0"/>
              <a:t>or a procedure </a:t>
            </a:r>
            <a:r>
              <a:rPr lang="en-US" sz="2400" b="1" dirty="0">
                <a:solidFill>
                  <a:srgbClr val="C00000"/>
                </a:solidFill>
              </a:rPr>
              <a:t>call to second procedure </a:t>
            </a:r>
            <a:r>
              <a:rPr lang="en-US" sz="2400" dirty="0"/>
              <a:t>which eventually </a:t>
            </a:r>
            <a:r>
              <a:rPr lang="en-US" sz="2400" b="1" dirty="0">
                <a:solidFill>
                  <a:srgbClr val="C00000"/>
                </a:solidFill>
              </a:rPr>
              <a:t>causes the first procedure to be called</a:t>
            </a:r>
            <a:r>
              <a:rPr lang="en-US" sz="2400" dirty="0"/>
              <a:t> is known as </a:t>
            </a:r>
            <a:r>
              <a:rPr lang="en-US" sz="2400" b="1" dirty="0">
                <a:solidFill>
                  <a:srgbClr val="C00000"/>
                </a:solidFill>
              </a:rPr>
              <a:t>recursive procedure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2105510"/>
            <a:ext cx="115200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Two important conditions for any recursive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57" y="2564048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Each time a procedure calls itself it must be nearer in some sense to a solution.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00" y="2564048"/>
            <a:ext cx="360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257" y="2972074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There must be a decision criterion for stopping the process </a:t>
            </a:r>
            <a:r>
              <a:rPr lang="en-US" sz="2000"/>
              <a:t>or computation.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000" y="2972074"/>
            <a:ext cx="360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3782582"/>
            <a:ext cx="11520000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Two types of recursion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00" y="4650726"/>
            <a:ext cx="5699039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 b="1" dirty="0"/>
              <a:t>recursive defined function</a:t>
            </a:r>
            <a:r>
              <a:rPr lang="en-US" sz="2000" dirty="0"/>
              <a:t>. </a:t>
            </a:r>
          </a:p>
          <a:p>
            <a:r>
              <a:rPr lang="en-US" sz="2000" dirty="0"/>
              <a:t>E.g. Factorial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4244247"/>
            <a:ext cx="281200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Primitive Recursion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039" y="4650726"/>
            <a:ext cx="5818611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This is </a:t>
            </a:r>
            <a:r>
              <a:rPr lang="en-US" sz="2000" b="1" dirty="0"/>
              <a:t>recursive use of procedure</a:t>
            </a:r>
            <a:r>
              <a:rPr lang="en-US" sz="2000" dirty="0"/>
              <a:t>. </a:t>
            </a:r>
          </a:p>
          <a:p>
            <a:pPr algn="r"/>
            <a:r>
              <a:rPr lang="en-US" sz="2000" dirty="0"/>
              <a:t>E.g. Find GCD of given two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43992" y="4244247"/>
            <a:ext cx="281200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Non-Primitive Recursion</a:t>
            </a:r>
          </a:p>
        </p:txBody>
      </p:sp>
    </p:spTree>
    <p:extLst>
      <p:ext uri="{BB962C8B-B14F-4D97-AF65-F5344CB8AC3E}">
        <p14:creationId xmlns:p14="http://schemas.microsoft.com/office/powerpoint/2010/main" val="22222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factorial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integer number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</a:p>
          <a:p>
            <a:r>
              <a:rPr lang="en-US" dirty="0"/>
              <a:t>This algorithm </a:t>
            </a:r>
            <a:r>
              <a:rPr lang="en-US" b="1" dirty="0"/>
              <a:t>computes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factorial of N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Stack S</a:t>
            </a:r>
            <a:r>
              <a:rPr lang="en-US" dirty="0"/>
              <a:t> is used to store an activation record associated with each recursive call. </a:t>
            </a:r>
          </a:p>
          <a:p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pointer to the top element of stack S.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activation record contains </a:t>
            </a:r>
            <a:r>
              <a:rPr lang="en-US" dirty="0"/>
              <a:t>the current value of </a:t>
            </a:r>
            <a:r>
              <a:rPr lang="en-US" b="1" dirty="0"/>
              <a:t>N</a:t>
            </a:r>
            <a:r>
              <a:rPr lang="en-US" dirty="0"/>
              <a:t> and the current return address </a:t>
            </a:r>
            <a:r>
              <a:rPr lang="en-US" b="1" dirty="0">
                <a:solidFill>
                  <a:srgbClr val="C00000"/>
                </a:solidFill>
              </a:rPr>
              <a:t>RET_ADDE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TEMP_REC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also a record which contains two variables </a:t>
            </a:r>
            <a:r>
              <a:rPr lang="en-US" b="1" dirty="0">
                <a:solidFill>
                  <a:srgbClr val="C00000"/>
                </a:solidFill>
              </a:rPr>
              <a:t>PARAM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/>
              <a:t>.</a:t>
            </a:r>
          </a:p>
          <a:p>
            <a:r>
              <a:rPr lang="en-US" b="1" dirty="0"/>
              <a:t>Initially</a:t>
            </a:r>
            <a:r>
              <a:rPr lang="en-US" dirty="0"/>
              <a:t> return address is set to the </a:t>
            </a:r>
            <a:r>
              <a:rPr lang="en-US" b="1" dirty="0"/>
              <a:t>main calling address</a:t>
            </a:r>
            <a:r>
              <a:rPr lang="en-US" dirty="0"/>
              <a:t>. PARAM is set to initial value N.</a:t>
            </a:r>
          </a:p>
        </p:txBody>
      </p:sp>
    </p:spTree>
    <p:extLst>
      <p:ext uri="{BB962C8B-B14F-4D97-AF65-F5344CB8AC3E}">
        <p14:creationId xmlns:p14="http://schemas.microsoft.com/office/powerpoint/2010/main" val="162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785944"/>
            <a:ext cx="11520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Save N and return Address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CALL PUSH (S, TOP, TEMP_REC)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the base criterion found?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N=0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4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N-1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Step 3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1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[Calculate N!]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IN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 N * FACTORIAL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Restore previous N and return address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TEMP_REC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POP(S,TOP)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(i.e. 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N, 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RET_ADDR)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GO TO ADDRESS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88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334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1</a:t>
            </a:r>
          </a:p>
          <a:p>
            <a:r>
              <a:rPr lang="en-US" b="1" dirty="0"/>
              <a:t>(main call)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3348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(S,0,(N=2, main address))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611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(1), ADDR  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2028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6841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2</a:t>
            </a:r>
          </a:p>
          <a:p>
            <a:r>
              <a:rPr lang="en-US" b="1" dirty="0"/>
              <a:t>(first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6841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(S,1,(N=1, step 3))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29611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(3), ADDR  Step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6841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2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88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2087" y="35384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39795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3</a:t>
            </a:r>
          </a:p>
          <a:p>
            <a:r>
              <a:rPr lang="en-US" b="1" dirty="0"/>
              <a:t>(second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39795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(S,2,(N=0, step 3))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1400" y="4256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N=0 </a:t>
            </a:r>
          </a:p>
          <a:p>
            <a:r>
              <a:rPr lang="en-US" dirty="0"/>
              <a:t>              FACTORIAL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39795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88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88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4905" y="48475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068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POP(A,3)</a:t>
            </a:r>
          </a:p>
          <a:p>
            <a:r>
              <a:rPr lang="en-US" dirty="0"/>
              <a:t>              GO TO Step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76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2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488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488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0505" y="6142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25908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5000" y="38862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53534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130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/>
      <p:bldP spid="44" grpId="0"/>
      <p:bldP spid="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715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1*1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(A,2)</a:t>
            </a:r>
          </a:p>
          <a:p>
            <a:r>
              <a:rPr lang="en-US" dirty="0"/>
              <a:t>             GO TO Step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49893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4500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895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5851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325851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2*1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7732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(A,1)</a:t>
            </a:r>
          </a:p>
          <a:p>
            <a:r>
              <a:rPr lang="en-US" dirty="0"/>
              <a:t>             GO TO Main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258511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93990" y="41264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3534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7130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4800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Frequently asked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State algorithms for following operations on Stack:  PUSH, POP, PEEP, CHANGE. </a:t>
            </a:r>
            <a:endParaRPr lang="en-US" dirty="0"/>
          </a:p>
          <a:p>
            <a:r>
              <a:rPr lang="en-US" sz="2400" dirty="0"/>
              <a:t>Write an algorithm to evaluate POSTFIX Expression. </a:t>
            </a:r>
          </a:p>
          <a:p>
            <a:r>
              <a:rPr lang="en-US" sz="2400" dirty="0"/>
              <a:t>Write an algorithm to convert an infix expression to postfix expression. </a:t>
            </a:r>
          </a:p>
          <a:p>
            <a:r>
              <a:rPr lang="en-US" sz="2400" dirty="0"/>
              <a:t>Consider the stack S of characters, where S is allocated 8 memory cells. </a:t>
            </a:r>
          </a:p>
          <a:p>
            <a:pPr lvl="1"/>
            <a:r>
              <a:rPr lang="en-US" dirty="0"/>
              <a:t>S: A,C,D, F, K, _, _, _. Sketch the stack after each of the following operations. </a:t>
            </a:r>
          </a:p>
          <a:p>
            <a:pPr lvl="1"/>
            <a:r>
              <a:rPr lang="en-US" dirty="0"/>
              <a:t>Pop(), Pop() ,Push(L), Push(P), Pop(), Push(R), Push (S), Pop(). </a:t>
            </a:r>
          </a:p>
          <a:p>
            <a:r>
              <a:rPr lang="en-US" sz="2400" dirty="0"/>
              <a:t>Solve the Postfix Expression 6 2 3 + - 3 8 2 / + * 2 $ 3 + using Stack. </a:t>
            </a:r>
          </a:p>
        </p:txBody>
      </p:sp>
    </p:spTree>
    <p:extLst>
      <p:ext uri="{BB962C8B-B14F-4D97-AF65-F5344CB8AC3E}">
        <p14:creationId xmlns:p14="http://schemas.microsoft.com/office/powerpoint/2010/main" val="4072377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dirty="0"/>
              <a:t>Recursion</a:t>
            </a:r>
          </a:p>
          <a:p>
            <a:pPr>
              <a:spcBef>
                <a:spcPts val="600"/>
              </a:spcBef>
            </a:pPr>
            <a:r>
              <a:rPr lang="en-IN" dirty="0"/>
              <a:t>Keeping track of function calls</a:t>
            </a:r>
          </a:p>
          <a:p>
            <a:pPr>
              <a:spcBef>
                <a:spcPts val="600"/>
              </a:spcBef>
            </a:pPr>
            <a:r>
              <a:rPr lang="en-IN" dirty="0"/>
              <a:t>Evaluation of expressions</a:t>
            </a:r>
          </a:p>
          <a:p>
            <a:pPr>
              <a:spcBef>
                <a:spcPts val="600"/>
              </a:spcBef>
            </a:pPr>
            <a:r>
              <a:rPr lang="en-IN" dirty="0"/>
              <a:t>Reversing characters</a:t>
            </a:r>
          </a:p>
          <a:p>
            <a:pPr>
              <a:spcBef>
                <a:spcPts val="600"/>
              </a:spcBef>
            </a:pPr>
            <a:r>
              <a:rPr lang="en-IN" dirty="0"/>
              <a:t>Servicing hardware interrupts</a:t>
            </a:r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backtracking</a:t>
            </a:r>
          </a:p>
          <a:p>
            <a:pPr>
              <a:spcBef>
                <a:spcPts val="600"/>
              </a:spcBef>
            </a:pPr>
            <a:r>
              <a:rPr lang="en-IN" dirty="0"/>
              <a:t>Expression Conversion (Infix to Postfix, Infix to Prefix)</a:t>
            </a:r>
          </a:p>
          <a:p>
            <a:pPr>
              <a:spcBef>
                <a:spcPts val="600"/>
              </a:spcBef>
            </a:pPr>
            <a:r>
              <a:rPr lang="en-IN" dirty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/>
              <a:t>Finding paths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Push – Pop – Peep - Change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an element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 to the top of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7247</Words>
  <Application>Microsoft Office PowerPoint</Application>
  <PresentationFormat>Widescreen</PresentationFormat>
  <Paragraphs>1700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Roboto Condensed</vt:lpstr>
      <vt:lpstr>Arial</vt:lpstr>
      <vt:lpstr>Calibri</vt:lpstr>
      <vt:lpstr>Wingdings 2</vt:lpstr>
      <vt:lpstr>Wingdings</vt:lpstr>
      <vt:lpstr>Roboto Condensed Light</vt:lpstr>
      <vt:lpstr>Consolas</vt:lpstr>
      <vt:lpstr>Wingdings 3</vt:lpstr>
      <vt:lpstr>Office Theme</vt:lpstr>
      <vt:lpstr>Unit-1 (Part 3)  Stack  Linear Data Structure</vt:lpstr>
      <vt:lpstr>PowerPoint Presentation</vt:lpstr>
      <vt:lpstr>Stack</vt:lpstr>
      <vt:lpstr>Stack</vt:lpstr>
      <vt:lpstr>Stack </vt:lpstr>
      <vt:lpstr>Applications of Stack</vt:lpstr>
      <vt:lpstr>Applications of Stack</vt:lpstr>
      <vt:lpstr>Operations on Stack</vt:lpstr>
      <vt:lpstr>Procedure : PUSH (S, TOP, X)</vt:lpstr>
      <vt:lpstr>Function : POP (S, TOP)</vt:lpstr>
      <vt:lpstr>Function : PEEP (S, TOP, I)</vt:lpstr>
      <vt:lpstr>PROCEDURE : CHANGE (S, TOP, X, I)</vt:lpstr>
      <vt:lpstr>Programming of Stack using an Array</vt:lpstr>
      <vt:lpstr>Check the grammar of the input string</vt:lpstr>
      <vt:lpstr>Algorithm: RECOGNIZE</vt:lpstr>
      <vt:lpstr>Algorithm: RECOGNIZE</vt:lpstr>
      <vt:lpstr>Algorithm: RECOGNIZE</vt:lpstr>
      <vt:lpstr>Algorithm: RECOGNIZE</vt:lpstr>
      <vt:lpstr>Algorithm : RECOGNIZE</vt:lpstr>
      <vt:lpstr>Polish Notations</vt:lpstr>
      <vt:lpstr>Polish Expression &amp; their Compilation</vt:lpstr>
      <vt:lpstr>Polish Notation</vt:lpstr>
      <vt:lpstr>Polish Notation</vt:lpstr>
      <vt:lpstr>Infix to Postfix Conversion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Infix to Postfix Conversion</vt:lpstr>
      <vt:lpstr>Example : Infix to Postfix : a + b * c – d / e </vt:lpstr>
      <vt:lpstr>General Infix to Prefix Conversion</vt:lpstr>
      <vt:lpstr>Exercise : Infix to Postfix &amp; Prefix Conversion</vt:lpstr>
      <vt:lpstr>Evaluation of Postfix Expression</vt:lpstr>
      <vt:lpstr> Evaluation of Postfix Expression</vt:lpstr>
      <vt:lpstr> Evaluation of Postfix Expression</vt:lpstr>
      <vt:lpstr> Evaluation of Postfix Expression : 5,4,6,+,*,4,9,3,/,+,*</vt:lpstr>
      <vt:lpstr>Algorithm: EVALUATE_POSTFIX</vt:lpstr>
      <vt:lpstr>Algorithm: EVALUATE_POSTFIX</vt:lpstr>
      <vt:lpstr>Exercise : Evaluation of Postfix Expression</vt:lpstr>
      <vt:lpstr>Evaluation of Prefix Expression</vt:lpstr>
      <vt:lpstr>Algorithm: EVALUATE_PREFIX</vt:lpstr>
      <vt:lpstr>Algorithm: EVALUATE_PREFIX</vt:lpstr>
      <vt:lpstr> Evaluation of Prefix Expression : -, *, +, 4, 3, 2, 5</vt:lpstr>
      <vt:lpstr>Exercise : Evaluation of Prefix Expression</vt:lpstr>
      <vt:lpstr>Recursion</vt:lpstr>
      <vt:lpstr>Recursion</vt:lpstr>
      <vt:lpstr>Algorithm to find factorial using recursion</vt:lpstr>
      <vt:lpstr>Algorithm: FACTORIAL</vt:lpstr>
      <vt:lpstr>Trace of Algorithm FACTORIAL, N=2</vt:lpstr>
      <vt:lpstr>Trace of Algorithm FACTORIAL, N=2</vt:lpstr>
      <vt:lpstr>Frequently asked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HareKrishna</cp:lastModifiedBy>
  <cp:revision>373</cp:revision>
  <dcterms:created xsi:type="dcterms:W3CDTF">2020-05-01T05:09:15Z</dcterms:created>
  <dcterms:modified xsi:type="dcterms:W3CDTF">2024-06-16T04:39:36Z</dcterms:modified>
</cp:coreProperties>
</file>