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4" r:id="rId7"/>
    <p:sldId id="261"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690D595-5CF8-4E56-A8F7-8B870409C384}">
          <p14:sldIdLst>
            <p14:sldId id="256"/>
            <p14:sldId id="257"/>
            <p14:sldId id="258"/>
            <p14:sldId id="259"/>
            <p14:sldId id="260"/>
            <p14:sldId id="264"/>
            <p14:sldId id="261"/>
            <p14:sldId id="263"/>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60"/>
  </p:normalViewPr>
  <p:slideViewPr>
    <p:cSldViewPr snapToGrid="0">
      <p:cViewPr varScale="1">
        <p:scale>
          <a:sx n="97" d="100"/>
          <a:sy n="97" d="100"/>
        </p:scale>
        <p:origin x="5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098BBF-73FD-43E3-9918-18299514062B}"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0413247-8801-4D24-8801-E0426070FCD2}" type="slidenum">
              <a:rPr lang="en-IN" smtClean="0"/>
              <a:t>‹#›</a:t>
            </a:fld>
            <a:endParaRPr lang="en-IN"/>
          </a:p>
        </p:txBody>
      </p:sp>
    </p:spTree>
    <p:extLst>
      <p:ext uri="{BB962C8B-B14F-4D97-AF65-F5344CB8AC3E}">
        <p14:creationId xmlns:p14="http://schemas.microsoft.com/office/powerpoint/2010/main" val="59934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098BBF-73FD-43E3-9918-18299514062B}"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413247-8801-4D24-8801-E0426070FCD2}" type="slidenum">
              <a:rPr lang="en-IN" smtClean="0"/>
              <a:t>‹#›</a:t>
            </a:fld>
            <a:endParaRPr lang="en-IN"/>
          </a:p>
        </p:txBody>
      </p:sp>
    </p:spTree>
    <p:extLst>
      <p:ext uri="{BB962C8B-B14F-4D97-AF65-F5344CB8AC3E}">
        <p14:creationId xmlns:p14="http://schemas.microsoft.com/office/powerpoint/2010/main" val="21801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098BBF-73FD-43E3-9918-18299514062B}"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413247-8801-4D24-8801-E0426070FCD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5138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098BBF-73FD-43E3-9918-18299514062B}"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413247-8801-4D24-8801-E0426070FCD2}" type="slidenum">
              <a:rPr lang="en-IN" smtClean="0"/>
              <a:t>‹#›</a:t>
            </a:fld>
            <a:endParaRPr lang="en-IN"/>
          </a:p>
        </p:txBody>
      </p:sp>
    </p:spTree>
    <p:extLst>
      <p:ext uri="{BB962C8B-B14F-4D97-AF65-F5344CB8AC3E}">
        <p14:creationId xmlns:p14="http://schemas.microsoft.com/office/powerpoint/2010/main" val="2314878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098BBF-73FD-43E3-9918-18299514062B}"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413247-8801-4D24-8801-E0426070FCD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176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098BBF-73FD-43E3-9918-18299514062B}"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413247-8801-4D24-8801-E0426070FCD2}" type="slidenum">
              <a:rPr lang="en-IN" smtClean="0"/>
              <a:t>‹#›</a:t>
            </a:fld>
            <a:endParaRPr lang="en-IN"/>
          </a:p>
        </p:txBody>
      </p:sp>
    </p:spTree>
    <p:extLst>
      <p:ext uri="{BB962C8B-B14F-4D97-AF65-F5344CB8AC3E}">
        <p14:creationId xmlns:p14="http://schemas.microsoft.com/office/powerpoint/2010/main" val="638354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098BBF-73FD-43E3-9918-18299514062B}"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413247-8801-4D24-8801-E0426070FCD2}" type="slidenum">
              <a:rPr lang="en-IN" smtClean="0"/>
              <a:t>‹#›</a:t>
            </a:fld>
            <a:endParaRPr lang="en-IN"/>
          </a:p>
        </p:txBody>
      </p:sp>
    </p:spTree>
    <p:extLst>
      <p:ext uri="{BB962C8B-B14F-4D97-AF65-F5344CB8AC3E}">
        <p14:creationId xmlns:p14="http://schemas.microsoft.com/office/powerpoint/2010/main" val="1063372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098BBF-73FD-43E3-9918-18299514062B}"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413247-8801-4D24-8801-E0426070FCD2}" type="slidenum">
              <a:rPr lang="en-IN" smtClean="0"/>
              <a:t>‹#›</a:t>
            </a:fld>
            <a:endParaRPr lang="en-IN"/>
          </a:p>
        </p:txBody>
      </p:sp>
    </p:spTree>
    <p:extLst>
      <p:ext uri="{BB962C8B-B14F-4D97-AF65-F5344CB8AC3E}">
        <p14:creationId xmlns:p14="http://schemas.microsoft.com/office/powerpoint/2010/main" val="1686513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098BBF-73FD-43E3-9918-18299514062B}"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413247-8801-4D24-8801-E0426070FCD2}" type="slidenum">
              <a:rPr lang="en-IN" smtClean="0"/>
              <a:t>‹#›</a:t>
            </a:fld>
            <a:endParaRPr lang="en-IN"/>
          </a:p>
        </p:txBody>
      </p:sp>
    </p:spTree>
    <p:extLst>
      <p:ext uri="{BB962C8B-B14F-4D97-AF65-F5344CB8AC3E}">
        <p14:creationId xmlns:p14="http://schemas.microsoft.com/office/powerpoint/2010/main" val="254546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098BBF-73FD-43E3-9918-18299514062B}"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413247-8801-4D24-8801-E0426070FCD2}" type="slidenum">
              <a:rPr lang="en-IN" smtClean="0"/>
              <a:t>‹#›</a:t>
            </a:fld>
            <a:endParaRPr lang="en-IN"/>
          </a:p>
        </p:txBody>
      </p:sp>
    </p:spTree>
    <p:extLst>
      <p:ext uri="{BB962C8B-B14F-4D97-AF65-F5344CB8AC3E}">
        <p14:creationId xmlns:p14="http://schemas.microsoft.com/office/powerpoint/2010/main" val="372556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098BBF-73FD-43E3-9918-18299514062B}"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0413247-8801-4D24-8801-E0426070FCD2}" type="slidenum">
              <a:rPr lang="en-IN" smtClean="0"/>
              <a:t>‹#›</a:t>
            </a:fld>
            <a:endParaRPr lang="en-IN"/>
          </a:p>
        </p:txBody>
      </p:sp>
    </p:spTree>
    <p:extLst>
      <p:ext uri="{BB962C8B-B14F-4D97-AF65-F5344CB8AC3E}">
        <p14:creationId xmlns:p14="http://schemas.microsoft.com/office/powerpoint/2010/main" val="277325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098BBF-73FD-43E3-9918-18299514062B}" type="datetimeFigureOut">
              <a:rPr lang="en-IN" smtClean="0"/>
              <a:t>05-09-2024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0413247-8801-4D24-8801-E0426070FCD2}" type="slidenum">
              <a:rPr lang="en-IN" smtClean="0"/>
              <a:t>‹#›</a:t>
            </a:fld>
            <a:endParaRPr lang="en-IN"/>
          </a:p>
        </p:txBody>
      </p:sp>
    </p:spTree>
    <p:extLst>
      <p:ext uri="{BB962C8B-B14F-4D97-AF65-F5344CB8AC3E}">
        <p14:creationId xmlns:p14="http://schemas.microsoft.com/office/powerpoint/2010/main" val="270763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098BBF-73FD-43E3-9918-18299514062B}" type="datetimeFigureOut">
              <a:rPr lang="en-IN" smtClean="0"/>
              <a:t>05-09-2024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0413247-8801-4D24-8801-E0426070FCD2}" type="slidenum">
              <a:rPr lang="en-IN" smtClean="0"/>
              <a:t>‹#›</a:t>
            </a:fld>
            <a:endParaRPr lang="en-IN"/>
          </a:p>
        </p:txBody>
      </p:sp>
    </p:spTree>
    <p:extLst>
      <p:ext uri="{BB962C8B-B14F-4D97-AF65-F5344CB8AC3E}">
        <p14:creationId xmlns:p14="http://schemas.microsoft.com/office/powerpoint/2010/main" val="149326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98BBF-73FD-43E3-9918-18299514062B}" type="datetimeFigureOut">
              <a:rPr lang="en-IN" smtClean="0"/>
              <a:t>05-09-2024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0413247-8801-4D24-8801-E0426070FCD2}" type="slidenum">
              <a:rPr lang="en-IN" smtClean="0"/>
              <a:t>‹#›</a:t>
            </a:fld>
            <a:endParaRPr lang="en-IN"/>
          </a:p>
        </p:txBody>
      </p:sp>
    </p:spTree>
    <p:extLst>
      <p:ext uri="{BB962C8B-B14F-4D97-AF65-F5344CB8AC3E}">
        <p14:creationId xmlns:p14="http://schemas.microsoft.com/office/powerpoint/2010/main" val="197237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098BBF-73FD-43E3-9918-18299514062B}"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0413247-8801-4D24-8801-E0426070FCD2}" type="slidenum">
              <a:rPr lang="en-IN" smtClean="0"/>
              <a:t>‹#›</a:t>
            </a:fld>
            <a:endParaRPr lang="en-IN"/>
          </a:p>
        </p:txBody>
      </p:sp>
    </p:spTree>
    <p:extLst>
      <p:ext uri="{BB962C8B-B14F-4D97-AF65-F5344CB8AC3E}">
        <p14:creationId xmlns:p14="http://schemas.microsoft.com/office/powerpoint/2010/main" val="56506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098BBF-73FD-43E3-9918-18299514062B}"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413247-8801-4D24-8801-E0426070FCD2}" type="slidenum">
              <a:rPr lang="en-IN" smtClean="0"/>
              <a:t>‹#›</a:t>
            </a:fld>
            <a:endParaRPr lang="en-IN"/>
          </a:p>
        </p:txBody>
      </p:sp>
    </p:spTree>
    <p:extLst>
      <p:ext uri="{BB962C8B-B14F-4D97-AF65-F5344CB8AC3E}">
        <p14:creationId xmlns:p14="http://schemas.microsoft.com/office/powerpoint/2010/main" val="3711369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098BBF-73FD-43E3-9918-18299514062B}" type="datetimeFigureOut">
              <a:rPr lang="en-IN" smtClean="0"/>
              <a:t>05-09-2024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0413247-8801-4D24-8801-E0426070FCD2}" type="slidenum">
              <a:rPr lang="en-IN" smtClean="0"/>
              <a:t>‹#›</a:t>
            </a:fld>
            <a:endParaRPr lang="en-IN"/>
          </a:p>
        </p:txBody>
      </p:sp>
    </p:spTree>
    <p:extLst>
      <p:ext uri="{BB962C8B-B14F-4D97-AF65-F5344CB8AC3E}">
        <p14:creationId xmlns:p14="http://schemas.microsoft.com/office/powerpoint/2010/main" val="355623111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7E26-675E-6003-F862-5532128B6EE2}"/>
              </a:ext>
            </a:extLst>
          </p:cNvPr>
          <p:cNvSpPr>
            <a:spLocks noGrp="1"/>
          </p:cNvSpPr>
          <p:nvPr>
            <p:ph type="ctrTitle"/>
          </p:nvPr>
        </p:nvSpPr>
        <p:spPr>
          <a:xfrm>
            <a:off x="2703787" y="1466196"/>
            <a:ext cx="8690466" cy="2262352"/>
          </a:xfrm>
        </p:spPr>
        <p:txBody>
          <a:bodyPr>
            <a:normAutofit/>
          </a:bodyPr>
          <a:lstStyle/>
          <a:p>
            <a:r>
              <a:rPr lang="en-IN" sz="6600" dirty="0">
                <a:solidFill>
                  <a:schemeClr val="accent6">
                    <a:lumMod val="50000"/>
                  </a:schemeClr>
                </a:solidFill>
                <a:latin typeface="Aptos" panose="020B0004020202020204" pitchFamily="34" charset="0"/>
              </a:rPr>
              <a:t>Restaurant Analysis</a:t>
            </a:r>
          </a:p>
        </p:txBody>
      </p:sp>
      <p:sp>
        <p:nvSpPr>
          <p:cNvPr id="3" name="Subtitle 2">
            <a:extLst>
              <a:ext uri="{FF2B5EF4-FFF2-40B4-BE49-F238E27FC236}">
                <a16:creationId xmlns:a16="http://schemas.microsoft.com/office/drawing/2014/main" id="{0A1B6F4B-DF15-E9EF-CE68-484E32FCB0DD}"/>
              </a:ext>
            </a:extLst>
          </p:cNvPr>
          <p:cNvSpPr>
            <a:spLocks noGrp="1"/>
          </p:cNvSpPr>
          <p:nvPr>
            <p:ph type="subTitle" idx="1"/>
          </p:nvPr>
        </p:nvSpPr>
        <p:spPr>
          <a:xfrm>
            <a:off x="8004669" y="3610304"/>
            <a:ext cx="7766936" cy="1096899"/>
          </a:xfrm>
        </p:spPr>
        <p:txBody>
          <a:bodyPr>
            <a:normAutofit/>
          </a:bodyPr>
          <a:lstStyle/>
          <a:p>
            <a:r>
              <a:rPr lang="en-IN" sz="2800" dirty="0">
                <a:solidFill>
                  <a:schemeClr val="accent4">
                    <a:lumMod val="75000"/>
                  </a:schemeClr>
                </a:solidFill>
                <a:latin typeface="Aptos" panose="020B0004020202020204" pitchFamily="34" charset="0"/>
              </a:rPr>
              <a:t>Yash Pawar</a:t>
            </a:r>
          </a:p>
        </p:txBody>
      </p:sp>
    </p:spTree>
    <p:extLst>
      <p:ext uri="{BB962C8B-B14F-4D97-AF65-F5344CB8AC3E}">
        <p14:creationId xmlns:p14="http://schemas.microsoft.com/office/powerpoint/2010/main" val="186881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8CF7-9784-FB56-BD88-DD132729A799}"/>
              </a:ext>
            </a:extLst>
          </p:cNvPr>
          <p:cNvSpPr>
            <a:spLocks noGrp="1"/>
          </p:cNvSpPr>
          <p:nvPr>
            <p:ph type="title"/>
          </p:nvPr>
        </p:nvSpPr>
        <p:spPr>
          <a:xfrm>
            <a:off x="1797666" y="179070"/>
            <a:ext cx="8405514" cy="503309"/>
          </a:xfrm>
        </p:spPr>
        <p:txBody>
          <a:bodyPr>
            <a:normAutofit fontScale="90000"/>
          </a:bodyPr>
          <a:lstStyle/>
          <a:p>
            <a:r>
              <a:rPr lang="en-US" sz="3100" dirty="0">
                <a:latin typeface="Aptos" panose="020B0004020202020204" pitchFamily="34" charset="0"/>
                <a:ea typeface="Verdana" panose="020B0604030504040204" pitchFamily="34" charset="0"/>
              </a:rPr>
              <a:t>Which item is sold the most and which item is sold the least?</a:t>
            </a:r>
            <a:br>
              <a:rPr lang="en-US" sz="3100" dirty="0">
                <a:latin typeface="Aptos" panose="020B0004020202020204" pitchFamily="34" charset="0"/>
                <a:ea typeface="Verdana" panose="020B0604030504040204" pitchFamily="34" charset="0"/>
              </a:rPr>
            </a:br>
            <a:br>
              <a:rPr lang="en-US" sz="1800" dirty="0">
                <a:latin typeface="Verdana" panose="020B0604030504040204" pitchFamily="34" charset="0"/>
                <a:ea typeface="Verdana" panose="020B0604030504040204" pitchFamily="34" charset="0"/>
              </a:rPr>
            </a:br>
            <a:r>
              <a:rPr lang="en-US" sz="1600" dirty="0">
                <a:latin typeface="Aptos" panose="020B0004020202020204" pitchFamily="34" charset="0"/>
                <a:ea typeface="Verdana" panose="020B0604030504040204" pitchFamily="34" charset="0"/>
              </a:rPr>
              <a:t>Bar graph indicates, </a:t>
            </a:r>
            <a:r>
              <a:rPr lang="en-US" sz="1600" b="1" dirty="0">
                <a:latin typeface="Aptos" panose="020B0004020202020204" pitchFamily="34" charset="0"/>
                <a:ea typeface="Verdana" panose="020B0604030504040204" pitchFamily="34" charset="0"/>
              </a:rPr>
              <a:t>Tea</a:t>
            </a:r>
            <a:r>
              <a:rPr lang="en-US" sz="1600" dirty="0">
                <a:latin typeface="Aptos" panose="020B0004020202020204" pitchFamily="34" charset="0"/>
                <a:ea typeface="Verdana" panose="020B0604030504040204" pitchFamily="34" charset="0"/>
              </a:rPr>
              <a:t> is the most popular item with 64 units sold, indicating strong customer demand, On the other hand, </a:t>
            </a:r>
            <a:r>
              <a:rPr lang="en-US" sz="1600" b="1" dirty="0">
                <a:latin typeface="Aptos" panose="020B0004020202020204" pitchFamily="34" charset="0"/>
                <a:ea typeface="Verdana" panose="020B0604030504040204" pitchFamily="34" charset="0"/>
              </a:rPr>
              <a:t>cold coffee</a:t>
            </a:r>
            <a:r>
              <a:rPr lang="en-US" sz="1600" dirty="0">
                <a:latin typeface="Aptos" panose="020B0004020202020204" pitchFamily="34" charset="0"/>
                <a:ea typeface="Verdana" panose="020B0604030504040204" pitchFamily="34" charset="0"/>
              </a:rPr>
              <a:t> is the least popular item with only 2 units sold, suggesting it does not resonate well with the current customer base.</a:t>
            </a:r>
            <a:endParaRPr lang="en-IN" dirty="0">
              <a:latin typeface="Aptos" panose="020B0004020202020204" pitchFamily="34" charset="0"/>
            </a:endParaRPr>
          </a:p>
        </p:txBody>
      </p:sp>
      <p:pic>
        <p:nvPicPr>
          <p:cNvPr id="6" name="Picture 5">
            <a:extLst>
              <a:ext uri="{FF2B5EF4-FFF2-40B4-BE49-F238E27FC236}">
                <a16:creationId xmlns:a16="http://schemas.microsoft.com/office/drawing/2014/main" id="{14F5C834-64AD-849D-2B24-3F207E5275CB}"/>
              </a:ext>
            </a:extLst>
          </p:cNvPr>
          <p:cNvPicPr>
            <a:picLocks noChangeAspect="1"/>
          </p:cNvPicPr>
          <p:nvPr/>
        </p:nvPicPr>
        <p:blipFill>
          <a:blip r:embed="rId2"/>
          <a:stretch>
            <a:fillRect/>
          </a:stretch>
        </p:blipFill>
        <p:spPr>
          <a:xfrm>
            <a:off x="2895750" y="2153308"/>
            <a:ext cx="6889382" cy="4431029"/>
          </a:xfrm>
          <a:prstGeom prst="rect">
            <a:avLst/>
          </a:prstGeom>
        </p:spPr>
      </p:pic>
    </p:spTree>
    <p:extLst>
      <p:ext uri="{BB962C8B-B14F-4D97-AF65-F5344CB8AC3E}">
        <p14:creationId xmlns:p14="http://schemas.microsoft.com/office/powerpoint/2010/main" val="121531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6C4C-4AF2-7C4F-29C3-F138DFF3A91D}"/>
              </a:ext>
            </a:extLst>
          </p:cNvPr>
          <p:cNvSpPr>
            <a:spLocks noGrp="1"/>
          </p:cNvSpPr>
          <p:nvPr>
            <p:ph type="title"/>
          </p:nvPr>
        </p:nvSpPr>
        <p:spPr>
          <a:xfrm>
            <a:off x="2585545" y="624110"/>
            <a:ext cx="8919067" cy="1188924"/>
          </a:xfrm>
        </p:spPr>
        <p:txBody>
          <a:bodyPr>
            <a:noAutofit/>
          </a:bodyPr>
          <a:lstStyle/>
          <a:p>
            <a:r>
              <a:rPr lang="en-US" sz="2800" dirty="0">
                <a:latin typeface="Aptos" panose="020B0004020202020204" pitchFamily="34" charset="0"/>
                <a:ea typeface="Verdana" panose="020B0604030504040204" pitchFamily="34" charset="0"/>
              </a:rPr>
              <a:t>Are more units ordered against lower-priced items or higher-priced items in a single order?</a:t>
            </a:r>
            <a:br>
              <a:rPr lang="en-US" sz="500" dirty="0">
                <a:latin typeface="Aptos" panose="020B0004020202020204" pitchFamily="34" charset="0"/>
                <a:ea typeface="Verdana" panose="020B0604030504040204" pitchFamily="34" charset="0"/>
              </a:rPr>
            </a:br>
            <a:br>
              <a:rPr lang="en-US" sz="1800" dirty="0">
                <a:latin typeface="Aptos" panose="020B0004020202020204" pitchFamily="34" charset="0"/>
                <a:ea typeface="Verdana" panose="020B0604030504040204" pitchFamily="34" charset="0"/>
              </a:rPr>
            </a:br>
            <a:r>
              <a:rPr lang="en-US" sz="1800" dirty="0">
                <a:solidFill>
                  <a:schemeClr val="tx1"/>
                </a:solidFill>
                <a:latin typeface="Aptos" panose="020B0004020202020204" pitchFamily="34" charset="0"/>
                <a:ea typeface="Verdana" panose="020B0604030504040204" pitchFamily="34" charset="0"/>
              </a:rPr>
              <a:t>Lower Priced Items :- Tea having higher quantities ordered</a:t>
            </a:r>
            <a:br>
              <a:rPr lang="en-US" sz="1800" dirty="0">
                <a:solidFill>
                  <a:schemeClr val="tx1"/>
                </a:solidFill>
                <a:latin typeface="Aptos" panose="020B0004020202020204" pitchFamily="34" charset="0"/>
                <a:ea typeface="Verdana" panose="020B0604030504040204" pitchFamily="34" charset="0"/>
              </a:rPr>
            </a:br>
            <a:r>
              <a:rPr lang="en-US" sz="1800" dirty="0">
                <a:solidFill>
                  <a:schemeClr val="tx1"/>
                </a:solidFill>
                <a:latin typeface="Aptos" panose="020B0004020202020204" pitchFamily="34" charset="0"/>
                <a:ea typeface="Verdana" panose="020B0604030504040204" pitchFamily="34" charset="0"/>
              </a:rPr>
              <a:t>Higher Priced Items:- Chicken biryani have lower quantities ordered</a:t>
            </a:r>
            <a:endParaRPr lang="en-IN" sz="2800" dirty="0">
              <a:solidFill>
                <a:schemeClr val="tx1"/>
              </a:solidFill>
              <a:latin typeface="Aptos" panose="020B0004020202020204" pitchFamily="34" charset="0"/>
            </a:endParaRPr>
          </a:p>
        </p:txBody>
      </p:sp>
      <p:pic>
        <p:nvPicPr>
          <p:cNvPr id="7" name="Picture 6">
            <a:extLst>
              <a:ext uri="{FF2B5EF4-FFF2-40B4-BE49-F238E27FC236}">
                <a16:creationId xmlns:a16="http://schemas.microsoft.com/office/drawing/2014/main" id="{30801849-BBB8-CB6C-C3CC-6F51F9BE2D7A}"/>
              </a:ext>
            </a:extLst>
          </p:cNvPr>
          <p:cNvPicPr>
            <a:picLocks noChangeAspect="1"/>
          </p:cNvPicPr>
          <p:nvPr/>
        </p:nvPicPr>
        <p:blipFill>
          <a:blip r:embed="rId2"/>
          <a:stretch>
            <a:fillRect/>
          </a:stretch>
        </p:blipFill>
        <p:spPr>
          <a:xfrm>
            <a:off x="3209860" y="2403079"/>
            <a:ext cx="6230106" cy="4454921"/>
          </a:xfrm>
          <a:prstGeom prst="rect">
            <a:avLst/>
          </a:prstGeom>
        </p:spPr>
      </p:pic>
    </p:spTree>
    <p:extLst>
      <p:ext uri="{BB962C8B-B14F-4D97-AF65-F5344CB8AC3E}">
        <p14:creationId xmlns:p14="http://schemas.microsoft.com/office/powerpoint/2010/main" val="139636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C29B-A839-8D4C-B380-2163564DB477}"/>
              </a:ext>
            </a:extLst>
          </p:cNvPr>
          <p:cNvSpPr>
            <a:spLocks noGrp="1"/>
          </p:cNvSpPr>
          <p:nvPr>
            <p:ph type="title"/>
          </p:nvPr>
        </p:nvSpPr>
        <p:spPr/>
        <p:txBody>
          <a:bodyPr>
            <a:normAutofit fontScale="90000"/>
          </a:bodyPr>
          <a:lstStyle/>
          <a:p>
            <a:r>
              <a:rPr lang="en-US" sz="3600" dirty="0">
                <a:latin typeface="Aptos" panose="020B0004020202020204" pitchFamily="34" charset="0"/>
                <a:ea typeface="Verdana" panose="020B0604030504040204" pitchFamily="34" charset="0"/>
              </a:rPr>
              <a:t>What items are sold more and what items are sold less in what type of meal?</a:t>
            </a:r>
            <a:br>
              <a:rPr lang="en-US" sz="3600" dirty="0">
                <a:latin typeface="Aptos" panose="020B0004020202020204" pitchFamily="34" charset="0"/>
                <a:ea typeface="Verdana" panose="020B0604030504040204" pitchFamily="34" charset="0"/>
              </a:rPr>
            </a:br>
            <a:br>
              <a:rPr lang="en-US" sz="1800" dirty="0">
                <a:solidFill>
                  <a:schemeClr val="tx1"/>
                </a:solidFill>
                <a:latin typeface="Aptos" panose="020B0004020202020204" pitchFamily="34" charset="0"/>
                <a:ea typeface="Verdana" panose="020B0604030504040204" pitchFamily="34" charset="0"/>
              </a:rPr>
            </a:br>
            <a:r>
              <a:rPr lang="en-US" sz="1800" dirty="0">
                <a:solidFill>
                  <a:schemeClr val="tx1"/>
                </a:solidFill>
                <a:latin typeface="Aptos" panose="020B0004020202020204" pitchFamily="34" charset="0"/>
                <a:ea typeface="Verdana" panose="020B0604030504040204" pitchFamily="34" charset="0"/>
              </a:rPr>
              <a:t>Breakfast:- In breakfast tea is sold more and iced tea is sold less</a:t>
            </a:r>
            <a:br>
              <a:rPr lang="en-US" sz="1800" dirty="0">
                <a:solidFill>
                  <a:schemeClr val="tx1"/>
                </a:solidFill>
                <a:latin typeface="Aptos" panose="020B0004020202020204" pitchFamily="34" charset="0"/>
                <a:ea typeface="Verdana" panose="020B0604030504040204" pitchFamily="34" charset="0"/>
              </a:rPr>
            </a:br>
            <a:r>
              <a:rPr lang="en-US" sz="1800" dirty="0">
                <a:solidFill>
                  <a:schemeClr val="tx1"/>
                </a:solidFill>
                <a:latin typeface="Aptos" panose="020B0004020202020204" pitchFamily="34" charset="0"/>
                <a:ea typeface="Verdana" panose="020B0604030504040204" pitchFamily="34" charset="0"/>
              </a:rPr>
              <a:t>Lunch :- In lunch chicken biryani sold most and veg </a:t>
            </a:r>
            <a:r>
              <a:rPr lang="en-US" sz="1800" dirty="0" err="1">
                <a:solidFill>
                  <a:schemeClr val="tx1"/>
                </a:solidFill>
                <a:latin typeface="Aptos" panose="020B0004020202020204" pitchFamily="34" charset="0"/>
                <a:ea typeface="Verdana" panose="020B0604030504040204" pitchFamily="34" charset="0"/>
              </a:rPr>
              <a:t>momos</a:t>
            </a:r>
            <a:r>
              <a:rPr lang="en-US" sz="1800" dirty="0">
                <a:solidFill>
                  <a:schemeClr val="tx1"/>
                </a:solidFill>
                <a:latin typeface="Aptos" panose="020B0004020202020204" pitchFamily="34" charset="0"/>
                <a:ea typeface="Verdana" panose="020B0604030504040204" pitchFamily="34" charset="0"/>
              </a:rPr>
              <a:t> sold less</a:t>
            </a:r>
            <a:br>
              <a:rPr lang="en-US" sz="1800" dirty="0">
                <a:solidFill>
                  <a:schemeClr val="tx1"/>
                </a:solidFill>
                <a:latin typeface="Aptos" panose="020B0004020202020204" pitchFamily="34" charset="0"/>
                <a:ea typeface="Verdana" panose="020B0604030504040204" pitchFamily="34" charset="0"/>
              </a:rPr>
            </a:br>
            <a:r>
              <a:rPr lang="en-US" sz="1800" dirty="0">
                <a:solidFill>
                  <a:schemeClr val="tx1"/>
                </a:solidFill>
                <a:latin typeface="Aptos" panose="020B0004020202020204" pitchFamily="34" charset="0"/>
                <a:ea typeface="Verdana" panose="020B0604030504040204" pitchFamily="34" charset="0"/>
              </a:rPr>
              <a:t>Evening snacks:-In evening snacks </a:t>
            </a:r>
            <a:r>
              <a:rPr lang="en-US" sz="1800" dirty="0" err="1">
                <a:solidFill>
                  <a:schemeClr val="tx1"/>
                </a:solidFill>
                <a:latin typeface="Aptos" panose="020B0004020202020204" pitchFamily="34" charset="0"/>
                <a:ea typeface="Verdana" panose="020B0604030504040204" pitchFamily="34" charset="0"/>
              </a:rPr>
              <a:t>coffe</a:t>
            </a:r>
            <a:r>
              <a:rPr lang="en-US" sz="1800" dirty="0">
                <a:solidFill>
                  <a:schemeClr val="tx1"/>
                </a:solidFill>
                <a:latin typeface="Aptos" panose="020B0004020202020204" pitchFamily="34" charset="0"/>
                <a:ea typeface="Verdana" panose="020B0604030504040204" pitchFamily="34" charset="0"/>
              </a:rPr>
              <a:t> sold most and cold </a:t>
            </a:r>
            <a:r>
              <a:rPr lang="en-US" sz="1800" dirty="0" err="1">
                <a:solidFill>
                  <a:schemeClr val="tx1"/>
                </a:solidFill>
                <a:latin typeface="Aptos" panose="020B0004020202020204" pitchFamily="34" charset="0"/>
                <a:ea typeface="Verdana" panose="020B0604030504040204" pitchFamily="34" charset="0"/>
              </a:rPr>
              <a:t>coffe</a:t>
            </a:r>
            <a:r>
              <a:rPr lang="en-US" sz="1800" dirty="0">
                <a:solidFill>
                  <a:schemeClr val="tx1"/>
                </a:solidFill>
                <a:latin typeface="Aptos" panose="020B0004020202020204" pitchFamily="34" charset="0"/>
                <a:ea typeface="Verdana" panose="020B0604030504040204" pitchFamily="34" charset="0"/>
              </a:rPr>
              <a:t> sold less</a:t>
            </a:r>
            <a:br>
              <a:rPr lang="en-US" sz="1800" dirty="0">
                <a:solidFill>
                  <a:schemeClr val="tx1"/>
                </a:solidFill>
                <a:latin typeface="Aptos" panose="020B0004020202020204" pitchFamily="34" charset="0"/>
                <a:ea typeface="Verdana" panose="020B0604030504040204" pitchFamily="34" charset="0"/>
              </a:rPr>
            </a:br>
            <a:r>
              <a:rPr lang="en-US" sz="1800" dirty="0">
                <a:solidFill>
                  <a:schemeClr val="tx1"/>
                </a:solidFill>
                <a:latin typeface="Aptos" panose="020B0004020202020204" pitchFamily="34" charset="0"/>
                <a:ea typeface="Verdana" panose="020B0604030504040204" pitchFamily="34" charset="0"/>
              </a:rPr>
              <a:t>Dinner:- In dinner lime soda sold most and Fried rice sold less</a:t>
            </a:r>
            <a:br>
              <a:rPr lang="en-US" sz="1800" dirty="0">
                <a:latin typeface="Verdana" panose="020B0604030504040204" pitchFamily="34" charset="0"/>
                <a:ea typeface="Verdana" panose="020B0604030504040204" pitchFamily="34" charset="0"/>
              </a:rPr>
            </a:br>
            <a:br>
              <a:rPr lang="en-US" sz="1800" dirty="0">
                <a:latin typeface="Verdana" panose="020B0604030504040204" pitchFamily="34" charset="0"/>
                <a:ea typeface="Verdana" panose="020B0604030504040204" pitchFamily="34" charset="0"/>
              </a:rPr>
            </a:br>
            <a:endParaRPr lang="en-IN" dirty="0"/>
          </a:p>
        </p:txBody>
      </p:sp>
      <p:pic>
        <p:nvPicPr>
          <p:cNvPr id="6" name="Picture 5">
            <a:extLst>
              <a:ext uri="{FF2B5EF4-FFF2-40B4-BE49-F238E27FC236}">
                <a16:creationId xmlns:a16="http://schemas.microsoft.com/office/drawing/2014/main" id="{AA5221FC-482A-B35F-71C8-A2B6E82293E4}"/>
              </a:ext>
            </a:extLst>
          </p:cNvPr>
          <p:cNvPicPr>
            <a:picLocks noChangeAspect="1"/>
          </p:cNvPicPr>
          <p:nvPr/>
        </p:nvPicPr>
        <p:blipFill>
          <a:blip r:embed="rId2"/>
          <a:stretch>
            <a:fillRect/>
          </a:stretch>
        </p:blipFill>
        <p:spPr>
          <a:xfrm>
            <a:off x="2499359" y="2982606"/>
            <a:ext cx="4789147" cy="3875393"/>
          </a:xfrm>
          <a:prstGeom prst="rect">
            <a:avLst/>
          </a:prstGeom>
        </p:spPr>
      </p:pic>
      <p:pic>
        <p:nvPicPr>
          <p:cNvPr id="8" name="Picture 7">
            <a:extLst>
              <a:ext uri="{FF2B5EF4-FFF2-40B4-BE49-F238E27FC236}">
                <a16:creationId xmlns:a16="http://schemas.microsoft.com/office/drawing/2014/main" id="{1015D711-3EB4-F081-A48C-BC92F16AC35C}"/>
              </a:ext>
            </a:extLst>
          </p:cNvPr>
          <p:cNvPicPr>
            <a:picLocks noChangeAspect="1"/>
          </p:cNvPicPr>
          <p:nvPr/>
        </p:nvPicPr>
        <p:blipFill>
          <a:blip r:embed="rId3"/>
          <a:stretch>
            <a:fillRect/>
          </a:stretch>
        </p:blipFill>
        <p:spPr>
          <a:xfrm>
            <a:off x="7261860" y="2982607"/>
            <a:ext cx="3619500" cy="3876909"/>
          </a:xfrm>
          <a:prstGeom prst="rect">
            <a:avLst/>
          </a:prstGeom>
        </p:spPr>
      </p:pic>
    </p:spTree>
    <p:extLst>
      <p:ext uri="{BB962C8B-B14F-4D97-AF65-F5344CB8AC3E}">
        <p14:creationId xmlns:p14="http://schemas.microsoft.com/office/powerpoint/2010/main" val="2136588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4259-42DF-CC17-F668-DD6F533CD1DC}"/>
              </a:ext>
            </a:extLst>
          </p:cNvPr>
          <p:cNvSpPr>
            <a:spLocks noGrp="1"/>
          </p:cNvSpPr>
          <p:nvPr>
            <p:ph type="title"/>
          </p:nvPr>
        </p:nvSpPr>
        <p:spPr>
          <a:xfrm>
            <a:off x="1739485" y="227870"/>
            <a:ext cx="8911687" cy="1280890"/>
          </a:xfrm>
        </p:spPr>
        <p:txBody>
          <a:bodyPr>
            <a:normAutofit fontScale="90000"/>
          </a:bodyPr>
          <a:lstStyle/>
          <a:p>
            <a:r>
              <a:rPr lang="en-US" sz="3600" dirty="0">
                <a:latin typeface="Aptos" panose="020B0004020202020204" pitchFamily="34" charset="0"/>
                <a:ea typeface="Verdana" panose="020B0604030504040204" pitchFamily="34" charset="0"/>
              </a:rPr>
              <a:t>Sale of which items in what type of meal generate a greater amount of sales?</a:t>
            </a:r>
            <a:br>
              <a:rPr lang="en-US" sz="3600" dirty="0">
                <a:latin typeface="Aptos" panose="020B0004020202020204" pitchFamily="34" charset="0"/>
                <a:ea typeface="Verdana" panose="020B0604030504040204" pitchFamily="34" charset="0"/>
              </a:rPr>
            </a:br>
            <a:br>
              <a:rPr lang="en-US" sz="3600" dirty="0">
                <a:latin typeface="Aptos" panose="020B0004020202020204" pitchFamily="34" charset="0"/>
                <a:ea typeface="Verdana" panose="020B0604030504040204" pitchFamily="34" charset="0"/>
              </a:rPr>
            </a:br>
            <a:r>
              <a:rPr lang="en-US" sz="2000" dirty="0">
                <a:solidFill>
                  <a:schemeClr val="tx1"/>
                </a:solidFill>
                <a:latin typeface="Aptos" panose="020B0004020202020204" pitchFamily="34" charset="0"/>
                <a:ea typeface="Verdana" panose="020B0604030504040204" pitchFamily="34" charset="0"/>
              </a:rPr>
              <a:t>Sale of chicken Biryani is greater in Lunch</a:t>
            </a:r>
            <a:br>
              <a:rPr lang="en-US" sz="2000" dirty="0">
                <a:solidFill>
                  <a:schemeClr val="tx1"/>
                </a:solidFill>
                <a:latin typeface="Aptos" panose="020B0004020202020204" pitchFamily="34" charset="0"/>
                <a:ea typeface="Verdana" panose="020B0604030504040204" pitchFamily="34" charset="0"/>
              </a:rPr>
            </a:br>
            <a:r>
              <a:rPr lang="en-US" sz="2000" dirty="0">
                <a:solidFill>
                  <a:schemeClr val="tx1"/>
                </a:solidFill>
                <a:latin typeface="Aptos" panose="020B0004020202020204" pitchFamily="34" charset="0"/>
                <a:ea typeface="Verdana" panose="020B0604030504040204" pitchFamily="34" charset="0"/>
              </a:rPr>
              <a:t>sale of chicken pizza is greater in evening snacks</a:t>
            </a:r>
            <a:br>
              <a:rPr lang="en-US" sz="2000" dirty="0">
                <a:solidFill>
                  <a:schemeClr val="tx1"/>
                </a:solidFill>
                <a:latin typeface="Aptos" panose="020B0004020202020204" pitchFamily="34" charset="0"/>
                <a:ea typeface="Verdana" panose="020B0604030504040204" pitchFamily="34" charset="0"/>
              </a:rPr>
            </a:br>
            <a:r>
              <a:rPr lang="en-US" sz="2000" dirty="0">
                <a:solidFill>
                  <a:schemeClr val="tx1"/>
                </a:solidFill>
                <a:latin typeface="Aptos" panose="020B0004020202020204" pitchFamily="34" charset="0"/>
                <a:ea typeface="Verdana" panose="020B0604030504040204" pitchFamily="34" charset="0"/>
              </a:rPr>
              <a:t>sale of lime soda is greater in dinner</a:t>
            </a:r>
            <a:br>
              <a:rPr lang="en-US" sz="2000" dirty="0">
                <a:solidFill>
                  <a:schemeClr val="tx1"/>
                </a:solidFill>
                <a:latin typeface="Aptos" panose="020B0004020202020204" pitchFamily="34" charset="0"/>
                <a:ea typeface="Verdana" panose="020B0604030504040204" pitchFamily="34" charset="0"/>
              </a:rPr>
            </a:br>
            <a:r>
              <a:rPr lang="en-US" sz="2000" dirty="0">
                <a:solidFill>
                  <a:schemeClr val="tx1"/>
                </a:solidFill>
                <a:latin typeface="Aptos" panose="020B0004020202020204" pitchFamily="34" charset="0"/>
                <a:ea typeface="Verdana" panose="020B0604030504040204" pitchFamily="34" charset="0"/>
              </a:rPr>
              <a:t>sale of veg  sandwich is greater in breakfast</a:t>
            </a:r>
            <a:br>
              <a:rPr lang="en-US" sz="2000" dirty="0">
                <a:latin typeface="Verdana" panose="020B0604030504040204" pitchFamily="34" charset="0"/>
                <a:ea typeface="Verdana" panose="020B0604030504040204" pitchFamily="34" charset="0"/>
              </a:rPr>
            </a:br>
            <a:br>
              <a:rPr lang="en-US" sz="7200" dirty="0">
                <a:latin typeface="Verdana" panose="020B0604030504040204" pitchFamily="34" charset="0"/>
                <a:ea typeface="Verdana" panose="020B0604030504040204" pitchFamily="34" charset="0"/>
              </a:rPr>
            </a:br>
            <a:br>
              <a:rPr lang="en-US" sz="3600" dirty="0">
                <a:latin typeface="Verdana" panose="020B0604030504040204" pitchFamily="34" charset="0"/>
                <a:ea typeface="Verdana" panose="020B0604030504040204" pitchFamily="34" charset="0"/>
              </a:rPr>
            </a:br>
            <a:br>
              <a:rPr lang="en-US" sz="3600" dirty="0">
                <a:latin typeface="Verdana" panose="020B0604030504040204" pitchFamily="34" charset="0"/>
                <a:ea typeface="Verdana" panose="020B0604030504040204" pitchFamily="34" charset="0"/>
              </a:rPr>
            </a:br>
            <a:br>
              <a:rPr lang="en-US" sz="3600" dirty="0">
                <a:latin typeface="Verdana" panose="020B0604030504040204" pitchFamily="34" charset="0"/>
                <a:ea typeface="Verdana" panose="020B0604030504040204" pitchFamily="34" charset="0"/>
              </a:rPr>
            </a:br>
            <a:br>
              <a:rPr lang="en-US" sz="3600" dirty="0">
                <a:latin typeface="Verdana" panose="020B0604030504040204" pitchFamily="34" charset="0"/>
                <a:ea typeface="Verdana" panose="020B0604030504040204" pitchFamily="34" charset="0"/>
              </a:rPr>
            </a:br>
            <a:endParaRPr lang="en-IN" dirty="0"/>
          </a:p>
        </p:txBody>
      </p:sp>
      <p:pic>
        <p:nvPicPr>
          <p:cNvPr id="8" name="Picture 7">
            <a:extLst>
              <a:ext uri="{FF2B5EF4-FFF2-40B4-BE49-F238E27FC236}">
                <a16:creationId xmlns:a16="http://schemas.microsoft.com/office/drawing/2014/main" id="{FBAD7311-B883-4886-0AB1-FBB05E68F006}"/>
              </a:ext>
            </a:extLst>
          </p:cNvPr>
          <p:cNvPicPr>
            <a:picLocks noChangeAspect="1"/>
          </p:cNvPicPr>
          <p:nvPr/>
        </p:nvPicPr>
        <p:blipFill>
          <a:blip r:embed="rId2"/>
          <a:stretch>
            <a:fillRect/>
          </a:stretch>
        </p:blipFill>
        <p:spPr>
          <a:xfrm>
            <a:off x="8107680" y="3260686"/>
            <a:ext cx="3080726" cy="3308484"/>
          </a:xfrm>
          <a:prstGeom prst="rect">
            <a:avLst/>
          </a:prstGeom>
        </p:spPr>
      </p:pic>
      <p:pic>
        <p:nvPicPr>
          <p:cNvPr id="4" name="Picture 3">
            <a:extLst>
              <a:ext uri="{FF2B5EF4-FFF2-40B4-BE49-F238E27FC236}">
                <a16:creationId xmlns:a16="http://schemas.microsoft.com/office/drawing/2014/main" id="{E5B6136D-E901-A7D2-6DB2-FDE9581449ED}"/>
              </a:ext>
            </a:extLst>
          </p:cNvPr>
          <p:cNvPicPr>
            <a:picLocks noChangeAspect="1"/>
          </p:cNvPicPr>
          <p:nvPr/>
        </p:nvPicPr>
        <p:blipFill>
          <a:blip r:embed="rId3"/>
          <a:stretch>
            <a:fillRect/>
          </a:stretch>
        </p:blipFill>
        <p:spPr>
          <a:xfrm>
            <a:off x="1970690" y="3260686"/>
            <a:ext cx="6136990" cy="3308484"/>
          </a:xfrm>
          <a:prstGeom prst="rect">
            <a:avLst/>
          </a:prstGeom>
        </p:spPr>
      </p:pic>
    </p:spTree>
    <p:extLst>
      <p:ext uri="{BB962C8B-B14F-4D97-AF65-F5344CB8AC3E}">
        <p14:creationId xmlns:p14="http://schemas.microsoft.com/office/powerpoint/2010/main" val="234826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5C3773-DF6F-65F5-0C7C-F394FFC29B46}"/>
              </a:ext>
            </a:extLst>
          </p:cNvPr>
          <p:cNvSpPr txBox="1"/>
          <p:nvPr/>
        </p:nvSpPr>
        <p:spPr>
          <a:xfrm>
            <a:off x="1884768" y="403860"/>
            <a:ext cx="2403222" cy="584775"/>
          </a:xfrm>
          <a:prstGeom prst="rect">
            <a:avLst/>
          </a:prstGeom>
          <a:noFill/>
        </p:spPr>
        <p:txBody>
          <a:bodyPr wrap="none" rtlCol="0">
            <a:spAutoFit/>
          </a:bodyPr>
          <a:lstStyle/>
          <a:p>
            <a:r>
              <a:rPr lang="en-IN" sz="3200" dirty="0">
                <a:solidFill>
                  <a:schemeClr val="tx1">
                    <a:lumMod val="85000"/>
                    <a:lumOff val="15000"/>
                  </a:schemeClr>
                </a:solidFill>
                <a:latin typeface="Verdana" panose="020B0604030504040204" pitchFamily="34" charset="0"/>
                <a:ea typeface="Verdana" panose="020B0604030504040204" pitchFamily="34" charset="0"/>
                <a:cs typeface="+mj-cs"/>
              </a:rPr>
              <a:t>Dashboard</a:t>
            </a:r>
          </a:p>
        </p:txBody>
      </p:sp>
      <p:pic>
        <p:nvPicPr>
          <p:cNvPr id="3" name="Picture 2">
            <a:extLst>
              <a:ext uri="{FF2B5EF4-FFF2-40B4-BE49-F238E27FC236}">
                <a16:creationId xmlns:a16="http://schemas.microsoft.com/office/drawing/2014/main" id="{C1E2AB94-E50D-F5DF-7EE4-83A73BA36BB0}"/>
              </a:ext>
            </a:extLst>
          </p:cNvPr>
          <p:cNvPicPr>
            <a:picLocks noChangeAspect="1"/>
          </p:cNvPicPr>
          <p:nvPr/>
        </p:nvPicPr>
        <p:blipFill>
          <a:blip r:embed="rId2"/>
          <a:stretch>
            <a:fillRect/>
          </a:stretch>
        </p:blipFill>
        <p:spPr>
          <a:xfrm>
            <a:off x="1884768" y="988635"/>
            <a:ext cx="9930613" cy="5562441"/>
          </a:xfrm>
          <a:prstGeom prst="rect">
            <a:avLst/>
          </a:prstGeom>
        </p:spPr>
      </p:pic>
    </p:spTree>
    <p:extLst>
      <p:ext uri="{BB962C8B-B14F-4D97-AF65-F5344CB8AC3E}">
        <p14:creationId xmlns:p14="http://schemas.microsoft.com/office/powerpoint/2010/main" val="34531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6A5-CF57-DCD5-21FE-A64DBB016889}"/>
              </a:ext>
            </a:extLst>
          </p:cNvPr>
          <p:cNvSpPr>
            <a:spLocks noGrp="1"/>
          </p:cNvSpPr>
          <p:nvPr>
            <p:ph type="title"/>
          </p:nvPr>
        </p:nvSpPr>
        <p:spPr/>
        <p:txBody>
          <a:bodyPr>
            <a:normAutofit fontScale="90000"/>
          </a:bodyPr>
          <a:lstStyle/>
          <a:p>
            <a:r>
              <a:rPr lang="en-IN" dirty="0">
                <a:latin typeface="Aptos" panose="020B0004020202020204" pitchFamily="34" charset="0"/>
              </a:rPr>
              <a:t>Q5) should the company offering all items at different times of the day?</a:t>
            </a:r>
            <a:br>
              <a:rPr lang="en-IN" dirty="0">
                <a:latin typeface="Aptos" panose="020B0004020202020204" pitchFamily="34" charset="0"/>
              </a:rPr>
            </a:br>
            <a:br>
              <a:rPr lang="en-IN" sz="1800" dirty="0">
                <a:latin typeface="Aptos" panose="020B0004020202020204" pitchFamily="34" charset="0"/>
              </a:rPr>
            </a:br>
            <a:endParaRPr lang="en-IN" dirty="0">
              <a:latin typeface="Aptos" panose="020B0004020202020204" pitchFamily="34" charset="0"/>
            </a:endParaRPr>
          </a:p>
        </p:txBody>
      </p:sp>
      <p:sp>
        <p:nvSpPr>
          <p:cNvPr id="3" name="Content Placeholder 2">
            <a:extLst>
              <a:ext uri="{FF2B5EF4-FFF2-40B4-BE49-F238E27FC236}">
                <a16:creationId xmlns:a16="http://schemas.microsoft.com/office/drawing/2014/main" id="{38CB6334-5BA8-4430-10DC-F86C2AB01C4D}"/>
              </a:ext>
            </a:extLst>
          </p:cNvPr>
          <p:cNvSpPr>
            <a:spLocks noGrp="1"/>
          </p:cNvSpPr>
          <p:nvPr>
            <p:ph idx="1"/>
          </p:nvPr>
        </p:nvSpPr>
        <p:spPr/>
        <p:txBody>
          <a:bodyPr/>
          <a:lstStyle/>
          <a:p>
            <a:r>
              <a:rPr lang="en-IN" dirty="0">
                <a:latin typeface="Aptos" panose="020B0004020202020204" pitchFamily="34" charset="0"/>
              </a:rPr>
              <a:t>1.Breakfast:- In Breakfast the tea and </a:t>
            </a:r>
            <a:r>
              <a:rPr lang="en-IN" dirty="0" err="1">
                <a:latin typeface="Aptos" panose="020B0004020202020204" pitchFamily="34" charset="0"/>
              </a:rPr>
              <a:t>coffe</a:t>
            </a:r>
            <a:r>
              <a:rPr lang="en-IN" dirty="0">
                <a:latin typeface="Aptos" panose="020B0004020202020204" pitchFamily="34" charset="0"/>
              </a:rPr>
              <a:t> are most popular.</a:t>
            </a:r>
          </a:p>
          <a:p>
            <a:r>
              <a:rPr lang="en-IN" dirty="0">
                <a:latin typeface="Aptos" panose="020B0004020202020204" pitchFamily="34" charset="0"/>
              </a:rPr>
              <a:t>2.Lunch:- Focus on chicken biryani and fried rice during lunch. Veg biryani could be offered in smaller quantities or as an optional item especially if it consistently underperform</a:t>
            </a:r>
          </a:p>
          <a:p>
            <a:r>
              <a:rPr lang="en-IN" dirty="0">
                <a:latin typeface="Aptos" panose="020B0004020202020204" pitchFamily="34" charset="0"/>
              </a:rPr>
              <a:t>Dinner :- chicken biryani should be main focus for dinner</a:t>
            </a:r>
          </a:p>
          <a:p>
            <a:r>
              <a:rPr lang="en-IN" dirty="0">
                <a:latin typeface="Aptos" panose="020B0004020202020204" pitchFamily="34" charset="0"/>
              </a:rPr>
              <a:t>Evening snacks:- Iced tea and Veg pizza can be replaced  with more popular snack items to improve profit.</a:t>
            </a:r>
          </a:p>
        </p:txBody>
      </p:sp>
    </p:spTree>
    <p:extLst>
      <p:ext uri="{BB962C8B-B14F-4D97-AF65-F5344CB8AC3E}">
        <p14:creationId xmlns:p14="http://schemas.microsoft.com/office/powerpoint/2010/main" val="33791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F510-E6AB-8CF7-15FE-CA555D8F0044}"/>
              </a:ext>
            </a:extLst>
          </p:cNvPr>
          <p:cNvSpPr>
            <a:spLocks noGrp="1"/>
          </p:cNvSpPr>
          <p:nvPr>
            <p:ph type="title"/>
          </p:nvPr>
        </p:nvSpPr>
        <p:spPr/>
        <p:txBody>
          <a:bodyPr>
            <a:normAutofit fontScale="90000"/>
          </a:bodyPr>
          <a:lstStyle/>
          <a:p>
            <a:r>
              <a:rPr lang="en-US" sz="3600" dirty="0">
                <a:latin typeface="Verdana" panose="020B0604030504040204" pitchFamily="34" charset="0"/>
                <a:ea typeface="Verdana" panose="020B0604030504040204" pitchFamily="34" charset="0"/>
              </a:rPr>
              <a:t>Actionable insights from the analysis for cost-cutting and improving the profit</a:t>
            </a:r>
            <a:br>
              <a:rPr lang="en-US" sz="3600" dirty="0">
                <a:latin typeface="Verdana" panose="020B0604030504040204" pitchFamily="34" charset="0"/>
                <a:ea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C064FD3E-6B30-8815-EA11-84769DA5CFA2}"/>
              </a:ext>
            </a:extLst>
          </p:cNvPr>
          <p:cNvSpPr>
            <a:spLocks noGrp="1"/>
          </p:cNvSpPr>
          <p:nvPr>
            <p:ph idx="1"/>
          </p:nvPr>
        </p:nvSpPr>
        <p:spPr/>
        <p:txBody>
          <a:bodyPr>
            <a:normAutofit fontScale="92500" lnSpcReduction="10000"/>
          </a:bodyPr>
          <a:lstStyle/>
          <a:p>
            <a:r>
              <a:rPr lang="en-IN" dirty="0">
                <a:latin typeface="Aptos" panose="020B0004020202020204" pitchFamily="34" charset="0"/>
              </a:rPr>
              <a:t>Cost cutting insights:-</a:t>
            </a:r>
          </a:p>
          <a:p>
            <a:pPr>
              <a:buFont typeface="Wingdings" panose="05000000000000000000" pitchFamily="2" charset="2"/>
              <a:buChar char="§"/>
            </a:pPr>
            <a:r>
              <a:rPr lang="en-IN" dirty="0" err="1">
                <a:latin typeface="Aptos" panose="020B0004020202020204" pitchFamily="34" charset="0"/>
              </a:rPr>
              <a:t>RecommandatioLow</a:t>
            </a:r>
            <a:r>
              <a:rPr lang="en-IN" dirty="0">
                <a:latin typeface="Aptos" panose="020B0004020202020204" pitchFamily="34" charset="0"/>
              </a:rPr>
              <a:t> selling items:-</a:t>
            </a:r>
          </a:p>
          <a:p>
            <a:pPr>
              <a:buFont typeface="Wingdings" panose="05000000000000000000" pitchFamily="2" charset="2"/>
              <a:buChar char="v"/>
            </a:pPr>
            <a:r>
              <a:rPr lang="en-IN" dirty="0">
                <a:latin typeface="Aptos" panose="020B0004020202020204" pitchFamily="34" charset="0"/>
              </a:rPr>
              <a:t>In breakfast Iced tea ,Maggie ,Corn sandwich have low sales compared to other amounts.</a:t>
            </a:r>
          </a:p>
          <a:p>
            <a:pPr>
              <a:buFont typeface="Wingdings" panose="05000000000000000000" pitchFamily="2" charset="2"/>
              <a:buChar char="v"/>
            </a:pPr>
            <a:r>
              <a:rPr lang="en-IN" dirty="0">
                <a:latin typeface="Aptos" panose="020B0004020202020204" pitchFamily="34" charset="0"/>
              </a:rPr>
              <a:t>In Evening snacks Lime soda have very less sale.</a:t>
            </a:r>
          </a:p>
          <a:p>
            <a:pPr marL="0" indent="0">
              <a:buNone/>
            </a:pPr>
            <a:r>
              <a:rPr lang="en-IN" dirty="0">
                <a:latin typeface="Aptos" panose="020B0004020202020204" pitchFamily="34" charset="0"/>
              </a:rPr>
              <a:t>n:- By reducing the availability of Items having low sales to cut costs</a:t>
            </a:r>
          </a:p>
          <a:p>
            <a:r>
              <a:rPr lang="en-IN" dirty="0">
                <a:latin typeface="Aptos" panose="020B0004020202020204" pitchFamily="34" charset="0"/>
              </a:rPr>
              <a:t>Profit Improving insights:- </a:t>
            </a:r>
          </a:p>
          <a:p>
            <a:pPr>
              <a:buFont typeface="Wingdings" panose="05000000000000000000" pitchFamily="2" charset="2"/>
              <a:buChar char="§"/>
            </a:pPr>
            <a:r>
              <a:rPr lang="en-IN" dirty="0">
                <a:latin typeface="Aptos" panose="020B0004020202020204" pitchFamily="34" charset="0"/>
              </a:rPr>
              <a:t>Lunch:-Veg </a:t>
            </a:r>
            <a:r>
              <a:rPr lang="en-IN" dirty="0" err="1">
                <a:latin typeface="Aptos" panose="020B0004020202020204" pitchFamily="34" charset="0"/>
              </a:rPr>
              <a:t>Momo,Chicken</a:t>
            </a:r>
            <a:r>
              <a:rPr lang="en-IN" dirty="0">
                <a:latin typeface="Aptos" panose="020B0004020202020204" pitchFamily="34" charset="0"/>
              </a:rPr>
              <a:t> </a:t>
            </a:r>
            <a:r>
              <a:rPr lang="en-IN" dirty="0" err="1">
                <a:latin typeface="Aptos" panose="020B0004020202020204" pitchFamily="34" charset="0"/>
              </a:rPr>
              <a:t>Pizza,chilli</a:t>
            </a:r>
            <a:r>
              <a:rPr lang="en-IN" dirty="0">
                <a:latin typeface="Aptos" panose="020B0004020202020204" pitchFamily="34" charset="0"/>
              </a:rPr>
              <a:t> </a:t>
            </a:r>
            <a:r>
              <a:rPr lang="en-IN" dirty="0" err="1">
                <a:latin typeface="Aptos" panose="020B0004020202020204" pitchFamily="34" charset="0"/>
              </a:rPr>
              <a:t>chicken,chicken</a:t>
            </a:r>
            <a:r>
              <a:rPr lang="en-IN" dirty="0">
                <a:latin typeface="Aptos" panose="020B0004020202020204" pitchFamily="34" charset="0"/>
              </a:rPr>
              <a:t> biryani</a:t>
            </a:r>
          </a:p>
          <a:p>
            <a:pPr>
              <a:buFont typeface="Wingdings" panose="05000000000000000000" pitchFamily="2" charset="2"/>
              <a:buChar char="§"/>
            </a:pPr>
            <a:r>
              <a:rPr lang="en-IN" dirty="0">
                <a:latin typeface="Aptos" panose="020B0004020202020204" pitchFamily="34" charset="0"/>
              </a:rPr>
              <a:t>Dinner:- Fried rice, chicken </a:t>
            </a:r>
            <a:r>
              <a:rPr lang="en-IN" dirty="0" err="1">
                <a:latin typeface="Aptos" panose="020B0004020202020204" pitchFamily="34" charset="0"/>
              </a:rPr>
              <a:t>biryani,chicken</a:t>
            </a:r>
            <a:r>
              <a:rPr lang="en-IN" dirty="0">
                <a:latin typeface="Aptos" panose="020B0004020202020204" pitchFamily="34" charset="0"/>
              </a:rPr>
              <a:t> noodles .</a:t>
            </a:r>
          </a:p>
          <a:p>
            <a:pPr marL="0" indent="0">
              <a:buNone/>
            </a:pPr>
            <a:r>
              <a:rPr lang="en-IN" dirty="0">
                <a:latin typeface="Aptos" panose="020B0004020202020204" pitchFamily="34" charset="0"/>
              </a:rPr>
              <a:t>Recommendation:- By focusing on these high selling items for better profit</a:t>
            </a:r>
          </a:p>
          <a:p>
            <a:pPr marL="0" indent="0">
              <a:buNone/>
            </a:pPr>
            <a:r>
              <a:rPr lang="en-IN" dirty="0">
                <a:latin typeface="Aptos" panose="020B0004020202020204" pitchFamily="34" charset="0"/>
              </a:rPr>
              <a:t>Also By Increasing some quantity is also a good idea for better profit</a:t>
            </a:r>
          </a:p>
          <a:p>
            <a:pPr algn="ctr">
              <a:buFont typeface="Wingdings" panose="05000000000000000000" pitchFamily="2" charset="2"/>
              <a:buChar char="§"/>
            </a:pPr>
            <a:endParaRPr lang="en-IN" dirty="0"/>
          </a:p>
          <a:p>
            <a:pPr marL="0" indent="0" algn="ctr">
              <a:buNone/>
            </a:pPr>
            <a:endParaRPr lang="en-IN" dirty="0"/>
          </a:p>
        </p:txBody>
      </p:sp>
    </p:spTree>
    <p:extLst>
      <p:ext uri="{BB962C8B-B14F-4D97-AF65-F5344CB8AC3E}">
        <p14:creationId xmlns:p14="http://schemas.microsoft.com/office/powerpoint/2010/main" val="408959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43B7-DF5A-0844-C736-8DE959FE728E}"/>
              </a:ext>
            </a:extLst>
          </p:cNvPr>
          <p:cNvSpPr>
            <a:spLocks noGrp="1"/>
          </p:cNvSpPr>
          <p:nvPr>
            <p:ph type="title"/>
          </p:nvPr>
        </p:nvSpPr>
        <p:spPr>
          <a:xfrm>
            <a:off x="3499677" y="2512498"/>
            <a:ext cx="8596668" cy="1320800"/>
          </a:xfrm>
        </p:spPr>
        <p:txBody>
          <a:bodyPr>
            <a:normAutofit/>
          </a:bodyPr>
          <a:lstStyle/>
          <a:p>
            <a:r>
              <a:rPr lang="en-IN" sz="8000" dirty="0">
                <a:solidFill>
                  <a:schemeClr val="accent6">
                    <a:lumMod val="50000"/>
                  </a:schemeClr>
                </a:solidFill>
              </a:rPr>
              <a:t>Thank You</a:t>
            </a:r>
          </a:p>
        </p:txBody>
      </p:sp>
    </p:spTree>
    <p:extLst>
      <p:ext uri="{BB962C8B-B14F-4D97-AF65-F5344CB8AC3E}">
        <p14:creationId xmlns:p14="http://schemas.microsoft.com/office/powerpoint/2010/main" val="38950727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1516</TotalTime>
  <Words>455</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Century Gothic</vt:lpstr>
      <vt:lpstr>Verdana</vt:lpstr>
      <vt:lpstr>Wingdings</vt:lpstr>
      <vt:lpstr>Wingdings 3</vt:lpstr>
      <vt:lpstr>Wisp</vt:lpstr>
      <vt:lpstr>Restaurant Analysis</vt:lpstr>
      <vt:lpstr>Which item is sold the most and which item is sold the least?  Bar graph indicates, Tea is the most popular item with 64 units sold, indicating strong customer demand, On the other hand, cold coffee is the least popular item with only 2 units sold, suggesting it does not resonate well with the current customer base.</vt:lpstr>
      <vt:lpstr>Are more units ordered against lower-priced items or higher-priced items in a single order?  Lower Priced Items :- Tea having higher quantities ordered Higher Priced Items:- Chicken biryani have lower quantities ordered</vt:lpstr>
      <vt:lpstr>What items are sold more and what items are sold less in what type of meal?  Breakfast:- In breakfast tea is sold more and iced tea is sold less Lunch :- In lunch chicken biryani sold most and veg momos sold less Evening snacks:-In evening snacks coffe sold most and cold coffe sold less Dinner:- In dinner lime soda sold most and Fried rice sold less  </vt:lpstr>
      <vt:lpstr>Sale of which items in what type of meal generate a greater amount of sales?  Sale of chicken Biryani is greater in Lunch sale of chicken pizza is greater in evening snacks sale of lime soda is greater in dinner sale of veg  sandwich is greater in breakfast      </vt:lpstr>
      <vt:lpstr>PowerPoint Presentation</vt:lpstr>
      <vt:lpstr>Q5) should the company offering all items at different times of the day?  </vt:lpstr>
      <vt:lpstr>Actionable insights from the analysis for cost-cutting and improving the profit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Onkar Salunke</dc:creator>
  <cp:lastModifiedBy>Yash Pawar</cp:lastModifiedBy>
  <cp:revision>5</cp:revision>
  <dcterms:created xsi:type="dcterms:W3CDTF">2024-09-03T10:50:17Z</dcterms:created>
  <dcterms:modified xsi:type="dcterms:W3CDTF">2024-09-05T12:22:00Z</dcterms:modified>
</cp:coreProperties>
</file>