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3599" y="2946401"/>
            <a:ext cx="10796589" cy="3632196"/>
          </a:xfrm>
        </p:spPr>
        <p:txBody>
          <a:bodyPr anchor="b">
            <a:normAutofit/>
          </a:bodyPr>
          <a:lstStyle>
            <a:lvl1pPr algn="r">
              <a:defRPr sz="72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9" y="6578599"/>
            <a:ext cx="10796589" cy="2108201"/>
          </a:xfrm>
        </p:spPr>
        <p:txBody>
          <a:bodyPr anchor="t">
            <a:normAutofit/>
          </a:bodyPr>
          <a:lstStyle>
            <a:lvl1pPr marL="0" indent="0" algn="r">
              <a:buNone/>
              <a:defRPr sz="2700" cap="all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3398837" y="8805863"/>
            <a:ext cx="2400300" cy="56673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599" y="8805863"/>
            <a:ext cx="7340937" cy="5667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913438" y="8805863"/>
            <a:ext cx="826751" cy="56673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9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7099298"/>
            <a:ext cx="1519714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7401" y="1398168"/>
            <a:ext cx="13139741" cy="474746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7949405"/>
            <a:ext cx="15197141" cy="74056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1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686299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5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46813" y="5029200"/>
            <a:ext cx="14008776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198" y="6515100"/>
            <a:ext cx="15228551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6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4" y="4962872"/>
            <a:ext cx="15197138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7166072"/>
            <a:ext cx="15197139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5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5356801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2413" y="123500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488401" y="914402"/>
            <a:ext cx="14325599" cy="4114799"/>
          </a:xfrm>
        </p:spPr>
        <p:txBody>
          <a:bodyPr anchor="ctr">
            <a:normAutofit/>
          </a:bodyPr>
          <a:lstStyle>
            <a:lvl1pPr algn="l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0" y="5829300"/>
            <a:ext cx="15203154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2800"/>
            <a:ext cx="15203154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7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2" y="914402"/>
            <a:ext cx="15197141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8702" y="5257800"/>
            <a:ext cx="15197142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6515100"/>
            <a:ext cx="15197142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8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575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88013" y="914399"/>
            <a:ext cx="3237828" cy="77724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914400"/>
            <a:ext cx="11748174" cy="7772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6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1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4962872"/>
            <a:ext cx="15197141" cy="2203200"/>
          </a:xfrm>
        </p:spPr>
        <p:txBody>
          <a:bodyPr anchor="b"/>
          <a:lstStyle>
            <a:lvl1pPr algn="l">
              <a:defRPr sz="6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699" y="7166072"/>
            <a:ext cx="1519714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 cap="all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4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3" y="3213101"/>
            <a:ext cx="7493001" cy="54737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32843" y="3213101"/>
            <a:ext cx="7492998" cy="54737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0505" y="3327401"/>
            <a:ext cx="7063581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2" y="4305302"/>
            <a:ext cx="7495385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05" y="3340101"/>
            <a:ext cx="70842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35225" y="4305302"/>
            <a:ext cx="7493001" cy="43814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54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1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5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3111499"/>
            <a:ext cx="5521328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72302" y="914402"/>
            <a:ext cx="9253539" cy="7772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5168900"/>
            <a:ext cx="5521328" cy="2743200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9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1" y="2400300"/>
            <a:ext cx="9246980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04380" y="1371600"/>
            <a:ext cx="4921461" cy="6858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8701" y="4457700"/>
            <a:ext cx="9246980" cy="2743200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1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2" y="914401"/>
            <a:ext cx="15197138" cy="21844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2" y="3213101"/>
            <a:ext cx="15197138" cy="547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84490" y="8805863"/>
            <a:ext cx="2400300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1" y="8805863"/>
            <a:ext cx="11741489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99091" y="8805863"/>
            <a:ext cx="826751" cy="566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156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  <p:sldLayoutId id="2147483808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0"/>
        </a:spcBef>
        <a:spcAft>
          <a:spcPts val="15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39005" y="1028700"/>
            <a:ext cx="6020295" cy="8229600"/>
          </a:xfrm>
          <a:custGeom>
            <a:avLst/>
            <a:gdLst/>
            <a:ahLst/>
            <a:cxnLst/>
            <a:rect l="l" t="t" r="r" b="b"/>
            <a:pathLst>
              <a:path w="6020295" h="8229600">
                <a:moveTo>
                  <a:pt x="0" y="0"/>
                </a:moveTo>
                <a:lnTo>
                  <a:pt x="6020295" y="0"/>
                </a:lnTo>
                <a:lnTo>
                  <a:pt x="602029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3776"/>
            </a:stretch>
          </a:blipFill>
          <a:ln w="38100" cap="sq">
            <a:solidFill>
              <a:srgbClr val="F3F4F7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028700" y="3673431"/>
            <a:ext cx="9454513" cy="2787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sz="8000" b="1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Sales Dashboard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722368"/>
            <a:ext cx="8115300" cy="422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8"/>
              </a:lnSpc>
              <a:spcBef>
                <a:spcPct val="0"/>
              </a:spcBef>
            </a:pPr>
            <a:r>
              <a:rPr lang="en-US" sz="2484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An Overview of Key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0354" y="191996"/>
            <a:ext cx="17627292" cy="9855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sz="3651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Sales Performance Overview</a:t>
            </a:r>
          </a:p>
          <a:p>
            <a:pPr algn="ctr">
              <a:lnSpc>
                <a:spcPts val="5112"/>
              </a:lnSpc>
              <a:spcBef>
                <a:spcPct val="0"/>
              </a:spcBef>
            </a:pPr>
            <a:r>
              <a:rPr lang="en-US" sz="3651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Analyzing sales data for informed business decisions</a:t>
            </a:r>
          </a:p>
          <a:p>
            <a:pPr algn="ctr">
              <a:lnSpc>
                <a:spcPts val="1399"/>
              </a:lnSpc>
              <a:spcBef>
                <a:spcPct val="0"/>
              </a:spcBef>
            </a:pPr>
            <a:endParaRPr lang="en-US" sz="3651" b="1" u="sng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Visualize company performance,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Utilizing sales data to create a clear and engaging visual representation of overall business performance, aiding in immediate understanding of key metrics.</a:t>
            </a: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Informed business decisions,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Empowering stakeholders with essential insights derived from data analysis, facilitating strategic planning and decision-making processes.</a:t>
            </a: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on Sales and Profit,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Highlighting critical aspects of sales and profit analysis to evaluate the effectiveness of business strategies and identify growth opportunities.</a:t>
            </a: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Product Performance insights,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Examining the success of various products to identify best-sellers and underperformers, driving product strategy and marketing efforts.</a:t>
            </a: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Geographical Insights,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Analyzing sales data by location to uncover market trends and tailor strategies for different regions, enhancing customer targeting.</a:t>
            </a:r>
          </a:p>
          <a:p>
            <a:pPr marL="568070" lvl="1" indent="-284035" algn="l">
              <a:lnSpc>
                <a:spcPts val="3683"/>
              </a:lnSpc>
              <a:buFont typeface="Arial"/>
              <a:buChar char="•"/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Time-based Trends,</a:t>
            </a:r>
          </a:p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Understanding how sales fluctuate over time, which helps in forecasting and strategic planning based on historical data trends.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460" y="0"/>
            <a:ext cx="18207080" cy="10287000"/>
          </a:xfrm>
          <a:custGeom>
            <a:avLst/>
            <a:gdLst/>
            <a:ahLst/>
            <a:cxnLst/>
            <a:rect l="l" t="t" r="r" b="b"/>
            <a:pathLst>
              <a:path w="18207080" h="10287000">
                <a:moveTo>
                  <a:pt x="0" y="0"/>
                </a:moveTo>
                <a:lnTo>
                  <a:pt x="18207080" y="0"/>
                </a:lnTo>
                <a:lnTo>
                  <a:pt x="1820708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1895" y="2466219"/>
            <a:ext cx="8872105" cy="722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Key Metrics (KPIs) </a:t>
            </a: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Sales: ₹11,99,20,182.26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Profit: ₹1,71,36,425.26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Discounts Given: ₹92,16,977.24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Total Manufacturing Price: ₹68,062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endParaRPr lang="en-US" sz="2182">
              <a:solidFill>
                <a:srgbClr val="F3F4F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Insights from Visualizations</a:t>
            </a: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Product Performance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Seller: Paseo, followed by VTT and Amarilla.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Paseo leads in sales; VTT has the highest manufacturing cost.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Units sold are fairly distributed, with Paseo leading.</a:t>
            </a:r>
          </a:p>
          <a:p>
            <a:pPr algn="l">
              <a:lnSpc>
                <a:spcPts val="3055"/>
              </a:lnSpc>
            </a:pPr>
            <a:endParaRPr lang="en-US" sz="2182">
              <a:solidFill>
                <a:srgbClr val="F3F4F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Geographical Analysis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Top Markets: United States, Canada, and France.</a:t>
            </a:r>
          </a:p>
          <a:p>
            <a:pPr marL="471202" lvl="1" indent="-235601" algn="l">
              <a:lnSpc>
                <a:spcPts val="3055"/>
              </a:lnSpc>
              <a:buAutoNum type="arabicPeriod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Country-wise donut chart shows regional distribution of sales.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endParaRPr lang="en-US" sz="2182">
              <a:solidFill>
                <a:srgbClr val="F3F4F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471202" lvl="1" indent="-235601" algn="l">
              <a:lnSpc>
                <a:spcPts val="3055"/>
              </a:lnSpc>
              <a:buFont typeface="Arial"/>
              <a:buChar char="•"/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Time-Series Trend</a:t>
            </a:r>
          </a:p>
          <a:p>
            <a:pPr algn="l">
              <a:lnSpc>
                <a:spcPts val="3055"/>
              </a:lnSpc>
              <a:spcBef>
                <a:spcPct val="0"/>
              </a:spcBef>
            </a:pPr>
            <a:r>
              <a:rPr lang="en-US" sz="2182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Clear upward sales trend from 2013 to 2014, indicating business growth.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21673" y="75093"/>
            <a:ext cx="13844654" cy="771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 b="1" u="sng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Summary: Sales Performance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1895" y="936372"/>
            <a:ext cx="17727217" cy="1234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Overview,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3F4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interactive dashboard provides a comprehensive analysis of the company’s sales, profit, product performance, and market reach, helping stakeholders make data-driven decisions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3256763"/>
            <a:ext cx="8855112" cy="5697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Stakeholder Insights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Identify best-selling products and optimize underperformers.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Analyze regional markets for targeted strategy.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Assess profitability vs manufacturing cost for product-level planning.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Understand yearly growth for forecasting and resource planning.</a:t>
            </a:r>
          </a:p>
          <a:p>
            <a:pPr algn="l">
              <a:lnSpc>
                <a:spcPts val="3052"/>
              </a:lnSpc>
            </a:pPr>
            <a:endParaRPr lang="en-US" sz="2180">
              <a:solidFill>
                <a:srgbClr val="F3F4F7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052"/>
              </a:lnSpc>
              <a:spcBef>
                <a:spcPct val="0"/>
              </a:spcBef>
            </a:pPr>
            <a:r>
              <a:rPr lang="en-US" sz="2180" u="sng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Dashboard Features</a:t>
            </a: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 :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Cards for totals (Sales, Profit, Discounts, Manufacturing Price)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Bar Charts to compare Sales &amp; Profit by Product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Pie/Donut Charts for Country-wise Sales &amp; Units Sold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Line Chart for Yearly Sales Trend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Consistent Color Theme for clarity</a:t>
            </a:r>
          </a:p>
          <a:p>
            <a:pPr marL="470663" lvl="1" indent="-235331" algn="l">
              <a:lnSpc>
                <a:spcPts val="3052"/>
              </a:lnSpc>
              <a:buFont typeface="Arial"/>
              <a:buChar char="•"/>
            </a:pPr>
            <a:r>
              <a:rPr lang="en-US" sz="2180">
                <a:solidFill>
                  <a:srgbClr val="F3F4F7"/>
                </a:solidFill>
                <a:latin typeface="Canva Sans"/>
                <a:ea typeface="Canva Sans"/>
                <a:cs typeface="Canva Sans"/>
                <a:sym typeface="Canva Sans"/>
              </a:rPr>
              <a:t>Optional Slicers (filters) can be added for interactivity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94574" y="4383066"/>
            <a:ext cx="5098852" cy="1368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</TotalTime>
  <Words>400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 Light</vt:lpstr>
      <vt:lpstr>Arial</vt:lpstr>
      <vt:lpstr>Canva Sans Bold</vt:lpstr>
      <vt:lpstr>Calibri</vt:lpstr>
      <vt:lpstr>Canva Sans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&amp; Profit Dashboard</dc:title>
  <dc:creator>YASH</dc:creator>
  <cp:lastModifiedBy>yash penkar</cp:lastModifiedBy>
  <cp:revision>2</cp:revision>
  <dcterms:created xsi:type="dcterms:W3CDTF">2006-08-16T00:00:00Z</dcterms:created>
  <dcterms:modified xsi:type="dcterms:W3CDTF">2025-06-01T15:21:45Z</dcterms:modified>
  <dc:identifier>DAGo8GwPvOk</dc:identifier>
</cp:coreProperties>
</file>