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66" r:id="rId6"/>
    <p:sldId id="267" r:id="rId7"/>
    <p:sldId id="259" r:id="rId8"/>
    <p:sldId id="260" r:id="rId9"/>
    <p:sldId id="261" r:id="rId10"/>
    <p:sldId id="269" r:id="rId11"/>
    <p:sldId id="270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jal bhalodiya" userId="ef8297d324534755" providerId="LiveId" clId="{6AB9E32A-D521-47FA-BC39-FA748823EA12}"/>
    <pc:docChg chg="modSld">
      <pc:chgData name="kinjal bhalodiya" userId="ef8297d324534755" providerId="LiveId" clId="{6AB9E32A-D521-47FA-BC39-FA748823EA12}" dt="2021-03-23T01:38:30.911" v="4" actId="20577"/>
      <pc:docMkLst>
        <pc:docMk/>
      </pc:docMkLst>
      <pc:sldChg chg="modSp mod">
        <pc:chgData name="kinjal bhalodiya" userId="ef8297d324534755" providerId="LiveId" clId="{6AB9E32A-D521-47FA-BC39-FA748823EA12}" dt="2021-03-23T01:38:30.911" v="4" actId="20577"/>
        <pc:sldMkLst>
          <pc:docMk/>
          <pc:sldMk cId="3134320634" sldId="265"/>
        </pc:sldMkLst>
        <pc:spChg chg="mod">
          <ac:chgData name="kinjal bhalodiya" userId="ef8297d324534755" providerId="LiveId" clId="{6AB9E32A-D521-47FA-BC39-FA748823EA12}" dt="2021-03-23T01:38:30.911" v="4" actId="20577"/>
          <ac:spMkLst>
            <pc:docMk/>
            <pc:sldMk cId="3134320634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8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90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C9A3-204A-4A67-813C-EDA0658DEE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750731-B8B6-4B4E-90BC-B2890E0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795" y="893619"/>
            <a:ext cx="8915399" cy="2262781"/>
          </a:xfrm>
        </p:spPr>
        <p:txBody>
          <a:bodyPr/>
          <a:lstStyle/>
          <a:p>
            <a:r>
              <a:rPr lang="en-US" b="1" dirty="0"/>
              <a:t>Basics of Operating System and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7759" y="5731717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Prepared By: Prof. </a:t>
            </a:r>
            <a:r>
              <a:rPr lang="en-US" dirty="0" err="1"/>
              <a:t>Kinjal</a:t>
            </a:r>
            <a:r>
              <a:rPr lang="en-US" dirty="0"/>
              <a:t> </a:t>
            </a:r>
            <a:r>
              <a:rPr lang="en-US" dirty="0" err="1"/>
              <a:t>Bhalodiya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8FD8-CE93-45A8-90F0-59A504A0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GNOME Shell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5FD44-B1AD-4CEB-A65C-7DC8582F1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13787" r="21267" b="25937"/>
          <a:stretch/>
        </p:blipFill>
        <p:spPr>
          <a:xfrm>
            <a:off x="2393742" y="2102229"/>
            <a:ext cx="7960080" cy="44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7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140A-B3A7-4FFD-A184-29BAB809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GNOME Shell Overview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BFFA-6D90-4E2C-9598-2C9DCDA9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4486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800" b="0" i="1" u="none" strike="noStrike" baseline="0" dirty="0">
                <a:latin typeface="Overpass-Italic"/>
              </a:rPr>
              <a:t>Top bar</a:t>
            </a:r>
            <a:r>
              <a:rPr lang="en-US" sz="1800" b="0" i="0" u="none" strike="noStrike" baseline="0" dirty="0">
                <a:latin typeface="Overpass-Light"/>
              </a:rPr>
              <a:t>: The bar that runs along the top of the screen. It is displayed in the Activities overview </a:t>
            </a:r>
            <a:r>
              <a:rPr lang="en-IN" sz="1800" b="0" i="0" u="none" strike="noStrike" baseline="0" dirty="0">
                <a:latin typeface="Overpass-Light"/>
              </a:rPr>
              <a:t>and in workspaces.</a:t>
            </a:r>
          </a:p>
          <a:p>
            <a:pPr algn="l">
              <a:buFont typeface="+mj-lt"/>
              <a:buAutoNum type="arabicPeriod"/>
            </a:pPr>
            <a:r>
              <a:rPr lang="en-US" sz="1800" b="0" i="1" u="none" strike="noStrike" baseline="0" dirty="0">
                <a:latin typeface="Overpass-Italic"/>
              </a:rPr>
              <a:t>Activities overview</a:t>
            </a:r>
            <a:r>
              <a:rPr lang="en-US" sz="1800" b="0" i="0" u="none" strike="noStrike" baseline="0" dirty="0">
                <a:latin typeface="Overpass-Light"/>
              </a:rPr>
              <a:t>: This is a special mode that helps a user organize windows and start </a:t>
            </a:r>
            <a:r>
              <a:rPr lang="en-IN" sz="1800" b="0" i="0" u="none" strike="noStrike" baseline="0" dirty="0">
                <a:latin typeface="Overpass-Light"/>
              </a:rPr>
              <a:t>applications.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1" u="none" strike="noStrike" baseline="0" dirty="0">
                <a:latin typeface="Overpass-Italic"/>
              </a:rPr>
              <a:t>Dash</a:t>
            </a:r>
            <a:r>
              <a:rPr lang="en-US" sz="1800" b="0" i="0" u="none" strike="noStrike" baseline="0" dirty="0">
                <a:latin typeface="Overpass-Light"/>
              </a:rPr>
              <a:t>: This is a configurable list of icons of the user's favorite applications, applications which are currently running, and a </a:t>
            </a:r>
            <a:r>
              <a:rPr lang="en-US" sz="1800" b="0" i="0" u="none" strike="noStrike" baseline="0" dirty="0">
                <a:latin typeface="Overpass-Regular"/>
              </a:rPr>
              <a:t>grid </a:t>
            </a:r>
            <a:r>
              <a:rPr lang="en-US" sz="1800" b="0" i="0" u="none" strike="noStrike" baseline="0" dirty="0">
                <a:latin typeface="Overpass-Light"/>
              </a:rPr>
              <a:t>button at the bottom of the dash which can be used to select </a:t>
            </a:r>
            <a:r>
              <a:rPr lang="en-IN" sz="1800" b="0" i="0" u="none" strike="noStrike" baseline="0" dirty="0">
                <a:latin typeface="Overpass-Light"/>
              </a:rPr>
              <a:t>arbitrary applications.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1" u="none" strike="noStrike" baseline="0" dirty="0">
                <a:latin typeface="Overpass-Italic"/>
              </a:rPr>
              <a:t>Windows overview</a:t>
            </a:r>
            <a:r>
              <a:rPr lang="en-US" sz="1800" b="0" i="0" u="none" strike="noStrike" baseline="0" dirty="0">
                <a:latin typeface="Overpass-Light"/>
              </a:rPr>
              <a:t>: An area in the center of the Activities overview which displays thumbnails of all windows active in the current workspace.</a:t>
            </a:r>
          </a:p>
          <a:p>
            <a:pPr algn="l">
              <a:buFont typeface="+mj-lt"/>
              <a:buAutoNum type="arabicPeriod"/>
            </a:pPr>
            <a:r>
              <a:rPr lang="en-US" sz="1800" b="0" i="1" u="none" strike="noStrike" baseline="0" dirty="0">
                <a:latin typeface="Overpass-Italic"/>
              </a:rPr>
              <a:t>Workspace selector</a:t>
            </a:r>
            <a:r>
              <a:rPr lang="en-US" sz="1800" b="0" i="0" u="none" strike="noStrike" baseline="0" dirty="0">
                <a:latin typeface="Overpass-Light"/>
              </a:rPr>
              <a:t>: An area to the right of the Activities overview which displays thumbnails of all active workspaces and allows workspaces to be selected and windows to be moved from </a:t>
            </a:r>
            <a:r>
              <a:rPr lang="en-IN" sz="1800" b="0" i="0" u="none" strike="noStrike" baseline="0" dirty="0">
                <a:latin typeface="Overpass-Light"/>
              </a:rPr>
              <a:t>one workspace to another.</a:t>
            </a:r>
          </a:p>
          <a:p>
            <a:pPr algn="l">
              <a:buFont typeface="+mj-lt"/>
              <a:buAutoNum type="arabicPeriod"/>
            </a:pPr>
            <a:r>
              <a:rPr lang="en-US" sz="1800" b="0" i="1" u="none" strike="noStrike" baseline="0" dirty="0">
                <a:latin typeface="Overpass-Italic"/>
              </a:rPr>
              <a:t>Message tray</a:t>
            </a:r>
            <a:r>
              <a:rPr lang="en-US" sz="1800" b="0" i="0" u="none" strike="noStrike" baseline="0" dirty="0">
                <a:latin typeface="Overpass-Light"/>
              </a:rPr>
              <a:t>: The message tray provides a way to review notifications sent by applications or </a:t>
            </a:r>
            <a:r>
              <a:rPr lang="en-IN" sz="1800" b="0" i="0" u="none" strike="noStrike" baseline="0" dirty="0">
                <a:latin typeface="Overpass-Light"/>
              </a:rPr>
              <a:t>system components to GNOME.</a:t>
            </a:r>
          </a:p>
          <a:p>
            <a:pPr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56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D620-A94B-430B-820A-3045F97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Prompt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C71E-40E6-4957-BF04-DD8E9028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Overpass-Light"/>
              </a:rPr>
              <a:t>R</a:t>
            </a:r>
            <a:r>
              <a:rPr lang="en-US" sz="1800" b="0" i="0" u="none" strike="noStrike" baseline="0" dirty="0">
                <a:latin typeface="Overpass-Light"/>
              </a:rPr>
              <a:t>egular user starts a shell, the default prompt ends with a </a:t>
            </a:r>
            <a:r>
              <a:rPr lang="en-US" sz="1800" b="0" i="0" u="none" strike="noStrike" baseline="0" dirty="0">
                <a:latin typeface="font00000000233dcbd3"/>
              </a:rPr>
              <a:t>$ </a:t>
            </a:r>
            <a:r>
              <a:rPr lang="en-US" sz="1800" b="0" i="0" u="none" strike="noStrike" baseline="0" dirty="0">
                <a:latin typeface="Overpass-Light"/>
              </a:rPr>
              <a:t>character, as shown below.</a:t>
            </a:r>
          </a:p>
          <a:p>
            <a:pPr algn="l"/>
            <a:r>
              <a:rPr lang="en-IN" sz="1800" b="0" i="0" u="none" strike="noStrike" baseline="0" dirty="0">
                <a:latin typeface="font00000000233dcbd3"/>
              </a:rPr>
              <a:t>[</a:t>
            </a:r>
            <a:r>
              <a:rPr lang="en-IN" sz="1800" b="0" i="0" u="none" strike="noStrike" baseline="0" dirty="0" err="1">
                <a:latin typeface="font00000000233dcbd3"/>
              </a:rPr>
              <a:t>user@host</a:t>
            </a:r>
            <a:r>
              <a:rPr lang="en-IN" sz="1800" b="0" i="0" u="none" strike="noStrike" baseline="0" dirty="0">
                <a:latin typeface="font00000000233dcbd3"/>
              </a:rPr>
              <a:t> ~]$</a:t>
            </a:r>
          </a:p>
          <a:p>
            <a:r>
              <a:rPr lang="en-US" sz="1800" b="0" i="0" u="none" strike="noStrike" baseline="0" dirty="0">
                <a:latin typeface="Overpass-Light"/>
              </a:rPr>
              <a:t>Super user starts a shell, the default prompt ends with a </a:t>
            </a:r>
            <a:r>
              <a:rPr lang="en-US" dirty="0">
                <a:latin typeface="font00000000233dcbd3"/>
              </a:rPr>
              <a:t>#</a:t>
            </a:r>
            <a:r>
              <a:rPr lang="en-US" sz="1800" b="0" i="0" u="none" strike="noStrike" baseline="0" dirty="0">
                <a:latin typeface="font00000000233dcbd3"/>
              </a:rPr>
              <a:t> </a:t>
            </a:r>
            <a:r>
              <a:rPr lang="en-US" sz="1800" b="0" i="0" u="none" strike="noStrike" baseline="0" dirty="0">
                <a:latin typeface="Overpass-Light"/>
              </a:rPr>
              <a:t>character, as shown below.</a:t>
            </a:r>
          </a:p>
          <a:p>
            <a:pPr algn="l"/>
            <a:r>
              <a:rPr lang="en-IN" sz="1800" b="0" i="0" u="none" strike="noStrike" baseline="0" dirty="0">
                <a:latin typeface="font00000000233dcbd3"/>
              </a:rPr>
              <a:t>[</a:t>
            </a:r>
            <a:r>
              <a:rPr lang="en-IN" sz="1800" b="0" i="0" u="none" strike="noStrike" baseline="0" dirty="0" err="1">
                <a:latin typeface="font00000000233dcbd3"/>
              </a:rPr>
              <a:t>root@host</a:t>
            </a:r>
            <a:r>
              <a:rPr lang="en-IN" sz="1800" b="0" i="0" u="none" strike="noStrike" baseline="0" dirty="0">
                <a:latin typeface="font00000000233dcbd3"/>
              </a:rPr>
              <a:t> ~]#</a:t>
            </a:r>
            <a:endParaRPr lang="en-US" dirty="0">
              <a:latin typeface="Overpass-Light"/>
            </a:endParaRPr>
          </a:p>
          <a:p>
            <a:pPr algn="l"/>
            <a:endParaRPr lang="en-US" sz="1800" b="0" i="0" u="none" strike="noStrike" baseline="0" dirty="0">
              <a:latin typeface="Overpass-Light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28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</a:t>
            </a:r>
            <a:r>
              <a:rPr lang="en-US" dirty="0"/>
              <a:t> to run </a:t>
            </a:r>
          </a:p>
          <a:p>
            <a:r>
              <a:rPr lang="en-US" b="1" dirty="0"/>
              <a:t>Options</a:t>
            </a:r>
            <a:r>
              <a:rPr lang="en-US" dirty="0"/>
              <a:t> to adjust the behavior of the command</a:t>
            </a:r>
          </a:p>
          <a:p>
            <a:r>
              <a:rPr lang="en-US" b="1" dirty="0"/>
              <a:t>Arguments</a:t>
            </a:r>
            <a:r>
              <a:rPr lang="en-US" dirty="0"/>
              <a:t>, which are typically targets to location</a:t>
            </a:r>
          </a:p>
          <a:p>
            <a:r>
              <a:rPr lang="en-US" dirty="0"/>
              <a:t>Basic Structure:</a:t>
            </a:r>
          </a:p>
          <a:p>
            <a:pPr marL="0" indent="0">
              <a:buNone/>
            </a:pPr>
            <a:r>
              <a:rPr lang="en-US" dirty="0"/>
              <a:t>	[Command] [Options] [Arguments]</a:t>
            </a:r>
          </a:p>
          <a:p>
            <a:pPr marL="0" indent="0">
              <a:buNone/>
            </a:pPr>
            <a:r>
              <a:rPr lang="en-US" dirty="0"/>
              <a:t>	i.e.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0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Whoami</a:t>
            </a:r>
            <a:r>
              <a:rPr lang="en-US" dirty="0"/>
              <a:t>-to know current user’s username</a:t>
            </a:r>
          </a:p>
          <a:p>
            <a:r>
              <a:rPr lang="en-US" dirty="0"/>
              <a:t>Date-to perform date commands in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Man </a:t>
            </a:r>
            <a:r>
              <a:rPr lang="en-US" dirty="0" err="1"/>
              <a:t>commandname</a:t>
            </a:r>
            <a:r>
              <a:rPr lang="en-US" dirty="0"/>
              <a:t>-to operate manual of command</a:t>
            </a:r>
          </a:p>
          <a:p>
            <a:r>
              <a:rPr lang="en-US" dirty="0"/>
              <a:t>touch filename-to create file in bash shell</a:t>
            </a:r>
          </a:p>
          <a:p>
            <a:r>
              <a:rPr lang="en-US" dirty="0"/>
              <a:t>cat filename-to display content of file on terminal</a:t>
            </a:r>
          </a:p>
          <a:p>
            <a:r>
              <a:rPr lang="en-US" dirty="0"/>
              <a:t>less filename-to display content of file on terminal</a:t>
            </a:r>
          </a:p>
          <a:p>
            <a:r>
              <a:rPr lang="en-US" dirty="0"/>
              <a:t>file filename-to get file type</a:t>
            </a:r>
          </a:p>
          <a:p>
            <a:r>
              <a:rPr lang="en-US" dirty="0"/>
              <a:t>passwd-to change password of current user</a:t>
            </a:r>
          </a:p>
          <a:p>
            <a:r>
              <a:rPr lang="en-US" dirty="0"/>
              <a:t>head –n filename-to display content from starting of file</a:t>
            </a:r>
          </a:p>
          <a:p>
            <a:r>
              <a:rPr lang="en-US" dirty="0"/>
              <a:t>tail –n filename-to display content from ending of file</a:t>
            </a:r>
          </a:p>
          <a:p>
            <a:r>
              <a:rPr lang="en-US" dirty="0" err="1"/>
              <a:t>wc</a:t>
            </a:r>
            <a:r>
              <a:rPr lang="en-US" dirty="0"/>
              <a:t> filename-to count lines, character &amp; words size of file</a:t>
            </a:r>
          </a:p>
          <a:p>
            <a:r>
              <a:rPr lang="en-US" dirty="0"/>
              <a:t>History-to show history of previous command</a:t>
            </a:r>
          </a:p>
          <a:p>
            <a:r>
              <a:rPr lang="en-US" dirty="0"/>
              <a:t>Ls-to list a directory content (files/subdirectories)</a:t>
            </a:r>
          </a:p>
        </p:txBody>
      </p:sp>
    </p:spTree>
    <p:extLst>
      <p:ext uri="{BB962C8B-B14F-4D97-AF65-F5344CB8AC3E}">
        <p14:creationId xmlns:p14="http://schemas.microsoft.com/office/powerpoint/2010/main" val="313432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89" y="208474"/>
            <a:ext cx="8911687" cy="1280890"/>
          </a:xfrm>
        </p:spPr>
        <p:txBody>
          <a:bodyPr/>
          <a:lstStyle/>
          <a:p>
            <a:r>
              <a:rPr lang="en-US" dirty="0"/>
              <a:t>Overview of OS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89" y="1112155"/>
            <a:ext cx="4682836" cy="53466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48" y="1112155"/>
            <a:ext cx="4875934" cy="53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B6BE-8959-40A7-9D82-20B18ECB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9027-85C1-44D2-98BA-A484921B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system(OS) is system software that manages computer hardware, software resources &amp; provide common services for </a:t>
            </a:r>
            <a:r>
              <a:rPr lang="en-IN"/>
              <a:t>computer programs.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1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5" y="1496291"/>
            <a:ext cx="8575963" cy="4253345"/>
          </a:xfrm>
        </p:spPr>
      </p:pic>
    </p:spTree>
    <p:extLst>
      <p:ext uri="{BB962C8B-B14F-4D97-AF65-F5344CB8AC3E}">
        <p14:creationId xmlns:p14="http://schemas.microsoft.com/office/powerpoint/2010/main" val="17827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74CA-08AF-4C66-8E97-534AB3F8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kernel?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C991-CC2B-4D04-A884-69509AE3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The Kernel is a main component of a Linux operating system (OS) and is the core interface between a computer’s hardware and its processes.</a:t>
            </a:r>
          </a:p>
          <a:p>
            <a:pPr algn="l"/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The kernel is performing following tasks in LINUX: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Memory management:</a:t>
            </a: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 Keep track of how much memory is used to store what, and where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Process management:</a:t>
            </a: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 Determine which processes can use the central processing unit (CPU), when, and for how long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Device drivers:</a:t>
            </a: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 Act as mediator/interpreter between the hardware and processes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System calls and security:</a:t>
            </a:r>
            <a:r>
              <a:rPr lang="en-US" b="0" i="0" dirty="0">
                <a:solidFill>
                  <a:srgbClr val="151515"/>
                </a:solidFill>
                <a:effectLst/>
                <a:latin typeface="var(--pfe-theme--font-family, &quot;RedHatText&quot;, &quot;Overpass&quot;, Overpass, Helvetica, Arial, sans-serif)"/>
              </a:rPr>
              <a:t> Receive requests for service from the processes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5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02EC-0B84-45C5-B9E9-BD24C755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72A5-D2ED-4673-B133-C5D84D26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gathers input from user and execute the program based on that input. When a program finishes executing, it displays that program's output.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Shell is an environment in which we can run our commands, programs, and shell scripts. There are different flavors of a shell, just as there are different flavors of operating systems.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flavor of shell has its own set of recognized commands and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5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Bourne Shell ($)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POSIX shell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Korn Shell (</a:t>
            </a:r>
            <a:r>
              <a:rPr lang="en-US" dirty="0" err="1"/>
              <a:t>ksh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IN" b="0" i="0" dirty="0" err="1">
                <a:effectLst/>
                <a:latin typeface="Arial" panose="020B0604020202020204" pitchFamily="34" charset="0"/>
              </a:rPr>
              <a:t>Bourne</a:t>
            </a:r>
            <a:r>
              <a:rPr lang="en-IN" b="0" i="0" dirty="0">
                <a:effectLst/>
                <a:latin typeface="Arial" panose="020B0604020202020204" pitchFamily="34" charset="0"/>
              </a:rPr>
              <a:t> shell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sh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b="1" u="sng" dirty="0"/>
              <a:t>B</a:t>
            </a:r>
            <a:r>
              <a:rPr lang="en-US" u="sng" dirty="0"/>
              <a:t>ourne </a:t>
            </a:r>
            <a:r>
              <a:rPr lang="en-US" b="1" u="sng" dirty="0"/>
              <a:t>A</a:t>
            </a:r>
            <a:r>
              <a:rPr lang="en-US" u="sng" dirty="0"/>
              <a:t>gain </a:t>
            </a:r>
            <a:r>
              <a:rPr lang="en-US" b="1" u="sng" dirty="0" err="1"/>
              <a:t>SH</a:t>
            </a:r>
            <a:r>
              <a:rPr lang="en-US" u="sng" dirty="0" err="1"/>
              <a:t>ell</a:t>
            </a:r>
            <a:r>
              <a:rPr lang="en-US" u="sng" dirty="0"/>
              <a:t> (bash)</a:t>
            </a:r>
          </a:p>
          <a:p>
            <a:pPr marL="457200" lvl="1" indent="0">
              <a:buNone/>
            </a:pPr>
            <a:endParaRPr lang="en-US" u="sng" dirty="0"/>
          </a:p>
          <a:p>
            <a:r>
              <a:rPr lang="en-US" b="1" dirty="0"/>
              <a:t>The C shell (%)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 shell (</a:t>
            </a:r>
            <a:r>
              <a:rPr lang="en-US" dirty="0" err="1"/>
              <a:t>csh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Tops C shell (</a:t>
            </a:r>
            <a:r>
              <a:rPr lang="en-US" dirty="0" err="1"/>
              <a:t>tcsh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1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Shell Scripting?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writing a series of command for the shell to execute.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write Shell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combine lengthy and repetitive sequences of commands into a single and simple script, which can be stored and executed anytime.</a:t>
            </a:r>
          </a:p>
          <a:p>
            <a:r>
              <a:rPr lang="en-US" dirty="0"/>
              <a:t>This reduces the effort required by the end user.</a:t>
            </a:r>
          </a:p>
        </p:txBody>
      </p:sp>
    </p:spTree>
    <p:extLst>
      <p:ext uri="{BB962C8B-B14F-4D97-AF65-F5344CB8AC3E}">
        <p14:creationId xmlns:p14="http://schemas.microsoft.com/office/powerpoint/2010/main" val="36337548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844</TotalTime>
  <Words>707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Century Gothic</vt:lpstr>
      <vt:lpstr>font00000000233dcbd3</vt:lpstr>
      <vt:lpstr>Overpass-Italic</vt:lpstr>
      <vt:lpstr>Overpass-Light</vt:lpstr>
      <vt:lpstr>Overpass-Regular</vt:lpstr>
      <vt:lpstr>RedHatText</vt:lpstr>
      <vt:lpstr>Times New Roman</vt:lpstr>
      <vt:lpstr>var(--pfe-theme--font-family, "RedHatText", "Overpass", Overpass, Helvetica, Arial, sans-serif)</vt:lpstr>
      <vt:lpstr>Wingdings 3</vt:lpstr>
      <vt:lpstr>Wisp</vt:lpstr>
      <vt:lpstr>Basics of Operating System and Shell Scripting</vt:lpstr>
      <vt:lpstr>Overview of OS Architecture</vt:lpstr>
      <vt:lpstr>What is operating System?</vt:lpstr>
      <vt:lpstr>LINUX OS</vt:lpstr>
      <vt:lpstr>What is kernel?</vt:lpstr>
      <vt:lpstr>What is Shell?</vt:lpstr>
      <vt:lpstr>Types of Shell </vt:lpstr>
      <vt:lpstr>What is Shell Scripting? </vt:lpstr>
      <vt:lpstr>Why we need to write Shell Scripting?</vt:lpstr>
      <vt:lpstr>GNOME Shell Overview</vt:lpstr>
      <vt:lpstr>GNOME Shell Overview (Cont..)</vt:lpstr>
      <vt:lpstr>Shell Prompt Overview</vt:lpstr>
      <vt:lpstr>Shell Basics</vt:lpstr>
      <vt:lpstr>Basic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Operating System and Shell Scripting</dc:title>
  <dc:creator>GNU-ICT</dc:creator>
  <cp:lastModifiedBy>kinjal bhalodiya</cp:lastModifiedBy>
  <cp:revision>24</cp:revision>
  <dcterms:created xsi:type="dcterms:W3CDTF">2019-12-15T15:52:19Z</dcterms:created>
  <dcterms:modified xsi:type="dcterms:W3CDTF">2021-03-23T01:38:36Z</dcterms:modified>
</cp:coreProperties>
</file>