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8" r:id="rId23"/>
    <p:sldId id="283" r:id="rId24"/>
    <p:sldId id="284" r:id="rId25"/>
    <p:sldId id="285" r:id="rId26"/>
    <p:sldId id="286" r:id="rId27"/>
    <p:sldId id="288" r:id="rId28"/>
    <p:sldId id="28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4CCF828-2617-4ADA-B2F6-5D0379B5C797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435AD2C-1D38-4A39-95C2-96538561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80D806-1671-42E4-ACE3-1E1BCF148BDA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CD878-5C7A-42A0-9BE8-2ACE2EE41998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47FEF-F542-4505-B31F-E45A52E62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46110-57F8-4C69-BC61-5E9CFF57E91B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54CB-9A65-4580-BF93-015EB6E18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FCA66-0EBB-4666-9C1F-15842AAEF678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20B03-4682-4DEA-BC6B-F3687FAD7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26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0D146-A7D9-4521-9B03-C9C59C658349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69560-6B6B-440D-B500-0D9E1472B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7CCE0-D4EF-46F8-9ABE-05C19F1C182C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205C3-CD81-4685-BA0B-6E9DC84A9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24B20-606D-456F-9D7C-2315239E2E41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BC735-EA03-4F5F-9FDC-DBF51A07B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4AD73-4021-4AA4-9FE9-305DBC622449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7A8CA-63AC-410E-8560-CD49B9E0D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8E1AB-1603-4351-967A-54E9C2C0F404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98125-1893-4CEE-B3D3-76FF620B1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B64F8-3524-4B16-B06B-DADD91136CF2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D16CC-B886-43B3-ABF4-E7C1F1872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2CB3-C1A0-4762-8D00-96D1AF0DCA63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1807D-019E-4A41-9240-C4091273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4332-0899-4D79-B9DA-ACBEDEEB6972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4C039-7824-4011-B832-EF1207869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3B4970-07C8-488C-896B-EA354F979B05}" type="datetimeFigureOut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F6FE9B-14FC-4CD6-9958-B8783481E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2800" cy="9906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chemeClr val="bg1"/>
                </a:solidFill>
              </a:rPr>
              <a:t>By</a:t>
            </a:r>
          </a:p>
          <a:p>
            <a:pPr eaLnBrk="1" hangingPunct="1"/>
            <a:r>
              <a:rPr lang="en-US" sz="4400" b="1" dirty="0">
                <a:solidFill>
                  <a:schemeClr val="bg1"/>
                </a:solidFill>
              </a:rPr>
              <a:t>(Prof.) Dr. Aparna Kumari</a:t>
            </a:r>
          </a:p>
          <a:p>
            <a:pPr eaLnBrk="1" hangingPunct="1"/>
            <a:endParaRPr lang="en-US" sz="4400" b="1" dirty="0">
              <a:solidFill>
                <a:schemeClr val="bg1"/>
              </a:solidFill>
            </a:endParaRPr>
          </a:p>
          <a:p>
            <a:pPr algn="l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43000"/>
            <a:ext cx="6380273" cy="221599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3800" b="1" dirty="0">
                <a:ln/>
                <a:solidFill>
                  <a:srgbClr val="00B050"/>
                </a:solidFill>
              </a:rPr>
              <a:t>Graphs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Allowing for two undirected edges to have the same end vertices, and for two directed edges to have the same origin and the same destination. Such edges are called </a:t>
            </a:r>
            <a:r>
              <a:rPr lang="en-US" sz="2400" b="1" i="1">
                <a:solidFill>
                  <a:srgbClr val="FFFF00"/>
                </a:solidFill>
              </a:rPr>
              <a:t>parallel</a:t>
            </a:r>
            <a:r>
              <a:rPr lang="en-US" sz="2400" b="1" i="1">
                <a:solidFill>
                  <a:schemeClr val="bg1"/>
                </a:solidFill>
              </a:rPr>
              <a:t> </a:t>
            </a:r>
            <a:r>
              <a:rPr lang="en-US" sz="2400" b="1" i="1">
                <a:solidFill>
                  <a:srgbClr val="FFFF00"/>
                </a:solidFill>
              </a:rPr>
              <a:t>edges</a:t>
            </a:r>
            <a:r>
              <a:rPr lang="en-US" sz="2400" b="1" i="1">
                <a:solidFill>
                  <a:schemeClr val="bg1"/>
                </a:solidFill>
              </a:rPr>
              <a:t> or </a:t>
            </a:r>
            <a:r>
              <a:rPr lang="en-US" sz="2400" b="1" i="1">
                <a:solidFill>
                  <a:srgbClr val="FFFF00"/>
                </a:solidFill>
              </a:rPr>
              <a:t>multiple edges</a:t>
            </a:r>
            <a:r>
              <a:rPr lang="en-US" sz="2400" b="1" i="1">
                <a:solidFill>
                  <a:schemeClr val="bg1"/>
                </a:solidFill>
              </a:rPr>
              <a:t>.</a:t>
            </a:r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200400" y="2590800"/>
            <a:ext cx="3810000" cy="2590800"/>
            <a:chOff x="1371600" y="2514600"/>
            <a:chExt cx="3810000" cy="2590800"/>
          </a:xfrm>
        </p:grpSpPr>
        <p:sp>
          <p:nvSpPr>
            <p:cNvPr id="25" name="Arc 24"/>
            <p:cNvSpPr/>
            <p:nvPr/>
          </p:nvSpPr>
          <p:spPr>
            <a:xfrm rot="5400000" flipV="1">
              <a:off x="3009900" y="1485900"/>
              <a:ext cx="762000" cy="2819400"/>
            </a:xfrm>
            <a:prstGeom prst="arc">
              <a:avLst>
                <a:gd name="adj1" fmla="val 16200000"/>
                <a:gd name="adj2" fmla="val 5235407"/>
              </a:avLst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5400000" flipH="1" flipV="1">
              <a:off x="2857500" y="1866900"/>
              <a:ext cx="1066800" cy="2819400"/>
            </a:xfrm>
            <a:prstGeom prst="arc">
              <a:avLst>
                <a:gd name="adj1" fmla="val 16200000"/>
                <a:gd name="adj2" fmla="val 5235407"/>
              </a:avLst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flipH="1" flipV="1">
              <a:off x="1371600" y="2971800"/>
              <a:ext cx="1066800" cy="1676400"/>
            </a:xfrm>
            <a:prstGeom prst="arc">
              <a:avLst>
                <a:gd name="adj1" fmla="val 16200000"/>
                <a:gd name="adj2" fmla="val 4793891"/>
              </a:avLst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133600" y="3200400"/>
              <a:ext cx="2590800" cy="144780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876800" y="3276600"/>
              <a:ext cx="0" cy="114300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276600"/>
              <a:ext cx="0" cy="114300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4724400"/>
              <a:ext cx="2438400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9800" y="3048000"/>
              <a:ext cx="2438400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676400" y="26670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495800" y="4343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495800" y="26670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676400" y="44196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D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810000" y="3581400"/>
            <a:ext cx="540533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3653135"/>
            <a:ext cx="540533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45867" y="2362200"/>
            <a:ext cx="540533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53000" y="3352800"/>
            <a:ext cx="540533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3000" y="2738735"/>
            <a:ext cx="540533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46093"/>
            <a:ext cx="822960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An edge (undirected or directed) is a </a:t>
            </a:r>
            <a:r>
              <a:rPr lang="en-US" sz="2800" b="1" i="1" dirty="0">
                <a:solidFill>
                  <a:srgbClr val="FFFF00"/>
                </a:solidFill>
              </a:rPr>
              <a:t>self-loop</a:t>
            </a:r>
            <a:r>
              <a:rPr lang="en-US" sz="2800" b="1" i="1" dirty="0">
                <a:solidFill>
                  <a:schemeClr val="tx1"/>
                </a:solidFill>
              </a:rPr>
              <a:t> if its two endpoints coincide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398693"/>
            <a:ext cx="822960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A graphs do not have parallel edges or self-loops such graphs are said to be </a:t>
            </a:r>
            <a:r>
              <a:rPr lang="en-US" sz="2800" b="1" i="1" dirty="0">
                <a:solidFill>
                  <a:srgbClr val="FFFF00"/>
                </a:solidFill>
              </a:rPr>
              <a:t>simple</a:t>
            </a:r>
            <a:r>
              <a:rPr lang="en-US" sz="2800" b="1" i="1" dirty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975318"/>
            <a:ext cx="8153400" cy="18158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A </a:t>
            </a:r>
            <a:r>
              <a:rPr lang="en-US" sz="2800" b="1" i="1" dirty="0">
                <a:solidFill>
                  <a:srgbClr val="FFFF00"/>
                </a:solidFill>
              </a:rPr>
              <a:t>path</a:t>
            </a:r>
            <a:r>
              <a:rPr lang="en-US" sz="2800" b="1" i="1" dirty="0">
                <a:solidFill>
                  <a:schemeClr val="tx1"/>
                </a:solidFill>
              </a:rPr>
              <a:t> is a sequence of alternating vertices and edges that starts at a vertex and </a:t>
            </a:r>
            <a:r>
              <a:rPr lang="en-US" sz="2800" b="1" dirty="0">
                <a:solidFill>
                  <a:schemeClr val="tx1"/>
                </a:solidFill>
              </a:rPr>
              <a:t>ends at a vertex such that each edge is incident to its predecessor and successor vertex.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75188" y="433388"/>
            <a:ext cx="3935412" cy="2843212"/>
            <a:chOff x="1246230" y="2261612"/>
            <a:chExt cx="3935370" cy="2843788"/>
          </a:xfrm>
        </p:grpSpPr>
        <p:sp>
          <p:nvSpPr>
            <p:cNvPr id="5" name="Arc 4"/>
            <p:cNvSpPr/>
            <p:nvPr/>
          </p:nvSpPr>
          <p:spPr>
            <a:xfrm rot="5400000" flipV="1">
              <a:off x="3009842" y="1485467"/>
              <a:ext cx="762154" cy="2819370"/>
            </a:xfrm>
            <a:prstGeom prst="arc">
              <a:avLst>
                <a:gd name="adj1" fmla="val 16200000"/>
                <a:gd name="adj2" fmla="val 5235407"/>
              </a:avLst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5400000" flipH="1" flipV="1">
              <a:off x="2857411" y="1866545"/>
              <a:ext cx="1067016" cy="2819370"/>
            </a:xfrm>
            <a:prstGeom prst="arc">
              <a:avLst>
                <a:gd name="adj1" fmla="val 16200000"/>
                <a:gd name="adj2" fmla="val 5235407"/>
              </a:avLst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2869802" flipH="1" flipV="1">
              <a:off x="1308054" y="2199788"/>
              <a:ext cx="816140" cy="939790"/>
            </a:xfrm>
            <a:prstGeom prst="arc">
              <a:avLst>
                <a:gd name="adj1" fmla="val 12832403"/>
                <a:gd name="adj2" fmla="val 10406716"/>
              </a:avLst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133633" y="3200014"/>
              <a:ext cx="2590772" cy="1448093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76803" y="3276230"/>
              <a:ext cx="0" cy="1143232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81234" y="3276230"/>
              <a:ext cx="0" cy="1143232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209832" y="4724323"/>
              <a:ext cx="2438374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09832" y="3047583"/>
              <a:ext cx="2438374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76400" y="26670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495800" y="4343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495800" y="26670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676400" y="44196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D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10200" y="1676400"/>
            <a:ext cx="540533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0"/>
            <a:ext cx="540533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46067" y="457200"/>
            <a:ext cx="540533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3200" y="1447800"/>
            <a:ext cx="540533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53200" y="833735"/>
            <a:ext cx="540533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e4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1000" y="4214813"/>
            <a:ext cx="3505200" cy="2438400"/>
            <a:chOff x="1676400" y="2667000"/>
            <a:chExt cx="3505200" cy="24384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2133600" y="3200400"/>
              <a:ext cx="2590800" cy="144780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76800" y="3276600"/>
              <a:ext cx="0" cy="114300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81200" y="3276600"/>
              <a:ext cx="0" cy="114300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09800" y="4724400"/>
              <a:ext cx="2438400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209800" y="3048000"/>
              <a:ext cx="2438400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676400" y="26670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A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495800" y="4343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495800" y="26670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B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1676400" y="44196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D</a:t>
              </a:r>
            </a:p>
          </p:txBody>
        </p:sp>
      </p:grpSp>
      <p:sp>
        <p:nvSpPr>
          <p:cNvPr id="39" name="Oval Callout 38"/>
          <p:cNvSpPr/>
          <p:nvPr/>
        </p:nvSpPr>
        <p:spPr>
          <a:xfrm>
            <a:off x="1143000" y="762000"/>
            <a:ext cx="1828800" cy="609600"/>
          </a:xfrm>
          <a:prstGeom prst="wedgeEllipseCallout">
            <a:avLst>
              <a:gd name="adj1" fmla="val 137754"/>
              <a:gd name="adj2" fmla="val -3029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>
                <a:solidFill>
                  <a:srgbClr val="FFFF00"/>
                </a:solidFill>
              </a:rPr>
              <a:t>self-loop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6858000" y="4876800"/>
            <a:ext cx="1828800" cy="609600"/>
          </a:xfrm>
          <a:prstGeom prst="wedgeEllipseCallout">
            <a:avLst>
              <a:gd name="adj1" fmla="val -190922"/>
              <a:gd name="adj2" fmla="val 1382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>
                <a:solidFill>
                  <a:srgbClr val="FFFF00"/>
                </a:solidFill>
              </a:rPr>
              <a:t>simple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9960" y="2209800"/>
            <a:ext cx="674409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1. Adjacency Matrix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4639270"/>
            <a:ext cx="592335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3. Adjacency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844057" y="381000"/>
            <a:ext cx="745588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Graph Representation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5702" y="3420070"/>
            <a:ext cx="6500498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2. Incidence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47650" y="2286000"/>
            <a:ext cx="3638550" cy="2722563"/>
            <a:chOff x="248027" y="2286000"/>
            <a:chExt cx="3638173" cy="2722316"/>
          </a:xfrm>
        </p:grpSpPr>
        <p:sp>
          <p:nvSpPr>
            <p:cNvPr id="34" name="Arc 33"/>
            <p:cNvSpPr/>
            <p:nvPr/>
          </p:nvSpPr>
          <p:spPr>
            <a:xfrm rot="5640628" flipV="1">
              <a:off x="423423" y="4244010"/>
              <a:ext cx="588910" cy="939703"/>
            </a:xfrm>
            <a:prstGeom prst="arc">
              <a:avLst>
                <a:gd name="adj1" fmla="val 12832403"/>
                <a:gd name="adj2" fmla="val 10406716"/>
              </a:avLst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5391" name="Group 3"/>
            <p:cNvGrpSpPr>
              <a:grpSpLocks/>
            </p:cNvGrpSpPr>
            <p:nvPr/>
          </p:nvGrpSpPr>
          <p:grpSpPr bwMode="auto">
            <a:xfrm>
              <a:off x="381000" y="2286000"/>
              <a:ext cx="3505200" cy="2438400"/>
              <a:chOff x="1676400" y="2667000"/>
              <a:chExt cx="3505200" cy="2438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2133916" y="3200352"/>
                <a:ext cx="2590532" cy="1447669"/>
              </a:xfrm>
              <a:prstGeom prst="line">
                <a:avLst/>
              </a:prstGeom>
              <a:ln w="5715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4876832" y="3276545"/>
                <a:ext cx="0" cy="1142896"/>
              </a:xfrm>
              <a:prstGeom prst="line">
                <a:avLst/>
              </a:prstGeom>
              <a:ln w="5715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531" y="3276545"/>
                <a:ext cx="0" cy="1142896"/>
              </a:xfrm>
              <a:prstGeom prst="line">
                <a:avLst/>
              </a:prstGeom>
              <a:ln w="5715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10108" y="4724214"/>
                <a:ext cx="2438148" cy="0"/>
              </a:xfrm>
              <a:prstGeom prst="line">
                <a:avLst/>
              </a:prstGeom>
              <a:ln w="5715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10108" y="3047965"/>
                <a:ext cx="2438148" cy="0"/>
              </a:xfrm>
              <a:prstGeom prst="line">
                <a:avLst/>
              </a:prstGeom>
              <a:ln w="5715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1676400" y="26670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A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495800" y="43434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C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495800" y="26670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B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676400" y="44196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D</a:t>
                </a: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219200" y="228600"/>
            <a:ext cx="674409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1. Adjacency Matrix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02812" y="1487269"/>
            <a:ext cx="4924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4601" y="1487269"/>
            <a:ext cx="49244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97577" y="1487269"/>
            <a:ext cx="5180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11509" y="1487269"/>
            <a:ext cx="5180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61023" y="2133600"/>
            <a:ext cx="4924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1023" y="2743200"/>
            <a:ext cx="49244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8200" y="3429000"/>
            <a:ext cx="5180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61023" y="4038600"/>
            <a:ext cx="5180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Left Bracket 23"/>
          <p:cNvSpPr/>
          <p:nvPr/>
        </p:nvSpPr>
        <p:spPr>
          <a:xfrm>
            <a:off x="5257800" y="2057400"/>
            <a:ext cx="152400" cy="2590800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8382000" y="2057400"/>
            <a:ext cx="152400" cy="2590800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8460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50249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36049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9981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38800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60589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6389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60321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38800" y="33528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60589" y="33528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46389" y="33528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60321" y="33528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49140" y="3999131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70929" y="3999131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56729" y="3999131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70661" y="3999131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47650" y="2286000"/>
            <a:ext cx="3638550" cy="2722563"/>
            <a:chOff x="248027" y="2286000"/>
            <a:chExt cx="3638173" cy="2722316"/>
          </a:xfrm>
        </p:grpSpPr>
        <p:sp>
          <p:nvSpPr>
            <p:cNvPr id="34" name="Arc 33"/>
            <p:cNvSpPr/>
            <p:nvPr/>
          </p:nvSpPr>
          <p:spPr>
            <a:xfrm rot="5640628" flipV="1">
              <a:off x="423423" y="4244010"/>
              <a:ext cx="588910" cy="939703"/>
            </a:xfrm>
            <a:prstGeom prst="arc">
              <a:avLst>
                <a:gd name="adj1" fmla="val 12832403"/>
                <a:gd name="adj2" fmla="val 7711518"/>
              </a:avLst>
            </a:prstGeom>
            <a:ln w="5715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6415" name="Group 3"/>
            <p:cNvGrpSpPr>
              <a:grpSpLocks/>
            </p:cNvGrpSpPr>
            <p:nvPr/>
          </p:nvGrpSpPr>
          <p:grpSpPr bwMode="auto">
            <a:xfrm>
              <a:off x="381000" y="2286000"/>
              <a:ext cx="3505200" cy="2438400"/>
              <a:chOff x="1676400" y="2667000"/>
              <a:chExt cx="3505200" cy="2438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2286300" y="3276545"/>
                <a:ext cx="2361955" cy="1295283"/>
              </a:xfrm>
              <a:prstGeom prst="line">
                <a:avLst/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4876832" y="3276545"/>
                <a:ext cx="0" cy="1066703"/>
              </a:xfrm>
              <a:prstGeom prst="line">
                <a:avLst/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531" y="3276545"/>
                <a:ext cx="0" cy="1142896"/>
              </a:xfrm>
              <a:prstGeom prst="line">
                <a:avLst/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10108" y="4724214"/>
                <a:ext cx="2285763" cy="0"/>
              </a:xfrm>
              <a:prstGeom prst="line">
                <a:avLst/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0" idx="2"/>
              </p:cNvCxnSpPr>
              <p:nvPr/>
            </p:nvCxnSpPr>
            <p:spPr>
              <a:xfrm flipV="1">
                <a:off x="2210108" y="3009869"/>
                <a:ext cx="2285763" cy="38097"/>
              </a:xfrm>
              <a:prstGeom prst="line">
                <a:avLst/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1676400" y="26670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A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495800" y="43434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C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495800" y="26670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B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676400" y="44196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D</a:t>
                </a: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219200" y="228600"/>
            <a:ext cx="674409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1. Adjacency Matrix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02812" y="1487269"/>
            <a:ext cx="4924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4601" y="1487269"/>
            <a:ext cx="49244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97577" y="1487269"/>
            <a:ext cx="5180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11509" y="1487269"/>
            <a:ext cx="5180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61023" y="2133600"/>
            <a:ext cx="4924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1023" y="2743200"/>
            <a:ext cx="49244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8200" y="3429000"/>
            <a:ext cx="5180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61023" y="4038600"/>
            <a:ext cx="5180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Left Bracket 23"/>
          <p:cNvSpPr/>
          <p:nvPr/>
        </p:nvSpPr>
        <p:spPr>
          <a:xfrm>
            <a:off x="5257800" y="2057400"/>
            <a:ext cx="152400" cy="2590800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8382000" y="2057400"/>
            <a:ext cx="152400" cy="2590800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8460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50249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36049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9981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38800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60589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6389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60321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38800" y="33528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60589" y="33528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46389" y="33528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60321" y="33528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49140" y="3999131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70929" y="3999131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56729" y="3999131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70661" y="3999131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9550" y="2286000"/>
            <a:ext cx="3505200" cy="2438400"/>
            <a:chOff x="1676400" y="2667000"/>
            <a:chExt cx="3505200" cy="243840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286000" y="3276600"/>
              <a:ext cx="2362200" cy="1295400"/>
            </a:xfrm>
            <a:prstGeom prst="line">
              <a:avLst/>
            </a:prstGeom>
            <a:ln w="5715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876800" y="3276600"/>
              <a:ext cx="0" cy="1066800"/>
            </a:xfrm>
            <a:prstGeom prst="line">
              <a:avLst/>
            </a:prstGeom>
            <a:ln w="5715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81200" y="3276600"/>
              <a:ext cx="0" cy="1143000"/>
            </a:xfrm>
            <a:prstGeom prst="line">
              <a:avLst/>
            </a:prstGeom>
            <a:ln w="5715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9800" y="4724400"/>
              <a:ext cx="2286000" cy="0"/>
            </a:xfrm>
            <a:prstGeom prst="line">
              <a:avLst/>
            </a:prstGeom>
            <a:ln w="5715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0" idx="2"/>
            </p:cNvCxnSpPr>
            <p:nvPr/>
          </p:nvCxnSpPr>
          <p:spPr>
            <a:xfrm flipV="1">
              <a:off x="2209800" y="3009900"/>
              <a:ext cx="2286000" cy="38100"/>
            </a:xfrm>
            <a:prstGeom prst="line">
              <a:avLst/>
            </a:prstGeom>
            <a:ln w="5715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676400" y="26670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495800" y="4343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495800" y="26670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676400" y="44196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/>
                <a:t>D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40998" y="228600"/>
            <a:ext cx="6500498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2. Incidence Matrix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14420" y="1487269"/>
            <a:ext cx="6976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36209" y="1487269"/>
            <a:ext cx="6976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e2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22009" y="1487269"/>
            <a:ext cx="6976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e3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35941" y="1487269"/>
            <a:ext cx="6976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e4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75223" y="2133600"/>
            <a:ext cx="4924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75223" y="2743200"/>
            <a:ext cx="49244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2400" y="3429000"/>
            <a:ext cx="5180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75223" y="4038600"/>
            <a:ext cx="5180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Left Bracket 23"/>
          <p:cNvSpPr/>
          <p:nvPr/>
        </p:nvSpPr>
        <p:spPr>
          <a:xfrm>
            <a:off x="4572000" y="2057400"/>
            <a:ext cx="152400" cy="2590800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8305800" y="2057400"/>
            <a:ext cx="152400" cy="2590800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42660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64449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50249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64181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76055" y="2743200"/>
            <a:ext cx="595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74789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60589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74521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53000" y="33528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74789" y="33528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60589" y="33528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7576" y="3352800"/>
            <a:ext cx="595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63340" y="3999131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08184" y="3999131"/>
            <a:ext cx="595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93984" y="3999131"/>
            <a:ext cx="595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84861" y="3999131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04950" y="2133600"/>
            <a:ext cx="598241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-76200" y="3200400"/>
            <a:ext cx="598242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81149" y="3058180"/>
            <a:ext cx="598242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657349" y="3820180"/>
            <a:ext cx="598242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409949" y="3058180"/>
            <a:ext cx="598242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620000" y="1487269"/>
            <a:ext cx="6976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e5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760321" y="2096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72400" y="2743200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00" y="3352800"/>
            <a:ext cx="595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88453" y="4001869"/>
            <a:ext cx="441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47650" y="2286000"/>
            <a:ext cx="3638550" cy="2722563"/>
            <a:chOff x="248027" y="2286000"/>
            <a:chExt cx="3638173" cy="2722316"/>
          </a:xfrm>
        </p:grpSpPr>
        <p:sp>
          <p:nvSpPr>
            <p:cNvPr id="34" name="Arc 33"/>
            <p:cNvSpPr/>
            <p:nvPr/>
          </p:nvSpPr>
          <p:spPr>
            <a:xfrm rot="5640628" flipV="1">
              <a:off x="423423" y="4244010"/>
              <a:ext cx="588910" cy="939703"/>
            </a:xfrm>
            <a:prstGeom prst="arc">
              <a:avLst>
                <a:gd name="adj1" fmla="val 12832403"/>
                <a:gd name="adj2" fmla="val 7711518"/>
              </a:avLst>
            </a:prstGeom>
            <a:ln w="5715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445" name="Group 3"/>
            <p:cNvGrpSpPr>
              <a:grpSpLocks/>
            </p:cNvGrpSpPr>
            <p:nvPr/>
          </p:nvGrpSpPr>
          <p:grpSpPr bwMode="auto">
            <a:xfrm>
              <a:off x="381000" y="2286000"/>
              <a:ext cx="3505200" cy="2438400"/>
              <a:chOff x="1676400" y="2667000"/>
              <a:chExt cx="3505200" cy="2438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2286300" y="3276545"/>
                <a:ext cx="2361955" cy="1295283"/>
              </a:xfrm>
              <a:prstGeom prst="line">
                <a:avLst/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4876832" y="3276545"/>
                <a:ext cx="0" cy="1066703"/>
              </a:xfrm>
              <a:prstGeom prst="line">
                <a:avLst/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531" y="3276545"/>
                <a:ext cx="0" cy="1142896"/>
              </a:xfrm>
              <a:prstGeom prst="line">
                <a:avLst/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10108" y="4724214"/>
                <a:ext cx="2285763" cy="0"/>
              </a:xfrm>
              <a:prstGeom prst="line">
                <a:avLst/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0" idx="2"/>
              </p:cNvCxnSpPr>
              <p:nvPr/>
            </p:nvCxnSpPr>
            <p:spPr>
              <a:xfrm flipV="1">
                <a:off x="2210108" y="3009869"/>
                <a:ext cx="2285763" cy="38097"/>
              </a:xfrm>
              <a:prstGeom prst="line">
                <a:avLst/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1676400" y="26670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A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495800" y="43434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C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495800" y="26670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B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676400" y="4419600"/>
                <a:ext cx="685800" cy="6858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/>
                  <a:t>D</a:t>
                </a: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629569" y="228600"/>
            <a:ext cx="592335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2. Adjacency List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1022" y="2133600"/>
            <a:ext cx="4025785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1022" y="2743200"/>
            <a:ext cx="4025777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8200" y="3392269"/>
            <a:ext cx="4038600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61023" y="4001869"/>
            <a:ext cx="4038600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70623" y="2133600"/>
            <a:ext cx="349238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	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70623" y="2743200"/>
            <a:ext cx="34923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	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7800" y="3392488"/>
            <a:ext cx="3503613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70623" y="4001869"/>
            <a:ext cx="35035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	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81000" y="2286000"/>
            <a:ext cx="3505200" cy="2438400"/>
            <a:chOff x="381000" y="2286000"/>
            <a:chExt cx="3505200" cy="2438400"/>
          </a:xfrm>
        </p:grpSpPr>
        <p:sp>
          <p:nvSpPr>
            <p:cNvPr id="31" name="Arc 30"/>
            <p:cNvSpPr/>
            <p:nvPr/>
          </p:nvSpPr>
          <p:spPr>
            <a:xfrm rot="18347875" flipH="1">
              <a:off x="1872456" y="1969294"/>
              <a:ext cx="498475" cy="2865438"/>
            </a:xfrm>
            <a:prstGeom prst="arc">
              <a:avLst>
                <a:gd name="adj1" fmla="val 16269962"/>
                <a:gd name="adj2" fmla="val 5176817"/>
              </a:avLst>
            </a:prstGeom>
            <a:ln w="5715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685800" y="2971800"/>
              <a:ext cx="0" cy="1219200"/>
            </a:xfrm>
            <a:prstGeom prst="line">
              <a:avLst/>
            </a:prstGeom>
            <a:ln w="5715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9470" name="Group 42"/>
            <p:cNvGrpSpPr>
              <a:grpSpLocks/>
            </p:cNvGrpSpPr>
            <p:nvPr/>
          </p:nvGrpSpPr>
          <p:grpSpPr bwMode="auto">
            <a:xfrm>
              <a:off x="381000" y="2286000"/>
              <a:ext cx="3505200" cy="2438400"/>
              <a:chOff x="381000" y="2286000"/>
              <a:chExt cx="3505200" cy="2438400"/>
            </a:xfrm>
          </p:grpSpPr>
          <p:sp>
            <p:nvSpPr>
              <p:cNvPr id="34" name="Arc 33"/>
              <p:cNvSpPr/>
              <p:nvPr/>
            </p:nvSpPr>
            <p:spPr>
              <a:xfrm rot="18347875" flipV="1">
                <a:off x="1792288" y="2176463"/>
                <a:ext cx="704850" cy="3009900"/>
              </a:xfrm>
              <a:prstGeom prst="arc">
                <a:avLst>
                  <a:gd name="adj1" fmla="val 16269962"/>
                  <a:gd name="adj2" fmla="val 5176817"/>
                </a:avLst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9472" name="Group 3"/>
              <p:cNvGrpSpPr>
                <a:grpSpLocks/>
              </p:cNvGrpSpPr>
              <p:nvPr/>
            </p:nvGrpSpPr>
            <p:grpSpPr bwMode="auto">
              <a:xfrm>
                <a:off x="381000" y="2286000"/>
                <a:ext cx="3505200" cy="2438400"/>
                <a:chOff x="1676400" y="2667000"/>
                <a:chExt cx="3505200" cy="2438400"/>
              </a:xfrm>
            </p:grpSpPr>
            <p:cxnSp>
              <p:nvCxnSpPr>
                <p:cNvPr id="5" name="Straight Connector 4"/>
                <p:cNvCxnSpPr>
                  <a:stCxn id="0" idx="7"/>
                  <a:endCxn id="0" idx="3"/>
                </p:cNvCxnSpPr>
                <p:nvPr/>
              </p:nvCxnSpPr>
              <p:spPr>
                <a:xfrm flipV="1">
                  <a:off x="2262188" y="3252788"/>
                  <a:ext cx="2333625" cy="1266825"/>
                </a:xfrm>
                <a:prstGeom prst="line">
                  <a:avLst/>
                </a:prstGeom>
                <a:ln w="57150">
                  <a:tailEnd type="stealth" w="lg" len="lg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876800" y="3276600"/>
                  <a:ext cx="0" cy="1066800"/>
                </a:xfrm>
                <a:prstGeom prst="line">
                  <a:avLst/>
                </a:prstGeom>
                <a:ln w="57150">
                  <a:tailEnd type="stealth" w="lg" len="lg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209800" y="4724400"/>
                  <a:ext cx="2286000" cy="0"/>
                </a:xfrm>
                <a:prstGeom prst="line">
                  <a:avLst/>
                </a:prstGeom>
                <a:ln w="57150">
                  <a:tailEnd type="stealth" w="lg" len="lg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0" idx="2"/>
                </p:cNvCxnSpPr>
                <p:nvPr/>
              </p:nvCxnSpPr>
              <p:spPr>
                <a:xfrm flipV="1">
                  <a:off x="2209800" y="3009900"/>
                  <a:ext cx="2286000" cy="38100"/>
                </a:xfrm>
                <a:prstGeom prst="line">
                  <a:avLst/>
                </a:prstGeom>
                <a:ln w="57150">
                  <a:tailEnd type="stealth" w="lg" len="lg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1676400" y="2667000"/>
                  <a:ext cx="685800" cy="6858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800" b="1" dirty="0"/>
                    <a:t>A</a:t>
                  </a: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495800" y="4343400"/>
                  <a:ext cx="685800" cy="6858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800" b="1" dirty="0"/>
                    <a:t>D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495800" y="2667000"/>
                  <a:ext cx="685800" cy="6858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800" b="1" dirty="0"/>
                    <a:t>B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1676400" y="4419600"/>
                  <a:ext cx="685800" cy="6858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800" b="1" dirty="0"/>
                    <a:t>C</a:t>
                  </a:r>
                </a:p>
              </p:txBody>
            </p:sp>
          </p:grpSp>
        </p:grpSp>
      </p:grpSp>
      <p:sp>
        <p:nvSpPr>
          <p:cNvPr id="14" name="Rectangle 13"/>
          <p:cNvSpPr/>
          <p:nvPr/>
        </p:nvSpPr>
        <p:spPr>
          <a:xfrm>
            <a:off x="1629569" y="228600"/>
            <a:ext cx="592335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2. Adjacency List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1022" y="2133600"/>
            <a:ext cx="4025785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1022" y="2743200"/>
            <a:ext cx="4025777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8200" y="3392269"/>
            <a:ext cx="4038600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61023" y="4001869"/>
            <a:ext cx="4038600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70623" y="2133600"/>
            <a:ext cx="349238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	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70623" y="2743200"/>
            <a:ext cx="34923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7800" y="3392269"/>
            <a:ext cx="35035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	B	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70623" y="4001869"/>
            <a:ext cx="35035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743200" y="1066800"/>
            <a:ext cx="3505200" cy="2438400"/>
            <a:chOff x="2743200" y="1066800"/>
            <a:chExt cx="3505200" cy="2438400"/>
          </a:xfrm>
        </p:grpSpPr>
        <p:sp>
          <p:nvSpPr>
            <p:cNvPr id="31" name="Arc 30"/>
            <p:cNvSpPr/>
            <p:nvPr/>
          </p:nvSpPr>
          <p:spPr>
            <a:xfrm rot="18347875" flipH="1">
              <a:off x="4234656" y="750094"/>
              <a:ext cx="498475" cy="2865438"/>
            </a:xfrm>
            <a:prstGeom prst="arc">
              <a:avLst>
                <a:gd name="adj1" fmla="val 16269962"/>
                <a:gd name="adj2" fmla="val 5176817"/>
              </a:avLst>
            </a:prstGeom>
            <a:ln w="5715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3048000" y="1752600"/>
              <a:ext cx="0" cy="1219200"/>
            </a:xfrm>
            <a:prstGeom prst="line">
              <a:avLst/>
            </a:prstGeom>
            <a:ln w="57150"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0528" name="Group 42"/>
            <p:cNvGrpSpPr>
              <a:grpSpLocks/>
            </p:cNvGrpSpPr>
            <p:nvPr/>
          </p:nvGrpSpPr>
          <p:grpSpPr bwMode="auto">
            <a:xfrm>
              <a:off x="2743200" y="1066800"/>
              <a:ext cx="3505200" cy="2438400"/>
              <a:chOff x="381000" y="2286000"/>
              <a:chExt cx="3505200" cy="2438400"/>
            </a:xfrm>
          </p:grpSpPr>
          <p:sp>
            <p:nvSpPr>
              <p:cNvPr id="34" name="Arc 33"/>
              <p:cNvSpPr/>
              <p:nvPr/>
            </p:nvSpPr>
            <p:spPr>
              <a:xfrm rot="18347875" flipV="1">
                <a:off x="1792288" y="2176463"/>
                <a:ext cx="704850" cy="3009900"/>
              </a:xfrm>
              <a:prstGeom prst="arc">
                <a:avLst>
                  <a:gd name="adj1" fmla="val 16269962"/>
                  <a:gd name="adj2" fmla="val 5176817"/>
                </a:avLst>
              </a:prstGeom>
              <a:ln w="57150"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0530" name="Group 3"/>
              <p:cNvGrpSpPr>
                <a:grpSpLocks/>
              </p:cNvGrpSpPr>
              <p:nvPr/>
            </p:nvGrpSpPr>
            <p:grpSpPr bwMode="auto">
              <a:xfrm>
                <a:off x="381000" y="2286000"/>
                <a:ext cx="3505200" cy="2438400"/>
                <a:chOff x="1676400" y="2667000"/>
                <a:chExt cx="3505200" cy="2438400"/>
              </a:xfrm>
            </p:grpSpPr>
            <p:cxnSp>
              <p:nvCxnSpPr>
                <p:cNvPr id="5" name="Straight Connector 4"/>
                <p:cNvCxnSpPr>
                  <a:stCxn id="0" idx="7"/>
                  <a:endCxn id="0" idx="3"/>
                </p:cNvCxnSpPr>
                <p:nvPr/>
              </p:nvCxnSpPr>
              <p:spPr>
                <a:xfrm flipV="1">
                  <a:off x="2262188" y="3252788"/>
                  <a:ext cx="2333625" cy="1266825"/>
                </a:xfrm>
                <a:prstGeom prst="line">
                  <a:avLst/>
                </a:prstGeom>
                <a:ln w="57150">
                  <a:tailEnd type="stealth" w="lg" len="lg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876800" y="3276600"/>
                  <a:ext cx="0" cy="1066800"/>
                </a:xfrm>
                <a:prstGeom prst="line">
                  <a:avLst/>
                </a:prstGeom>
                <a:ln w="57150">
                  <a:tailEnd type="stealth" w="lg" len="lg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209800" y="4724400"/>
                  <a:ext cx="2286000" cy="0"/>
                </a:xfrm>
                <a:prstGeom prst="line">
                  <a:avLst/>
                </a:prstGeom>
                <a:ln w="57150">
                  <a:tailEnd type="stealth" w="lg" len="lg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0" idx="2"/>
                </p:cNvCxnSpPr>
                <p:nvPr/>
              </p:nvCxnSpPr>
              <p:spPr>
                <a:xfrm flipV="1">
                  <a:off x="2209800" y="3009900"/>
                  <a:ext cx="2286000" cy="38100"/>
                </a:xfrm>
                <a:prstGeom prst="line">
                  <a:avLst/>
                </a:prstGeom>
                <a:ln w="57150">
                  <a:tailEnd type="stealth" w="lg" len="lg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1676400" y="2667000"/>
                  <a:ext cx="685800" cy="6858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800" b="1" dirty="0"/>
                    <a:t>A</a:t>
                  </a: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495800" y="4343400"/>
                  <a:ext cx="685800" cy="6858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800" b="1" dirty="0"/>
                    <a:t>D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495800" y="2667000"/>
                  <a:ext cx="685800" cy="6858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800" b="1" dirty="0"/>
                    <a:t>B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1676400" y="4419600"/>
                  <a:ext cx="685800" cy="6858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800" b="1" dirty="0"/>
                    <a:t>C</a:t>
                  </a:r>
                </a:p>
              </p:txBody>
            </p:sp>
          </p:grpSp>
        </p:grpSp>
      </p:grpSp>
      <p:sp>
        <p:nvSpPr>
          <p:cNvPr id="14" name="Rectangle 13"/>
          <p:cNvSpPr/>
          <p:nvPr/>
        </p:nvSpPr>
        <p:spPr>
          <a:xfrm>
            <a:off x="1629569" y="-76200"/>
            <a:ext cx="592335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3. Adjacency List</a:t>
            </a: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1371600" y="4038600"/>
            <a:ext cx="1376363" cy="2514600"/>
            <a:chOff x="1371600" y="4038600"/>
            <a:chExt cx="1375929" cy="2514600"/>
          </a:xfrm>
        </p:grpSpPr>
        <p:sp>
          <p:nvSpPr>
            <p:cNvPr id="19" name="Rectangle 18"/>
            <p:cNvSpPr/>
            <p:nvPr/>
          </p:nvSpPr>
          <p:spPr>
            <a:xfrm>
              <a:off x="1384422" y="4038600"/>
              <a:ext cx="1358781" cy="64633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4423" y="4648200"/>
              <a:ext cx="1358778" cy="64633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71600" y="5297269"/>
              <a:ext cx="1363106" cy="64633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84423" y="5906869"/>
              <a:ext cx="1363106" cy="64633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24"/>
            <p:cNvCxnSpPr>
              <a:stCxn id="19" idx="0"/>
              <a:endCxn id="22" idx="2"/>
            </p:cNvCxnSpPr>
            <p:nvPr/>
          </p:nvCxnSpPr>
          <p:spPr>
            <a:xfrm>
              <a:off x="2063532" y="4038600"/>
              <a:ext cx="3174" cy="25146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3429000" y="4110038"/>
            <a:ext cx="1358900" cy="461962"/>
            <a:chOff x="3429000" y="4110334"/>
            <a:chExt cx="1358778" cy="461666"/>
          </a:xfrm>
        </p:grpSpPr>
        <p:sp>
          <p:nvSpPr>
            <p:cNvPr id="26" name="Rectangle 25"/>
            <p:cNvSpPr/>
            <p:nvPr/>
          </p:nvSpPr>
          <p:spPr>
            <a:xfrm>
              <a:off x="3429000" y="4110335"/>
              <a:ext cx="1358778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endCxn id="26" idx="2"/>
            </p:cNvCxnSpPr>
            <p:nvPr/>
          </p:nvCxnSpPr>
          <p:spPr>
            <a:xfrm flipH="1">
              <a:off x="4108389" y="4110334"/>
              <a:ext cx="4763" cy="461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2438400" y="4343400"/>
            <a:ext cx="990600" cy="19050"/>
          </a:xfrm>
          <a:prstGeom prst="line">
            <a:avLst/>
          </a:prstGeom>
          <a:ln w="57150">
            <a:headEnd type="oval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5562600" y="4110038"/>
            <a:ext cx="1358900" cy="461962"/>
            <a:chOff x="5562600" y="4110334"/>
            <a:chExt cx="1358778" cy="461666"/>
          </a:xfrm>
        </p:grpSpPr>
        <p:sp>
          <p:nvSpPr>
            <p:cNvPr id="41" name="Rectangle 40"/>
            <p:cNvSpPr/>
            <p:nvPr/>
          </p:nvSpPr>
          <p:spPr>
            <a:xfrm>
              <a:off x="5562600" y="4110335"/>
              <a:ext cx="1358778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Straight Connector 41"/>
            <p:cNvCxnSpPr>
              <a:endCxn id="41" idx="2"/>
            </p:cNvCxnSpPr>
            <p:nvPr/>
          </p:nvCxnSpPr>
          <p:spPr>
            <a:xfrm flipH="1">
              <a:off x="6241989" y="4110334"/>
              <a:ext cx="4763" cy="461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>
            <a:endCxn id="41" idx="1"/>
          </p:cNvCxnSpPr>
          <p:nvPr/>
        </p:nvCxnSpPr>
        <p:spPr>
          <a:xfrm flipV="1">
            <a:off x="4495800" y="4341813"/>
            <a:ext cx="1066800" cy="1587"/>
          </a:xfrm>
          <a:prstGeom prst="line">
            <a:avLst/>
          </a:prstGeom>
          <a:ln w="57150">
            <a:headEnd type="oval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505200" y="4800600"/>
            <a:ext cx="1358900" cy="461963"/>
            <a:chOff x="5562600" y="4110334"/>
            <a:chExt cx="1358778" cy="461666"/>
          </a:xfrm>
        </p:grpSpPr>
        <p:sp>
          <p:nvSpPr>
            <p:cNvPr id="54" name="Rectangle 53"/>
            <p:cNvSpPr/>
            <p:nvPr/>
          </p:nvSpPr>
          <p:spPr>
            <a:xfrm>
              <a:off x="5562600" y="4110335"/>
              <a:ext cx="1358778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55" name="Straight Connector 54"/>
            <p:cNvCxnSpPr>
              <a:endCxn id="54" idx="2"/>
            </p:cNvCxnSpPr>
            <p:nvPr/>
          </p:nvCxnSpPr>
          <p:spPr>
            <a:xfrm flipH="1">
              <a:off x="6241989" y="4110334"/>
              <a:ext cx="4763" cy="461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3505200" y="5410200"/>
            <a:ext cx="1358900" cy="461963"/>
            <a:chOff x="5562600" y="4110334"/>
            <a:chExt cx="1358778" cy="461666"/>
          </a:xfrm>
        </p:grpSpPr>
        <p:sp>
          <p:nvSpPr>
            <p:cNvPr id="57" name="Rectangle 56"/>
            <p:cNvSpPr/>
            <p:nvPr/>
          </p:nvSpPr>
          <p:spPr>
            <a:xfrm>
              <a:off x="5562600" y="4110335"/>
              <a:ext cx="1358778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58" name="Straight Connector 57"/>
            <p:cNvCxnSpPr>
              <a:endCxn id="57" idx="2"/>
            </p:cNvCxnSpPr>
            <p:nvPr/>
          </p:nvCxnSpPr>
          <p:spPr>
            <a:xfrm flipH="1">
              <a:off x="6241989" y="4110334"/>
              <a:ext cx="4763" cy="461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58"/>
          <p:cNvGrpSpPr>
            <a:grpSpLocks/>
          </p:cNvGrpSpPr>
          <p:nvPr/>
        </p:nvGrpSpPr>
        <p:grpSpPr bwMode="auto">
          <a:xfrm>
            <a:off x="5562600" y="5410200"/>
            <a:ext cx="1358900" cy="461963"/>
            <a:chOff x="5562600" y="4110334"/>
            <a:chExt cx="1358778" cy="461666"/>
          </a:xfrm>
        </p:grpSpPr>
        <p:sp>
          <p:nvSpPr>
            <p:cNvPr id="60" name="Rectangle 59"/>
            <p:cNvSpPr/>
            <p:nvPr/>
          </p:nvSpPr>
          <p:spPr>
            <a:xfrm>
              <a:off x="5562600" y="4110335"/>
              <a:ext cx="1358778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1" name="Straight Connector 60"/>
            <p:cNvCxnSpPr>
              <a:endCxn id="60" idx="2"/>
            </p:cNvCxnSpPr>
            <p:nvPr/>
          </p:nvCxnSpPr>
          <p:spPr>
            <a:xfrm flipH="1">
              <a:off x="6241989" y="4110334"/>
              <a:ext cx="4763" cy="461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61"/>
          <p:cNvGrpSpPr>
            <a:grpSpLocks/>
          </p:cNvGrpSpPr>
          <p:nvPr/>
        </p:nvGrpSpPr>
        <p:grpSpPr bwMode="auto">
          <a:xfrm>
            <a:off x="7708900" y="5410200"/>
            <a:ext cx="1358900" cy="461963"/>
            <a:chOff x="5562600" y="4110334"/>
            <a:chExt cx="1358778" cy="461666"/>
          </a:xfrm>
        </p:grpSpPr>
        <p:sp>
          <p:nvSpPr>
            <p:cNvPr id="63" name="Rectangle 62"/>
            <p:cNvSpPr/>
            <p:nvPr/>
          </p:nvSpPr>
          <p:spPr>
            <a:xfrm>
              <a:off x="5562600" y="4110335"/>
              <a:ext cx="1358778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4" name="Straight Connector 63"/>
            <p:cNvCxnSpPr>
              <a:endCxn id="63" idx="2"/>
            </p:cNvCxnSpPr>
            <p:nvPr/>
          </p:nvCxnSpPr>
          <p:spPr>
            <a:xfrm flipH="1">
              <a:off x="6241989" y="4110334"/>
              <a:ext cx="4763" cy="461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64"/>
          <p:cNvGrpSpPr>
            <a:grpSpLocks/>
          </p:cNvGrpSpPr>
          <p:nvPr/>
        </p:nvGrpSpPr>
        <p:grpSpPr bwMode="auto">
          <a:xfrm>
            <a:off x="3505200" y="6015038"/>
            <a:ext cx="1358900" cy="461962"/>
            <a:chOff x="5562600" y="4110334"/>
            <a:chExt cx="1358778" cy="461666"/>
          </a:xfrm>
        </p:grpSpPr>
        <p:sp>
          <p:nvSpPr>
            <p:cNvPr id="66" name="Rectangle 65"/>
            <p:cNvSpPr/>
            <p:nvPr/>
          </p:nvSpPr>
          <p:spPr>
            <a:xfrm>
              <a:off x="5562600" y="4110335"/>
              <a:ext cx="1358778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7" name="Straight Connector 66"/>
            <p:cNvCxnSpPr>
              <a:endCxn id="66" idx="2"/>
            </p:cNvCxnSpPr>
            <p:nvPr/>
          </p:nvCxnSpPr>
          <p:spPr>
            <a:xfrm flipH="1">
              <a:off x="6241989" y="4110334"/>
              <a:ext cx="4763" cy="461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>
            <a:off x="2438400" y="5010150"/>
            <a:ext cx="990600" cy="19050"/>
          </a:xfrm>
          <a:prstGeom prst="line">
            <a:avLst/>
          </a:prstGeom>
          <a:ln w="57150">
            <a:headEnd type="oval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438400" y="5638800"/>
            <a:ext cx="990600" cy="19050"/>
          </a:xfrm>
          <a:prstGeom prst="line">
            <a:avLst/>
          </a:prstGeom>
          <a:ln w="57150">
            <a:headEnd type="oval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38400" y="6305550"/>
            <a:ext cx="990600" cy="19050"/>
          </a:xfrm>
          <a:prstGeom prst="line">
            <a:avLst/>
          </a:prstGeom>
          <a:ln w="57150">
            <a:headEnd type="oval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495800" y="5637213"/>
            <a:ext cx="1066800" cy="1587"/>
          </a:xfrm>
          <a:prstGeom prst="line">
            <a:avLst/>
          </a:prstGeom>
          <a:ln w="57150">
            <a:headEnd type="oval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629400" y="5638800"/>
            <a:ext cx="1066800" cy="1588"/>
          </a:xfrm>
          <a:prstGeom prst="line">
            <a:avLst/>
          </a:prstGeom>
          <a:ln w="57150">
            <a:headEnd type="oval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248400" y="4114800"/>
            <a:ext cx="68580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2"/>
          </p:cNvCxnSpPr>
          <p:nvPr/>
        </p:nvCxnSpPr>
        <p:spPr>
          <a:xfrm flipV="1">
            <a:off x="6242050" y="4114800"/>
            <a:ext cx="69215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91000" y="4800600"/>
            <a:ext cx="68580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184650" y="4800600"/>
            <a:ext cx="69215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388350" y="5410200"/>
            <a:ext cx="68580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382000" y="5410200"/>
            <a:ext cx="69215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97350" y="6019800"/>
            <a:ext cx="68580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191000" y="6019800"/>
            <a:ext cx="69215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371600" y="762000"/>
            <a:ext cx="3048000" cy="2743200"/>
          </a:xfrm>
          <a:prstGeom prst="hexagon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Basic Terminology</a:t>
            </a:r>
          </a:p>
        </p:txBody>
      </p:sp>
      <p:sp>
        <p:nvSpPr>
          <p:cNvPr id="6" name="Hexagon 5"/>
          <p:cNvSpPr/>
          <p:nvPr/>
        </p:nvSpPr>
        <p:spPr>
          <a:xfrm>
            <a:off x="4648200" y="762000"/>
            <a:ext cx="3048000" cy="2743200"/>
          </a:xfrm>
          <a:prstGeom prst="hexagon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Representation</a:t>
            </a:r>
          </a:p>
        </p:txBody>
      </p:sp>
      <p:sp>
        <p:nvSpPr>
          <p:cNvPr id="7" name="Hexagon 6"/>
          <p:cNvSpPr/>
          <p:nvPr/>
        </p:nvSpPr>
        <p:spPr>
          <a:xfrm>
            <a:off x="3048000" y="3657600"/>
            <a:ext cx="3048000" cy="2743200"/>
          </a:xfrm>
          <a:prstGeom prst="hexagon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Search</a:t>
            </a:r>
          </a:p>
          <a:p>
            <a:pPr algn="ctr">
              <a:defRPr/>
            </a:pPr>
            <a:r>
              <a:rPr lang="en-US" sz="3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BFS &amp; 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0"/>
            <a:ext cx="156966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BFS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371600" y="762000"/>
            <a:ext cx="6172200" cy="4191000"/>
            <a:chOff x="1371600" y="1447800"/>
            <a:chExt cx="6172200" cy="4191000"/>
          </a:xfrm>
        </p:grpSpPr>
        <p:cxnSp>
          <p:nvCxnSpPr>
            <p:cNvPr id="16" name="Straight Connector 15"/>
            <p:cNvCxnSpPr>
              <a:stCxn id="0" idx="4"/>
            </p:cNvCxnSpPr>
            <p:nvPr/>
          </p:nvCxnSpPr>
          <p:spPr>
            <a:xfrm>
              <a:off x="1714500" y="2133600"/>
              <a:ext cx="38100" cy="11430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05000" y="3505200"/>
              <a:ext cx="2743200" cy="17526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05000" y="1905000"/>
              <a:ext cx="2590800" cy="1447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48200" y="1905000"/>
              <a:ext cx="2590800" cy="1447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00600" y="5257800"/>
              <a:ext cx="25908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905000" y="5334000"/>
              <a:ext cx="25908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800600" y="1752600"/>
              <a:ext cx="25908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05000" y="1828800"/>
              <a:ext cx="25908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52600" y="3581400"/>
              <a:ext cx="0" cy="16002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371600" y="15240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43400" y="14478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14478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371600" y="31242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43400" y="31242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858000" y="31242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447800" y="50292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50292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858000" y="49530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304800" y="990600"/>
            <a:ext cx="990600" cy="381000"/>
          </a:xfrm>
          <a:prstGeom prst="rightArrow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A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16764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D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25146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E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33528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B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41910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G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50292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C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58674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F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67056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H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75438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I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8382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16764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25146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33528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41910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50292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58674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67056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75438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1981200"/>
            <a:ext cx="6172200" cy="4191000"/>
            <a:chOff x="1371600" y="1447800"/>
            <a:chExt cx="6172200" cy="4191000"/>
          </a:xfrm>
        </p:grpSpPr>
        <p:cxnSp>
          <p:nvCxnSpPr>
            <p:cNvPr id="5" name="Straight Connector 4"/>
            <p:cNvCxnSpPr>
              <a:stCxn id="0" idx="4"/>
            </p:cNvCxnSpPr>
            <p:nvPr/>
          </p:nvCxnSpPr>
          <p:spPr>
            <a:xfrm>
              <a:off x="1714500" y="2133600"/>
              <a:ext cx="38100" cy="11430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05000" y="1905000"/>
              <a:ext cx="2590800" cy="1447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648200" y="1905000"/>
              <a:ext cx="2590800" cy="1447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5257800"/>
              <a:ext cx="25908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05000" y="5334000"/>
              <a:ext cx="25908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00600" y="1752600"/>
              <a:ext cx="25908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05000" y="1828800"/>
              <a:ext cx="25908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52600" y="3581400"/>
              <a:ext cx="0" cy="16002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371600" y="15240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343400" y="14478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781800" y="14478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371600" y="31242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343400" y="31242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58000" y="31242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447800" y="50292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419600" y="50292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858000" y="4953000"/>
              <a:ext cx="685800" cy="6096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308847" y="295870"/>
            <a:ext cx="472437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Result of BFS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0"/>
            <a:ext cx="156966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</a:p>
        </p:txBody>
      </p:sp>
      <p:cxnSp>
        <p:nvCxnSpPr>
          <p:cNvPr id="16" name="Straight Connector 15"/>
          <p:cNvCxnSpPr>
            <a:stCxn id="0" idx="4"/>
          </p:cNvCxnSpPr>
          <p:nvPr/>
        </p:nvCxnSpPr>
        <p:spPr>
          <a:xfrm>
            <a:off x="800100" y="1676400"/>
            <a:ext cx="38100" cy="1143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90600" y="3048000"/>
            <a:ext cx="2743200" cy="1752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90600" y="1447800"/>
            <a:ext cx="2590800" cy="1447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33800" y="1447800"/>
            <a:ext cx="2590800" cy="1447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86200" y="4800600"/>
            <a:ext cx="2590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90600" y="4876800"/>
            <a:ext cx="2590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86200" y="1295400"/>
            <a:ext cx="2590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90600" y="1371600"/>
            <a:ext cx="2590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3124200"/>
            <a:ext cx="0" cy="1600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7200" y="1066800"/>
            <a:ext cx="685800" cy="609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9000" y="990600"/>
            <a:ext cx="685800" cy="609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67400" y="990600"/>
            <a:ext cx="685800" cy="609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" y="2667000"/>
            <a:ext cx="685800" cy="609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29000" y="2667000"/>
            <a:ext cx="685800" cy="609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43600" y="2667000"/>
            <a:ext cx="685800" cy="609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3400" y="4572000"/>
            <a:ext cx="685800" cy="609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05200" y="4572000"/>
            <a:ext cx="685800" cy="609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43600" y="4495800"/>
            <a:ext cx="685800" cy="609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-609600" y="1219200"/>
            <a:ext cx="990600" cy="381000"/>
          </a:xfrm>
          <a:prstGeom prst="rightArrow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200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A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7620000" y="4953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D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7620000" y="3429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E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7620000" y="4953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B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7620000" y="4191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G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620000" y="4191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C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7620000" y="4191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F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7620000" y="3429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H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7620000" y="2667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I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7620000" y="4953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7620000" y="4191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7620000" y="3429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7620000" y="2667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7620000" y="190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7620000" y="1143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7620000" y="381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7620000" y="5715000"/>
            <a:ext cx="8382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5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-138958"/>
            <a:ext cx="6858000" cy="175432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algn="ctr">
              <a:defRPr sz="54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dirty="0"/>
              <a:t>Depth-First Search Algorithm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2875" y="1600200"/>
            <a:ext cx="8658225" cy="40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algn="just" defTabSz="685800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95000"/>
                  <a:lumOff val="5000"/>
                </a:sysClr>
              </a:buClr>
              <a:defRPr/>
            </a:pPr>
            <a:endParaRPr lang="en-US" b="1">
              <a:solidFill>
                <a:sysClr val="windowText" lastClr="000000"/>
              </a:solidFill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95000"/>
                  <a:lumOff val="5000"/>
                </a:sysClr>
              </a:buClr>
              <a:defRPr/>
            </a:pPr>
            <a:endParaRPr lang="en-US" b="1">
              <a:solidFill>
                <a:sysClr val="windowText" lastClr="000000"/>
              </a:solidFill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95000"/>
                  <a:lumOff val="5000"/>
                </a:sysClr>
              </a:buClr>
              <a:defRPr/>
            </a:pPr>
            <a:endParaRPr lang="en-US" b="1">
              <a:solidFill>
                <a:sysClr val="windowText" lastClr="000000"/>
              </a:solidFill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95000"/>
                  <a:lumOff val="5000"/>
                </a:sysClr>
              </a:buClr>
              <a:defRPr/>
            </a:pPr>
            <a:endParaRPr lang="en-US" b="1">
              <a:solidFill>
                <a:sysClr val="windowText" lastClr="000000"/>
              </a:solidFill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95000"/>
                  <a:lumOff val="5000"/>
                </a:sysClr>
              </a:buClr>
              <a:defRPr/>
            </a:pPr>
            <a:endParaRPr lang="en-US" b="1" dirty="0">
              <a:solidFill>
                <a:sysClr val="windowText" lastClr="000000"/>
              </a:solidFill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000" y="1592208"/>
            <a:ext cx="7398470" cy="175432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procedure </a:t>
            </a:r>
            <a:r>
              <a:rPr lang="en-US" b="1" kern="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dfsearch</a:t>
            </a: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(G)</a:t>
            </a:r>
            <a:endParaRPr lang="en-US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</a:t>
            </a: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for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each v Є N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do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mark[v] ← not-visited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</a:t>
            </a: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for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each v Є N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do if </a:t>
            </a: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</a:rPr>
              <a:t>mark[v] ≠ visited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then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i="1" kern="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dfs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(v)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688" y="3384861"/>
            <a:ext cx="7399292" cy="175432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procedure </a:t>
            </a:r>
            <a:r>
              <a:rPr lang="en-US" b="1" kern="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dfs</a:t>
            </a: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(v)</a:t>
            </a:r>
            <a:endParaRPr lang="en-US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{Node v has not previously been visited}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mark[v] ← visited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</a:t>
            </a: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for 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each node w adjacent to v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do if </a:t>
            </a: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</a:rPr>
              <a:t>mark[w] ≠ visited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then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i="1" kern="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dfs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4701" y="1425548"/>
            <a:ext cx="899283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IN" sz="16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(1)         Initial call</a:t>
            </a:r>
          </a:p>
          <a:p>
            <a:pPr marL="257175" indent="-257175">
              <a:buAutoNum type="arabicPeriod"/>
            </a:pP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IN" sz="16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(2)       recursive call</a:t>
            </a:r>
          </a:p>
          <a:p>
            <a:pPr marL="257175" indent="-257175">
              <a:buAutoNum type="arabicPeriod"/>
            </a:pP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IN" sz="16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(3)     recursive call</a:t>
            </a:r>
          </a:p>
          <a:p>
            <a:pPr marL="257175" indent="-257175">
              <a:buAutoNum type="arabicPeriod"/>
            </a:pP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IN" sz="16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(6)   recursive call</a:t>
            </a:r>
          </a:p>
          <a:p>
            <a:pPr marL="257175" indent="-257175">
              <a:buAutoNum type="arabicPeriod"/>
            </a:pP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IN" sz="16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(5) recursive call; progress is blocked</a:t>
            </a:r>
          </a:p>
          <a:p>
            <a:pPr marL="257175" indent="-257175">
              <a:buAutoNum type="arabicPeriod"/>
            </a:pP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IN" sz="16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(4)       a neighbour of node1 has not been visited</a:t>
            </a:r>
          </a:p>
          <a:p>
            <a:pPr marL="257175" indent="-257175">
              <a:buAutoNum type="arabicPeriod"/>
            </a:pP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IN" sz="16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(7)     recursive call</a:t>
            </a:r>
          </a:p>
          <a:p>
            <a:pPr marL="257175" indent="-257175">
              <a:buAutoNum type="arabicPeriod"/>
            </a:pP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IN" sz="16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(8)   recursive call</a:t>
            </a:r>
          </a:p>
          <a:p>
            <a:pPr marL="257175" indent="-257175">
              <a:buAutoNum type="arabicPeriod"/>
            </a:pPr>
            <a:r>
              <a:rPr lang="en-IN" sz="16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There are no more nodes to visit</a:t>
            </a:r>
          </a:p>
        </p:txBody>
      </p:sp>
      <p:sp>
        <p:nvSpPr>
          <p:cNvPr id="25" name="Oval 24"/>
          <p:cNvSpPr/>
          <p:nvPr/>
        </p:nvSpPr>
        <p:spPr>
          <a:xfrm>
            <a:off x="977066" y="3776647"/>
            <a:ext cx="554394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1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7066" y="4584584"/>
            <a:ext cx="554394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3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2970" y="4587204"/>
            <a:ext cx="554394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977066" y="5393079"/>
            <a:ext cx="554394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6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2970" y="5395699"/>
            <a:ext cx="554394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5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36822" y="4587204"/>
            <a:ext cx="554394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4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700918" y="5393079"/>
            <a:ext cx="554394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8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36822" y="5395699"/>
            <a:ext cx="554394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7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cxnSp>
        <p:nvCxnSpPr>
          <p:cNvPr id="33" name="Straight Connector 32"/>
          <p:cNvCxnSpPr>
            <a:stCxn id="25" idx="4"/>
            <a:endCxn id="26" idx="0"/>
          </p:cNvCxnSpPr>
          <p:nvPr/>
        </p:nvCxnSpPr>
        <p:spPr>
          <a:xfrm rot="5400000">
            <a:off x="1052794" y="4383116"/>
            <a:ext cx="402938" cy="119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" name="Straight Connector 33"/>
          <p:cNvCxnSpPr>
            <a:stCxn id="27" idx="0"/>
            <a:endCxn id="25" idx="2"/>
          </p:cNvCxnSpPr>
          <p:nvPr/>
        </p:nvCxnSpPr>
        <p:spPr>
          <a:xfrm rot="5400000" flipH="1" flipV="1">
            <a:off x="379588" y="3989726"/>
            <a:ext cx="608057" cy="586899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Straight Connector 34"/>
          <p:cNvCxnSpPr>
            <a:stCxn id="25" idx="6"/>
            <a:endCxn id="30" idx="0"/>
          </p:cNvCxnSpPr>
          <p:nvPr/>
        </p:nvCxnSpPr>
        <p:spPr>
          <a:xfrm>
            <a:off x="1531459" y="3979147"/>
            <a:ext cx="582560" cy="608057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Straight Connector 35"/>
          <p:cNvCxnSpPr>
            <a:stCxn id="26" idx="4"/>
            <a:endCxn id="28" idx="0"/>
          </p:cNvCxnSpPr>
          <p:nvPr/>
        </p:nvCxnSpPr>
        <p:spPr>
          <a:xfrm rot="5400000">
            <a:off x="1052516" y="5191331"/>
            <a:ext cx="403495" cy="119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" name="Straight Connector 36"/>
          <p:cNvCxnSpPr>
            <a:stCxn id="27" idx="4"/>
            <a:endCxn id="29" idx="0"/>
          </p:cNvCxnSpPr>
          <p:nvPr/>
        </p:nvCxnSpPr>
        <p:spPr>
          <a:xfrm rot="5400000">
            <a:off x="188420" y="5193951"/>
            <a:ext cx="403495" cy="119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" name="Straight Connector 37"/>
          <p:cNvCxnSpPr>
            <a:stCxn id="27" idx="5"/>
            <a:endCxn id="28" idx="1"/>
          </p:cNvCxnSpPr>
          <p:nvPr/>
        </p:nvCxnSpPr>
        <p:spPr>
          <a:xfrm rot="16200000" flipH="1">
            <a:off x="562466" y="4956602"/>
            <a:ext cx="519497" cy="472080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9" name="Straight Connector 38"/>
          <p:cNvCxnSpPr>
            <a:stCxn id="27" idx="6"/>
            <a:endCxn id="26" idx="2"/>
          </p:cNvCxnSpPr>
          <p:nvPr/>
        </p:nvCxnSpPr>
        <p:spPr>
          <a:xfrm flipV="1">
            <a:off x="667364" y="4787085"/>
            <a:ext cx="309702" cy="2620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0" name="Straight Connector 39"/>
          <p:cNvCxnSpPr>
            <a:stCxn id="29" idx="6"/>
            <a:endCxn id="28" idx="2"/>
          </p:cNvCxnSpPr>
          <p:nvPr/>
        </p:nvCxnSpPr>
        <p:spPr>
          <a:xfrm flipV="1">
            <a:off x="667364" y="5595579"/>
            <a:ext cx="309702" cy="2620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1" name="Straight Connector 40"/>
          <p:cNvCxnSpPr>
            <a:stCxn id="32" idx="6"/>
            <a:endCxn id="31" idx="2"/>
          </p:cNvCxnSpPr>
          <p:nvPr/>
        </p:nvCxnSpPr>
        <p:spPr>
          <a:xfrm flipV="1">
            <a:off x="2391216" y="5595579"/>
            <a:ext cx="309702" cy="2620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2" name="Straight Connector 41"/>
          <p:cNvCxnSpPr>
            <a:stCxn id="30" idx="4"/>
            <a:endCxn id="32" idx="0"/>
          </p:cNvCxnSpPr>
          <p:nvPr/>
        </p:nvCxnSpPr>
        <p:spPr>
          <a:xfrm rot="5400000">
            <a:off x="1912272" y="5193951"/>
            <a:ext cx="403495" cy="119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3" name="Straight Connector 42"/>
          <p:cNvCxnSpPr>
            <a:stCxn id="30" idx="6"/>
            <a:endCxn id="31" idx="0"/>
          </p:cNvCxnSpPr>
          <p:nvPr/>
        </p:nvCxnSpPr>
        <p:spPr>
          <a:xfrm>
            <a:off x="2391216" y="4789704"/>
            <a:ext cx="586899" cy="603375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286125" y="4589626"/>
            <a:ext cx="4781454" cy="1246495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kern="0" dirty="0">
                <a:solidFill>
                  <a:srgbClr val="C00000"/>
                </a:solidFill>
                <a:latin typeface="Consolas" panose="020B0609020204030204" pitchFamily="49" charset="0"/>
              </a:rPr>
              <a:t>procedure </a:t>
            </a:r>
            <a:r>
              <a:rPr lang="en-US" sz="1500" b="1" kern="0" dirty="0" err="1">
                <a:solidFill>
                  <a:srgbClr val="C00000"/>
                </a:solidFill>
                <a:latin typeface="Consolas" panose="020B0609020204030204" pitchFamily="49" charset="0"/>
              </a:rPr>
              <a:t>dfs</a:t>
            </a:r>
            <a:r>
              <a:rPr lang="en-US" sz="1500" b="1" kern="0" dirty="0">
                <a:solidFill>
                  <a:srgbClr val="C00000"/>
                </a:solidFill>
                <a:latin typeface="Consolas" panose="020B0609020204030204" pitchFamily="49" charset="0"/>
              </a:rPr>
              <a:t>(v)</a:t>
            </a:r>
            <a:endParaRPr lang="en-US" sz="1500" kern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srgbClr val="C00000"/>
                </a:solidFill>
                <a:latin typeface="Consolas" panose="020B0609020204030204" pitchFamily="49" charset="0"/>
              </a:rPr>
              <a:t>mark[v] ← visited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500" b="1" kern="0" dirty="0">
                <a:solidFill>
                  <a:srgbClr val="C00000"/>
                </a:solidFill>
                <a:latin typeface="Consolas" panose="020B0609020204030204" pitchFamily="49" charset="0"/>
              </a:rPr>
              <a:t>for </a:t>
            </a:r>
            <a:r>
              <a:rPr lang="en-US" sz="1500" kern="0" dirty="0">
                <a:solidFill>
                  <a:srgbClr val="C00000"/>
                </a:solidFill>
                <a:latin typeface="Consolas" panose="020B0609020204030204" pitchFamily="49" charset="0"/>
              </a:rPr>
              <a:t>each node w adjacent to v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kern="0" dirty="0">
                <a:solidFill>
                  <a:srgbClr val="C00000"/>
                </a:solidFill>
                <a:latin typeface="Consolas" panose="020B0609020204030204" pitchFamily="49" charset="0"/>
              </a:rPr>
              <a:t>    do if </a:t>
            </a:r>
            <a:r>
              <a:rPr lang="en-US" sz="1500" kern="0" dirty="0">
                <a:solidFill>
                  <a:srgbClr val="C00000"/>
                </a:solidFill>
                <a:latin typeface="Consolas" panose="020B0609020204030204" pitchFamily="49" charset="0"/>
              </a:rPr>
              <a:t>mark[w] ≠ visited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kern="0" dirty="0">
                <a:solidFill>
                  <a:srgbClr val="C00000"/>
                </a:solidFill>
                <a:latin typeface="Consolas" panose="020B0609020204030204" pitchFamily="49" charset="0"/>
              </a:rPr>
              <a:t>       then</a:t>
            </a:r>
            <a:r>
              <a:rPr lang="en-US" sz="1500" kern="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500" i="1" kern="0" dirty="0" err="1">
                <a:solidFill>
                  <a:srgbClr val="C00000"/>
                </a:solidFill>
                <a:latin typeface="Consolas" panose="020B0609020204030204" pitchFamily="49" charset="0"/>
              </a:rPr>
              <a:t>dfs</a:t>
            </a:r>
            <a:r>
              <a:rPr lang="en-US" sz="1500" kern="0" dirty="0">
                <a:solidFill>
                  <a:srgbClr val="C00000"/>
                </a:solidFill>
                <a:latin typeface="Consolas" panose="020B0609020204030204" pitchFamily="49" charset="0"/>
              </a:rPr>
              <a:t>(w)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066B192C-6534-450F-AD8A-DAED1D0FABF8}"/>
              </a:ext>
            </a:extLst>
          </p:cNvPr>
          <p:cNvSpPr txBox="1">
            <a:spLocks/>
          </p:cNvSpPr>
          <p:nvPr/>
        </p:nvSpPr>
        <p:spPr>
          <a:xfrm>
            <a:off x="685800" y="-138958"/>
            <a:ext cx="6858000" cy="175432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algn="ctr">
              <a:defRPr sz="54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dirty="0"/>
              <a:t>Depth-First Search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>
            <a:spLocks/>
          </p:cNvSpPr>
          <p:nvPr/>
        </p:nvSpPr>
        <p:spPr>
          <a:xfrm>
            <a:off x="39999" y="-73492"/>
            <a:ext cx="8866043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algn="ctr">
              <a:defRPr sz="54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IN" dirty="0"/>
              <a:t>Breadth First Search</a:t>
            </a:r>
          </a:p>
        </p:txBody>
      </p:sp>
      <p:sp>
        <p:nvSpPr>
          <p:cNvPr id="46" name="Oval 45"/>
          <p:cNvSpPr/>
          <p:nvPr/>
        </p:nvSpPr>
        <p:spPr>
          <a:xfrm>
            <a:off x="1011670" y="1623547"/>
            <a:ext cx="546350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1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11670" y="2431484"/>
            <a:ext cx="546350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3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7574" y="2434104"/>
            <a:ext cx="546350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1011670" y="3239979"/>
            <a:ext cx="546350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6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7574" y="3242599"/>
            <a:ext cx="546350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5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871427" y="2434104"/>
            <a:ext cx="546350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4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735523" y="3239979"/>
            <a:ext cx="546350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8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871427" y="3242599"/>
            <a:ext cx="546350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7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cxnSp>
        <p:nvCxnSpPr>
          <p:cNvPr id="54" name="Straight Connector 53"/>
          <p:cNvCxnSpPr>
            <a:stCxn id="46" idx="4"/>
            <a:endCxn id="47" idx="0"/>
          </p:cNvCxnSpPr>
          <p:nvPr/>
        </p:nvCxnSpPr>
        <p:spPr>
          <a:xfrm rot="5400000">
            <a:off x="1083376" y="2230016"/>
            <a:ext cx="402938" cy="119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48" idx="0"/>
            <a:endCxn id="46" idx="2"/>
          </p:cNvCxnSpPr>
          <p:nvPr/>
        </p:nvCxnSpPr>
        <p:spPr>
          <a:xfrm rot="5400000" flipH="1" flipV="1">
            <a:off x="412182" y="1834616"/>
            <a:ext cx="608057" cy="59092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Straight Connector 55"/>
          <p:cNvCxnSpPr>
            <a:stCxn id="46" idx="6"/>
            <a:endCxn id="51" idx="0"/>
          </p:cNvCxnSpPr>
          <p:nvPr/>
        </p:nvCxnSpPr>
        <p:spPr>
          <a:xfrm>
            <a:off x="1558020" y="1826047"/>
            <a:ext cx="586582" cy="608057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Straight Connector 56"/>
          <p:cNvCxnSpPr>
            <a:stCxn id="47" idx="4"/>
            <a:endCxn id="49" idx="0"/>
          </p:cNvCxnSpPr>
          <p:nvPr/>
        </p:nvCxnSpPr>
        <p:spPr>
          <a:xfrm rot="5400000">
            <a:off x="1083099" y="3038231"/>
            <a:ext cx="403495" cy="119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Straight Connector 57"/>
          <p:cNvCxnSpPr>
            <a:stCxn id="48" idx="4"/>
            <a:endCxn id="50" idx="0"/>
          </p:cNvCxnSpPr>
          <p:nvPr/>
        </p:nvCxnSpPr>
        <p:spPr>
          <a:xfrm rot="5400000">
            <a:off x="219003" y="3040851"/>
            <a:ext cx="403495" cy="119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" name="Straight Connector 58"/>
          <p:cNvCxnSpPr>
            <a:stCxn id="48" idx="5"/>
            <a:endCxn id="49" idx="1"/>
          </p:cNvCxnSpPr>
          <p:nvPr/>
        </p:nvCxnSpPr>
        <p:spPr>
          <a:xfrm rot="16200000" flipH="1">
            <a:off x="593049" y="2800658"/>
            <a:ext cx="519497" cy="477768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0" name="Straight Connector 59"/>
          <p:cNvCxnSpPr>
            <a:stCxn id="48" idx="6"/>
            <a:endCxn id="47" idx="2"/>
          </p:cNvCxnSpPr>
          <p:nvPr/>
        </p:nvCxnSpPr>
        <p:spPr>
          <a:xfrm flipV="1">
            <a:off x="693924" y="2633985"/>
            <a:ext cx="317747" cy="2620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Straight Connector 60"/>
          <p:cNvCxnSpPr>
            <a:stCxn id="50" idx="6"/>
            <a:endCxn id="49" idx="2"/>
          </p:cNvCxnSpPr>
          <p:nvPr/>
        </p:nvCxnSpPr>
        <p:spPr>
          <a:xfrm flipV="1">
            <a:off x="693924" y="3442479"/>
            <a:ext cx="317747" cy="2620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Straight Connector 61"/>
          <p:cNvCxnSpPr>
            <a:stCxn id="53" idx="6"/>
            <a:endCxn id="52" idx="2"/>
          </p:cNvCxnSpPr>
          <p:nvPr/>
        </p:nvCxnSpPr>
        <p:spPr>
          <a:xfrm flipV="1">
            <a:off x="2417776" y="3442479"/>
            <a:ext cx="317747" cy="2620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Straight Connector 62"/>
          <p:cNvCxnSpPr>
            <a:stCxn id="51" idx="4"/>
            <a:endCxn id="53" idx="0"/>
          </p:cNvCxnSpPr>
          <p:nvPr/>
        </p:nvCxnSpPr>
        <p:spPr>
          <a:xfrm rot="5400000">
            <a:off x="1942855" y="3040851"/>
            <a:ext cx="403495" cy="119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Straight Connector 63"/>
          <p:cNvCxnSpPr>
            <a:stCxn id="51" idx="6"/>
            <a:endCxn id="52" idx="0"/>
          </p:cNvCxnSpPr>
          <p:nvPr/>
        </p:nvCxnSpPr>
        <p:spPr>
          <a:xfrm>
            <a:off x="2417777" y="2636604"/>
            <a:ext cx="590921" cy="603375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343833" y="1575222"/>
            <a:ext cx="4547914" cy="715089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just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Select any node v ∈ N as starting point mark that node as visited.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4844" y="2294048"/>
            <a:ext cx="4547914" cy="40862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just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Enqueue visited v node into queue Q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42521" y="4790216"/>
            <a:ext cx="582838" cy="351039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  <a:latin typeface="Calibri"/>
                <a:cs typeface="+mn-cs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07138" y="4790216"/>
            <a:ext cx="582838" cy="351039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75090" y="4790216"/>
            <a:ext cx="582838" cy="351039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10739" y="5260806"/>
            <a:ext cx="123842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50" kern="0" dirty="0">
                <a:solidFill>
                  <a:sysClr val="windowText" lastClr="000000"/>
                </a:solidFill>
              </a:rPr>
              <a:t>Queue Q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46540" y="4790216"/>
            <a:ext cx="582838" cy="351039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  <a:latin typeface="Calibri"/>
                <a:cs typeface="+mn-cs"/>
              </a:rPr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11158" y="4790216"/>
            <a:ext cx="582838" cy="351039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  <a:latin typeface="Calibri"/>
                <a:cs typeface="+mn-cs"/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479110" y="4790216"/>
            <a:ext cx="582838" cy="351039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  <a:latin typeface="Calibri"/>
                <a:cs typeface="+mn-cs"/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212320" y="4790216"/>
            <a:ext cx="582838" cy="351039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  <a:latin typeface="Calibri"/>
                <a:cs typeface="+mn-cs"/>
              </a:rPr>
              <a:t>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776938" y="4790216"/>
            <a:ext cx="582838" cy="351039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  <a:latin typeface="Calibri"/>
                <a:cs typeface="+mn-cs"/>
              </a:rPr>
              <a:t>7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39999" y="4707527"/>
            <a:ext cx="5026977" cy="1191"/>
          </a:xfrm>
          <a:prstGeom prst="line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  <p:cxnSp>
        <p:nvCxnSpPr>
          <p:cNvPr id="77" name="Straight Connector 76"/>
          <p:cNvCxnSpPr/>
          <p:nvPr/>
        </p:nvCxnSpPr>
        <p:spPr>
          <a:xfrm>
            <a:off x="47951" y="5222156"/>
            <a:ext cx="5026977" cy="1191"/>
          </a:xfrm>
          <a:prstGeom prst="line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3343023" y="3018881"/>
            <a:ext cx="4547914" cy="1021556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just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Dequeue a node from the front of queue.</a:t>
            </a:r>
          </a:p>
          <a:p>
            <a:pPr algn="just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Find it’s all unvisited adjacent nodes, mark as visited, enqueue into queue 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04140" y="5272226"/>
            <a:ext cx="4730051" cy="40862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just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Visited :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043347" y="5296697"/>
            <a:ext cx="437080" cy="36933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67347" y="5296697"/>
            <a:ext cx="437080" cy="36933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691347" y="5296697"/>
            <a:ext cx="437080" cy="36933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657164" y="5301767"/>
            <a:ext cx="437080" cy="36933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339347" y="5296697"/>
            <a:ext cx="437080" cy="36933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012256" y="5296697"/>
            <a:ext cx="437080" cy="36933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85943" y="5296697"/>
            <a:ext cx="437080" cy="36933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09943" y="5296697"/>
            <a:ext cx="437080" cy="36933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9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42875" y="1600200"/>
            <a:ext cx="8668616" cy="40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algn="just" defTabSz="685800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95000"/>
                  <a:lumOff val="5000"/>
                </a:sysClr>
              </a:buClr>
              <a:defRPr/>
            </a:pPr>
            <a:endParaRPr lang="en-US" b="1">
              <a:solidFill>
                <a:sysClr val="windowText" lastClr="000000"/>
              </a:solidFill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95000"/>
                  <a:lumOff val="5000"/>
                </a:sysClr>
              </a:buClr>
              <a:defRPr/>
            </a:pPr>
            <a:endParaRPr lang="en-US" b="1">
              <a:solidFill>
                <a:sysClr val="windowText" lastClr="000000"/>
              </a:solidFill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95000"/>
                  <a:lumOff val="5000"/>
                </a:sysClr>
              </a:buClr>
              <a:defRPr/>
            </a:pPr>
            <a:endParaRPr lang="en-US" b="1">
              <a:solidFill>
                <a:sysClr val="windowText" lastClr="000000"/>
              </a:solidFill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95000"/>
                  <a:lumOff val="5000"/>
                </a:sysClr>
              </a:buClr>
              <a:defRPr/>
            </a:pPr>
            <a:endParaRPr lang="en-US" b="1">
              <a:solidFill>
                <a:sysClr val="windowText" lastClr="000000"/>
              </a:solidFill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95000"/>
                  <a:lumOff val="5000"/>
                </a:sysClr>
              </a:buClr>
              <a:defRPr/>
            </a:pPr>
            <a:endParaRPr lang="en-US" b="1" dirty="0">
              <a:solidFill>
                <a:sysClr val="windowText" lastClr="000000"/>
              </a:solidFill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102" y="2030789"/>
            <a:ext cx="8711796" cy="3139321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procedure </a:t>
            </a:r>
            <a:r>
              <a:rPr lang="en-US" b="1" kern="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bfs</a:t>
            </a: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(v)</a:t>
            </a:r>
            <a:endParaRPr lang="en-IN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Q ← empty-queue</a:t>
            </a:r>
            <a:endParaRPr lang="en-IN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mark[v] ← visited</a:t>
            </a:r>
            <a:endParaRPr lang="en-IN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</a:t>
            </a: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enqueue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v into Q</a:t>
            </a:r>
            <a:endParaRPr lang="en-IN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</a:t>
            </a: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while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Q is not empty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do 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u ← first(Q)</a:t>
            </a:r>
            <a:endParaRPr lang="en-IN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US" b="1" kern="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dequeue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u from Q</a:t>
            </a:r>
            <a:endParaRPr lang="en-IN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for each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node w adjacent to u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do if 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mark[w] ≠ visited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then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mark[w] ← visited</a:t>
            </a:r>
            <a:endParaRPr lang="en-IN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enqueue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w into Q</a:t>
            </a:r>
            <a:endParaRPr lang="en-IN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2CC717-34F2-4A37-B46E-AC88E540035B}"/>
              </a:ext>
            </a:extLst>
          </p:cNvPr>
          <p:cNvSpPr txBox="1">
            <a:spLocks/>
          </p:cNvSpPr>
          <p:nvPr/>
        </p:nvSpPr>
        <p:spPr>
          <a:xfrm>
            <a:off x="-381000" y="0"/>
            <a:ext cx="8866043" cy="175432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algn="ctr">
              <a:defRPr sz="54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IN" dirty="0"/>
              <a:t>Breadth First Search-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3183" y="139037"/>
            <a:ext cx="8782916" cy="175432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algn="ctr">
              <a:defRPr sz="54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IN" dirty="0"/>
              <a:t>Traverse Graph using DFS and BFS</a:t>
            </a:r>
          </a:p>
        </p:txBody>
      </p:sp>
      <p:sp>
        <p:nvSpPr>
          <p:cNvPr id="19" name="Oval 18"/>
          <p:cNvSpPr/>
          <p:nvPr/>
        </p:nvSpPr>
        <p:spPr>
          <a:xfrm>
            <a:off x="2720538" y="1781818"/>
            <a:ext cx="541227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A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45463" y="2483896"/>
            <a:ext cx="541227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720538" y="3158971"/>
            <a:ext cx="541227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D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4947" y="2483896"/>
            <a:ext cx="541227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C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24028" y="3158971"/>
            <a:ext cx="541227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F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694559" y="2483896"/>
            <a:ext cx="541227" cy="40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kern="0" dirty="0">
                <a:solidFill>
                  <a:sysClr val="window" lastClr="FFFFFF"/>
                </a:solidFill>
                <a:latin typeface="Calibri"/>
                <a:cs typeface="+mn-cs"/>
              </a:rPr>
              <a:t>E</a:t>
            </a:r>
            <a:endParaRPr lang="en-IN" sz="1350" b="1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cxnSp>
        <p:nvCxnSpPr>
          <p:cNvPr id="25" name="Straight Connector 24"/>
          <p:cNvCxnSpPr>
            <a:stCxn id="19" idx="2"/>
            <a:endCxn id="20" idx="0"/>
          </p:cNvCxnSpPr>
          <p:nvPr/>
        </p:nvCxnSpPr>
        <p:spPr>
          <a:xfrm rot="10800000" flipV="1">
            <a:off x="2316076" y="1984318"/>
            <a:ext cx="404462" cy="499578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" name="Straight Connector 25"/>
          <p:cNvCxnSpPr>
            <a:stCxn id="20" idx="4"/>
            <a:endCxn id="21" idx="2"/>
          </p:cNvCxnSpPr>
          <p:nvPr/>
        </p:nvCxnSpPr>
        <p:spPr>
          <a:xfrm rot="16200000" flipH="1">
            <a:off x="2282020" y="2922952"/>
            <a:ext cx="472575" cy="404462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" name="Straight Connector 26"/>
          <p:cNvCxnSpPr>
            <a:stCxn id="21" idx="6"/>
            <a:endCxn id="22" idx="4"/>
          </p:cNvCxnSpPr>
          <p:nvPr/>
        </p:nvCxnSpPr>
        <p:spPr>
          <a:xfrm flipV="1">
            <a:off x="3261765" y="2888896"/>
            <a:ext cx="403796" cy="472575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" name="Straight Connector 27"/>
          <p:cNvCxnSpPr>
            <a:stCxn id="19" idx="6"/>
            <a:endCxn id="22" idx="0"/>
          </p:cNvCxnSpPr>
          <p:nvPr/>
        </p:nvCxnSpPr>
        <p:spPr>
          <a:xfrm>
            <a:off x="3261765" y="1984318"/>
            <a:ext cx="403796" cy="499578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" name="Straight Connector 28"/>
          <p:cNvCxnSpPr>
            <a:stCxn id="22" idx="5"/>
            <a:endCxn id="23" idx="2"/>
          </p:cNvCxnSpPr>
          <p:nvPr/>
        </p:nvCxnSpPr>
        <p:spPr>
          <a:xfrm rot="16200000" flipH="1">
            <a:off x="3724528" y="2961970"/>
            <a:ext cx="531886" cy="267115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" name="Straight Connector 29"/>
          <p:cNvCxnSpPr>
            <a:stCxn id="23" idx="6"/>
            <a:endCxn id="24" idx="4"/>
          </p:cNvCxnSpPr>
          <p:nvPr/>
        </p:nvCxnSpPr>
        <p:spPr>
          <a:xfrm flipV="1">
            <a:off x="4665255" y="2888896"/>
            <a:ext cx="299918" cy="472575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" name="Straight Connector 30"/>
          <p:cNvCxnSpPr>
            <a:stCxn id="22" idx="6"/>
            <a:endCxn id="24" idx="2"/>
          </p:cNvCxnSpPr>
          <p:nvPr/>
        </p:nvCxnSpPr>
        <p:spPr>
          <a:xfrm>
            <a:off x="3936174" y="2686396"/>
            <a:ext cx="758385" cy="119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52839" y="4708122"/>
            <a:ext cx="2273408" cy="40862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just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chemeClr val="accent2"/>
                </a:solidFill>
              </a:rPr>
              <a:t>DFS : A B D C E 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20209" y="5410200"/>
            <a:ext cx="2273408" cy="40862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just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kern="0" dirty="0">
                <a:solidFill>
                  <a:schemeClr val="accent2"/>
                </a:solidFill>
              </a:rPr>
              <a:t>BFS : A B C D E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AAC3A-53A7-4313-8658-02A73F17ED22}"/>
              </a:ext>
            </a:extLst>
          </p:cNvPr>
          <p:cNvSpPr/>
          <p:nvPr/>
        </p:nvSpPr>
        <p:spPr>
          <a:xfrm>
            <a:off x="2363705" y="2967335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Thankyou !!!</a:t>
            </a:r>
          </a:p>
        </p:txBody>
      </p:sp>
    </p:spTree>
    <p:extLst>
      <p:ext uri="{BB962C8B-B14F-4D97-AF65-F5344CB8AC3E}">
        <p14:creationId xmlns:p14="http://schemas.microsoft.com/office/powerpoint/2010/main" val="16286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i="1" dirty="0">
                <a:solidFill>
                  <a:schemeClr val="bg1"/>
                </a:solidFill>
              </a:rPr>
              <a:t>graph G is simply a set V of </a:t>
            </a:r>
            <a:r>
              <a:rPr lang="en-US" b="1" i="1" dirty="0">
                <a:solidFill>
                  <a:srgbClr val="FFFF00"/>
                </a:solidFill>
              </a:rPr>
              <a:t>vertices</a:t>
            </a:r>
            <a:r>
              <a:rPr lang="en-US" i="1" dirty="0">
                <a:solidFill>
                  <a:schemeClr val="bg1"/>
                </a:solidFill>
              </a:rPr>
              <a:t> and a collection E </a:t>
            </a:r>
            <a:r>
              <a:rPr lang="en-US" dirty="0">
                <a:solidFill>
                  <a:schemeClr val="bg1"/>
                </a:solidFill>
              </a:rPr>
              <a:t>of pairs of vertices from </a:t>
            </a:r>
            <a:r>
              <a:rPr lang="en-US" i="1" dirty="0">
                <a:solidFill>
                  <a:schemeClr val="bg1"/>
                </a:solidFill>
              </a:rPr>
              <a:t>V, called </a:t>
            </a:r>
            <a:r>
              <a:rPr lang="en-US" b="1" i="1" dirty="0">
                <a:solidFill>
                  <a:srgbClr val="FFFF00"/>
                </a:solidFill>
              </a:rPr>
              <a:t>edges</a:t>
            </a:r>
            <a:r>
              <a:rPr lang="en-US" i="1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Some books use different terminology for graphs and refer to what we call vertices as </a:t>
            </a:r>
            <a:r>
              <a:rPr lang="en-US" b="1" i="1" dirty="0">
                <a:solidFill>
                  <a:srgbClr val="FFFF00"/>
                </a:solidFill>
              </a:rPr>
              <a:t>nodes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and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what we call edges as </a:t>
            </a:r>
            <a:r>
              <a:rPr lang="en-US" b="1" i="1" dirty="0">
                <a:solidFill>
                  <a:srgbClr val="FFFF00"/>
                </a:solidFill>
              </a:rPr>
              <a:t>arcs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029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bg1"/>
                </a:solidFill>
              </a:rPr>
              <a:t>Edges in a graph are either </a:t>
            </a:r>
            <a:r>
              <a:rPr lang="en-US" b="1" i="1">
                <a:solidFill>
                  <a:srgbClr val="FFFF00"/>
                </a:solidFill>
              </a:rPr>
              <a:t>directed</a:t>
            </a:r>
            <a:r>
              <a:rPr lang="en-US" b="1" i="1">
                <a:solidFill>
                  <a:schemeClr val="bg1"/>
                </a:solidFill>
              </a:rPr>
              <a:t> or </a:t>
            </a:r>
            <a:r>
              <a:rPr lang="en-US" b="1" i="1">
                <a:solidFill>
                  <a:srgbClr val="FFFF00"/>
                </a:solidFill>
              </a:rPr>
              <a:t>undirected</a:t>
            </a:r>
            <a:r>
              <a:rPr lang="en-US" b="1" i="1">
                <a:solidFill>
                  <a:schemeClr val="bg1"/>
                </a:solidFill>
              </a:rPr>
              <a:t>. </a:t>
            </a:r>
          </a:p>
          <a:p>
            <a:pPr eaLnBrk="1" hangingPunct="1"/>
            <a:r>
              <a:rPr lang="en-US" i="1">
                <a:solidFill>
                  <a:schemeClr val="bg1"/>
                </a:solidFill>
              </a:rPr>
              <a:t>An edge (u,v) is said to </a:t>
            </a:r>
            <a:r>
              <a:rPr lang="en-US">
                <a:solidFill>
                  <a:schemeClr val="bg1"/>
                </a:solidFill>
              </a:rPr>
              <a:t>be </a:t>
            </a:r>
            <a:r>
              <a:rPr lang="en-US" b="1" i="1">
                <a:solidFill>
                  <a:srgbClr val="FFFF00"/>
                </a:solidFill>
              </a:rPr>
              <a:t>directed</a:t>
            </a:r>
            <a:r>
              <a:rPr lang="en-US" b="1" i="1">
                <a:solidFill>
                  <a:schemeClr val="bg1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</a:rPr>
              <a:t>from u to v if the pair (u,v) is ordered, with u preceding v. </a:t>
            </a:r>
          </a:p>
          <a:p>
            <a:pPr eaLnBrk="1" hangingPunct="1"/>
            <a:r>
              <a:rPr lang="en-US" i="1">
                <a:solidFill>
                  <a:schemeClr val="bg1"/>
                </a:solidFill>
              </a:rPr>
              <a:t>An edge 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US" i="1">
                <a:solidFill>
                  <a:schemeClr val="bg1"/>
                </a:solidFill>
              </a:rPr>
              <a:t>u,v) is said to be </a:t>
            </a:r>
            <a:r>
              <a:rPr lang="en-US" b="1" i="1">
                <a:solidFill>
                  <a:srgbClr val="FFFF00"/>
                </a:solidFill>
              </a:rPr>
              <a:t>undirected</a:t>
            </a:r>
            <a:r>
              <a:rPr lang="en-US" b="1" i="1">
                <a:solidFill>
                  <a:schemeClr val="bg1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</a:rPr>
              <a:t>if the pair (u,v) is not ordered.</a:t>
            </a:r>
          </a:p>
          <a:p>
            <a:pPr eaLnBrk="1" hangingPunct="1"/>
            <a:r>
              <a:rPr lang="en-US">
                <a:solidFill>
                  <a:schemeClr val="bg1"/>
                </a:solidFill>
              </a:rPr>
              <a:t>Undirected edges are sometimes denoted with set notation, as {</a:t>
            </a:r>
            <a:r>
              <a:rPr lang="en-US" i="1">
                <a:solidFill>
                  <a:schemeClr val="bg1"/>
                </a:solidFill>
              </a:rPr>
              <a:t>u,v}, but for simplicity we use the pair </a:t>
            </a:r>
            <a:r>
              <a:rPr lang="en-US">
                <a:solidFill>
                  <a:schemeClr val="bg1"/>
                </a:solidFill>
              </a:rPr>
              <a:t>notation (</a:t>
            </a:r>
            <a:r>
              <a:rPr lang="en-US" i="1">
                <a:solidFill>
                  <a:schemeClr val="bg1"/>
                </a:solidFill>
              </a:rPr>
              <a:t>u,v), noting that in the undirected case (u,v) is the same as (v,u).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352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bg1"/>
                </a:solidFill>
              </a:rPr>
              <a:t>If all the edges in a graph are undirected, then we say the graph is an </a:t>
            </a:r>
            <a:r>
              <a:rPr lang="en-US" b="1" i="1">
                <a:solidFill>
                  <a:srgbClr val="FFFF00"/>
                </a:solidFill>
              </a:rPr>
              <a:t>undirected graph</a:t>
            </a:r>
            <a:r>
              <a:rPr lang="en-US" b="1" i="1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b="1" i="1">
              <a:solidFill>
                <a:schemeClr val="bg1"/>
              </a:solidFill>
            </a:endParaRPr>
          </a:p>
          <a:p>
            <a:pPr eaLnBrk="1" hangingPunct="1"/>
            <a:r>
              <a:rPr lang="en-US">
                <a:solidFill>
                  <a:schemeClr val="bg1"/>
                </a:solidFill>
              </a:rPr>
              <a:t>a </a:t>
            </a:r>
            <a:r>
              <a:rPr lang="en-US" b="1" i="1">
                <a:solidFill>
                  <a:srgbClr val="FFFF00"/>
                </a:solidFill>
              </a:rPr>
              <a:t>directed graph</a:t>
            </a:r>
            <a:r>
              <a:rPr lang="en-US" b="1" i="1">
                <a:solidFill>
                  <a:schemeClr val="bg1"/>
                </a:solidFill>
              </a:rPr>
              <a:t>, </a:t>
            </a:r>
            <a:r>
              <a:rPr lang="en-US" i="1">
                <a:solidFill>
                  <a:schemeClr val="bg1"/>
                </a:solidFill>
              </a:rPr>
              <a:t>also called a </a:t>
            </a:r>
            <a:r>
              <a:rPr lang="en-US" b="1" i="1">
                <a:solidFill>
                  <a:srgbClr val="FFFF00"/>
                </a:solidFill>
              </a:rPr>
              <a:t>digraph</a:t>
            </a:r>
            <a:r>
              <a:rPr lang="en-US" b="1" i="1">
                <a:solidFill>
                  <a:schemeClr val="bg1"/>
                </a:solidFill>
              </a:rPr>
              <a:t>, </a:t>
            </a:r>
            <a:r>
              <a:rPr lang="en-US" i="1">
                <a:solidFill>
                  <a:schemeClr val="bg1"/>
                </a:solidFill>
              </a:rPr>
              <a:t>is a graph whose edges </a:t>
            </a:r>
            <a:r>
              <a:rPr lang="en-US">
                <a:solidFill>
                  <a:schemeClr val="bg1"/>
                </a:solidFill>
              </a:rPr>
              <a:t>are all directed.</a:t>
            </a:r>
          </a:p>
          <a:p>
            <a:pPr eaLnBrk="1" hangingPunct="1"/>
            <a:endParaRPr lang="en-US">
              <a:solidFill>
                <a:schemeClr val="bg1"/>
              </a:solidFill>
            </a:endParaRPr>
          </a:p>
          <a:p>
            <a:pPr eaLnBrk="1" hangingPunct="1"/>
            <a:r>
              <a:rPr lang="en-US">
                <a:solidFill>
                  <a:schemeClr val="bg1"/>
                </a:solidFill>
              </a:rPr>
              <a:t>A graph that has both directed and undirected edges is often called a </a:t>
            </a:r>
            <a:r>
              <a:rPr lang="en-US" b="1" i="1">
                <a:solidFill>
                  <a:srgbClr val="FFFF00"/>
                </a:solidFill>
              </a:rPr>
              <a:t>mixed graph</a:t>
            </a:r>
            <a:r>
              <a:rPr lang="en-US" b="1" i="1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57200" y="685800"/>
            <a:ext cx="5257800" cy="2438400"/>
            <a:chOff x="457200" y="685800"/>
            <a:chExt cx="5257800" cy="243840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733800" y="1828800"/>
              <a:ext cx="1447800" cy="9144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90600" y="1219200"/>
              <a:ext cx="2514600" cy="1447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10000" y="1066800"/>
              <a:ext cx="1447800" cy="6096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57200" y="6858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33400" y="2438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76600" y="2438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13716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276600" y="6858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</a:p>
          </p:txBody>
        </p:sp>
        <p:cxnSp>
          <p:nvCxnSpPr>
            <p:cNvPr id="14" name="Straight Connector 13"/>
            <p:cNvCxnSpPr>
              <a:stCxn id="7" idx="6"/>
              <a:endCxn id="12" idx="2"/>
            </p:cNvCxnSpPr>
            <p:nvPr/>
          </p:nvCxnSpPr>
          <p:spPr>
            <a:xfrm>
              <a:off x="1143000" y="1028700"/>
              <a:ext cx="21336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43000" y="2743200"/>
              <a:ext cx="21336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505200" y="3581400"/>
            <a:ext cx="5257800" cy="2971800"/>
            <a:chOff x="3505200" y="3581400"/>
            <a:chExt cx="5257800" cy="2971800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962400" y="4038600"/>
              <a:ext cx="2590800" cy="5334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191000" y="5410200"/>
              <a:ext cx="3886200" cy="8382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6019800" y="5105400"/>
              <a:ext cx="2133600" cy="762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9" idx="4"/>
            </p:cNvCxnSpPr>
            <p:nvPr/>
          </p:nvCxnSpPr>
          <p:spPr>
            <a:xfrm>
              <a:off x="3848100" y="4876800"/>
              <a:ext cx="266700" cy="9906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42" idx="1"/>
            </p:cNvCxnSpPr>
            <p:nvPr/>
          </p:nvCxnSpPr>
          <p:spPr>
            <a:xfrm>
              <a:off x="7010400" y="4114800"/>
              <a:ext cx="1166813" cy="862013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505200" y="41910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334000" y="48006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5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886200" y="5867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8077200" y="48768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6553200" y="3581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</a:p>
          </p:txBody>
        </p:sp>
      </p:grpSp>
      <p:sp>
        <p:nvSpPr>
          <p:cNvPr id="72" name="Oval Callout 71"/>
          <p:cNvSpPr/>
          <p:nvPr/>
        </p:nvSpPr>
        <p:spPr>
          <a:xfrm>
            <a:off x="6858000" y="533400"/>
            <a:ext cx="1752600" cy="609600"/>
          </a:xfrm>
          <a:prstGeom prst="wedgeEllipseCallout">
            <a:avLst>
              <a:gd name="adj1" fmla="val -121232"/>
              <a:gd name="adj2" fmla="val 10597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>
                <a:solidFill>
                  <a:srgbClr val="FFFF00"/>
                </a:solidFill>
              </a:rPr>
              <a:t>vertices</a:t>
            </a:r>
            <a:endParaRPr lang="en-US" b="1" dirty="0"/>
          </a:p>
        </p:txBody>
      </p:sp>
      <p:sp>
        <p:nvSpPr>
          <p:cNvPr id="73" name="Oval Callout 72"/>
          <p:cNvSpPr/>
          <p:nvPr/>
        </p:nvSpPr>
        <p:spPr>
          <a:xfrm>
            <a:off x="838200" y="4038600"/>
            <a:ext cx="1752600" cy="609600"/>
          </a:xfrm>
          <a:prstGeom prst="wedgeEllipseCallout">
            <a:avLst>
              <a:gd name="adj1" fmla="val 21873"/>
              <a:gd name="adj2" fmla="val -247601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>
                <a:solidFill>
                  <a:srgbClr val="FFFF00"/>
                </a:solidFill>
              </a:rPr>
              <a:t>Edges</a:t>
            </a:r>
            <a:endParaRPr lang="en-US" b="1" dirty="0"/>
          </a:p>
        </p:txBody>
      </p:sp>
      <p:sp>
        <p:nvSpPr>
          <p:cNvPr id="74" name="Oval Callout 73"/>
          <p:cNvSpPr/>
          <p:nvPr/>
        </p:nvSpPr>
        <p:spPr>
          <a:xfrm>
            <a:off x="609600" y="5638800"/>
            <a:ext cx="1905000" cy="762000"/>
          </a:xfrm>
          <a:prstGeom prst="wedgeEllipseCallout">
            <a:avLst>
              <a:gd name="adj1" fmla="val 120199"/>
              <a:gd name="adj2" fmla="val -8731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i="1" dirty="0">
                <a:solidFill>
                  <a:srgbClr val="FFFF00"/>
                </a:solidFill>
              </a:rPr>
              <a:t>Directed Edge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458200" cy="6705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The two vertices joined by an edge are called the </a:t>
            </a:r>
            <a:r>
              <a:rPr lang="en-US" b="1" i="1" dirty="0">
                <a:solidFill>
                  <a:srgbClr val="FFFF00"/>
                </a:solidFill>
              </a:rPr>
              <a:t>end vertices </a:t>
            </a:r>
            <a:r>
              <a:rPr lang="en-US" b="1" i="1" dirty="0">
                <a:solidFill>
                  <a:schemeClr val="bg1"/>
                </a:solidFill>
              </a:rPr>
              <a:t>(or </a:t>
            </a:r>
            <a:r>
              <a:rPr lang="en-US" b="1" i="1" dirty="0">
                <a:solidFill>
                  <a:srgbClr val="FFFF00"/>
                </a:solidFill>
              </a:rPr>
              <a:t>endpoints</a:t>
            </a:r>
            <a:r>
              <a:rPr lang="en-US" b="1" i="1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of the edge.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If an edge is directed, its first endpoint is its </a:t>
            </a:r>
            <a:r>
              <a:rPr lang="en-US" b="1" i="1" dirty="0">
                <a:solidFill>
                  <a:srgbClr val="FFFF00"/>
                </a:solidFill>
              </a:rPr>
              <a:t>origin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and the other is the </a:t>
            </a:r>
            <a:r>
              <a:rPr lang="en-US" b="1" i="1" dirty="0">
                <a:solidFill>
                  <a:srgbClr val="FFFF00"/>
                </a:solidFill>
              </a:rPr>
              <a:t>destination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of the edge.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Two vertices </a:t>
            </a:r>
            <a:r>
              <a:rPr lang="en-US" i="1" dirty="0">
                <a:solidFill>
                  <a:schemeClr val="bg1"/>
                </a:solidFill>
              </a:rPr>
              <a:t>u and v are said to be </a:t>
            </a:r>
            <a:r>
              <a:rPr lang="en-US" b="1" i="1" dirty="0">
                <a:solidFill>
                  <a:srgbClr val="FFFF00"/>
                </a:solidFill>
              </a:rPr>
              <a:t>adjacent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if there is an </a:t>
            </a:r>
            <a:r>
              <a:rPr lang="en-US" dirty="0">
                <a:solidFill>
                  <a:schemeClr val="bg1"/>
                </a:solidFill>
              </a:rPr>
              <a:t>edge whose end vertices are </a:t>
            </a:r>
            <a:r>
              <a:rPr lang="en-US" i="1" dirty="0">
                <a:solidFill>
                  <a:schemeClr val="bg1"/>
                </a:solidFill>
              </a:rPr>
              <a:t>u and v.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An edge is said to be </a:t>
            </a:r>
            <a:r>
              <a:rPr lang="en-US" b="1" i="1" dirty="0">
                <a:solidFill>
                  <a:srgbClr val="FFFF00"/>
                </a:solidFill>
              </a:rPr>
              <a:t>incident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on a vertex if </a:t>
            </a:r>
            <a:r>
              <a:rPr lang="en-US" dirty="0">
                <a:solidFill>
                  <a:schemeClr val="bg1"/>
                </a:solidFill>
              </a:rPr>
              <a:t>the vertex is one of the edge’s endpoints.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i="1" dirty="0">
                <a:solidFill>
                  <a:srgbClr val="FFFF00"/>
                </a:solidFill>
              </a:rPr>
              <a:t>outgoing edges </a:t>
            </a:r>
            <a:r>
              <a:rPr lang="en-US" i="1" dirty="0">
                <a:solidFill>
                  <a:schemeClr val="bg1"/>
                </a:solidFill>
              </a:rPr>
              <a:t>of a vertex are the </a:t>
            </a:r>
            <a:r>
              <a:rPr lang="en-US" dirty="0">
                <a:solidFill>
                  <a:schemeClr val="bg1"/>
                </a:solidFill>
              </a:rPr>
              <a:t>directed edges whose origin is that vertex. The </a:t>
            </a:r>
            <a:r>
              <a:rPr lang="en-US" b="1" i="1" dirty="0">
                <a:solidFill>
                  <a:srgbClr val="FFFF00"/>
                </a:solidFill>
              </a:rPr>
              <a:t>incoming edges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of a vertex are the </a:t>
            </a:r>
            <a:r>
              <a:rPr lang="en-US" dirty="0">
                <a:solidFill>
                  <a:schemeClr val="bg1"/>
                </a:solidFill>
              </a:rPr>
              <a:t>directed edges whose destination is that vertex.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57200" y="685800"/>
            <a:ext cx="5257800" cy="2438400"/>
            <a:chOff x="457200" y="685800"/>
            <a:chExt cx="5257800" cy="243840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733800" y="1828800"/>
              <a:ext cx="1447800" cy="9144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90600" y="1219200"/>
              <a:ext cx="2514600" cy="1447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10000" y="1066800"/>
              <a:ext cx="1447800" cy="6096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57200" y="6858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33400" y="2438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76600" y="2438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13716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276600" y="6858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</a:p>
          </p:txBody>
        </p:sp>
        <p:cxnSp>
          <p:nvCxnSpPr>
            <p:cNvPr id="14" name="Straight Connector 13"/>
            <p:cNvCxnSpPr>
              <a:stCxn id="7" idx="6"/>
              <a:endCxn id="12" idx="2"/>
            </p:cNvCxnSpPr>
            <p:nvPr/>
          </p:nvCxnSpPr>
          <p:spPr>
            <a:xfrm>
              <a:off x="1143000" y="1028700"/>
              <a:ext cx="21336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43000" y="2743200"/>
              <a:ext cx="21336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505200" y="3581400"/>
            <a:ext cx="5257800" cy="2971800"/>
            <a:chOff x="3505200" y="3581400"/>
            <a:chExt cx="5257800" cy="2971800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962400" y="4038600"/>
              <a:ext cx="2590800" cy="5334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191000" y="5410200"/>
              <a:ext cx="3886200" cy="8382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6019800" y="5105400"/>
              <a:ext cx="2133600" cy="762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9" idx="4"/>
            </p:cNvCxnSpPr>
            <p:nvPr/>
          </p:nvCxnSpPr>
          <p:spPr>
            <a:xfrm>
              <a:off x="3848100" y="4876800"/>
              <a:ext cx="266700" cy="9906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42" idx="1"/>
            </p:cNvCxnSpPr>
            <p:nvPr/>
          </p:nvCxnSpPr>
          <p:spPr>
            <a:xfrm>
              <a:off x="7010400" y="4114800"/>
              <a:ext cx="1166813" cy="862013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505200" y="41910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334000" y="48006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5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886200" y="5867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8077200" y="48768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6553200" y="3581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</a:p>
          </p:txBody>
        </p:sp>
      </p:grpSp>
      <p:sp>
        <p:nvSpPr>
          <p:cNvPr id="72" name="Oval Callout 71"/>
          <p:cNvSpPr/>
          <p:nvPr/>
        </p:nvSpPr>
        <p:spPr>
          <a:xfrm>
            <a:off x="6858000" y="533400"/>
            <a:ext cx="1828800" cy="609600"/>
          </a:xfrm>
          <a:prstGeom prst="wedgeEllipseCallout">
            <a:avLst>
              <a:gd name="adj1" fmla="val -190922"/>
              <a:gd name="adj2" fmla="val 1382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>
                <a:solidFill>
                  <a:srgbClr val="FFFF00"/>
                </a:solidFill>
              </a:rPr>
              <a:t>adjacent</a:t>
            </a:r>
            <a:endParaRPr lang="en-US" b="1" dirty="0"/>
          </a:p>
        </p:txBody>
      </p:sp>
      <p:sp>
        <p:nvSpPr>
          <p:cNvPr id="73" name="Oval Callout 72"/>
          <p:cNvSpPr/>
          <p:nvPr/>
        </p:nvSpPr>
        <p:spPr>
          <a:xfrm>
            <a:off x="533400" y="4038600"/>
            <a:ext cx="2057400" cy="609600"/>
          </a:xfrm>
          <a:prstGeom prst="wedgeEllipseCallout">
            <a:avLst>
              <a:gd name="adj1" fmla="val 80616"/>
              <a:gd name="adj2" fmla="val -20688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i="1" dirty="0">
                <a:solidFill>
                  <a:srgbClr val="FFFF00"/>
                </a:solidFill>
              </a:rPr>
              <a:t>Incident 3</a:t>
            </a:r>
            <a:endParaRPr lang="en-US" b="1" dirty="0"/>
          </a:p>
        </p:txBody>
      </p:sp>
      <p:sp>
        <p:nvSpPr>
          <p:cNvPr id="74" name="Oval Callout 73"/>
          <p:cNvSpPr/>
          <p:nvPr/>
        </p:nvSpPr>
        <p:spPr>
          <a:xfrm>
            <a:off x="609600" y="5638800"/>
            <a:ext cx="1905000" cy="762000"/>
          </a:xfrm>
          <a:prstGeom prst="wedgeEllipseCallout">
            <a:avLst>
              <a:gd name="adj1" fmla="val 100999"/>
              <a:gd name="adj2" fmla="val -166174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i="1" dirty="0">
                <a:solidFill>
                  <a:srgbClr val="FFFF00"/>
                </a:solidFill>
              </a:rPr>
              <a:t>Outgoing Edges 2</a:t>
            </a:r>
            <a:endParaRPr lang="en-US" sz="16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1000" y="609600"/>
            <a:ext cx="3810000" cy="838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Callout 27"/>
          <p:cNvSpPr/>
          <p:nvPr/>
        </p:nvSpPr>
        <p:spPr>
          <a:xfrm>
            <a:off x="6629400" y="2133600"/>
            <a:ext cx="1905000" cy="762000"/>
          </a:xfrm>
          <a:prstGeom prst="wedgeEllipseCallout">
            <a:avLst>
              <a:gd name="adj1" fmla="val 39970"/>
              <a:gd name="adj2" fmla="val 289826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i="1" dirty="0">
                <a:solidFill>
                  <a:srgbClr val="FFFF00"/>
                </a:solidFill>
              </a:rPr>
              <a:t>Incoming</a:t>
            </a:r>
          </a:p>
          <a:p>
            <a:pPr algn="ctr">
              <a:defRPr/>
            </a:pPr>
            <a:r>
              <a:rPr lang="en-US" sz="2000" b="1" i="1" dirty="0">
                <a:solidFill>
                  <a:srgbClr val="FFFF00"/>
                </a:solidFill>
              </a:rPr>
              <a:t>Edges 2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3124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bg1"/>
                </a:solidFill>
              </a:rPr>
              <a:t>The </a:t>
            </a:r>
            <a:r>
              <a:rPr lang="en-US" b="1" i="1">
                <a:solidFill>
                  <a:srgbClr val="FFFF00"/>
                </a:solidFill>
              </a:rPr>
              <a:t>degree</a:t>
            </a:r>
            <a:r>
              <a:rPr lang="en-US" b="1" i="1">
                <a:solidFill>
                  <a:schemeClr val="bg1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</a:rPr>
              <a:t>of a vertex v, denoted </a:t>
            </a:r>
            <a:r>
              <a:rPr lang="en-US">
                <a:solidFill>
                  <a:schemeClr val="bg1"/>
                </a:solidFill>
              </a:rPr>
              <a:t>deg(</a:t>
            </a:r>
            <a:r>
              <a:rPr lang="en-US" i="1">
                <a:solidFill>
                  <a:schemeClr val="bg1"/>
                </a:solidFill>
              </a:rPr>
              <a:t>v), is the number of incident edges of v. The </a:t>
            </a:r>
            <a:r>
              <a:rPr lang="en-US" b="1" i="1">
                <a:solidFill>
                  <a:srgbClr val="FFFF00"/>
                </a:solidFill>
              </a:rPr>
              <a:t>in-degree</a:t>
            </a:r>
            <a:r>
              <a:rPr lang="en-US" b="1" i="1">
                <a:solidFill>
                  <a:schemeClr val="bg1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</a:rPr>
              <a:t>and</a:t>
            </a:r>
            <a:r>
              <a:rPr lang="en-US" b="1" i="1">
                <a:solidFill>
                  <a:schemeClr val="bg1"/>
                </a:solidFill>
              </a:rPr>
              <a:t> </a:t>
            </a:r>
            <a:r>
              <a:rPr lang="en-US" b="1" i="1">
                <a:solidFill>
                  <a:srgbClr val="FFFF00"/>
                </a:solidFill>
              </a:rPr>
              <a:t>out-degree</a:t>
            </a:r>
            <a:r>
              <a:rPr lang="en-US" b="1" i="1">
                <a:solidFill>
                  <a:schemeClr val="bg1"/>
                </a:solidFill>
              </a:rPr>
              <a:t> of a </a:t>
            </a:r>
            <a:r>
              <a:rPr lang="en-US">
                <a:solidFill>
                  <a:schemeClr val="bg1"/>
                </a:solidFill>
              </a:rPr>
              <a:t>vertex </a:t>
            </a:r>
            <a:r>
              <a:rPr lang="en-US" i="1">
                <a:solidFill>
                  <a:schemeClr val="bg1"/>
                </a:solidFill>
              </a:rPr>
              <a:t>v are the number of the incoming and outgoing edges of v, and are denoted </a:t>
            </a:r>
            <a:r>
              <a:rPr lang="en-US">
                <a:solidFill>
                  <a:schemeClr val="bg1"/>
                </a:solidFill>
              </a:rPr>
              <a:t>indeg(</a:t>
            </a:r>
            <a:r>
              <a:rPr lang="en-US" i="1">
                <a:solidFill>
                  <a:schemeClr val="bg1"/>
                </a:solidFill>
              </a:rPr>
              <a:t>v) and outdeg(v), respectively.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304800" y="3581400"/>
            <a:ext cx="5257800" cy="2971800"/>
            <a:chOff x="3505200" y="3581400"/>
            <a:chExt cx="5257800" cy="297180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962400" y="4038600"/>
              <a:ext cx="2590800" cy="5334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4191000" y="5410200"/>
              <a:ext cx="3886200" cy="8382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6019800" y="5105400"/>
              <a:ext cx="2133600" cy="762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0" idx="4"/>
            </p:cNvCxnSpPr>
            <p:nvPr/>
          </p:nvCxnSpPr>
          <p:spPr>
            <a:xfrm>
              <a:off x="3848100" y="4876800"/>
              <a:ext cx="266700" cy="990600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13" idx="1"/>
            </p:cNvCxnSpPr>
            <p:nvPr/>
          </p:nvCxnSpPr>
          <p:spPr>
            <a:xfrm>
              <a:off x="7010400" y="4114800"/>
              <a:ext cx="1166813" cy="862013"/>
            </a:xfrm>
            <a:prstGeom prst="line">
              <a:avLst/>
            </a:prstGeom>
            <a:ln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505200" y="41910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334000" y="48006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5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867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8077200" y="48768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553200" y="3581400"/>
              <a:ext cx="685800" cy="685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9220200" y="3429000"/>
            <a:ext cx="2895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Degree of 3 is 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20200" y="4114800"/>
            <a:ext cx="2895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In Degree of 3 is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220200" y="4800600"/>
            <a:ext cx="2895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Out Degree of 3 is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220200" y="5410200"/>
            <a:ext cx="2895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Degree of 4 is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0200" y="6096000"/>
            <a:ext cx="2895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In Degree of 4 is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1.11111E-6 L -0.35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1111 L -0.35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1.11111E-6 L -0.35 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2.22222E-6 L -0.35 2.22222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2.22222E-6 L -0.35 2.22222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1221</Words>
  <Application>Microsoft Office PowerPoint</Application>
  <PresentationFormat>On-screen Show (4:3)</PresentationFormat>
  <Paragraphs>379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</dc:creator>
  <cp:lastModifiedBy>Puneet Kumar</cp:lastModifiedBy>
  <cp:revision>56</cp:revision>
  <dcterms:created xsi:type="dcterms:W3CDTF">2013-10-03T05:23:09Z</dcterms:created>
  <dcterms:modified xsi:type="dcterms:W3CDTF">2021-11-23T05:34:05Z</dcterms:modified>
</cp:coreProperties>
</file>