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72" r:id="rId2"/>
  </p:sldIdLst>
  <p:sldSz cx="12344400" cy="6858000"/>
  <p:notesSz cx="6858000" cy="9144000"/>
  <p:defaultTextStyle>
    <a:defPPr>
      <a:defRPr lang="en-US"/>
    </a:defPPr>
    <a:lvl1pPr marL="0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0986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7981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4975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1971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8967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5962" algn="l" defTabSz="91399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66"/>
    <a:srgbClr val="FA588A"/>
    <a:srgbClr val="F2D248"/>
    <a:srgbClr val="FBA3C9"/>
    <a:srgbClr val="F8569B"/>
    <a:srgbClr val="FE76B4"/>
    <a:srgbClr val="DD59E0"/>
    <a:srgbClr val="7864FD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92401" autoAdjust="0"/>
  </p:normalViewPr>
  <p:slideViewPr>
    <p:cSldViewPr>
      <p:cViewPr varScale="1">
        <p:scale>
          <a:sx n="100" d="100"/>
          <a:sy n="100" d="100"/>
        </p:scale>
        <p:origin x="744" y="176"/>
      </p:cViewPr>
      <p:guideLst>
        <p:guide orient="horz" pos="2160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E1E61E-DF33-E440-A984-7BB00820B4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BD570-B225-7346-8126-D76163D34C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8CA9F-4061-6342-B889-407E2C6089BF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2AE3-6754-A744-A9C9-43A917C004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F9E0-4E71-424E-95C8-9E1B99D9CF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0D125-74FB-6C46-BEDA-E6FFF45B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690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2692F-2554-40B8-9CD5-80DDE1B4B052}" type="datetimeFigureOut">
              <a:rPr lang="en-US" smtClean="0"/>
              <a:pPr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E1BE1-7A02-48CD-8A5D-D545851AD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078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94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90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86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81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975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71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67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62" algn="l" defTabSz="9139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85800"/>
            <a:ext cx="6172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C9C4E-8B94-174F-B7B6-A4A05FEADA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130436"/>
            <a:ext cx="1049274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1660" y="3886200"/>
            <a:ext cx="864108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99238-E97B-F44E-B8EC-E51B19991782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770AD-2F3E-3340-8853-D491DB3C3CA8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690" y="274640"/>
            <a:ext cx="277749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7220" y="274640"/>
            <a:ext cx="81267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D77F-F47D-6C42-BEEB-908BAEB1BE89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F75A-1E7C-3544-A767-CC920D4DF378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168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0F28-7972-8E48-80F1-9B0AC7BCB426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3897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6938C-3D42-A443-8DDD-70606A3010C8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236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8516-386F-6D44-90F5-9DB16DC95154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95618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FCF7-B727-E34A-82B6-A0C99080F7CC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722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5C90-2257-B248-B62D-3E0AECC035BC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63111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CA8-92C5-BD44-A316-A679839A2A11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06189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3DF0-7736-B642-BCF7-CFD2CC2699C0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51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4B2A-7544-2E46-86D2-CCDFDAFF7157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33AA-E232-6343-9DB4-508BDD94586D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69210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33601"/>
            <a:ext cx="11315700" cy="3962400"/>
          </a:xfrm>
        </p:spPr>
        <p:txBody>
          <a:bodyPr vert="horz" lIns="91399" tIns="45700" rIns="91399" bIns="45700" rtlCol="0" anchor="t">
            <a:normAutofit/>
          </a:bodyPr>
          <a:lstStyle>
            <a:lvl1pPr>
              <a:defRPr lang="en-US" sz="17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  <a:ea typeface="+mj-ea"/>
                <a:cs typeface="Arial" pitchFamily="34" charset="0"/>
              </a:defRPr>
            </a:lvl1pPr>
            <a:lvl2pPr>
              <a:defRPr 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2pPr>
            <a:lvl3pPr>
              <a:defRPr lang="en-US" sz="13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3pPr>
            <a:lvl4pPr>
              <a:defRPr 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4pPr>
            <a:lvl5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Book Antiqua" panose="02040602050305030304" pitchFamily="18" charset="0"/>
              </a:defRPr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33EB-C66A-754A-A7F6-55829491407C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10388301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443089"/>
            <a:ext cx="12344400" cy="13998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700" dirty="0"/>
          </a:p>
        </p:txBody>
      </p:sp>
      <p:sp>
        <p:nvSpPr>
          <p:cNvPr id="9" name="Isosceles Triangle 8"/>
          <p:cNvSpPr/>
          <p:nvPr userDrawn="1"/>
        </p:nvSpPr>
        <p:spPr>
          <a:xfrm flipV="1">
            <a:off x="8843266" y="381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0" name="Freeform 9"/>
          <p:cNvSpPr/>
          <p:nvPr userDrawn="1"/>
        </p:nvSpPr>
        <p:spPr>
          <a:xfrm flipH="1">
            <a:off x="8804845" y="381121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1" name="Freeform 10"/>
          <p:cNvSpPr/>
          <p:nvPr userDrawn="1"/>
        </p:nvSpPr>
        <p:spPr>
          <a:xfrm flipV="1">
            <a:off x="10388301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2" name="Freeform 11"/>
          <p:cNvSpPr/>
          <p:nvPr userDrawn="1"/>
        </p:nvSpPr>
        <p:spPr>
          <a:xfrm flipH="1" flipV="1">
            <a:off x="8804845" y="1843033"/>
            <a:ext cx="104451" cy="61971"/>
          </a:xfrm>
          <a:custGeom>
            <a:avLst/>
            <a:gdLst/>
            <a:ahLst/>
            <a:cxnLst/>
            <a:rect l="l" t="t" r="r" b="b"/>
            <a:pathLst>
              <a:path w="242596" h="194310">
                <a:moveTo>
                  <a:pt x="150495" y="0"/>
                </a:moveTo>
                <a:lnTo>
                  <a:pt x="152682" y="2754"/>
                </a:lnTo>
                <a:lnTo>
                  <a:pt x="242596" y="194310"/>
                </a:lnTo>
                <a:lnTo>
                  <a:pt x="0" y="194310"/>
                </a:lnTo>
                <a:close/>
              </a:path>
            </a:pathLst>
          </a:custGeom>
          <a:solidFill>
            <a:srgbClr val="907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14" name="Isosceles Triangle 13"/>
          <p:cNvSpPr/>
          <p:nvPr userDrawn="1"/>
        </p:nvSpPr>
        <p:spPr>
          <a:xfrm>
            <a:off x="8843266" y="1143000"/>
            <a:ext cx="1610640" cy="762000"/>
          </a:xfrm>
          <a:prstGeom prst="triangle">
            <a:avLst/>
          </a:prstGeom>
          <a:solidFill>
            <a:srgbClr val="F5C61B">
              <a:alpha val="86667"/>
            </a:srgbClr>
          </a:solidFill>
          <a:ln>
            <a:noFill/>
          </a:ln>
          <a:effectLst>
            <a:outerShdw blurRad="889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lvl="0" algn="ctr"/>
            <a:endParaRPr lang="en-US" sz="1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579120"/>
            <a:ext cx="7303770" cy="640080"/>
          </a:xfrm>
        </p:spPr>
        <p:txBody>
          <a:bodyPr vert="horz" lIns="91399" tIns="45700" rIns="91399" bIns="45700" rtlCol="0" anchor="ctr">
            <a:normAutofit/>
          </a:bodyPr>
          <a:lstStyle>
            <a:lvl1pPr algn="l">
              <a:defRPr lang="en-US" sz="320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</a:lstStyle>
          <a:p>
            <a:pPr lvl="0" algn="l"/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4"/>
          </p:nvPr>
        </p:nvSpPr>
        <p:spPr>
          <a:xfrm>
            <a:off x="308610" y="1205132"/>
            <a:ext cx="4834890" cy="381000"/>
          </a:xfrm>
        </p:spPr>
        <p:txBody>
          <a:bodyPr>
            <a:normAutofit/>
          </a:bodyPr>
          <a:lstStyle>
            <a:lvl1pPr marL="0" indent="0" algn="l">
              <a:buNone/>
              <a:defRPr sz="1700" b="0">
                <a:solidFill>
                  <a:srgbClr val="FFC000"/>
                </a:solidFill>
                <a:effectLst>
                  <a:outerShdw blurRad="50800" dist="38100" dir="5400000" algn="t" rotWithShape="0">
                    <a:prstClr val="black"/>
                  </a:outerShdw>
                </a:effectLst>
                <a:latin typeface="Book Antiqua" panose="02040602050305030304" pitchFamily="18" charset="0"/>
                <a:cs typeface="Arial" pitchFamily="34" charset="0"/>
              </a:defRPr>
            </a:lvl1pPr>
            <a:lvl2pPr marL="4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484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123" y="4406901"/>
            <a:ext cx="1049274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123" y="2906713"/>
            <a:ext cx="1049274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9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139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827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2849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74197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19896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65596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8776-FBEB-B349-9D6F-3D7DD1C7A7BA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5070" y="1600201"/>
            <a:ext cx="545211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4F22-2A30-7343-8F45-5E37D2506CF7}" type="datetime1">
              <a:rPr lang="en-IN" smtClean="0"/>
              <a:t>25/08/21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535113"/>
            <a:ext cx="545425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94" indent="0">
              <a:buNone/>
              <a:defRPr sz="2000" b="1"/>
            </a:lvl2pPr>
            <a:lvl3pPr marL="913990" indent="0">
              <a:buNone/>
              <a:defRPr sz="1700" b="1"/>
            </a:lvl3pPr>
            <a:lvl4pPr marL="1370986" indent="0">
              <a:buNone/>
              <a:defRPr sz="1600" b="1"/>
            </a:lvl4pPr>
            <a:lvl5pPr marL="1827981" indent="0">
              <a:buNone/>
              <a:defRPr sz="1600" b="1"/>
            </a:lvl5pPr>
            <a:lvl6pPr marL="2284975" indent="0">
              <a:buNone/>
              <a:defRPr sz="1600" b="1"/>
            </a:lvl6pPr>
            <a:lvl7pPr marL="2741971" indent="0">
              <a:buNone/>
              <a:defRPr sz="1600" b="1"/>
            </a:lvl7pPr>
            <a:lvl8pPr marL="3198967" indent="0">
              <a:buNone/>
              <a:defRPr sz="1600" b="1"/>
            </a:lvl8pPr>
            <a:lvl9pPr marL="36559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" y="2174875"/>
            <a:ext cx="54542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787" y="1535113"/>
            <a:ext cx="545639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94" indent="0">
              <a:buNone/>
              <a:defRPr sz="2000" b="1"/>
            </a:lvl2pPr>
            <a:lvl3pPr marL="913990" indent="0">
              <a:buNone/>
              <a:defRPr sz="1700" b="1"/>
            </a:lvl3pPr>
            <a:lvl4pPr marL="1370986" indent="0">
              <a:buNone/>
              <a:defRPr sz="1600" b="1"/>
            </a:lvl4pPr>
            <a:lvl5pPr marL="1827981" indent="0">
              <a:buNone/>
              <a:defRPr sz="1600" b="1"/>
            </a:lvl5pPr>
            <a:lvl6pPr marL="2284975" indent="0">
              <a:buNone/>
              <a:defRPr sz="1600" b="1"/>
            </a:lvl6pPr>
            <a:lvl7pPr marL="2741971" indent="0">
              <a:buNone/>
              <a:defRPr sz="1600" b="1"/>
            </a:lvl7pPr>
            <a:lvl8pPr marL="3198967" indent="0">
              <a:buNone/>
              <a:defRPr sz="1600" b="1"/>
            </a:lvl8pPr>
            <a:lvl9pPr marL="36559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787" y="2174875"/>
            <a:ext cx="545639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0FCD-A82B-A245-9B94-84BEA7D2DC91}" type="datetime1">
              <a:rPr lang="en-IN" smtClean="0"/>
              <a:t>25/08/21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67F39-B8FF-D744-AE8C-07AC455D1DBB}" type="datetime1">
              <a:rPr lang="en-IN" smtClean="0"/>
              <a:t>25/08/21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0689-0974-CF49-89F2-9BA234FAF72B}" type="datetime1">
              <a:rPr lang="en-IN" smtClean="0"/>
              <a:t>25/08/21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30" y="273049"/>
            <a:ext cx="406122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317" y="273061"/>
            <a:ext cx="6900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230" y="1435104"/>
            <a:ext cx="4061223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6994" indent="0">
              <a:buNone/>
              <a:defRPr sz="1200"/>
            </a:lvl2pPr>
            <a:lvl3pPr marL="913990" indent="0">
              <a:buNone/>
              <a:defRPr sz="900"/>
            </a:lvl3pPr>
            <a:lvl4pPr marL="1370986" indent="0">
              <a:buNone/>
              <a:defRPr sz="900"/>
            </a:lvl4pPr>
            <a:lvl5pPr marL="1827981" indent="0">
              <a:buNone/>
              <a:defRPr sz="900"/>
            </a:lvl5pPr>
            <a:lvl6pPr marL="2284975" indent="0">
              <a:buNone/>
              <a:defRPr sz="900"/>
            </a:lvl6pPr>
            <a:lvl7pPr marL="2741971" indent="0">
              <a:buNone/>
              <a:defRPr sz="900"/>
            </a:lvl7pPr>
            <a:lvl8pPr marL="3198967" indent="0">
              <a:buNone/>
              <a:defRPr sz="900"/>
            </a:lvl8pPr>
            <a:lvl9pPr marL="36559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184C-0661-5347-9EB1-0FF80CB80722}" type="datetime1">
              <a:rPr lang="en-IN" smtClean="0"/>
              <a:t>25/08/21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9589" y="4800601"/>
            <a:ext cx="740664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9589" y="612775"/>
            <a:ext cx="740664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94" indent="0">
              <a:buNone/>
              <a:defRPr sz="2800"/>
            </a:lvl2pPr>
            <a:lvl3pPr marL="913990" indent="0">
              <a:buNone/>
              <a:defRPr sz="2400"/>
            </a:lvl3pPr>
            <a:lvl4pPr marL="1370986" indent="0">
              <a:buNone/>
              <a:defRPr sz="2000"/>
            </a:lvl4pPr>
            <a:lvl5pPr marL="1827981" indent="0">
              <a:buNone/>
              <a:defRPr sz="2000"/>
            </a:lvl5pPr>
            <a:lvl6pPr marL="2284975" indent="0">
              <a:buNone/>
              <a:defRPr sz="2000"/>
            </a:lvl6pPr>
            <a:lvl7pPr marL="2741971" indent="0">
              <a:buNone/>
              <a:defRPr sz="2000"/>
            </a:lvl7pPr>
            <a:lvl8pPr marL="3198967" indent="0">
              <a:buNone/>
              <a:defRPr sz="2000"/>
            </a:lvl8pPr>
            <a:lvl9pPr marL="365596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9589" y="5367346"/>
            <a:ext cx="7406640" cy="804863"/>
          </a:xfrm>
        </p:spPr>
        <p:txBody>
          <a:bodyPr/>
          <a:lstStyle>
            <a:lvl1pPr marL="0" indent="0">
              <a:buNone/>
              <a:defRPr sz="1300"/>
            </a:lvl1pPr>
            <a:lvl2pPr marL="456994" indent="0">
              <a:buNone/>
              <a:defRPr sz="1200"/>
            </a:lvl2pPr>
            <a:lvl3pPr marL="913990" indent="0">
              <a:buNone/>
              <a:defRPr sz="900"/>
            </a:lvl3pPr>
            <a:lvl4pPr marL="1370986" indent="0">
              <a:buNone/>
              <a:defRPr sz="900"/>
            </a:lvl4pPr>
            <a:lvl5pPr marL="1827981" indent="0">
              <a:buNone/>
              <a:defRPr sz="900"/>
            </a:lvl5pPr>
            <a:lvl6pPr marL="2284975" indent="0">
              <a:buNone/>
              <a:defRPr sz="900"/>
            </a:lvl6pPr>
            <a:lvl7pPr marL="2741971" indent="0">
              <a:buNone/>
              <a:defRPr sz="900"/>
            </a:lvl7pPr>
            <a:lvl8pPr marL="3198967" indent="0">
              <a:buNone/>
              <a:defRPr sz="900"/>
            </a:lvl8pPr>
            <a:lvl9pPr marL="36559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C8927-E1DD-ED49-841F-1215FA76B8EA}" type="datetime1">
              <a:rPr lang="en-IN" smtClean="0"/>
              <a:t>25/08/21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274639"/>
            <a:ext cx="11109960" cy="1143000"/>
          </a:xfrm>
          <a:prstGeom prst="rect">
            <a:avLst/>
          </a:prstGeom>
        </p:spPr>
        <p:txBody>
          <a:bodyPr vert="horz" lIns="91399" tIns="45700" rIns="91399" bIns="457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600201"/>
            <a:ext cx="11109960" cy="4525963"/>
          </a:xfrm>
          <a:prstGeom prst="rect">
            <a:avLst/>
          </a:prstGeom>
        </p:spPr>
        <p:txBody>
          <a:bodyPr vert="horz" lIns="91399" tIns="45700" rIns="91399" bIns="457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" y="6356352"/>
            <a:ext cx="288036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C41F-530A-7C42-9792-617F23FABA5A}" type="datetime1">
              <a:rPr lang="en-IN" smtClean="0"/>
              <a:t>25/08/21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17670" y="6356352"/>
            <a:ext cx="390906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Innodesk Designovation Services.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6820" y="6356352"/>
            <a:ext cx="288036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dt="0"/>
  <p:txStyles>
    <p:titleStyle>
      <a:lvl1pPr algn="ctr" defTabSz="9139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50" indent="-342750" algn="l" defTabSz="9139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20" indent="-285622" algn="l" defTabSz="9139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7" indent="-228496" algn="l" defTabSz="9139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5" indent="-228496" algn="l" defTabSz="9139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79" indent="-228496" algn="l" defTabSz="9139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75" indent="-228496" algn="l" defTabSz="9139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67" indent="-228496" algn="l" defTabSz="9139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65" indent="-228496" algn="l" defTabSz="9139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0" indent="-228496" algn="l" defTabSz="9139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4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0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6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1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75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71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7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62" algn="l" defTabSz="9139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9226" y="124187"/>
            <a:ext cx="4905940" cy="646290"/>
          </a:xfrm>
          <a:prstGeom prst="rect">
            <a:avLst/>
          </a:prstGeom>
        </p:spPr>
        <p:txBody>
          <a:bodyPr wrap="none" lIns="91399" tIns="45700" rIns="91399" bIns="45700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6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Assignment – 1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(Individual)</a:t>
            </a:r>
            <a:endParaRPr lang="en-US" sz="36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5D59DB-EB49-E747-BECD-60D6E0B2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209333"/>
            <a:ext cx="1241451" cy="513934"/>
          </a:xfrm>
          <a:prstGeom prst="rect">
            <a:avLst/>
          </a:prstGeom>
        </p:spPr>
      </p:pic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1E7F8167-2356-E940-A65D-B60A758DB33E}"/>
              </a:ext>
            </a:extLst>
          </p:cNvPr>
          <p:cNvSpPr txBox="1">
            <a:spLocks/>
          </p:cNvSpPr>
          <p:nvPr/>
        </p:nvSpPr>
        <p:spPr>
          <a:xfrm>
            <a:off x="6579870" y="6492875"/>
            <a:ext cx="5764530" cy="365125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defPPr>
              <a:defRPr lang="en-US"/>
            </a:defPPr>
            <a:lvl1pPr marL="0" algn="ctr" defTabSz="91399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994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90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86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981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975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971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967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962" algn="l" defTabSz="913990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© 2020 Innodesk Designovation Services. All rights reserved.</a:t>
            </a:r>
            <a:endParaRPr lang="en-US" dirty="0"/>
          </a:p>
        </p:txBody>
      </p:sp>
      <p:pic>
        <p:nvPicPr>
          <p:cNvPr id="9" name="Picture 2" descr="Ganpat University Institute of Computer Technology">
            <a:extLst>
              <a:ext uri="{FF2B5EF4-FFF2-40B4-BE49-F238E27FC236}">
                <a16:creationId xmlns:a16="http://schemas.microsoft.com/office/drawing/2014/main" id="{739C69F9-8853-2C47-A92B-ED37BFAA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50" y="209333"/>
            <a:ext cx="2072009" cy="53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75990"/>
              </p:ext>
            </p:extLst>
          </p:nvPr>
        </p:nvGraphicFramePr>
        <p:xfrm>
          <a:off x="685800" y="1371600"/>
          <a:ext cx="10972799" cy="491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091">
                  <a:extLst>
                    <a:ext uri="{9D8B030D-6E8A-4147-A177-3AD203B41FA5}">
                      <a16:colId xmlns:a16="http://schemas.microsoft.com/office/drawing/2014/main" val="359251978"/>
                    </a:ext>
                  </a:extLst>
                </a:gridCol>
                <a:gridCol w="8440617">
                  <a:extLst>
                    <a:ext uri="{9D8B030D-6E8A-4147-A177-3AD203B41FA5}">
                      <a16:colId xmlns:a16="http://schemas.microsoft.com/office/drawing/2014/main" val="1902878471"/>
                    </a:ext>
                  </a:extLst>
                </a:gridCol>
                <a:gridCol w="1266091">
                  <a:extLst>
                    <a:ext uri="{9D8B030D-6E8A-4147-A177-3AD203B41FA5}">
                      <a16:colId xmlns:a16="http://schemas.microsoft.com/office/drawing/2014/main" val="4269420626"/>
                    </a:ext>
                  </a:extLst>
                </a:gridCol>
              </a:tblGrid>
              <a:tr h="6035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3784"/>
                  </a:ext>
                </a:extLst>
              </a:tr>
              <a:tr h="99211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(For 5 marks - answers must be in 150-200 words and for 10 marks - answers must be in 300-400 words)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55638"/>
                  </a:ext>
                </a:extLst>
              </a:tr>
              <a:tr h="94485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Design Thinking? How it can be useful in Entrepreneurship or start-up?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38660"/>
                  </a:ext>
                </a:extLst>
              </a:tr>
              <a:tr h="9921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 Explain your project in brief. 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 Which stage of your design research was/were very difficult and WHY? - Secondary Research, Observation, Empathy or Define.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94312"/>
                  </a:ext>
                </a:extLst>
              </a:tr>
              <a:tr h="9921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any case study or example about startup worldwide in which you can relate your learnings from the introduction to Entrepreneurship and Design Thinking sessions.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62103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16C7719-98FA-6A46-B852-709C65BC5C34}"/>
              </a:ext>
            </a:extLst>
          </p:cNvPr>
          <p:cNvSpPr/>
          <p:nvPr/>
        </p:nvSpPr>
        <p:spPr>
          <a:xfrm>
            <a:off x="4299890" y="771498"/>
            <a:ext cx="3744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(Deadline – 10</a:t>
            </a:r>
            <a:r>
              <a:rPr lang="en-US" sz="2000" baseline="30000" dirty="0">
                <a:solidFill>
                  <a:srgbClr val="FF0000"/>
                </a:solidFill>
              </a:rPr>
              <a:t>th</a:t>
            </a:r>
            <a:r>
              <a:rPr lang="en-US" sz="2000" dirty="0">
                <a:solidFill>
                  <a:srgbClr val="FF0000"/>
                </a:solidFill>
              </a:rPr>
              <a:t> September, 2021)</a:t>
            </a:r>
          </a:p>
        </p:txBody>
      </p:sp>
    </p:spTree>
    <p:extLst>
      <p:ext uri="{BB962C8B-B14F-4D97-AF65-F5344CB8AC3E}">
        <p14:creationId xmlns:p14="http://schemas.microsoft.com/office/powerpoint/2010/main" val="292077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137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 Antiqua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Karmjitsinh</dc:creator>
  <cp:lastModifiedBy>Microsoft Office User</cp:lastModifiedBy>
  <cp:revision>236</cp:revision>
  <dcterms:created xsi:type="dcterms:W3CDTF">2006-08-16T00:00:00Z</dcterms:created>
  <dcterms:modified xsi:type="dcterms:W3CDTF">2021-08-25T17:44:35Z</dcterms:modified>
</cp:coreProperties>
</file>