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94" r:id="rId6"/>
    <p:sldId id="296" r:id="rId7"/>
    <p:sldId id="305" r:id="rId8"/>
    <p:sldId id="297" r:id="rId9"/>
    <p:sldId id="299" r:id="rId10"/>
    <p:sldId id="300" r:id="rId11"/>
    <p:sldId id="301" r:id="rId12"/>
    <p:sldId id="298" r:id="rId13"/>
    <p:sldId id="304" r:id="rId14"/>
    <p:sldId id="291" r:id="rId15"/>
    <p:sldId id="292" r:id="rId16"/>
    <p:sldId id="293" r:id="rId1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9"/>
      <p:bold r:id="rId20"/>
    </p:embeddedFont>
    <p:embeddedFont>
      <p:font typeface="Bahnschrift Light" panose="020B0502040204020203" pitchFamily="34" charset="0"/>
      <p:regular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Merriweather" panose="00000500000000000000" pitchFamily="2" charset="0"/>
      <p:regular r:id="rId26"/>
      <p:bold r:id="rId27"/>
      <p:italic r:id="rId28"/>
      <p:boldItalic r:id="rId29"/>
    </p:embeddedFont>
    <p:embeddedFont>
      <p:font typeface="Photograph Signature" panose="02000500000000000000" pitchFamily="50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9CBB7D71-8BD9-4617-B19C-5F306E1EF7A7}">
          <p14:sldIdLst>
            <p14:sldId id="256"/>
            <p14:sldId id="257"/>
            <p14:sldId id="258"/>
            <p14:sldId id="261"/>
            <p14:sldId id="294"/>
            <p14:sldId id="296"/>
            <p14:sldId id="305"/>
            <p14:sldId id="297"/>
            <p14:sldId id="299"/>
            <p14:sldId id="300"/>
            <p14:sldId id="301"/>
            <p14:sldId id="298"/>
            <p14:sldId id="304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523F56-0D02-4175-A64D-45E582D6819D}">
  <a:tblStyle styleId="{80523F56-0D02-4175-A64D-45E582D681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281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96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51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97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578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07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12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386698" y="1919677"/>
            <a:ext cx="5860940" cy="1768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ED group project</a:t>
            </a:r>
            <a:br>
              <a:rPr lang="en-US" sz="4000" dirty="0"/>
            </a:br>
            <a:r>
              <a:rPr lang="en-US" sz="3200" dirty="0"/>
              <a:t>E-COMMERCE WEBSITE</a:t>
            </a:r>
            <a:br>
              <a:rPr lang="en-US" sz="4000" dirty="0"/>
            </a:br>
            <a:endParaRPr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01B60-9569-4755-B700-FB2C87811B99}"/>
              </a:ext>
            </a:extLst>
          </p:cNvPr>
          <p:cNvSpPr txBox="1"/>
          <p:nvPr/>
        </p:nvSpPr>
        <p:spPr>
          <a:xfrm>
            <a:off x="0" y="4835723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Entrepreneurship Development (2HS309)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455" y="160800"/>
            <a:ext cx="3373505" cy="582900"/>
          </a:xfrm>
        </p:spPr>
        <p:txBody>
          <a:bodyPr/>
          <a:lstStyle/>
          <a:p>
            <a:r>
              <a:rPr lang="en-US" sz="3200" dirty="0">
                <a:latin typeface="Bahnschrift Light" panose="020B0502040204020203" pitchFamily="34" charset="0"/>
              </a:rPr>
              <a:t>5 Deep Insights</a:t>
            </a:r>
            <a:endParaRPr lang="en-IN" sz="3200" dirty="0">
              <a:latin typeface="Bahnschrift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ADD52-653D-48BA-AF1F-33915E4DFD68}"/>
              </a:ext>
            </a:extLst>
          </p:cNvPr>
          <p:cNvSpPr txBox="1"/>
          <p:nvPr/>
        </p:nvSpPr>
        <p:spPr>
          <a:xfrm>
            <a:off x="1131750" y="925145"/>
            <a:ext cx="52684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doing these activities to buy Product.</a:t>
            </a:r>
            <a:endParaRPr lang="en-US" sz="1200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does research about all kinds of Products.</a:t>
            </a:r>
            <a:endParaRPr lang="en-US" sz="1200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Select the Product which he/she finds suitable for him/her.</a:t>
            </a:r>
            <a:endParaRPr lang="en-US" sz="1200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Compares about Product’s Price all the way around.</a:t>
            </a:r>
            <a:endParaRPr lang="en-US" sz="1200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Purchases that product from the website which gives discounts/offers to the User.</a:t>
            </a:r>
            <a:endParaRPr lang="en-US" sz="1200" b="0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4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7C826-8221-4687-9B24-9BA5975C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EAF21-5CD2-4844-BC9E-7AEC2E7F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0" y="781730"/>
            <a:ext cx="8154120" cy="4218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8E3B10-7B4B-4FEA-AB20-5C2C150BABF3}"/>
              </a:ext>
            </a:extLst>
          </p:cNvPr>
          <p:cNvSpPr txBox="1"/>
          <p:nvPr/>
        </p:nvSpPr>
        <p:spPr>
          <a:xfrm>
            <a:off x="2720340" y="160800"/>
            <a:ext cx="370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5W &amp; 1H of Kaizen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3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865" y="0"/>
            <a:ext cx="2076270" cy="582900"/>
          </a:xfrm>
        </p:spPr>
        <p:txBody>
          <a:bodyPr/>
          <a:lstStyle/>
          <a:p>
            <a:r>
              <a:rPr lang="en-US" sz="2800" dirty="0">
                <a:latin typeface="Bahnschrift Light" panose="020B0502040204020203" pitchFamily="34" charset="0"/>
              </a:rPr>
              <a:t>Persona-1</a:t>
            </a:r>
            <a:endParaRPr lang="en-IN" sz="2800" dirty="0"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ED0C-8A68-4DC7-BFF9-6B9CF7E19BE1}"/>
              </a:ext>
            </a:extLst>
          </p:cNvPr>
          <p:cNvSpPr txBox="1"/>
          <p:nvPr/>
        </p:nvSpPr>
        <p:spPr>
          <a:xfrm>
            <a:off x="220050" y="456075"/>
            <a:ext cx="12192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200" b="1" dirty="0">
                <a:effectLst/>
              </a:rPr>
              <a:t>Name: </a:t>
            </a:r>
            <a:r>
              <a:rPr lang="en-US" sz="1200" b="0" dirty="0" err="1">
                <a:effectLst/>
              </a:rPr>
              <a:t>Ujjval</a:t>
            </a:r>
            <a:r>
              <a:rPr lang="en-US" sz="1200" b="0" dirty="0">
                <a:effectLst/>
              </a:rPr>
              <a:t> Patel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200" b="1" dirty="0">
                <a:effectLst/>
              </a:rPr>
              <a:t>Age: </a:t>
            </a:r>
            <a:r>
              <a:rPr lang="en-US" sz="1200" b="0" dirty="0">
                <a:effectLst/>
              </a:rPr>
              <a:t>18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200" b="1" dirty="0">
                <a:effectLst/>
              </a:rPr>
              <a:t>Profession: </a:t>
            </a:r>
            <a:r>
              <a:rPr lang="en-US" sz="1200" b="0" dirty="0">
                <a:effectLst/>
              </a:rPr>
              <a:t>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B8D23-D4DE-49CC-A6A9-93486A8E300F}"/>
              </a:ext>
            </a:extLst>
          </p:cNvPr>
          <p:cNvSpPr txBox="1"/>
          <p:nvPr/>
        </p:nvSpPr>
        <p:spPr>
          <a:xfrm>
            <a:off x="1905783" y="674852"/>
            <a:ext cx="3581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2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Interest: </a:t>
            </a:r>
            <a:r>
              <a:rPr lang="en-US" sz="1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User come to our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E-Commerce website spend time to search for the respective product. He  shows interest in our product.</a:t>
            </a:r>
            <a:endParaRPr lang="en-US" sz="1200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D0EF5-50E9-4424-8C5F-F88DB682FF8B}"/>
              </a:ext>
            </a:extLst>
          </p:cNvPr>
          <p:cNvSpPr txBox="1"/>
          <p:nvPr/>
        </p:nvSpPr>
        <p:spPr>
          <a:xfrm>
            <a:off x="1905783" y="1547678"/>
            <a:ext cx="4094678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According to user needs we sort our products and show the them products which they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As Security and privacy is basic and most important need of a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Our website also ensures that the product needed by him must be available so that he/she should not worry and have to go to another place to search for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With the options of net banking we also provide user Cash on delivery facility which is also a need of user.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8BFEC-8FEA-4D20-8B22-C9BD287F4240}"/>
              </a:ext>
            </a:extLst>
          </p:cNvPr>
          <p:cNvSpPr txBox="1"/>
          <p:nvPr/>
        </p:nvSpPr>
        <p:spPr>
          <a:xfrm>
            <a:off x="6303311" y="3021799"/>
            <a:ext cx="2510125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Best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Best after market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Fastest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Compensation is given to the user by giving discount coupon if prior product is defective or due to late delivery.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A9DCF-3CD0-4002-9707-1083CDB5EDCE}"/>
              </a:ext>
            </a:extLst>
          </p:cNvPr>
          <p:cNvSpPr txBox="1"/>
          <p:nvPr/>
        </p:nvSpPr>
        <p:spPr>
          <a:xfrm>
            <a:off x="6303311" y="670515"/>
            <a:ext cx="241935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Powers: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After ordering the product if the user did not like the product then he/she can return the product with in 1 month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the product is returned or if the product is defective the user gets his money back.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87E25-B238-4A31-86B3-965E870770C3}"/>
              </a:ext>
            </a:extLst>
          </p:cNvPr>
          <p:cNvSpPr txBox="1"/>
          <p:nvPr/>
        </p:nvSpPr>
        <p:spPr>
          <a:xfrm>
            <a:off x="171307" y="2347646"/>
            <a:ext cx="121920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Behaviour:</a:t>
            </a:r>
          </a:p>
          <a:p>
            <a:r>
              <a:rPr lang="en-US" sz="1200" dirty="0"/>
              <a:t>We track the behaviour of the user on which type of product the user shows the interest and show them such products in recommendation.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BDC6D-FC8E-4D63-99EB-D62F89C4070A}"/>
              </a:ext>
            </a:extLst>
          </p:cNvPr>
          <p:cNvSpPr txBox="1"/>
          <p:nvPr/>
        </p:nvSpPr>
        <p:spPr>
          <a:xfrm>
            <a:off x="1628920" y="3822018"/>
            <a:ext cx="449074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Aspiration:</a:t>
            </a:r>
          </a:p>
          <a:p>
            <a:r>
              <a:rPr lang="en-US" dirty="0"/>
              <a:t>Whatever brands he searches or he likes or he buys, we recommend them.</a:t>
            </a:r>
          </a:p>
          <a:p>
            <a:r>
              <a:rPr lang="en-US" dirty="0"/>
              <a:t>Secure payment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43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865" y="0"/>
            <a:ext cx="2076270" cy="582900"/>
          </a:xfrm>
        </p:spPr>
        <p:txBody>
          <a:bodyPr/>
          <a:lstStyle/>
          <a:p>
            <a:r>
              <a:rPr lang="en-US" sz="2800" dirty="0">
                <a:latin typeface="Bahnschrift Light" panose="020B0502040204020203" pitchFamily="34" charset="0"/>
              </a:rPr>
              <a:t>Persona-2</a:t>
            </a:r>
            <a:endParaRPr lang="en-IN" sz="2800" dirty="0"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ED0C-8A68-4DC7-BFF9-6B9CF7E19BE1}"/>
              </a:ext>
            </a:extLst>
          </p:cNvPr>
          <p:cNvSpPr txBox="1"/>
          <p:nvPr/>
        </p:nvSpPr>
        <p:spPr>
          <a:xfrm>
            <a:off x="154819" y="872929"/>
            <a:ext cx="12192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effectLst/>
              </a:rPr>
              <a:t>Name: </a:t>
            </a:r>
            <a:r>
              <a:rPr lang="en-US" b="0" dirty="0" err="1">
                <a:effectLst/>
              </a:rPr>
              <a:t>Krupal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Age: </a:t>
            </a:r>
            <a:r>
              <a:rPr lang="en-US" b="0" dirty="0">
                <a:effectLst/>
              </a:rPr>
              <a:t>18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effectLst/>
              </a:rPr>
              <a:t>Profession: </a:t>
            </a:r>
            <a:r>
              <a:rPr lang="en-US" b="0" dirty="0">
                <a:effectLst/>
              </a:rPr>
              <a:t>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B8D23-D4DE-49CC-A6A9-93486A8E300F}"/>
              </a:ext>
            </a:extLst>
          </p:cNvPr>
          <p:cNvSpPr txBox="1"/>
          <p:nvPr/>
        </p:nvSpPr>
        <p:spPr>
          <a:xfrm>
            <a:off x="2188604" y="2303902"/>
            <a:ext cx="3432085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2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Interest :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20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Using AI we can find out User interest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20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 our website can show the product Of user interest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D0EF5-50E9-4424-8C5F-F88DB682FF8B}"/>
              </a:ext>
            </a:extLst>
          </p:cNvPr>
          <p:cNvSpPr txBox="1"/>
          <p:nvPr/>
        </p:nvSpPr>
        <p:spPr>
          <a:xfrm>
            <a:off x="1719260" y="803596"/>
            <a:ext cx="4094678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Needs: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our website can show those product which user wants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Security -&gt;most important needs of every user is security. Means our website can provides 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 availability  , safely delivery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8BFEC-8FEA-4D20-8B22-C9BD287F4240}"/>
              </a:ext>
            </a:extLst>
          </p:cNvPr>
          <p:cNvSpPr txBox="1"/>
          <p:nvPr/>
        </p:nvSpPr>
        <p:spPr>
          <a:xfrm>
            <a:off x="7005923" y="3263262"/>
            <a:ext cx="1743077" cy="16004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Values :-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Best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Cheapest price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Door to door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A9DCF-3CD0-4002-9707-1083CDB5EDCE}"/>
              </a:ext>
            </a:extLst>
          </p:cNvPr>
          <p:cNvSpPr txBox="1"/>
          <p:nvPr/>
        </p:nvSpPr>
        <p:spPr>
          <a:xfrm>
            <a:off x="6271561" y="781961"/>
            <a:ext cx="2419350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Powers :-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User get power on product delivery whatever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product available on 1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Ability to control data of user and they give track or information about 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87E25-B238-4A31-86B3-965E870770C3}"/>
              </a:ext>
            </a:extLst>
          </p:cNvPr>
          <p:cNvSpPr txBox="1"/>
          <p:nvPr/>
        </p:nvSpPr>
        <p:spPr>
          <a:xfrm>
            <a:off x="154819" y="2686450"/>
            <a:ext cx="12192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Behaviour :</a:t>
            </a:r>
          </a:p>
          <a:p>
            <a:r>
              <a:rPr lang="en-US" dirty="0"/>
              <a:t>They tract the user behaviour</a:t>
            </a:r>
          </a:p>
          <a:p>
            <a:r>
              <a:rPr lang="en-US" dirty="0"/>
              <a:t>Which product they search and there interest and need , etc.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BDC6D-FC8E-4D63-99EB-D62F89C4070A}"/>
              </a:ext>
            </a:extLst>
          </p:cNvPr>
          <p:cNvSpPr txBox="1"/>
          <p:nvPr/>
        </p:nvSpPr>
        <p:spPr>
          <a:xfrm>
            <a:off x="1700590" y="3909593"/>
            <a:ext cx="449074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Aspiration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search brand -&gt;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home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payment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06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7C826-8221-4687-9B24-9BA5975C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EB43C-C4DB-45E7-9B07-0098E9D8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92" y="1142885"/>
            <a:ext cx="7729016" cy="3147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138878-17E5-475F-97CC-E0094C0116AF}"/>
              </a:ext>
            </a:extLst>
          </p:cNvPr>
          <p:cNvSpPr txBox="1"/>
          <p:nvPr/>
        </p:nvSpPr>
        <p:spPr>
          <a:xfrm>
            <a:off x="2590800" y="51894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Customer-1 Journey Map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7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7C826-8221-4687-9B24-9BA5975C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3DE8-714F-46F2-92BB-DB1297108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6"/>
          <a:stretch/>
        </p:blipFill>
        <p:spPr>
          <a:xfrm>
            <a:off x="725847" y="1150721"/>
            <a:ext cx="7692306" cy="3131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AAB40-CDB5-4B24-A930-B3DDD1C05210}"/>
              </a:ext>
            </a:extLst>
          </p:cNvPr>
          <p:cNvSpPr txBox="1"/>
          <p:nvPr/>
        </p:nvSpPr>
        <p:spPr>
          <a:xfrm>
            <a:off x="2590800" y="51894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Customer-2 Journey Map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5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7C826-8221-4687-9B24-9BA5975C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1A146-0FAB-4DA9-8348-AB5B36581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86" y="283639"/>
            <a:ext cx="7344627" cy="45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1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93559" y="463098"/>
            <a:ext cx="8950441" cy="643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pc="-300" dirty="0"/>
              <a:t>team members</a:t>
            </a:r>
            <a:endParaRPr sz="4000" spc="-300" dirty="0"/>
          </a:p>
        </p:txBody>
      </p:sp>
      <p:sp>
        <p:nvSpPr>
          <p:cNvPr id="1897" name="Google Shape;1897;p14"/>
          <p:cNvSpPr txBox="1"/>
          <p:nvPr/>
        </p:nvSpPr>
        <p:spPr>
          <a:xfrm>
            <a:off x="1730879" y="1107068"/>
            <a:ext cx="5875799" cy="392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Krupal</a:t>
            </a: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Patel – 20162121007 (BDA)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Ujjval</a:t>
            </a: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Patel - 20162121021 (BDA)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Nitin Prajapati – 20162121022 (BDA)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Yash Prajapati -20162121023 (BDA)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Jinay</a:t>
            </a: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Shah - 20162121025 (BDA)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Purav</a:t>
            </a: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Shah - 20162121026 (BDA)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Rudra Patel – D2D (CBA)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Anuj Jani - D2D (CBA)</a:t>
            </a:r>
            <a:endParaRPr sz="18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93442" y="1852519"/>
            <a:ext cx="8783579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0" i="0" dirty="0">
                <a:solidFill>
                  <a:srgbClr val="202124"/>
                </a:solidFill>
                <a:effectLst/>
                <a:latin typeface="Photograph Signature" panose="02000500000000000000" pitchFamily="50" charset="0"/>
              </a:rPr>
              <a:t>The value of success without struggle is zero.</a:t>
            </a:r>
            <a:endParaRPr sz="6000" dirty="0">
              <a:latin typeface="Photograph Signature" panose="02000500000000000000" pitchFamily="50" charset="0"/>
            </a:endParaRPr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</p:spPr>
        <p:txBody>
          <a:bodyPr/>
          <a:lstStyle/>
          <a:p>
            <a:r>
              <a:rPr lang="en-US" sz="4400" dirty="0">
                <a:latin typeface="Bahnschrift Light" panose="020B0502040204020203" pitchFamily="34" charset="0"/>
              </a:rPr>
              <a:t>Stake Holder Mapping</a:t>
            </a:r>
            <a:endParaRPr lang="en-IN" sz="4400" dirty="0">
              <a:latin typeface="Bahnschrift Ligh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7CDCCB-EA1E-4A51-B879-CC5EB0322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50" y="1171575"/>
            <a:ext cx="2800350" cy="28003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1ADD52-653D-48BA-AF1F-33915E4DFD68}"/>
              </a:ext>
            </a:extLst>
          </p:cNvPr>
          <p:cNvSpPr txBox="1"/>
          <p:nvPr/>
        </p:nvSpPr>
        <p:spPr>
          <a:xfrm>
            <a:off x="561134" y="1128303"/>
            <a:ext cx="526843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 Core SH: Consumer who is interacting with the website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- Person who wants to buy a phone.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 Direct SH: Influencer of Consumer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- The one who influences the consumer to buy a phone.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 Indirect SH: Rest are those who do not directly influence the consumer.</a:t>
            </a:r>
            <a:endParaRPr lang="en-US" b="0" dirty="0">
              <a:effectLst/>
            </a:endParaRPr>
          </a:p>
          <a:p>
            <a:r>
              <a:rPr lang="en-US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- The One who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may or may not influence CORE or DIRECT    SH but they are part of the domain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</p:spPr>
        <p:txBody>
          <a:bodyPr/>
          <a:lstStyle/>
          <a:p>
            <a:r>
              <a:rPr lang="en-US" sz="3200" dirty="0">
                <a:latin typeface="Bahnschrift Light" panose="020B0502040204020203" pitchFamily="34" charset="0"/>
              </a:rPr>
              <a:t>Activities In Problem Space</a:t>
            </a:r>
            <a:endParaRPr lang="en-IN" sz="3200" dirty="0">
              <a:latin typeface="Bahnschrift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ADD52-653D-48BA-AF1F-33915E4DFD68}"/>
              </a:ext>
            </a:extLst>
          </p:cNvPr>
          <p:cNvSpPr txBox="1"/>
          <p:nvPr/>
        </p:nvSpPr>
        <p:spPr>
          <a:xfrm>
            <a:off x="561134" y="971312"/>
            <a:ext cx="526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b="0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4A75D-F1D5-4A6E-B98A-C7AEA8F30FE2}"/>
              </a:ext>
            </a:extLst>
          </p:cNvPr>
          <p:cNvSpPr txBox="1"/>
          <p:nvPr/>
        </p:nvSpPr>
        <p:spPr>
          <a:xfrm>
            <a:off x="827632" y="1137995"/>
            <a:ext cx="796929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doing these activities to buy Product.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does research about all kinds of Products.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Select the Product which he/she finds suitable for him/her.</a:t>
            </a:r>
            <a:endParaRPr lang="en-US" dirty="0"/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Compares about Product’s Price all the way around.</a:t>
            </a:r>
            <a:endParaRPr lang="en-US" dirty="0"/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Purchases that product from the website which gives discounts/offers to the User.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706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</p:spPr>
        <p:txBody>
          <a:bodyPr/>
          <a:lstStyle/>
          <a:p>
            <a:r>
              <a:rPr lang="en-US" sz="3600" dirty="0">
                <a:latin typeface="Bahnschrift Light" panose="020B0502040204020203" pitchFamily="34" charset="0"/>
              </a:rPr>
              <a:t>Process System</a:t>
            </a:r>
            <a:endParaRPr lang="en-IN" sz="3600" dirty="0">
              <a:latin typeface="Bahnschrift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ADD52-653D-48BA-AF1F-33915E4DFD68}"/>
              </a:ext>
            </a:extLst>
          </p:cNvPr>
          <p:cNvSpPr txBox="1"/>
          <p:nvPr/>
        </p:nvSpPr>
        <p:spPr>
          <a:xfrm>
            <a:off x="561134" y="971312"/>
            <a:ext cx="526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b="0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8993F-AD1F-447B-8C33-933F010F47D0}"/>
              </a:ext>
            </a:extLst>
          </p:cNvPr>
          <p:cNvSpPr txBox="1"/>
          <p:nvPr/>
        </p:nvSpPr>
        <p:spPr>
          <a:xfrm>
            <a:off x="932581" y="1125200"/>
            <a:ext cx="77204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Process of receiving orders</a:t>
            </a:r>
            <a:endParaRPr lang="en-US" b="0" dirty="0"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Customer places an order in your eCommerce system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i="0" u="none" strike="noStrike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Order details are extracted from your eCommerce system and entered into your business software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i="0" u="none" strike="noStrike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Order is passed to the warehouse to be processed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i="0" u="none" strike="noStrike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Order is placed for fulfilment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70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</p:spPr>
        <p:txBody>
          <a:bodyPr/>
          <a:lstStyle/>
          <a:p>
            <a:r>
              <a:rPr lang="en-US" sz="3600" dirty="0">
                <a:latin typeface="Bahnschrift Light" panose="020B0502040204020203" pitchFamily="34" charset="0"/>
              </a:rPr>
              <a:t>Process System</a:t>
            </a:r>
            <a:endParaRPr lang="en-IN" sz="3600" dirty="0">
              <a:latin typeface="Bahnschrift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ADD52-653D-48BA-AF1F-33915E4DFD68}"/>
              </a:ext>
            </a:extLst>
          </p:cNvPr>
          <p:cNvSpPr txBox="1"/>
          <p:nvPr/>
        </p:nvSpPr>
        <p:spPr>
          <a:xfrm>
            <a:off x="561134" y="971312"/>
            <a:ext cx="526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b="0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95959-9E10-4EEE-B0FA-359A92DDBADD}"/>
              </a:ext>
            </a:extLst>
          </p:cNvPr>
          <p:cNvSpPr txBox="1"/>
          <p:nvPr/>
        </p:nvSpPr>
        <p:spPr>
          <a:xfrm>
            <a:off x="804048" y="743700"/>
            <a:ext cx="753590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600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Sub Process of receiving orders</a:t>
            </a:r>
            <a:endParaRPr lang="en-US" sz="1600" b="0" dirty="0"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Sales order details are manually extracted from your eCommerce system. Information includes customer information, description and ID of product ordered, payment details and transaction ID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Employee manually checks sales order data for a correlation with your business rules e.g. full address, contact details, products ordered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Employee manually enters order and customer details into your business software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Employee manually creates and sends an order received notification to the customer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If an employee identifies any anomalies they will need to contact the customer to resolve the issue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If an issue cannot be resolved the employee may have to manually cancel the order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Order is passed to warehouse for processing</a:t>
            </a:r>
          </a:p>
        </p:txBody>
      </p:sp>
    </p:spTree>
    <p:extLst>
      <p:ext uri="{BB962C8B-B14F-4D97-AF65-F5344CB8AC3E}">
        <p14:creationId xmlns:p14="http://schemas.microsoft.com/office/powerpoint/2010/main" val="230472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</p:spPr>
        <p:txBody>
          <a:bodyPr/>
          <a:lstStyle/>
          <a:p>
            <a:r>
              <a:rPr lang="en-US" sz="3600" dirty="0">
                <a:latin typeface="Bahnschrift Light" panose="020B0502040204020203" pitchFamily="34" charset="0"/>
              </a:rPr>
              <a:t>Customer Touch Points</a:t>
            </a:r>
            <a:endParaRPr lang="en-IN" sz="3600" dirty="0">
              <a:latin typeface="Bahnschrift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C1F0A-28C0-4ED9-B610-B63B3D2380DB}"/>
              </a:ext>
            </a:extLst>
          </p:cNvPr>
          <p:cNvSpPr txBox="1"/>
          <p:nvPr/>
        </p:nvSpPr>
        <p:spPr>
          <a:xfrm>
            <a:off x="1762055" y="1915568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9BC24-0322-4F16-A0E2-F35845AD9F9F}"/>
              </a:ext>
            </a:extLst>
          </p:cNvPr>
          <p:cNvSpPr txBox="1"/>
          <p:nvPr/>
        </p:nvSpPr>
        <p:spPr>
          <a:xfrm>
            <a:off x="700817" y="1364717"/>
            <a:ext cx="476555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attract users through various social media platforms by advertising our products.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give brochures to the people in the street to advertise our products.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advertise 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television,radio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etc.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give goodies or more discounts to the users.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give faster delivery to the user.</a:t>
            </a:r>
            <a:endParaRPr lang="en-US" b="0" dirty="0"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9F750D-8C11-40B4-B806-CE4C70166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113" y="1095375"/>
            <a:ext cx="2971800" cy="295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4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7C826-8221-4687-9B24-9BA5975C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EE919-5141-4AF7-86FA-5745B65CE45A}"/>
              </a:ext>
            </a:extLst>
          </p:cNvPr>
          <p:cNvSpPr txBox="1"/>
          <p:nvPr/>
        </p:nvSpPr>
        <p:spPr>
          <a:xfrm>
            <a:off x="3252362" y="-6755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AEIOU Canvas</a:t>
            </a:r>
            <a:endParaRPr lang="en-IN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550D0D-A804-46E4-AB18-F668EC7F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68" y="516465"/>
            <a:ext cx="6424663" cy="4537418"/>
          </a:xfrm>
          <a:prstGeom prst="snip2DiagRect">
            <a:avLst>
              <a:gd name="adj1" fmla="val 0"/>
              <a:gd name="adj2" fmla="val 1343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4569628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925</Words>
  <Application>Microsoft Office PowerPoint</Application>
  <PresentationFormat>On-screen Show (16:9)</PresentationFormat>
  <Paragraphs>124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Wingdings</vt:lpstr>
      <vt:lpstr>Amatic SC</vt:lpstr>
      <vt:lpstr>Merriweather</vt:lpstr>
      <vt:lpstr>Photograph Signature</vt:lpstr>
      <vt:lpstr>Arial</vt:lpstr>
      <vt:lpstr>Bahnschrift Light</vt:lpstr>
      <vt:lpstr>Century Gothic</vt:lpstr>
      <vt:lpstr>Nathaniel template</vt:lpstr>
      <vt:lpstr>ED group project E-COMMERCE WEBSITE </vt:lpstr>
      <vt:lpstr>team members</vt:lpstr>
      <vt:lpstr>PowerPoint Presentation</vt:lpstr>
      <vt:lpstr>Stake Holder Mapping</vt:lpstr>
      <vt:lpstr>Activities In Problem Space</vt:lpstr>
      <vt:lpstr>Process System</vt:lpstr>
      <vt:lpstr>Process System</vt:lpstr>
      <vt:lpstr>Customer Touch Points</vt:lpstr>
      <vt:lpstr>PowerPoint Presentation</vt:lpstr>
      <vt:lpstr>5 Deep Insights</vt:lpstr>
      <vt:lpstr>PowerPoint Presentation</vt:lpstr>
      <vt:lpstr>Persona-1</vt:lpstr>
      <vt:lpstr>Persona-2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Prajapati yash p 2121023 (bda)</dc:title>
  <dc:creator>Yash Prajapati</dc:creator>
  <cp:lastModifiedBy>Yash</cp:lastModifiedBy>
  <cp:revision>28</cp:revision>
  <dcterms:modified xsi:type="dcterms:W3CDTF">2021-09-21T03:07:07Z</dcterms:modified>
</cp:coreProperties>
</file>