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Amatic SC"/>
      <p:regular r:id="rId20"/>
      <p:bold r:id="rId21"/>
    </p:embeddedFont>
    <p:embeddedFont>
      <p:font typeface="Merriweather"/>
      <p:regular r:id="rId22"/>
      <p:bold r:id="rId23"/>
      <p:italic r:id="rId24"/>
      <p:boldItalic r:id="rId25"/>
    </p:embeddedFont>
    <p:embeddedFont>
      <p:font typeface="Century Goth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regular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AmaticSC-bold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enturyGothic-regular.fntdata"/><Relationship Id="rId25" Type="http://schemas.openxmlformats.org/officeDocument/2006/relationships/font" Target="fonts/Merriweather-boldItalic.fntdata"/><Relationship Id="rId28" Type="http://schemas.openxmlformats.org/officeDocument/2006/relationships/font" Target="fonts/CenturyGothic-italic.fntdata"/><Relationship Id="rId27" Type="http://schemas.openxmlformats.org/officeDocument/2006/relationships/font" Target="fonts/CenturyGothi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enturyGothic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5" name="Google Shape;5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1" name="Google Shape;5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8" name="Google Shape;5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5" name="Google Shape;5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00fdeb8e18_0_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00fdeb8e1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00fdeb8e18_0_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00fdeb8e1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00fdeb8e18_0_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00fdeb8e1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1" name="Google Shape;5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00fdeb8e1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00fdeb8e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00fdeb8e18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00fdeb8e1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00fdeb8e18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00fdeb8e1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00fdeb8e18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00fdeb8e1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00fdeb8e18_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00fdeb8e1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00fdeb8e18_0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00fdeb8e1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rect b="b" l="l" r="r" t="t"/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rect b="b" l="l" r="r" t="t"/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rect b="b" l="l" r="r" t="t"/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rect b="b" l="l" r="r" t="t"/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rect b="b" l="l" r="r" t="t"/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rect b="b" l="l" r="r" t="t"/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rect b="b" l="l" r="r" t="t"/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rect b="b" l="l" r="r" t="t"/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rect b="b" l="l" r="r" t="t"/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rect b="b" l="l" r="r" t="t"/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rect b="b" l="l" r="r" t="t"/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rect b="b" l="l" r="r" t="t"/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rect b="b" l="l" r="r" t="t"/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rect b="b" l="l" r="r" t="t"/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rect b="b" l="l" r="r" t="t"/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rect b="b" l="l" r="r" t="t"/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rect b="b" l="l" r="r" t="t"/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rect b="b" l="l" r="r" t="t"/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rect b="b" l="l" r="r" t="t"/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rect b="b" l="l" r="r" t="t"/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rect b="b" l="l" r="r" t="t"/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rect b="b" l="l" r="r" t="t"/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rect b="b" l="l" r="r" t="t"/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rect b="b" l="l" r="r" t="t"/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rect b="b" l="l" r="r" t="t"/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rect b="b" l="l" r="r" t="t"/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rect b="b" l="l" r="r" t="t"/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rect b="b" l="l" r="r" t="t"/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rect b="b" l="l" r="r" t="t"/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2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rect b="b" l="l" r="r" t="t"/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rect b="b" l="l" r="r" t="t"/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rect b="b" l="l" r="r" t="t"/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rect b="b" l="l" r="r" t="t"/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rect b="b" l="l" r="r" t="t"/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rect b="b" l="l" r="r" t="t"/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rect b="b" l="l" r="r" t="t"/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rect b="b" l="l" r="r" t="t"/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rect b="b" l="l" r="r" t="t"/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rect b="b" l="l" r="r" t="t"/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rect b="b" l="l" r="r" t="t"/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rect b="b" l="l" r="r" t="t"/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rect b="b" l="l" r="r" t="t"/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rect b="b" l="l" r="r" t="t"/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rect b="b" l="l" r="r" t="t"/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rect b="b" l="l" r="r" t="t"/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rect b="b" l="l" r="r" t="t"/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rect b="b" l="l" r="r" t="t"/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rect b="b" l="l" r="r" t="t"/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rect b="b" l="l" r="r" t="t"/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rect b="b" l="l" r="r" t="t"/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rect b="b" l="l" r="r" t="t"/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rect b="b" l="l" r="r" t="t"/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rect b="b" l="l" r="r" t="t"/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rect b="b" l="l" r="r" t="t"/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rect b="b" l="l" r="r" t="t"/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rect b="b" l="l" r="r" t="t"/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rect b="b" l="l" r="r" t="t"/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rect b="b" l="l" r="r" t="t"/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3" cy="1079998"/>
            <a:chOff x="1573057" y="5173288"/>
            <a:chExt cx="3285191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rect b="b" l="l" r="r" t="t"/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rect b="b" l="l" r="r" t="t"/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rect b="b" l="l" r="r" t="t"/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rect b="b" l="l" r="r" t="t"/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rect b="b" l="l" r="r" t="t"/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rect b="b" l="l" r="r" t="t"/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rect b="b" l="l" r="r" t="t"/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rect b="b" l="l" r="r" t="t"/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rect b="b" l="l" r="r" t="t"/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rect b="b" l="l" r="r" t="t"/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rect b="b" l="l" r="r" t="t"/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rect b="b" l="l" r="r" t="t"/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rect b="b" l="l" r="r" t="t"/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rect b="b" l="l" r="r" t="t"/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rect b="b" l="l" r="r" t="t"/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rect b="b" l="l" r="r" t="t"/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rect b="b" l="l" r="r" t="t"/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rect b="b" l="l" r="r" t="t"/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rect b="b" l="l" r="r" t="t"/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rect b="b" l="l" r="r" t="t"/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rect b="b" l="l" r="r" t="t"/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rect b="b" l="l" r="r" t="t"/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rect b="b" l="l" r="r" t="t"/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rect b="b" l="l" r="r" t="t"/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rect b="b" l="l" r="r" t="t"/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rect b="b" l="l" r="r" t="t"/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rect b="b" l="l" r="r" t="t"/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rect b="b" l="l" r="r" t="t"/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rect b="b" l="l" r="r" t="t"/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rect b="b" l="l" r="r" t="t"/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rect b="b" l="l" r="r" t="t"/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rect b="b" l="l" r="r" t="t"/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rect b="b" l="l" r="r" t="t"/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rect b="b" l="l" r="r" t="t"/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rect b="b" l="l" r="r" t="t"/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rect b="b" l="l" r="r" t="t"/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rect b="b" l="l" r="r" t="t"/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rect b="b" l="l" r="r" t="t"/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rect b="b" l="l" r="r" t="t"/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rect b="b" l="l" r="r" t="t"/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rect b="b" l="l" r="r" t="t"/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rect b="b" l="l" r="r" t="t"/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rect b="b" l="l" r="r" t="t"/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rect b="b" l="l" r="r" t="t"/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rect b="b" l="l" r="r" t="t"/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rect b="b" l="l" r="r" t="t"/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rect b="b" l="l" r="r" t="t"/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rect b="b" l="l" r="r" t="t"/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rect b="b" l="l" r="r" t="t"/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rect b="b" l="l" r="r" t="t"/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rect b="b" l="l" r="r" t="t"/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rect b="b" l="l" r="r" t="t"/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rect b="b" l="l" r="r" t="t"/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rect b="b" l="l" r="r" t="t"/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rect b="b" l="l" r="r" t="t"/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rect b="b" l="l" r="r" t="t"/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rect b="b" l="l" r="r" t="t"/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rect b="b" l="l" r="r" t="t"/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rect b="b" l="l" r="r" t="t"/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rect b="b" l="l" r="r" t="t"/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rect b="b" l="l" r="r" t="t"/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rect b="b" l="l" r="r" t="t"/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rect b="b" l="l" r="r" t="t"/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rect b="b" l="l" r="r" t="t"/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rect b="b" l="l" r="r" t="t"/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rect b="b" l="l" r="r" t="t"/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rect b="b" l="l" r="r" t="t"/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rect b="b" l="l" r="r" t="t"/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rect b="b" l="l" r="r" t="t"/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rect b="b" l="l" r="r" t="t"/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rect b="b" l="l" r="r" t="t"/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rect b="b" l="l" r="r" t="t"/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rect b="b" l="l" r="r" t="t"/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rect b="b" l="l" r="r" t="t"/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rect b="b" l="l" r="r" t="t"/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rect b="b" l="l" r="r" t="t"/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rect b="b" l="l" r="r" t="t"/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rect b="b" l="l" r="r" t="t"/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rect b="b" l="l" r="r" t="t"/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rect b="b" l="l" r="r" t="t"/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rect b="b" l="l" r="r" t="t"/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rect b="b" l="l" r="r" t="t"/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rect b="b" l="l" r="r" t="t"/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rect b="b" l="l" r="r" t="t"/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rect b="b" l="l" r="r" t="t"/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rect b="b" l="l" r="r" t="t"/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rect b="b" l="l" r="r" t="t"/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rect b="b" l="l" r="r" t="t"/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rect b="b" l="l" r="r" t="t"/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rect b="b" l="l" r="r" t="t"/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rect b="b" l="l" r="r" t="t"/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rect b="b" l="l" r="r" t="t"/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rect b="b" l="l" r="r" t="t"/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rect b="b" l="l" r="r" t="t"/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rect b="b" l="l" r="r" t="t"/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rect b="b" l="l" r="r" t="t"/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" name="Google Shape;211;p2"/>
          <p:cNvSpPr txBox="1"/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3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214" name="Google Shape;214;p3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" name="Google Shape;217;p3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218" name="Google Shape;218;p3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" name="Google Shape;221;p3"/>
          <p:cNvGrpSpPr/>
          <p:nvPr/>
        </p:nvGrpSpPr>
        <p:grpSpPr>
          <a:xfrm>
            <a:off x="50" y="1232900"/>
            <a:ext cx="454630" cy="816990"/>
            <a:chOff x="50" y="1232900"/>
            <a:chExt cx="454630" cy="816990"/>
          </a:xfrm>
        </p:grpSpPr>
        <p:sp>
          <p:nvSpPr>
            <p:cNvPr id="222" name="Google Shape;222;p3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225;p3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226" name="Google Shape;226;p3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" name="Google Shape;229;p3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230" name="Google Shape;230;p3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8" name="Google Shape;238;p3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239" name="Google Shape;239;p3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" name="Google Shape;247;p3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248" name="Google Shape;248;p3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" name="Google Shape;258;p3"/>
          <p:cNvGrpSpPr/>
          <p:nvPr/>
        </p:nvGrpSpPr>
        <p:grpSpPr>
          <a:xfrm>
            <a:off x="7847220" y="3073038"/>
            <a:ext cx="598867" cy="595529"/>
            <a:chOff x="5944870" y="3341438"/>
            <a:chExt cx="598867" cy="595529"/>
          </a:xfrm>
        </p:grpSpPr>
        <p:sp>
          <p:nvSpPr>
            <p:cNvPr id="259" name="Google Shape;259;p3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1" name="Google Shape;261;p3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262" name="Google Shape;262;p3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" name="Google Shape;266;p3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267" name="Google Shape;267;p3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7" name="Google Shape;397;p3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98" name="Google Shape;398;p3"/>
          <p:cNvSpPr txBox="1"/>
          <p:nvPr>
            <p:ph idx="1" type="body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99" name="Google Shape;399;p3"/>
          <p:cNvSpPr txBox="1"/>
          <p:nvPr>
            <p:ph idx="2" type="body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00" name="Google Shape;400;p3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">
  <p:cSld name="BLANK_1_1">
    <p:bg>
      <p:bgPr>
        <a:solidFill>
          <a:schemeClr val="accent1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4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403" name="Google Shape;403;p4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6" name="Google Shape;406;p4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7" name="Google Shape;407;p4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408" name="Google Shape;408;p4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7" name="Google Shape;417;p4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418" name="Google Shape;418;p4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2" name="Google Shape;432;p4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433" name="Google Shape;433;p4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6" name="Google Shape;436;p4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437" name="Google Shape;437;p4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6" name="Google Shape;496;p4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497" name="Google Shape;497;p4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2" name="Google Shape;512;p4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i="0" sz="2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i="0" sz="2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i="0" sz="2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i="0" sz="2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i="0" sz="2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i="0" sz="2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i="0" sz="2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i="0" sz="2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i="0" sz="2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"/>
          <p:cNvSpPr txBox="1"/>
          <p:nvPr>
            <p:ph type="ctrTitle"/>
          </p:nvPr>
        </p:nvSpPr>
        <p:spPr>
          <a:xfrm>
            <a:off x="1641530" y="1687330"/>
            <a:ext cx="5860800" cy="17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lang="en-US" sz="4800"/>
              <a:t>ED group project</a:t>
            </a:r>
            <a:br>
              <a:rPr lang="en-US" sz="4000"/>
            </a:br>
            <a:r>
              <a:rPr lang="en-US" sz="4000"/>
              <a:t>Zap! (</a:t>
            </a:r>
            <a:r>
              <a:rPr lang="en-US" sz="3200"/>
              <a:t>E-COMMERCE)</a:t>
            </a:r>
            <a:br>
              <a:rPr lang="en-US" sz="4000"/>
            </a:br>
            <a:endParaRPr sz="4000"/>
          </a:p>
        </p:txBody>
      </p:sp>
      <p:sp>
        <p:nvSpPr>
          <p:cNvPr id="518" name="Google Shape;518;p5"/>
          <p:cNvSpPr txBox="1"/>
          <p:nvPr/>
        </p:nvSpPr>
        <p:spPr>
          <a:xfrm>
            <a:off x="0" y="4835723"/>
            <a:ext cx="367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97170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Entrepreneurship Development (2HS309)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4"/>
          <p:cNvSpPr txBox="1"/>
          <p:nvPr>
            <p:ph type="title"/>
          </p:nvPr>
        </p:nvSpPr>
        <p:spPr>
          <a:xfrm>
            <a:off x="2896822" y="0"/>
            <a:ext cx="3350355" cy="64397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800"/>
              <a:t>Mind-Map</a:t>
            </a:r>
            <a:endParaRPr sz="2800"/>
          </a:p>
        </p:txBody>
      </p:sp>
      <p:sp>
        <p:nvSpPr>
          <p:cNvPr id="574" name="Google Shape;574;p14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5" name="Google Shape;575;p14"/>
          <p:cNvPicPr preferRelativeResize="0"/>
          <p:nvPr/>
        </p:nvPicPr>
        <p:blipFill rotWithShape="1">
          <a:blip r:embed="rId3">
            <a:alphaModFix/>
          </a:blip>
          <a:srcRect b="14211" l="2" r="-2" t="6833"/>
          <a:stretch/>
        </p:blipFill>
        <p:spPr>
          <a:xfrm>
            <a:off x="0" y="643970"/>
            <a:ext cx="9143800" cy="4061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5"/>
          <p:cNvSpPr txBox="1"/>
          <p:nvPr>
            <p:ph type="title"/>
          </p:nvPr>
        </p:nvSpPr>
        <p:spPr>
          <a:xfrm>
            <a:off x="0" y="-385"/>
            <a:ext cx="9144000" cy="64397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3600"/>
              <a:t>Prototype - 1</a:t>
            </a:r>
            <a:endParaRPr sz="3600"/>
          </a:p>
        </p:txBody>
      </p:sp>
      <p:sp>
        <p:nvSpPr>
          <p:cNvPr id="581" name="Google Shape;581;p15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2" name="Google Shape;58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328" y="643585"/>
            <a:ext cx="8905344" cy="4257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6"/>
          <p:cNvSpPr txBox="1"/>
          <p:nvPr>
            <p:ph type="title"/>
          </p:nvPr>
        </p:nvSpPr>
        <p:spPr>
          <a:xfrm>
            <a:off x="0" y="-385"/>
            <a:ext cx="9144000" cy="64397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3600"/>
              <a:t>Prototype - 2</a:t>
            </a:r>
            <a:endParaRPr sz="3600"/>
          </a:p>
        </p:txBody>
      </p:sp>
      <p:sp>
        <p:nvSpPr>
          <p:cNvPr id="588" name="Google Shape;588;p16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9" name="Google Shape;58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328" y="643585"/>
            <a:ext cx="8905344" cy="4257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/>
          <p:nvPr>
            <p:ph type="title"/>
          </p:nvPr>
        </p:nvSpPr>
        <p:spPr>
          <a:xfrm>
            <a:off x="1131750" y="79600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Business</a:t>
            </a:r>
            <a:r>
              <a:rPr lang="en-US" sz="2800"/>
              <a:t> Model CANVAS</a:t>
            </a:r>
            <a:endParaRPr sz="2800"/>
          </a:p>
        </p:txBody>
      </p:sp>
      <p:sp>
        <p:nvSpPr>
          <p:cNvPr id="595" name="Google Shape;595;p17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6" name="Google Shape;5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675" y="840175"/>
            <a:ext cx="6876711" cy="41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8"/>
          <p:cNvSpPr txBox="1"/>
          <p:nvPr>
            <p:ph type="title"/>
          </p:nvPr>
        </p:nvSpPr>
        <p:spPr>
          <a:xfrm>
            <a:off x="1131750" y="79600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Value proposition </a:t>
            </a:r>
            <a:r>
              <a:rPr lang="en-US" sz="2800"/>
              <a:t>CANVAS</a:t>
            </a:r>
            <a:endParaRPr sz="2800"/>
          </a:p>
        </p:txBody>
      </p:sp>
      <p:sp>
        <p:nvSpPr>
          <p:cNvPr id="602" name="Google Shape;602;p18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3" name="Google Shape;6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963" y="724450"/>
            <a:ext cx="6606931" cy="417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9"/>
          <p:cNvSpPr txBox="1"/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</a:t>
            </a:r>
            <a:r>
              <a:rPr lang="en-US"/>
              <a:t> you 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"/>
          <p:cNvSpPr txBox="1"/>
          <p:nvPr>
            <p:ph type="title"/>
          </p:nvPr>
        </p:nvSpPr>
        <p:spPr>
          <a:xfrm>
            <a:off x="193559" y="463098"/>
            <a:ext cx="8950441" cy="64397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4000"/>
              <a:t>team members</a:t>
            </a:r>
            <a:endParaRPr sz="4000"/>
          </a:p>
        </p:txBody>
      </p:sp>
      <p:sp>
        <p:nvSpPr>
          <p:cNvPr id="524" name="Google Shape;524;p6"/>
          <p:cNvSpPr txBox="1"/>
          <p:nvPr/>
        </p:nvSpPr>
        <p:spPr>
          <a:xfrm>
            <a:off x="2109000" y="1390627"/>
            <a:ext cx="5894400" cy="28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Krupal Patel – 20162121007 (BDA)</a:t>
            </a:r>
            <a:endParaRPr sz="18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Ujjval Patel - 20162121021 (BDA)</a:t>
            </a:r>
            <a:endParaRPr sz="18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Nitin Prajapati – 20162121022 (BDA)</a:t>
            </a:r>
            <a:endParaRPr sz="18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Yash Prajapati -20162121023 (BDA)</a:t>
            </a:r>
            <a:endParaRPr sz="18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Jinay Shah - 20162121025 (BDA)</a:t>
            </a:r>
            <a:endParaRPr sz="18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Purav Shah - 20162121026 (BDA)</a:t>
            </a:r>
            <a:endParaRPr sz="18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Rudra Patel – D2D (CBA)</a:t>
            </a:r>
            <a:endParaRPr sz="18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Anuj Jani - D2D (CBA)</a:t>
            </a:r>
            <a:endParaRPr sz="18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25" name="Google Shape;525;p6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"/>
          <p:cNvSpPr txBox="1"/>
          <p:nvPr>
            <p:ph type="title"/>
          </p:nvPr>
        </p:nvSpPr>
        <p:spPr>
          <a:xfrm>
            <a:off x="1131750" y="321600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3200"/>
              <a:t>40 ideas using tools &amp; techniques of ideation</a:t>
            </a:r>
            <a:endParaRPr/>
          </a:p>
        </p:txBody>
      </p:sp>
      <p:sp>
        <p:nvSpPr>
          <p:cNvPr id="531" name="Google Shape;531;p7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2" name="Google Shape;532;p7"/>
          <p:cNvSpPr txBox="1"/>
          <p:nvPr/>
        </p:nvSpPr>
        <p:spPr>
          <a:xfrm>
            <a:off x="333475" y="1032725"/>
            <a:ext cx="83358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1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❖"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Brainstorming:</a:t>
            </a:r>
            <a:endParaRPr sz="18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erriweather"/>
              <a:buChar char="●"/>
            </a:pPr>
            <a:r>
              <a:rPr b="0" i="0" lang="en-US" sz="1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Improving user interface so that user feels comfortable on website</a:t>
            </a:r>
            <a:endParaRPr sz="1700"/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erriweather"/>
              <a:buChar char="●"/>
            </a:pPr>
            <a:r>
              <a:rPr b="0" i="0" lang="en-US" sz="1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There are problems related payment so we included payment gateway so  that online  payment as well as cash on delivery can also be done</a:t>
            </a:r>
            <a:endParaRPr sz="1700"/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erriweather"/>
              <a:buChar char="●"/>
            </a:pPr>
            <a:r>
              <a:rPr b="0" i="0" lang="en-US" sz="1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Return policy is made flexible for users</a:t>
            </a:r>
            <a:endParaRPr sz="1700"/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erriweather"/>
              <a:buChar char="●"/>
            </a:pPr>
            <a:r>
              <a:rPr b="0" i="0" lang="en-US" sz="1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  Fast delivery </a:t>
            </a:r>
            <a:endParaRPr sz="1700"/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erriweather"/>
              <a:buChar char="●"/>
            </a:pPr>
            <a:r>
              <a:rPr b="0" i="0" lang="en-US" sz="1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Discount</a:t>
            </a:r>
            <a:endParaRPr sz="1700"/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-US" sz="17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0" i="0" lang="en-US" sz="1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Free shipping anywhere in the world became possible through raised   funding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8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8" name="Google Shape;538;p8"/>
          <p:cNvSpPr txBox="1"/>
          <p:nvPr/>
        </p:nvSpPr>
        <p:spPr>
          <a:xfrm>
            <a:off x="333475" y="1032725"/>
            <a:ext cx="8335800" cy="4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1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❖"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Brainstorming :</a:t>
            </a:r>
            <a:endParaRPr sz="18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i="0" lang="en-US" sz="1700" u="none" cap="none" strike="noStrike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700">
                <a:latin typeface="Merriweather"/>
                <a:ea typeface="Merriweather"/>
                <a:cs typeface="Merriweather"/>
                <a:sym typeface="Merriweather"/>
              </a:rPr>
              <a:t>we sell only trusted brand product.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-US" sz="1700">
                <a:latin typeface="Merriweather"/>
                <a:ea typeface="Merriweather"/>
                <a:cs typeface="Merriweather"/>
                <a:sym typeface="Merriweather"/>
              </a:rPr>
              <a:t> Scratch &amp; Win for customer benefits like Cashbacks / lucky draw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-US" sz="1700">
                <a:latin typeface="Merriweather"/>
                <a:ea typeface="Merriweather"/>
                <a:cs typeface="Merriweather"/>
                <a:sym typeface="Merriweather"/>
              </a:rPr>
              <a:t>Exclusive Discounts (on festivals )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-US" sz="1700">
                <a:latin typeface="Merriweather"/>
                <a:ea typeface="Merriweather"/>
                <a:cs typeface="Merriweather"/>
                <a:sym typeface="Merriweather"/>
              </a:rPr>
              <a:t> Delicate items are delivered carefully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-US" sz="1700">
                <a:latin typeface="Merriweather"/>
                <a:ea typeface="Merriweather"/>
                <a:cs typeface="Merriweather"/>
                <a:sym typeface="Merriweather"/>
              </a:rPr>
              <a:t> Privacy is maintained	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-US" sz="1700">
                <a:latin typeface="Merriweather"/>
                <a:ea typeface="Merriweather"/>
                <a:cs typeface="Merriweather"/>
                <a:sym typeface="Merriweather"/>
              </a:rPr>
              <a:t>Authentic products are available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9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4" name="Google Shape;544;p9"/>
          <p:cNvSpPr txBox="1"/>
          <p:nvPr/>
        </p:nvSpPr>
        <p:spPr>
          <a:xfrm>
            <a:off x="333475" y="1032725"/>
            <a:ext cx="8335800" cy="3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1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❖"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Brainstorming:</a:t>
            </a:r>
            <a:endParaRPr sz="18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-US" sz="1700">
                <a:latin typeface="Merriweather"/>
                <a:ea typeface="Merriweather"/>
                <a:cs typeface="Merriweather"/>
                <a:sym typeface="Merriweather"/>
              </a:rPr>
              <a:t>Custom delivery timings according to users choice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-US" sz="1700">
                <a:latin typeface="Merriweather"/>
                <a:ea typeface="Merriweather"/>
                <a:cs typeface="Merriweather"/>
                <a:sym typeface="Merriweather"/>
              </a:rPr>
              <a:t>App and website are synchronized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-US" sz="1700">
                <a:latin typeface="Merriweather"/>
                <a:ea typeface="Merriweather"/>
                <a:cs typeface="Merriweather"/>
                <a:sym typeface="Merriweather"/>
              </a:rPr>
              <a:t>Many e commerce shopping apps is not supported on all phones but or app is supported on every phone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-US" sz="1700">
                <a:latin typeface="Merriweather"/>
                <a:ea typeface="Merriweather"/>
                <a:cs typeface="Merriweather"/>
                <a:sym typeface="Merriweather"/>
              </a:rPr>
              <a:t>Customer can contact to delivery man regarding any query in delivery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0" name="Google Shape;550;p10"/>
          <p:cNvSpPr txBox="1"/>
          <p:nvPr/>
        </p:nvSpPr>
        <p:spPr>
          <a:xfrm>
            <a:off x="333475" y="1032725"/>
            <a:ext cx="83358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1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Divergent Thinking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sz="18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-US" sz="1700">
                <a:latin typeface="Merriweather"/>
                <a:ea typeface="Merriweather"/>
                <a:cs typeface="Merriweather"/>
                <a:sym typeface="Merriweather"/>
              </a:rPr>
              <a:t> Language barrier problem solved by adding all native languages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-US" sz="1700">
                <a:latin typeface="Merriweather"/>
                <a:ea typeface="Merriweather"/>
                <a:cs typeface="Merriweather"/>
                <a:sym typeface="Merriweather"/>
              </a:rPr>
              <a:t> Slow loading in website is a problem so that we have also launched or mobile application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-US" sz="1700">
                <a:latin typeface="Merriweather"/>
                <a:ea typeface="Merriweather"/>
                <a:cs typeface="Merriweather"/>
                <a:sym typeface="Merriweather"/>
              </a:rPr>
              <a:t> Responsive website and mobile application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-US" sz="1700">
                <a:latin typeface="Merriweather"/>
                <a:ea typeface="Merriweather"/>
                <a:cs typeface="Merriweather"/>
                <a:sym typeface="Merriweather"/>
              </a:rPr>
              <a:t> Member Loyalty Programs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-US" sz="1700">
                <a:latin typeface="Merriweather"/>
                <a:ea typeface="Merriweather"/>
                <a:cs typeface="Merriweather"/>
                <a:sym typeface="Merriweather"/>
              </a:rPr>
              <a:t> Subscription Programs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-US" sz="1700">
                <a:latin typeface="Merriweather"/>
                <a:ea typeface="Merriweather"/>
                <a:cs typeface="Merriweather"/>
                <a:sym typeface="Merriweather"/>
              </a:rPr>
              <a:t> Promote Made in India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6" name="Google Shape;556;p11"/>
          <p:cNvSpPr txBox="1"/>
          <p:nvPr/>
        </p:nvSpPr>
        <p:spPr>
          <a:xfrm>
            <a:off x="333475" y="1032725"/>
            <a:ext cx="8335800" cy="44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1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Divergent Thinking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-US" sz="1700">
                <a:latin typeface="Merriweather"/>
                <a:ea typeface="Merriweather"/>
                <a:cs typeface="Merriweather"/>
                <a:sym typeface="Merriweather"/>
              </a:rPr>
              <a:t>Filter according to product type,price etc.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-US" sz="1700">
                <a:latin typeface="Merriweather"/>
                <a:ea typeface="Merriweather"/>
                <a:cs typeface="Merriweather"/>
                <a:sym typeface="Merriweather"/>
              </a:rPr>
              <a:t>Exchange offer on products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-US" sz="1700">
                <a:latin typeface="Merriweather"/>
                <a:ea typeface="Merriweather"/>
                <a:cs typeface="Merriweather"/>
                <a:sym typeface="Merriweather"/>
              </a:rPr>
              <a:t>Any seller can sell his/her products using our website as a medium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-US" sz="1700">
                <a:latin typeface="Merriweather"/>
                <a:ea typeface="Merriweather"/>
                <a:cs typeface="Merriweather"/>
                <a:sym typeface="Merriweather"/>
              </a:rPr>
              <a:t>Selling of Second Hand Products is also available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-US" sz="1700">
                <a:latin typeface="Merriweather"/>
                <a:ea typeface="Merriweather"/>
                <a:cs typeface="Merriweather"/>
                <a:sym typeface="Merriweather"/>
              </a:rPr>
              <a:t>Our website consist of negligible number of adds so that user doesn’t get annoyed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-US" sz="1700">
                <a:latin typeface="Merriweather"/>
                <a:ea typeface="Merriweather"/>
                <a:cs typeface="Merriweather"/>
                <a:sym typeface="Merriweather"/>
              </a:rPr>
              <a:t>App takes very less time to start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2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2" name="Google Shape;562;p12"/>
          <p:cNvSpPr txBox="1"/>
          <p:nvPr/>
        </p:nvSpPr>
        <p:spPr>
          <a:xfrm>
            <a:off x="333475" y="1032725"/>
            <a:ext cx="83358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1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Lateral</a:t>
            </a:r>
            <a:r>
              <a:rPr b="1" lang="en-US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 Thinking (SCAMPER)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-US" sz="1700">
                <a:latin typeface="Merriweather"/>
                <a:ea typeface="Merriweather"/>
                <a:cs typeface="Merriweather"/>
                <a:sym typeface="Merriweather"/>
              </a:rPr>
              <a:t>Modification are done so that low bandwidth problems are solved(Tool used:M – MODIFY/MAGNIFY)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-US" sz="1700">
                <a:latin typeface="Merriweather"/>
                <a:ea typeface="Merriweather"/>
                <a:cs typeface="Merriweather"/>
                <a:sym typeface="Merriweather"/>
              </a:rPr>
              <a:t>Delivery issues solved (Tool used:R – REVERSE/REARANGE)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-US" sz="1700">
                <a:latin typeface="Merriweather"/>
                <a:ea typeface="Merriweather"/>
                <a:cs typeface="Merriweather"/>
                <a:sym typeface="Merriweather"/>
              </a:rPr>
              <a:t>Image loading speed increased (Tool used:S – SUBSTITUTE)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-US" sz="1700">
                <a:latin typeface="Merriweather"/>
                <a:ea typeface="Merriweather"/>
                <a:cs typeface="Merriweather"/>
                <a:sym typeface="Merriweather"/>
              </a:rPr>
              <a:t>Improved customer service (Tool used:S – SUBSTITUTE)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-US" sz="1700">
                <a:latin typeface="Merriweather"/>
                <a:ea typeface="Merriweather"/>
                <a:cs typeface="Merriweather"/>
                <a:sym typeface="Merriweather"/>
              </a:rPr>
              <a:t>Improved customer support (Tool used:S – SUBSTITUTE)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-US" sz="1700">
                <a:latin typeface="Merriweather"/>
                <a:ea typeface="Merriweather"/>
                <a:cs typeface="Merriweather"/>
                <a:sym typeface="Merriweather"/>
              </a:rPr>
              <a:t>Live Order Tracking is available (Tool used:A – ADAPT)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3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8" name="Google Shape;568;p13"/>
          <p:cNvSpPr txBox="1"/>
          <p:nvPr/>
        </p:nvSpPr>
        <p:spPr>
          <a:xfrm>
            <a:off x="333475" y="1032725"/>
            <a:ext cx="83358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1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Lateral Thinking (SCAMPER)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-US" sz="1700">
                <a:latin typeface="Merriweather"/>
                <a:ea typeface="Merriweather"/>
                <a:cs typeface="Merriweather"/>
                <a:sym typeface="Merriweather"/>
              </a:rPr>
              <a:t>Updated Refunding policy (Tool used:M – MODIFY/MAGNIFY)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-US" sz="1700">
                <a:latin typeface="Merriweather"/>
                <a:ea typeface="Merriweather"/>
                <a:cs typeface="Merriweather"/>
                <a:sym typeface="Merriweather"/>
              </a:rPr>
              <a:t>Products are kept updated (Tool used:P – PURPOSE)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-US" sz="1700">
                <a:latin typeface="Merriweather"/>
                <a:ea typeface="Merriweather"/>
                <a:cs typeface="Merriweather"/>
                <a:sym typeface="Merriweather"/>
              </a:rPr>
              <a:t>New Products are available as soon as they are available 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Merriweather"/>
                <a:ea typeface="Merriweather"/>
                <a:cs typeface="Merriweather"/>
                <a:sym typeface="Merriweather"/>
              </a:rPr>
              <a:t>(Tool used:A ADAPT)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-US" sz="1700">
                <a:latin typeface="Merriweather"/>
                <a:ea typeface="Merriweather"/>
                <a:cs typeface="Merriweather"/>
                <a:sym typeface="Merriweather"/>
              </a:rPr>
              <a:t>Delivery during crises are also available which is faster in comparison to other e commerce websites (Tool used:A – ADAPT)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-US" sz="1700">
                <a:latin typeface="Merriweather"/>
                <a:ea typeface="Merriweather"/>
                <a:cs typeface="Merriweather"/>
                <a:sym typeface="Merriweather"/>
              </a:rPr>
              <a:t>Special discount is offered to students if shopping is done through institute email id (Tool used:P – PURPOSE)</a:t>
            </a:r>
            <a:endParaRPr sz="1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