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32"/>
  </p:notesMasterIdLst>
  <p:sldIdLst>
    <p:sldId id="306" r:id="rId3"/>
    <p:sldId id="307" r:id="rId4"/>
    <p:sldId id="258" r:id="rId5"/>
    <p:sldId id="261" r:id="rId6"/>
    <p:sldId id="294" r:id="rId7"/>
    <p:sldId id="296" r:id="rId8"/>
    <p:sldId id="305" r:id="rId9"/>
    <p:sldId id="297" r:id="rId10"/>
    <p:sldId id="299" r:id="rId11"/>
    <p:sldId id="300" r:id="rId12"/>
    <p:sldId id="301" r:id="rId13"/>
    <p:sldId id="298" r:id="rId14"/>
    <p:sldId id="304" r:id="rId15"/>
    <p:sldId id="291" r:id="rId16"/>
    <p:sldId id="292" r:id="rId17"/>
    <p:sldId id="293" r:id="rId18"/>
    <p:sldId id="308" r:id="rId19"/>
    <p:sldId id="259" r:id="rId20"/>
    <p:sldId id="260" r:id="rId21"/>
    <p:sldId id="309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33"/>
      <p:bold r:id="rId34"/>
    </p:embeddedFont>
    <p:embeddedFont>
      <p:font typeface="Bahnschrift Light" panose="020B0502040204020203" pitchFamily="34" charset="0"/>
      <p:regular r:id="rId35"/>
    </p:embeddedFont>
    <p:embeddedFont>
      <p:font typeface="Century Gothic" panose="020B0502020202020204" pitchFamily="34" charset="0"/>
      <p:regular r:id="rId36"/>
      <p:bold r:id="rId37"/>
      <p:italic r:id="rId38"/>
      <p:boldItalic r:id="rId39"/>
    </p:embeddedFont>
    <p:embeddedFont>
      <p:font typeface="Merriweather" panose="00000500000000000000" pitchFamily="2" charset="0"/>
      <p:regular r:id="rId40"/>
      <p:bold r:id="rId41"/>
      <p:italic r:id="rId42"/>
      <p:boldItalic r:id="rId43"/>
    </p:embeddedFont>
    <p:embeddedFont>
      <p:font typeface="Photograph Signature" panose="020B0604020202020204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9CBB7D71-8BD9-4617-B19C-5F306E1EF7A7}">
          <p14:sldIdLst>
            <p14:sldId id="306"/>
            <p14:sldId id="307"/>
            <p14:sldId id="258"/>
            <p14:sldId id="261"/>
            <p14:sldId id="294"/>
            <p14:sldId id="296"/>
            <p14:sldId id="305"/>
            <p14:sldId id="297"/>
            <p14:sldId id="299"/>
            <p14:sldId id="300"/>
            <p14:sldId id="301"/>
            <p14:sldId id="298"/>
            <p14:sldId id="304"/>
            <p14:sldId id="291"/>
            <p14:sldId id="292"/>
            <p14:sldId id="293"/>
            <p14:sldId id="308"/>
            <p14:sldId id="259"/>
            <p14:sldId id="260"/>
            <p14:sldId id="309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523F56-0D02-4175-A64D-45E582D6819D}">
  <a:tblStyle styleId="{80523F56-0D02-4175-A64D-45E582D681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5" name="Google Shape;5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224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281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964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00fdeb8e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00fdeb8e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00fdeb8e1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00fdeb8e1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00fdeb8e1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00fdeb8e1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00fdeb8e1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00fdeb8e1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00fdeb8e1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00fdeb8e1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00fdeb8e1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00fdeb8e1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1" name="Google Shape;5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1" name="Google Shape;5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713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8" name="Google Shape;5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5" name="Google Shape;5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00fdeb8e1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00fdeb8e1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00fdeb8e1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00fdeb8e1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00fdeb8e1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00fdeb8e18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518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974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578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079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12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2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3" cy="1079998"/>
            <a:chOff x="1573057" y="5173288"/>
            <a:chExt cx="3285191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773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3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214" name="Google Shape;214;p3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3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218" name="Google Shape;218;p3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3"/>
          <p:cNvGrpSpPr/>
          <p:nvPr/>
        </p:nvGrpSpPr>
        <p:grpSpPr>
          <a:xfrm>
            <a:off x="50" y="1232900"/>
            <a:ext cx="454630" cy="816990"/>
            <a:chOff x="50" y="1232900"/>
            <a:chExt cx="454630" cy="816990"/>
          </a:xfrm>
        </p:grpSpPr>
        <p:sp>
          <p:nvSpPr>
            <p:cNvPr id="222" name="Google Shape;222;p3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3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226" name="Google Shape;226;p3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p3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230" name="Google Shape;230;p3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" name="Google Shape;238;p3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239" name="Google Shape;239;p3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3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248" name="Google Shape;248;p3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3"/>
          <p:cNvGrpSpPr/>
          <p:nvPr/>
        </p:nvGrpSpPr>
        <p:grpSpPr>
          <a:xfrm>
            <a:off x="7847220" y="3073038"/>
            <a:ext cx="598867" cy="595529"/>
            <a:chOff x="5944870" y="3341438"/>
            <a:chExt cx="598867" cy="595529"/>
          </a:xfrm>
        </p:grpSpPr>
        <p:sp>
          <p:nvSpPr>
            <p:cNvPr id="259" name="Google Shape;259;p3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" name="Google Shape;261;p3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262" name="Google Shape;262;p3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p3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267" name="Google Shape;267;p3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p3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3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99" name="Google Shape;399;p3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00" name="Google Shape;400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980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 color">
    <p:bg>
      <p:bgPr>
        <a:solidFill>
          <a:schemeClr val="accent1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4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403" name="Google Shape;403;p4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6" name="Google Shape;406;p4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" name="Google Shape;407;p4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408" name="Google Shape;408;p4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7" name="Google Shape;417;p4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418" name="Google Shape;418;p4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4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433" name="Google Shape;433;p4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6" name="Google Shape;436;p4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437" name="Google Shape;437;p4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4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497" name="Google Shape;497;p4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2" name="Google Shape;512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437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07858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"/>
          <p:cNvSpPr txBox="1">
            <a:spLocks noGrp="1"/>
          </p:cNvSpPr>
          <p:nvPr>
            <p:ph type="ctrTitle"/>
          </p:nvPr>
        </p:nvSpPr>
        <p:spPr>
          <a:xfrm>
            <a:off x="1641530" y="1687330"/>
            <a:ext cx="5860800" cy="1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-US" sz="4800"/>
              <a:t>ED group project</a:t>
            </a:r>
            <a:br>
              <a:rPr lang="en-US" sz="4000"/>
            </a:br>
            <a:r>
              <a:rPr lang="en-US" sz="4000"/>
              <a:t>Zap! (</a:t>
            </a:r>
            <a:r>
              <a:rPr lang="en-US" sz="3200"/>
              <a:t>E-COMMERCE)</a:t>
            </a:r>
            <a:br>
              <a:rPr lang="en-US" sz="4000"/>
            </a:br>
            <a:endParaRPr sz="4000"/>
          </a:p>
        </p:txBody>
      </p:sp>
      <p:sp>
        <p:nvSpPr>
          <p:cNvPr id="518" name="Google Shape;518;p5"/>
          <p:cNvSpPr txBox="1"/>
          <p:nvPr/>
        </p:nvSpPr>
        <p:spPr>
          <a:xfrm>
            <a:off x="0" y="4835723"/>
            <a:ext cx="3675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971708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Entrepreneurship Development (2HS309)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224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AB6EA2-C2F8-458A-A382-2352F283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455" y="160800"/>
            <a:ext cx="3373505" cy="582900"/>
          </a:xfrm>
        </p:spPr>
        <p:txBody>
          <a:bodyPr/>
          <a:lstStyle/>
          <a:p>
            <a:r>
              <a:rPr lang="en-US" sz="3200" dirty="0">
                <a:latin typeface="Bahnschrift Light" panose="020B0502040204020203" pitchFamily="34" charset="0"/>
              </a:rPr>
              <a:t>5 Deep Insights</a:t>
            </a:r>
            <a:endParaRPr lang="en-IN" sz="3200" dirty="0">
              <a:latin typeface="Bahnschrift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1ADD52-653D-48BA-AF1F-33915E4DFD68}"/>
              </a:ext>
            </a:extLst>
          </p:cNvPr>
          <p:cNvSpPr txBox="1"/>
          <p:nvPr/>
        </p:nvSpPr>
        <p:spPr>
          <a:xfrm>
            <a:off x="1131750" y="925145"/>
            <a:ext cx="526843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doing these activities to buy Product.</a:t>
            </a:r>
            <a:endParaRPr lang="en-US" sz="1200" b="0" dirty="0">
              <a:effectLst/>
            </a:endParaRP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does research about all kinds of Products.</a:t>
            </a:r>
            <a:endParaRPr lang="en-US" sz="1200" b="0" dirty="0">
              <a:effectLst/>
            </a:endParaRP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Select the Product which he/she finds suitable for him/her.</a:t>
            </a:r>
            <a:endParaRPr lang="en-US" sz="1200" b="0" dirty="0">
              <a:effectLst/>
            </a:endParaRP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Compares about Product’s Price all the way around.</a:t>
            </a:r>
            <a:endParaRPr lang="en-US" sz="1200" b="0" dirty="0">
              <a:effectLst/>
            </a:endParaRP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Purchases that product from the website which gives discounts/offers to the User.</a:t>
            </a:r>
            <a:endParaRPr lang="en-US" sz="1200" b="0" i="0" u="none" strike="noStrike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94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7C826-8221-4687-9B24-9BA5975C73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EAF21-5CD2-4844-BC9E-7AEC2E7FD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40" y="781730"/>
            <a:ext cx="8154120" cy="42181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8E3B10-7B4B-4FEA-AB20-5C2C150BABF3}"/>
              </a:ext>
            </a:extLst>
          </p:cNvPr>
          <p:cNvSpPr txBox="1"/>
          <p:nvPr/>
        </p:nvSpPr>
        <p:spPr>
          <a:xfrm>
            <a:off x="2720340" y="160800"/>
            <a:ext cx="370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5W &amp; 1H of Kaizen</a:t>
            </a:r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538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AB6EA2-C2F8-458A-A382-2352F283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865" y="0"/>
            <a:ext cx="2076270" cy="582900"/>
          </a:xfrm>
        </p:spPr>
        <p:txBody>
          <a:bodyPr/>
          <a:lstStyle/>
          <a:p>
            <a:r>
              <a:rPr lang="en-US" sz="2800" dirty="0">
                <a:latin typeface="Bahnschrift Light" panose="020B0502040204020203" pitchFamily="34" charset="0"/>
              </a:rPr>
              <a:t>Persona-1</a:t>
            </a:r>
            <a:endParaRPr lang="en-IN" sz="2800" dirty="0">
              <a:latin typeface="Bahnschrift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7ED0C-8A68-4DC7-BFF9-6B9CF7E19BE1}"/>
              </a:ext>
            </a:extLst>
          </p:cNvPr>
          <p:cNvSpPr txBox="1"/>
          <p:nvPr/>
        </p:nvSpPr>
        <p:spPr>
          <a:xfrm>
            <a:off x="220050" y="456075"/>
            <a:ext cx="12192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200" b="1" dirty="0">
                <a:effectLst/>
              </a:rPr>
              <a:t>Name: </a:t>
            </a:r>
            <a:r>
              <a:rPr lang="en-US" sz="1200" b="0" dirty="0" err="1">
                <a:effectLst/>
              </a:rPr>
              <a:t>Ujjval</a:t>
            </a:r>
            <a:r>
              <a:rPr lang="en-US" sz="1200" b="0" dirty="0">
                <a:effectLst/>
              </a:rPr>
              <a:t> Patel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200" b="1" dirty="0">
                <a:effectLst/>
              </a:rPr>
              <a:t>Age: </a:t>
            </a:r>
            <a:r>
              <a:rPr lang="en-US" sz="1200" b="0" dirty="0">
                <a:effectLst/>
              </a:rPr>
              <a:t>18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200" b="1" dirty="0">
                <a:effectLst/>
              </a:rPr>
              <a:t>Profession: </a:t>
            </a:r>
            <a:r>
              <a:rPr lang="en-US" sz="1200" b="0" dirty="0">
                <a:effectLst/>
              </a:rPr>
              <a:t>Student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0B8D23-D4DE-49CC-A6A9-93486A8E300F}"/>
              </a:ext>
            </a:extLst>
          </p:cNvPr>
          <p:cNvSpPr txBox="1"/>
          <p:nvPr/>
        </p:nvSpPr>
        <p:spPr>
          <a:xfrm>
            <a:off x="1905783" y="674852"/>
            <a:ext cx="3581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200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Interest: </a:t>
            </a:r>
            <a:r>
              <a:rPr lang="en-US" sz="12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User come to our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E-Commerce website spend time to search for the respective product. He  shows interest in our product.</a:t>
            </a:r>
            <a:endParaRPr lang="en-US" sz="1200" b="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D0EF5-50E9-4424-8C5F-F88DB682FF8B}"/>
              </a:ext>
            </a:extLst>
          </p:cNvPr>
          <p:cNvSpPr txBox="1"/>
          <p:nvPr/>
        </p:nvSpPr>
        <p:spPr>
          <a:xfrm>
            <a:off x="1905783" y="1547678"/>
            <a:ext cx="4094678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Needs: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According to user needs we sort our products and show the them products which they want.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As Security and privacy is basic and most important need of a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Our website also ensures that the product needed by him must be available so that he/she should not worry and have to go to another place to search for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With the options of net banking we also provide user Cash on delivery facility which is also a need of user.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8BFEC-8FEA-4D20-8B22-C9BD287F4240}"/>
              </a:ext>
            </a:extLst>
          </p:cNvPr>
          <p:cNvSpPr txBox="1"/>
          <p:nvPr/>
        </p:nvSpPr>
        <p:spPr>
          <a:xfrm>
            <a:off x="6303311" y="3021799"/>
            <a:ext cx="2510125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Best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Best after market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Fastest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Compensation is given to the user by giving discount coupon if prior product is defective or due to late delivery.</a:t>
            </a:r>
            <a:endParaRPr lang="en-I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A9DCF-3CD0-4002-9707-1083CDB5EDCE}"/>
              </a:ext>
            </a:extLst>
          </p:cNvPr>
          <p:cNvSpPr txBox="1"/>
          <p:nvPr/>
        </p:nvSpPr>
        <p:spPr>
          <a:xfrm>
            <a:off x="6303311" y="670515"/>
            <a:ext cx="2419350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Powers: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After ordering the product if the user did not like the product then he/she can return the product with in 1 month of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the product is returned or if the product is defective the user gets his money back.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E87E25-B238-4A31-86B3-965E870770C3}"/>
              </a:ext>
            </a:extLst>
          </p:cNvPr>
          <p:cNvSpPr txBox="1"/>
          <p:nvPr/>
        </p:nvSpPr>
        <p:spPr>
          <a:xfrm>
            <a:off x="171307" y="2347646"/>
            <a:ext cx="1219200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Behaviour:</a:t>
            </a:r>
          </a:p>
          <a:p>
            <a:r>
              <a:rPr lang="en-US" sz="1200" dirty="0"/>
              <a:t>We track the behaviour of the user on which type of product the user shows the interest and show them such products in recommendation.</a:t>
            </a:r>
            <a:endParaRPr lang="en-IN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9BDC6D-FC8E-4D63-99EB-D62F89C4070A}"/>
              </a:ext>
            </a:extLst>
          </p:cNvPr>
          <p:cNvSpPr txBox="1"/>
          <p:nvPr/>
        </p:nvSpPr>
        <p:spPr>
          <a:xfrm>
            <a:off x="1628920" y="3822018"/>
            <a:ext cx="449074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Aspiration:</a:t>
            </a:r>
          </a:p>
          <a:p>
            <a:r>
              <a:rPr lang="en-US" dirty="0"/>
              <a:t>Whatever brands he searches or he likes or he buys, we recommend them.</a:t>
            </a:r>
          </a:p>
          <a:p>
            <a:r>
              <a:rPr lang="en-US" dirty="0"/>
              <a:t>Secure payment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6437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AB6EA2-C2F8-458A-A382-2352F283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865" y="0"/>
            <a:ext cx="2076270" cy="582900"/>
          </a:xfrm>
        </p:spPr>
        <p:txBody>
          <a:bodyPr/>
          <a:lstStyle/>
          <a:p>
            <a:r>
              <a:rPr lang="en-US" sz="2800" dirty="0">
                <a:latin typeface="Bahnschrift Light" panose="020B0502040204020203" pitchFamily="34" charset="0"/>
              </a:rPr>
              <a:t>Persona-2</a:t>
            </a:r>
            <a:endParaRPr lang="en-IN" sz="2800" dirty="0">
              <a:latin typeface="Bahnschrift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7ED0C-8A68-4DC7-BFF9-6B9CF7E19BE1}"/>
              </a:ext>
            </a:extLst>
          </p:cNvPr>
          <p:cNvSpPr txBox="1"/>
          <p:nvPr/>
        </p:nvSpPr>
        <p:spPr>
          <a:xfrm>
            <a:off x="154819" y="872929"/>
            <a:ext cx="12192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effectLst/>
              </a:rPr>
              <a:t>Name: </a:t>
            </a:r>
            <a:r>
              <a:rPr lang="en-US" b="0" dirty="0" err="1">
                <a:effectLst/>
              </a:rPr>
              <a:t>Krupal</a:t>
            </a:r>
            <a:r>
              <a:rPr lang="en-US" b="0" dirty="0">
                <a:effectLst/>
              </a:rPr>
              <a:t> </a:t>
            </a:r>
            <a:r>
              <a:rPr lang="en-US" b="1" dirty="0">
                <a:effectLst/>
              </a:rPr>
              <a:t>Age: </a:t>
            </a:r>
            <a:r>
              <a:rPr lang="en-US" b="0" dirty="0">
                <a:effectLst/>
              </a:rPr>
              <a:t>18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effectLst/>
              </a:rPr>
              <a:t>Profession: </a:t>
            </a:r>
            <a:r>
              <a:rPr lang="en-US" b="0" dirty="0">
                <a:effectLst/>
              </a:rPr>
              <a:t>Student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0B8D23-D4DE-49CC-A6A9-93486A8E300F}"/>
              </a:ext>
            </a:extLst>
          </p:cNvPr>
          <p:cNvSpPr txBox="1"/>
          <p:nvPr/>
        </p:nvSpPr>
        <p:spPr>
          <a:xfrm>
            <a:off x="2188604" y="2303902"/>
            <a:ext cx="3432085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200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Interest :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20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Using AI we can find out User interest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20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 our website can show the product Of user interest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D0EF5-50E9-4424-8C5F-F88DB682FF8B}"/>
              </a:ext>
            </a:extLst>
          </p:cNvPr>
          <p:cNvSpPr txBox="1"/>
          <p:nvPr/>
        </p:nvSpPr>
        <p:spPr>
          <a:xfrm>
            <a:off x="1719260" y="803596"/>
            <a:ext cx="4094678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Needs: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our website can show those product which user wants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Security -&gt;most important needs of every user is security. Means our website can provides 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 availability  , safely delivery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8BFEC-8FEA-4D20-8B22-C9BD287F4240}"/>
              </a:ext>
            </a:extLst>
          </p:cNvPr>
          <p:cNvSpPr txBox="1"/>
          <p:nvPr/>
        </p:nvSpPr>
        <p:spPr>
          <a:xfrm>
            <a:off x="7005923" y="3263262"/>
            <a:ext cx="1743077" cy="160043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Values :-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Best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Cheapest price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 quality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Door to door 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A9DCF-3CD0-4002-9707-1083CDB5EDCE}"/>
              </a:ext>
            </a:extLst>
          </p:cNvPr>
          <p:cNvSpPr txBox="1"/>
          <p:nvPr/>
        </p:nvSpPr>
        <p:spPr>
          <a:xfrm>
            <a:off x="6271561" y="781961"/>
            <a:ext cx="2419350" cy="2246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Powers :-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User get power on product delivery whatever place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product available on 1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Ability to control data of user and they give track or information about product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E87E25-B238-4A31-86B3-965E870770C3}"/>
              </a:ext>
            </a:extLst>
          </p:cNvPr>
          <p:cNvSpPr txBox="1"/>
          <p:nvPr/>
        </p:nvSpPr>
        <p:spPr>
          <a:xfrm>
            <a:off x="154819" y="2686450"/>
            <a:ext cx="12192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Behaviour :</a:t>
            </a:r>
          </a:p>
          <a:p>
            <a:r>
              <a:rPr lang="en-US" dirty="0"/>
              <a:t>They tract the user behaviour</a:t>
            </a:r>
          </a:p>
          <a:p>
            <a:r>
              <a:rPr lang="en-US" dirty="0"/>
              <a:t>Which product they search and there interest and need , etc.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9BDC6D-FC8E-4D63-99EB-D62F89C4070A}"/>
              </a:ext>
            </a:extLst>
          </p:cNvPr>
          <p:cNvSpPr txBox="1"/>
          <p:nvPr/>
        </p:nvSpPr>
        <p:spPr>
          <a:xfrm>
            <a:off x="1700590" y="3909593"/>
            <a:ext cx="449074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Aspiration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search brand -&gt; 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Secure home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Secure payment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061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7C826-8221-4687-9B24-9BA5975C73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EB43C-C4DB-45E7-9B07-0098E9D89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92" y="1142885"/>
            <a:ext cx="7729016" cy="31472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138878-17E5-475F-97CC-E0094C0116AF}"/>
              </a:ext>
            </a:extLst>
          </p:cNvPr>
          <p:cNvSpPr txBox="1"/>
          <p:nvPr/>
        </p:nvSpPr>
        <p:spPr>
          <a:xfrm>
            <a:off x="2590800" y="51894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Customer-1 Journey Map</a:t>
            </a:r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78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7C826-8221-4687-9B24-9BA5975C73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83DE8-714F-46F2-92BB-DB1297108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06"/>
          <a:stretch/>
        </p:blipFill>
        <p:spPr>
          <a:xfrm>
            <a:off x="725847" y="1150721"/>
            <a:ext cx="7692306" cy="3131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AAB40-CDB5-4B24-A930-B3DDD1C05210}"/>
              </a:ext>
            </a:extLst>
          </p:cNvPr>
          <p:cNvSpPr txBox="1"/>
          <p:nvPr/>
        </p:nvSpPr>
        <p:spPr>
          <a:xfrm>
            <a:off x="2590800" y="51894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Customer-2 Journey Map</a:t>
            </a:r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55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7C826-8221-4687-9B24-9BA5975C73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1A146-0FAB-4DA9-8348-AB5B36581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86" y="283639"/>
            <a:ext cx="7344627" cy="457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14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"/>
          <p:cNvSpPr txBox="1">
            <a:spLocks noGrp="1"/>
          </p:cNvSpPr>
          <p:nvPr>
            <p:ph type="title"/>
          </p:nvPr>
        </p:nvSpPr>
        <p:spPr>
          <a:xfrm>
            <a:off x="1131750" y="533632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3200" dirty="0"/>
              <a:t>40 ideas using tools &amp; techniques of ideation</a:t>
            </a:r>
            <a:endParaRPr dirty="0"/>
          </a:p>
        </p:txBody>
      </p:sp>
      <p:sp>
        <p:nvSpPr>
          <p:cNvPr id="531" name="Google Shape;531;p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55D4B"/>
                </a:solidFill>
                <a:effectLst/>
                <a:uLnTx/>
                <a:uFillTx/>
                <a:latin typeface="Amatic SC"/>
                <a:cs typeface="Amatic SC"/>
                <a:sym typeface="Amatic SC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55D4B"/>
              </a:solidFill>
              <a:effectLst/>
              <a:uLnTx/>
              <a:uFillTx/>
              <a:latin typeface="Amatic SC"/>
              <a:cs typeface="Amatic SC"/>
              <a:sym typeface="Amatic SC"/>
            </a:endParaRPr>
          </a:p>
        </p:txBody>
      </p:sp>
      <p:sp>
        <p:nvSpPr>
          <p:cNvPr id="532" name="Google Shape;532;p7"/>
          <p:cNvSpPr txBox="1"/>
          <p:nvPr/>
        </p:nvSpPr>
        <p:spPr>
          <a:xfrm>
            <a:off x="333475" y="1032725"/>
            <a:ext cx="833580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311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1800"/>
              <a:buFont typeface="Noto Sans Symbols"/>
              <a:buChar char="❖"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55D4B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Brainstorming: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55D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 Improving user interface so that user feels comfortable on website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371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 There are problems related payment so we included payment gateway so  that online  payment as well as cash on delivery can also be done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8288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 Return policy is made flexible for users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8288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  Fast delivery 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8288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 Discount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8288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 Free shipping anywhere in the world became possible through raised   funding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55D4B"/>
                </a:solidFill>
                <a:effectLst/>
                <a:uLnTx/>
                <a:uFillTx/>
                <a:latin typeface="Amatic SC"/>
                <a:cs typeface="Amatic SC"/>
                <a:sym typeface="Amatic SC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55D4B"/>
              </a:solidFill>
              <a:effectLst/>
              <a:uLnTx/>
              <a:uFillTx/>
              <a:latin typeface="Amatic SC"/>
              <a:cs typeface="Amatic SC"/>
              <a:sym typeface="Amatic SC"/>
            </a:endParaRPr>
          </a:p>
        </p:txBody>
      </p:sp>
      <p:sp>
        <p:nvSpPr>
          <p:cNvPr id="538" name="Google Shape;538;p8"/>
          <p:cNvSpPr txBox="1"/>
          <p:nvPr/>
        </p:nvSpPr>
        <p:spPr>
          <a:xfrm>
            <a:off x="333475" y="317109"/>
            <a:ext cx="8335800" cy="42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311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1800"/>
              <a:buFont typeface="Noto Sans Symbols"/>
              <a:buChar char="❖"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55D4B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Brainstorming 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55D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 we sell only trusted brand product.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 Scratch &amp; Win for customer benefits like Cashbacks / lucky draw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Exclusive Discounts (on festivals )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 Delicate items are delivered carefully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 Privacy is maintained	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Authentic products are available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55D4B"/>
                </a:solidFill>
                <a:effectLst/>
                <a:uLnTx/>
                <a:uFillTx/>
                <a:latin typeface="Amatic SC"/>
                <a:cs typeface="Amatic SC"/>
                <a:sym typeface="Amatic SC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55D4B"/>
              </a:solidFill>
              <a:effectLst/>
              <a:uLnTx/>
              <a:uFillTx/>
              <a:latin typeface="Amatic SC"/>
              <a:cs typeface="Amatic SC"/>
              <a:sym typeface="Amatic SC"/>
            </a:endParaRPr>
          </a:p>
        </p:txBody>
      </p:sp>
      <p:sp>
        <p:nvSpPr>
          <p:cNvPr id="544" name="Google Shape;544;p9"/>
          <p:cNvSpPr txBox="1"/>
          <p:nvPr/>
        </p:nvSpPr>
        <p:spPr>
          <a:xfrm>
            <a:off x="333475" y="376744"/>
            <a:ext cx="8335800" cy="3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311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1800"/>
              <a:buFont typeface="Noto Sans Symbols"/>
              <a:buChar char="❖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55D4B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Brainstorming: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55D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Custom delivery timings according to users choice</a:t>
            </a:r>
            <a:endParaRPr kumimoji="0" sz="1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App and website are synchronized</a:t>
            </a:r>
            <a:endParaRPr kumimoji="0" sz="1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Many e commerce shopping apps is not supported on all phones but or app is supported on every phone</a:t>
            </a:r>
            <a:endParaRPr kumimoji="0" sz="1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Customer can contact to delivery man regarding any query in delivery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"/>
          <p:cNvSpPr txBox="1">
            <a:spLocks noGrp="1"/>
          </p:cNvSpPr>
          <p:nvPr>
            <p:ph type="title"/>
          </p:nvPr>
        </p:nvSpPr>
        <p:spPr>
          <a:xfrm>
            <a:off x="193559" y="463098"/>
            <a:ext cx="8950441" cy="6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4000"/>
              <a:t>team members</a:t>
            </a:r>
            <a:endParaRPr sz="4000"/>
          </a:p>
        </p:txBody>
      </p:sp>
      <p:sp>
        <p:nvSpPr>
          <p:cNvPr id="524" name="Google Shape;524;p6"/>
          <p:cNvSpPr txBox="1"/>
          <p:nvPr/>
        </p:nvSpPr>
        <p:spPr>
          <a:xfrm>
            <a:off x="2109000" y="1390627"/>
            <a:ext cx="5894400" cy="28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Krupal Patel – 20162121007 (BDA)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C3E5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Ujjval Patel - 20162121021 (BDA)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C3E5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Nitin Prajapati – 20162121022 (BDA)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C3E5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Yash Prajapati -20162121023 (BDA)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C3E5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Jinay Shah - 20162121025 (BDA)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C3E5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Purav Shah - 20162121026 (BDA)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C3E5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Rudra Patel – D2D (CBA)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C3E5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Anuj Jani - D2D (CBA)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C3E5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C3E5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25" name="Google Shape;525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55D4B"/>
                </a:solidFill>
                <a:effectLst/>
                <a:uLnTx/>
                <a:uFillTx/>
                <a:latin typeface="Amatic SC"/>
                <a:cs typeface="Amatic SC"/>
                <a:sym typeface="Amatic SC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55D4B"/>
              </a:solidFill>
              <a:effectLst/>
              <a:uLnTx/>
              <a:uFillTx/>
              <a:latin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3816890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55D4B"/>
                </a:solidFill>
                <a:effectLst/>
                <a:uLnTx/>
                <a:uFillTx/>
                <a:latin typeface="Amatic SC"/>
                <a:cs typeface="Amatic SC"/>
                <a:sym typeface="Amatic SC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55D4B"/>
              </a:solidFill>
              <a:effectLst/>
              <a:uLnTx/>
              <a:uFillTx/>
              <a:latin typeface="Amatic SC"/>
              <a:cs typeface="Amatic SC"/>
              <a:sym typeface="Amatic SC"/>
            </a:endParaRPr>
          </a:p>
        </p:txBody>
      </p:sp>
      <p:sp>
        <p:nvSpPr>
          <p:cNvPr id="550" name="Google Shape;550;p10"/>
          <p:cNvSpPr txBox="1"/>
          <p:nvPr/>
        </p:nvSpPr>
        <p:spPr>
          <a:xfrm>
            <a:off x="333475" y="363490"/>
            <a:ext cx="833580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311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1800"/>
              <a:buFont typeface="Noto Sans Symbols"/>
              <a:buChar char="❖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55D4B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Divergent Thinking: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55D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 Language barrier problem solved by adding all native languages</a:t>
            </a:r>
            <a:endParaRPr kumimoji="0" sz="1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 Slow loading in website is a problem so that we have also launched or mobile application</a:t>
            </a:r>
            <a:endParaRPr kumimoji="0" sz="1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 Responsive website and mobile application</a:t>
            </a:r>
            <a:endParaRPr kumimoji="0" sz="1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 Member Loyalty Programs</a:t>
            </a:r>
            <a:endParaRPr kumimoji="0" sz="1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 Subscription Programs</a:t>
            </a:r>
            <a:endParaRPr kumimoji="0" sz="1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 Promote Made in India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55D4B"/>
                </a:solidFill>
                <a:effectLst/>
                <a:uLnTx/>
                <a:uFillTx/>
                <a:latin typeface="Amatic SC"/>
                <a:cs typeface="Amatic SC"/>
                <a:sym typeface="Amatic SC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55D4B"/>
              </a:solidFill>
              <a:effectLst/>
              <a:uLnTx/>
              <a:uFillTx/>
              <a:latin typeface="Amatic SC"/>
              <a:cs typeface="Amatic SC"/>
              <a:sym typeface="Amatic SC"/>
            </a:endParaRPr>
          </a:p>
        </p:txBody>
      </p:sp>
      <p:sp>
        <p:nvSpPr>
          <p:cNvPr id="556" name="Google Shape;556;p11"/>
          <p:cNvSpPr txBox="1"/>
          <p:nvPr/>
        </p:nvSpPr>
        <p:spPr>
          <a:xfrm>
            <a:off x="333475" y="376744"/>
            <a:ext cx="8335800" cy="4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311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1800"/>
              <a:buFont typeface="Noto Sans Symbols"/>
              <a:buChar char="❖"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55D4B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Divergent Thinking: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55D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Filter according to product type,price etc.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Exchange offer on products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Any seller can sell his/her products using our website as a medium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Selling of Second Hand Products is also available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Our website consist of negligible number of adds so that user doesn’t get annoyed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App takes very less time to start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55D4B"/>
                </a:solidFill>
                <a:effectLst/>
                <a:uLnTx/>
                <a:uFillTx/>
                <a:latin typeface="Amatic SC"/>
                <a:cs typeface="Amatic SC"/>
                <a:sym typeface="Amatic SC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55D4B"/>
              </a:solidFill>
              <a:effectLst/>
              <a:uLnTx/>
              <a:uFillTx/>
              <a:latin typeface="Amatic SC"/>
              <a:cs typeface="Amatic SC"/>
              <a:sym typeface="Amatic SC"/>
            </a:endParaRPr>
          </a:p>
        </p:txBody>
      </p:sp>
      <p:sp>
        <p:nvSpPr>
          <p:cNvPr id="562" name="Google Shape;562;p12"/>
          <p:cNvSpPr txBox="1"/>
          <p:nvPr/>
        </p:nvSpPr>
        <p:spPr>
          <a:xfrm>
            <a:off x="333475" y="396626"/>
            <a:ext cx="8335800" cy="4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311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1800"/>
              <a:buFont typeface="Noto Sans Symbols"/>
              <a:buChar char="❖"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55D4B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Lateral Thinking (SCAMPER):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55D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Modification are done so that low bandwidth problems are solved(Tool used:M – MODIFY/MAGNIFY)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Delivery issues solved (Tool used:R – REVERSE/REARANGE)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Image loading speed increased (Tool used:S – SUBSTITUTE)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Improved customer service (Tool used:S – SUBSTITUTE)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Improved customer support (Tool used:S – SUBSTITUTE)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Live Order Tracking is available (Tool used:A – ADAPT)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55D4B"/>
                </a:solidFill>
                <a:effectLst/>
                <a:uLnTx/>
                <a:uFillTx/>
                <a:latin typeface="Amatic SC"/>
                <a:cs typeface="Amatic SC"/>
                <a:sym typeface="Amatic SC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55D4B"/>
              </a:solidFill>
              <a:effectLst/>
              <a:uLnTx/>
              <a:uFillTx/>
              <a:latin typeface="Amatic SC"/>
              <a:cs typeface="Amatic SC"/>
              <a:sym typeface="Amatic SC"/>
            </a:endParaRPr>
          </a:p>
        </p:txBody>
      </p:sp>
      <p:sp>
        <p:nvSpPr>
          <p:cNvPr id="568" name="Google Shape;568;p13"/>
          <p:cNvSpPr txBox="1"/>
          <p:nvPr/>
        </p:nvSpPr>
        <p:spPr>
          <a:xfrm>
            <a:off x="333475" y="396623"/>
            <a:ext cx="8335800" cy="4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311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1800"/>
              <a:buFont typeface="Noto Sans Symbols"/>
              <a:buChar char="❖"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55D4B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Lateral Thinking (SCAMPER):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55D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Updated Refunding policy (Tool used:M – MODIFY/MAGNIFY)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Products are kept updated (Tool used:P – PURPOSE)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New Products are available as soon as they are available 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(Tool used:A ADAPT)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Delivery during crises are also available which is faster in comparison to other e commerce websites (Tool used:A – ADAPT)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Special discount is offered to students if shopping is done through institute email id (Tool used:P – PURPOSE)</a:t>
            </a:r>
            <a:endParaRPr kumimoji="0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4"/>
          <p:cNvSpPr txBox="1">
            <a:spLocks noGrp="1"/>
          </p:cNvSpPr>
          <p:nvPr>
            <p:ph type="title"/>
          </p:nvPr>
        </p:nvSpPr>
        <p:spPr>
          <a:xfrm>
            <a:off x="2896822" y="0"/>
            <a:ext cx="3350355" cy="6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800"/>
              <a:t>Mind-Map</a:t>
            </a:r>
            <a:endParaRPr sz="2800"/>
          </a:p>
        </p:txBody>
      </p:sp>
      <p:sp>
        <p:nvSpPr>
          <p:cNvPr id="574" name="Google Shape;574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55D4B"/>
                </a:solidFill>
                <a:effectLst/>
                <a:uLnTx/>
                <a:uFillTx/>
                <a:latin typeface="Amatic SC"/>
                <a:cs typeface="Amatic SC"/>
                <a:sym typeface="Amatic SC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55D4B"/>
              </a:solidFill>
              <a:effectLst/>
              <a:uLnTx/>
              <a:uFillTx/>
              <a:latin typeface="Amatic SC"/>
              <a:cs typeface="Amatic SC"/>
              <a:sym typeface="Amatic SC"/>
            </a:endParaRPr>
          </a:p>
        </p:txBody>
      </p:sp>
      <p:pic>
        <p:nvPicPr>
          <p:cNvPr id="575" name="Google Shape;575;p14"/>
          <p:cNvPicPr preferRelativeResize="0"/>
          <p:nvPr/>
        </p:nvPicPr>
        <p:blipFill rotWithShape="1">
          <a:blip r:embed="rId3">
            <a:alphaModFix/>
          </a:blip>
          <a:srcRect l="2" t="6833" r="-2" b="14211"/>
          <a:stretch/>
        </p:blipFill>
        <p:spPr>
          <a:xfrm>
            <a:off x="0" y="643970"/>
            <a:ext cx="9143800" cy="4061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5"/>
          <p:cNvSpPr txBox="1">
            <a:spLocks noGrp="1"/>
          </p:cNvSpPr>
          <p:nvPr>
            <p:ph type="title"/>
          </p:nvPr>
        </p:nvSpPr>
        <p:spPr>
          <a:xfrm>
            <a:off x="0" y="-385"/>
            <a:ext cx="9144000" cy="6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3600"/>
              <a:t>Prototype - 1</a:t>
            </a:r>
            <a:endParaRPr sz="3600"/>
          </a:p>
        </p:txBody>
      </p:sp>
      <p:sp>
        <p:nvSpPr>
          <p:cNvPr id="581" name="Google Shape;581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55D4B"/>
                </a:solidFill>
                <a:effectLst/>
                <a:uLnTx/>
                <a:uFillTx/>
                <a:latin typeface="Amatic SC"/>
                <a:cs typeface="Amatic SC"/>
                <a:sym typeface="Amatic SC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55D4B"/>
              </a:solidFill>
              <a:effectLst/>
              <a:uLnTx/>
              <a:uFillTx/>
              <a:latin typeface="Amatic SC"/>
              <a:cs typeface="Amatic SC"/>
              <a:sym typeface="Amatic SC"/>
            </a:endParaRPr>
          </a:p>
        </p:txBody>
      </p:sp>
      <p:pic>
        <p:nvPicPr>
          <p:cNvPr id="582" name="Google Shape;58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28" y="643585"/>
            <a:ext cx="8905344" cy="4257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6"/>
          <p:cNvSpPr txBox="1">
            <a:spLocks noGrp="1"/>
          </p:cNvSpPr>
          <p:nvPr>
            <p:ph type="title"/>
          </p:nvPr>
        </p:nvSpPr>
        <p:spPr>
          <a:xfrm>
            <a:off x="0" y="-385"/>
            <a:ext cx="9144000" cy="6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3600"/>
              <a:t>Prototype - 2</a:t>
            </a:r>
            <a:endParaRPr sz="3600"/>
          </a:p>
        </p:txBody>
      </p:sp>
      <p:sp>
        <p:nvSpPr>
          <p:cNvPr id="588" name="Google Shape;588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55D4B"/>
                </a:solidFill>
                <a:effectLst/>
                <a:uLnTx/>
                <a:uFillTx/>
                <a:latin typeface="Amatic SC"/>
                <a:cs typeface="Amatic SC"/>
                <a:sym typeface="Amatic SC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55D4B"/>
              </a:solidFill>
              <a:effectLst/>
              <a:uLnTx/>
              <a:uFillTx/>
              <a:latin typeface="Amatic SC"/>
              <a:cs typeface="Amatic SC"/>
              <a:sym typeface="Amatic SC"/>
            </a:endParaRPr>
          </a:p>
        </p:txBody>
      </p:sp>
      <p:pic>
        <p:nvPicPr>
          <p:cNvPr id="589" name="Google Shape;58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28" y="643585"/>
            <a:ext cx="8905344" cy="4257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1131750" y="796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Business Model CANVAS</a:t>
            </a:r>
            <a:endParaRPr sz="2800"/>
          </a:p>
        </p:txBody>
      </p:sp>
      <p:sp>
        <p:nvSpPr>
          <p:cNvPr id="595" name="Google Shape;595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55D4B"/>
                </a:solidFill>
                <a:effectLst/>
                <a:uLnTx/>
                <a:uFillTx/>
                <a:latin typeface="Amatic SC"/>
                <a:cs typeface="Amatic SC"/>
                <a:sym typeface="Amatic SC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55D4B"/>
              </a:solidFill>
              <a:effectLst/>
              <a:uLnTx/>
              <a:uFillTx/>
              <a:latin typeface="Amatic SC"/>
              <a:cs typeface="Amatic SC"/>
              <a:sym typeface="Amatic SC"/>
            </a:endParaRPr>
          </a:p>
        </p:txBody>
      </p:sp>
      <p:pic>
        <p:nvPicPr>
          <p:cNvPr id="596" name="Google Shape;5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675" y="840175"/>
            <a:ext cx="6876711" cy="41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8"/>
          <p:cNvSpPr txBox="1">
            <a:spLocks noGrp="1"/>
          </p:cNvSpPr>
          <p:nvPr>
            <p:ph type="title"/>
          </p:nvPr>
        </p:nvSpPr>
        <p:spPr>
          <a:xfrm>
            <a:off x="1131750" y="7960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Value proposition CANVAS</a:t>
            </a:r>
            <a:endParaRPr sz="2800"/>
          </a:p>
        </p:txBody>
      </p:sp>
      <p:sp>
        <p:nvSpPr>
          <p:cNvPr id="602" name="Google Shape;602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55D4B"/>
                </a:solidFill>
                <a:effectLst/>
                <a:uLnTx/>
                <a:uFillTx/>
                <a:latin typeface="Amatic SC"/>
                <a:cs typeface="Amatic SC"/>
                <a:sym typeface="Amatic SC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55D4B"/>
              </a:solidFill>
              <a:effectLst/>
              <a:uLnTx/>
              <a:uFillTx/>
              <a:latin typeface="Amatic SC"/>
              <a:cs typeface="Amatic SC"/>
              <a:sym typeface="Amatic SC"/>
            </a:endParaRPr>
          </a:p>
        </p:txBody>
      </p:sp>
      <p:pic>
        <p:nvPicPr>
          <p:cNvPr id="603" name="Google Shape;6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963" y="724450"/>
            <a:ext cx="6606931" cy="417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9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 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15"/>
          <p:cNvSpPr txBox="1">
            <a:spLocks noGrp="1"/>
          </p:cNvSpPr>
          <p:nvPr>
            <p:ph type="body" idx="4294967295"/>
          </p:nvPr>
        </p:nvSpPr>
        <p:spPr>
          <a:xfrm>
            <a:off x="93442" y="1852519"/>
            <a:ext cx="8783579" cy="20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0" i="0" dirty="0">
                <a:solidFill>
                  <a:srgbClr val="202124"/>
                </a:solidFill>
                <a:effectLst/>
                <a:latin typeface="Photograph Signature" panose="02000500000000000000" pitchFamily="50" charset="0"/>
              </a:rPr>
              <a:t>The value of success without struggle is zero.</a:t>
            </a:r>
            <a:endParaRPr sz="6000" dirty="0">
              <a:latin typeface="Photograph Signature" panose="02000500000000000000" pitchFamily="50" charset="0"/>
            </a:endParaRPr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AB6EA2-C2F8-458A-A382-2352F283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321600"/>
            <a:ext cx="6880500" cy="582900"/>
          </a:xfrm>
        </p:spPr>
        <p:txBody>
          <a:bodyPr/>
          <a:lstStyle/>
          <a:p>
            <a:r>
              <a:rPr lang="en-US" sz="4400" dirty="0">
                <a:latin typeface="Bahnschrift Light" panose="020B0502040204020203" pitchFamily="34" charset="0"/>
              </a:rPr>
              <a:t>Stake Holder Mapping</a:t>
            </a:r>
            <a:endParaRPr lang="en-IN" sz="4400" dirty="0">
              <a:latin typeface="Bahnschrift Light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7CDCCB-EA1E-4A51-B879-CC5EB0322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650" y="1171575"/>
            <a:ext cx="2800350" cy="28003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1ADD52-653D-48BA-AF1F-33915E4DFD68}"/>
              </a:ext>
            </a:extLst>
          </p:cNvPr>
          <p:cNvSpPr txBox="1"/>
          <p:nvPr/>
        </p:nvSpPr>
        <p:spPr>
          <a:xfrm>
            <a:off x="561134" y="1128303"/>
            <a:ext cx="526843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 Core SH: Consumer who is interacting with the website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Eg</a:t>
            </a:r>
            <a:r>
              <a:rPr lang="en-US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- Person who wants to buy a phone.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 Direct SH: Influencer of Consumer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Eg</a:t>
            </a:r>
            <a:r>
              <a:rPr lang="en-US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- The one who influences the consumer to buy a phone.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 Indirect SH: Rest are those who do not directly influence the consumer.</a:t>
            </a:r>
            <a:endParaRPr lang="en-US" b="0" dirty="0">
              <a:effectLst/>
            </a:endParaRPr>
          </a:p>
          <a:p>
            <a:r>
              <a:rPr lang="en-US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Eg</a:t>
            </a:r>
            <a:r>
              <a:rPr lang="en-US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- The One who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may or may not influence CORE or DIRECT    SH but they are part of the domain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AB6EA2-C2F8-458A-A382-2352F283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321600"/>
            <a:ext cx="6880500" cy="582900"/>
          </a:xfrm>
        </p:spPr>
        <p:txBody>
          <a:bodyPr/>
          <a:lstStyle/>
          <a:p>
            <a:r>
              <a:rPr lang="en-US" sz="3200" dirty="0">
                <a:latin typeface="Bahnschrift Light" panose="020B0502040204020203" pitchFamily="34" charset="0"/>
              </a:rPr>
              <a:t>Activities In Problem Space</a:t>
            </a:r>
            <a:endParaRPr lang="en-IN" sz="3200" dirty="0">
              <a:latin typeface="Bahnschrift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1ADD52-653D-48BA-AF1F-33915E4DFD68}"/>
              </a:ext>
            </a:extLst>
          </p:cNvPr>
          <p:cNvSpPr txBox="1"/>
          <p:nvPr/>
        </p:nvSpPr>
        <p:spPr>
          <a:xfrm>
            <a:off x="561134" y="971312"/>
            <a:ext cx="5268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 b="0" i="0" u="none" strike="noStrike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F4A75D-F1D5-4A6E-B98A-C7AEA8F30FE2}"/>
              </a:ext>
            </a:extLst>
          </p:cNvPr>
          <p:cNvSpPr txBox="1"/>
          <p:nvPr/>
        </p:nvSpPr>
        <p:spPr>
          <a:xfrm>
            <a:off x="827632" y="1137995"/>
            <a:ext cx="796929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doing these activities to buy Product.</a:t>
            </a:r>
            <a:endParaRPr lang="en-US" b="0" dirty="0">
              <a:effectLst/>
            </a:endParaRP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does research about all kinds of Products.</a:t>
            </a:r>
            <a:endParaRPr lang="en-US" b="0" dirty="0">
              <a:effectLst/>
            </a:endParaRP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Select the Product which he/she finds suitable for him/her.</a:t>
            </a:r>
            <a:endParaRPr lang="en-US" dirty="0"/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Compares about Product’s Price all the way around.</a:t>
            </a:r>
            <a:endParaRPr lang="en-US" dirty="0"/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Purchases that product from the website which gives discounts/offers to the User.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706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AB6EA2-C2F8-458A-A382-2352F283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321600"/>
            <a:ext cx="6880500" cy="582900"/>
          </a:xfrm>
        </p:spPr>
        <p:txBody>
          <a:bodyPr/>
          <a:lstStyle/>
          <a:p>
            <a:r>
              <a:rPr lang="en-US" sz="3600" dirty="0">
                <a:latin typeface="Bahnschrift Light" panose="020B0502040204020203" pitchFamily="34" charset="0"/>
              </a:rPr>
              <a:t>Process System</a:t>
            </a:r>
            <a:endParaRPr lang="en-IN" sz="3600" dirty="0">
              <a:latin typeface="Bahnschrift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1ADD52-653D-48BA-AF1F-33915E4DFD68}"/>
              </a:ext>
            </a:extLst>
          </p:cNvPr>
          <p:cNvSpPr txBox="1"/>
          <p:nvPr/>
        </p:nvSpPr>
        <p:spPr>
          <a:xfrm>
            <a:off x="561134" y="971312"/>
            <a:ext cx="5268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 b="0" i="0" u="none" strike="noStrike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8993F-AD1F-447B-8C33-933F010F47D0}"/>
              </a:ext>
            </a:extLst>
          </p:cNvPr>
          <p:cNvSpPr txBox="1"/>
          <p:nvPr/>
        </p:nvSpPr>
        <p:spPr>
          <a:xfrm>
            <a:off x="932581" y="1125200"/>
            <a:ext cx="77204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Process of receiving orders</a:t>
            </a:r>
            <a:endParaRPr lang="en-US" b="0" dirty="0">
              <a:effectLst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Customer places an order in your eCommerce system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i="0" u="none" strike="noStrike" dirty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Order details are extracted from your eCommerce system and entered into your business software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i="0" u="none" strike="noStrike" dirty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Order is passed to the warehouse to be processed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i="0" u="none" strike="noStrike" dirty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Order is placed for fulfilment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70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AB6EA2-C2F8-458A-A382-2352F283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60800"/>
            <a:ext cx="6880500" cy="582900"/>
          </a:xfrm>
        </p:spPr>
        <p:txBody>
          <a:bodyPr/>
          <a:lstStyle/>
          <a:p>
            <a:r>
              <a:rPr lang="en-US" sz="3600" dirty="0">
                <a:latin typeface="Bahnschrift Light" panose="020B0502040204020203" pitchFamily="34" charset="0"/>
              </a:rPr>
              <a:t>Process System</a:t>
            </a:r>
            <a:endParaRPr lang="en-IN" sz="3600" dirty="0">
              <a:latin typeface="Bahnschrift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1ADD52-653D-48BA-AF1F-33915E4DFD68}"/>
              </a:ext>
            </a:extLst>
          </p:cNvPr>
          <p:cNvSpPr txBox="1"/>
          <p:nvPr/>
        </p:nvSpPr>
        <p:spPr>
          <a:xfrm>
            <a:off x="561134" y="971312"/>
            <a:ext cx="5268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 b="0" i="0" u="none" strike="noStrike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295959-9E10-4EEE-B0FA-359A92DDBADD}"/>
              </a:ext>
            </a:extLst>
          </p:cNvPr>
          <p:cNvSpPr txBox="1"/>
          <p:nvPr/>
        </p:nvSpPr>
        <p:spPr>
          <a:xfrm>
            <a:off x="804048" y="743700"/>
            <a:ext cx="753590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600" b="1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Sub Process of receiving orders</a:t>
            </a:r>
            <a:endParaRPr lang="en-US" sz="1600" b="0" dirty="0">
              <a:effectLst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Sales order details are manually extracted from your eCommerce system. Information includes customer information, description and ID of product ordered, payment details and transaction ID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Employee manually checks sales order data for a correlation with your business rules e.g. full address, contact details, products ordered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Employee manually enters order and customer details into your business software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Employee manually creates and sends an order received notification to the customer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If an employee identifies any anomalies they will need to contact the customer to resolve the issue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If an issue cannot be resolved the employee may have to manually cancel the order</a:t>
            </a:r>
          </a:p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Order is passed to warehouse for processing</a:t>
            </a:r>
          </a:p>
        </p:txBody>
      </p:sp>
    </p:spTree>
    <p:extLst>
      <p:ext uri="{BB962C8B-B14F-4D97-AF65-F5344CB8AC3E}">
        <p14:creationId xmlns:p14="http://schemas.microsoft.com/office/powerpoint/2010/main" val="230472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AB6EA2-C2F8-458A-A382-2352F283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321600"/>
            <a:ext cx="6880500" cy="582900"/>
          </a:xfrm>
        </p:spPr>
        <p:txBody>
          <a:bodyPr/>
          <a:lstStyle/>
          <a:p>
            <a:r>
              <a:rPr lang="en-US" sz="3600" dirty="0">
                <a:latin typeface="Bahnschrift Light" panose="020B0502040204020203" pitchFamily="34" charset="0"/>
              </a:rPr>
              <a:t>Customer Touch Points</a:t>
            </a:r>
            <a:endParaRPr lang="en-IN" sz="3600" dirty="0">
              <a:latin typeface="Bahnschrift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C1F0A-28C0-4ED9-B610-B63B3D2380DB}"/>
              </a:ext>
            </a:extLst>
          </p:cNvPr>
          <p:cNvSpPr txBox="1"/>
          <p:nvPr/>
        </p:nvSpPr>
        <p:spPr>
          <a:xfrm>
            <a:off x="1762055" y="1915568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9BC24-0322-4F16-A0E2-F35845AD9F9F}"/>
              </a:ext>
            </a:extLst>
          </p:cNvPr>
          <p:cNvSpPr txBox="1"/>
          <p:nvPr/>
        </p:nvSpPr>
        <p:spPr>
          <a:xfrm>
            <a:off x="700817" y="1364717"/>
            <a:ext cx="476555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can attract users through various social media platforms by advertising our products.</a:t>
            </a:r>
            <a:endParaRPr lang="en-US" b="0" dirty="0">
              <a:effectLst/>
            </a:endParaRP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can give brochures to the people in the street to advertise our products.</a:t>
            </a:r>
            <a:endParaRPr lang="en-US" b="0" dirty="0">
              <a:effectLst/>
            </a:endParaRP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can advertise on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television,radio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etc.</a:t>
            </a:r>
            <a:endParaRPr lang="en-US" b="0" dirty="0">
              <a:effectLst/>
            </a:endParaRP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can give goodies or more discounts to the users.</a:t>
            </a:r>
            <a:endParaRPr lang="en-US" b="0" dirty="0">
              <a:effectLst/>
            </a:endParaRP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can give faster delivery to the user.</a:t>
            </a:r>
            <a:endParaRPr lang="en-US" b="0" dirty="0">
              <a:effectLst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9F750D-8C11-40B4-B806-CE4C70166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113" y="1095375"/>
            <a:ext cx="2971800" cy="2952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04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7C826-8221-4687-9B24-9BA5975C73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EE919-5141-4AF7-86FA-5745B65CE45A}"/>
              </a:ext>
            </a:extLst>
          </p:cNvPr>
          <p:cNvSpPr txBox="1"/>
          <p:nvPr/>
        </p:nvSpPr>
        <p:spPr>
          <a:xfrm>
            <a:off x="3252362" y="-6755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AEIOU Canvas</a:t>
            </a:r>
            <a:endParaRPr lang="en-IN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550D0D-A804-46E4-AB18-F668EC7F0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68" y="516465"/>
            <a:ext cx="6424663" cy="4537418"/>
          </a:xfrm>
          <a:prstGeom prst="snip2DiagRect">
            <a:avLst>
              <a:gd name="adj1" fmla="val 0"/>
              <a:gd name="adj2" fmla="val 1343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84569628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1399</Words>
  <Application>Microsoft Office PowerPoint</Application>
  <PresentationFormat>On-screen Show (16:9)</PresentationFormat>
  <Paragraphs>232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Wingdings</vt:lpstr>
      <vt:lpstr>Merriweather</vt:lpstr>
      <vt:lpstr>Photograph Signature</vt:lpstr>
      <vt:lpstr>Bahnschrift Light</vt:lpstr>
      <vt:lpstr>Arial</vt:lpstr>
      <vt:lpstr>Amatic SC</vt:lpstr>
      <vt:lpstr>Noto Sans Symbols</vt:lpstr>
      <vt:lpstr>Century Gothic</vt:lpstr>
      <vt:lpstr>Nathaniel template</vt:lpstr>
      <vt:lpstr>1_Nathaniel template</vt:lpstr>
      <vt:lpstr>ED group project Zap! (E-COMMERCE) </vt:lpstr>
      <vt:lpstr>team members</vt:lpstr>
      <vt:lpstr>PowerPoint Presentation</vt:lpstr>
      <vt:lpstr>Stake Holder Mapping</vt:lpstr>
      <vt:lpstr>Activities In Problem Space</vt:lpstr>
      <vt:lpstr>Process System</vt:lpstr>
      <vt:lpstr>Process System</vt:lpstr>
      <vt:lpstr>Customer Touch Points</vt:lpstr>
      <vt:lpstr>PowerPoint Presentation</vt:lpstr>
      <vt:lpstr>5 Deep Insights</vt:lpstr>
      <vt:lpstr>PowerPoint Presentation</vt:lpstr>
      <vt:lpstr>Persona-1</vt:lpstr>
      <vt:lpstr>Persona-2</vt:lpstr>
      <vt:lpstr>PowerPoint Presentation</vt:lpstr>
      <vt:lpstr>PowerPoint Presentation</vt:lpstr>
      <vt:lpstr>PowerPoint Presentation</vt:lpstr>
      <vt:lpstr>40 ideas using tools &amp; techniques of ideation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Mind-Map</vt:lpstr>
      <vt:lpstr>Prototype - 1</vt:lpstr>
      <vt:lpstr>Prototype - 2</vt:lpstr>
      <vt:lpstr>Business Model CANVAS</vt:lpstr>
      <vt:lpstr>Value proposition CANVAS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PORTFOLIO Prajapati yash p 2121023 (bda)</dc:title>
  <dc:creator>Yash Prajapati</dc:creator>
  <cp:lastModifiedBy>Krupal Patel</cp:lastModifiedBy>
  <cp:revision>25</cp:revision>
  <dcterms:modified xsi:type="dcterms:W3CDTF">2021-11-10T15:10:48Z</dcterms:modified>
</cp:coreProperties>
</file>