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564" r:id="rId3"/>
    <p:sldId id="257" r:id="rId4"/>
    <p:sldId id="4565" r:id="rId5"/>
    <p:sldId id="4566" r:id="rId6"/>
    <p:sldId id="4561" r:id="rId7"/>
    <p:sldId id="4562" r:id="rId8"/>
    <p:sldId id="4569" r:id="rId9"/>
    <p:sldId id="4570" r:id="rId10"/>
    <p:sldId id="4567" r:id="rId11"/>
    <p:sldId id="4568" r:id="rId12"/>
    <p:sldId id="265" r:id="rId13"/>
    <p:sldId id="269" r:id="rId14"/>
    <p:sldId id="44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oduction (10 Sec)" id="{5F3C37AE-4852-4C14-846E-E5FD4F449B6D}">
          <p14:sldIdLst>
            <p14:sldId id="256"/>
            <p14:sldId id="4564"/>
          </p14:sldIdLst>
        </p14:section>
        <p14:section name="Jinay (1.5 Min)" id="{6F642375-0B02-4BF1-BD50-587E62069104}">
          <p14:sldIdLst>
            <p14:sldId id="257"/>
            <p14:sldId id="4565"/>
            <p14:sldId id="4566"/>
          </p14:sldIdLst>
        </p14:section>
        <p14:section name="Purav (1 Min)" id="{3BC3924F-CC37-4F95-A140-68A3B1CB659E}">
          <p14:sldIdLst>
            <p14:sldId id="4561"/>
            <p14:sldId id="4562"/>
          </p14:sldIdLst>
        </p14:section>
        <p14:section name="Krupal (1 Min)" id="{FD3553BD-0BCB-46B1-A2B4-B5AFC6331522}">
          <p14:sldIdLst>
            <p14:sldId id="4569"/>
            <p14:sldId id="4570"/>
            <p14:sldId id="4567"/>
          </p14:sldIdLst>
        </p14:section>
        <p14:section name="Yash (80 Sec)" id="{1B1BB5A8-6DB6-4382-83E1-4F62A303FD05}">
          <p14:sldIdLst>
            <p14:sldId id="4568"/>
            <p14:sldId id="265"/>
            <p14:sldId id="269"/>
            <p14:sldId id="4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6B73"/>
    <a:srgbClr val="F8AC39"/>
    <a:srgbClr val="FF9966"/>
    <a:srgbClr val="FF0066"/>
    <a:srgbClr val="F8F7F0"/>
    <a:srgbClr val="E68F7E"/>
    <a:srgbClr val="EC5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1489" autoAdjust="0"/>
  </p:normalViewPr>
  <p:slideViewPr>
    <p:cSldViewPr snapToGrid="0">
      <p:cViewPr varScale="1">
        <p:scale>
          <a:sx n="104" d="100"/>
          <a:sy n="104" d="100"/>
        </p:scale>
        <p:origin x="7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FA476-89F5-4514-8C7B-093A4BB1C45E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4C75C-9797-4ED2-ABA6-669F4CD4B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E8EB6-AEF1-4D7F-BEFF-177482FC6B71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6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E8EB6-AEF1-4D7F-BEFF-177482FC6B7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2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rgbClr val="7E6B73"/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0" y="1086077"/>
            <a:ext cx="12192000" cy="0"/>
          </a:xfrm>
          <a:prstGeom prst="line">
            <a:avLst/>
          </a:prstGeom>
          <a:ln w="76200">
            <a:solidFill>
              <a:srgbClr val="F8A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B9044-7C89-8D49-B159-79F7C212FC99}"/>
              </a:ext>
            </a:extLst>
          </p:cNvPr>
          <p:cNvSpPr/>
          <p:nvPr userDrawn="1"/>
        </p:nvSpPr>
        <p:spPr>
          <a:xfrm>
            <a:off x="0" y="5981075"/>
            <a:ext cx="12192000" cy="876925"/>
          </a:xfrm>
          <a:prstGeom prst="rect">
            <a:avLst/>
          </a:prstGeom>
          <a:solidFill>
            <a:srgbClr val="F8AC39"/>
          </a:solidFill>
          <a:ln cmpd="sng">
            <a:solidFill>
              <a:srgbClr val="F8A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764665"/>
            <a:ext cx="2714171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477829" y="1086077"/>
            <a:ext cx="2714171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1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764665"/>
            <a:ext cx="2714171" cy="0"/>
          </a:xfrm>
          <a:prstGeom prst="line">
            <a:avLst/>
          </a:prstGeom>
          <a:ln w="76200">
            <a:solidFill>
              <a:srgbClr val="7E6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477829" y="1086077"/>
            <a:ext cx="2714171" cy="0"/>
          </a:xfrm>
          <a:prstGeom prst="line">
            <a:avLst/>
          </a:prstGeom>
          <a:ln w="76200">
            <a:solidFill>
              <a:srgbClr val="7E6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9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764665"/>
            <a:ext cx="2714171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477829" y="1086077"/>
            <a:ext cx="2714171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38200" y="653143"/>
            <a:ext cx="72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470242" y="5274925"/>
            <a:ext cx="72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3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E966A3-69BF-BA4D-BA51-49E142F8406A}"/>
              </a:ext>
            </a:extLst>
          </p:cNvPr>
          <p:cNvSpPr/>
          <p:nvPr userDrawn="1"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rgbClr val="F8AC39"/>
          </a:solidFill>
          <a:ln>
            <a:solidFill>
              <a:srgbClr val="F8A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731328" y="136525"/>
            <a:ext cx="72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2A9A4-A076-8741-900F-78BE7AC2C113}"/>
              </a:ext>
            </a:extLst>
          </p:cNvPr>
          <p:cNvSpPr/>
          <p:nvPr userDrawn="1"/>
        </p:nvSpPr>
        <p:spPr>
          <a:xfrm>
            <a:off x="-1" y="5852046"/>
            <a:ext cx="12192000" cy="1019331"/>
          </a:xfrm>
          <a:prstGeom prst="rect">
            <a:avLst/>
          </a:prstGeom>
          <a:solidFill>
            <a:srgbClr val="F8AC39"/>
          </a:solidFill>
          <a:ln>
            <a:solidFill>
              <a:srgbClr val="F8A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701258" y="5852046"/>
            <a:ext cx="72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02FF-D815-5D44-AE07-29B590D465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74298" y="2439988"/>
            <a:ext cx="5783262" cy="1978025"/>
          </a:xfrm>
        </p:spPr>
        <p:txBody>
          <a:bodyPr anchor="ctr"/>
          <a:lstStyle>
            <a:lvl1pPr>
              <a:buNone/>
              <a:defRPr/>
            </a:lvl1pPr>
          </a:lstStyle>
          <a:p>
            <a:pPr lvl="0"/>
            <a:r>
              <a:rPr lang="en-GB" dirty="0"/>
              <a:t>Click to edit Master text styles….</a:t>
            </a:r>
          </a:p>
        </p:txBody>
      </p:sp>
    </p:spTree>
    <p:extLst>
      <p:ext uri="{BB962C8B-B14F-4D97-AF65-F5344CB8AC3E}">
        <p14:creationId xmlns:p14="http://schemas.microsoft.com/office/powerpoint/2010/main" val="303144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42" y="365125"/>
            <a:ext cx="10395857" cy="11223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53029" y="2452914"/>
            <a:ext cx="1233714" cy="3512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082143" y="2452913"/>
            <a:ext cx="1233714" cy="3512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611257" y="2452913"/>
            <a:ext cx="1233714" cy="3512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0371" y="2467425"/>
            <a:ext cx="1233714" cy="3512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477829" y="1318305"/>
            <a:ext cx="2714171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365125"/>
            <a:ext cx="0" cy="1122363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7797-12BD-CD4C-B456-7B5F07CF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48" y="410368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72CB5-24C8-3842-9AF1-1F5F3C62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69804-8059-A24D-9651-321710F7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E3C74-22B4-794E-A389-CDD52B7D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A20CB5-B53A-284E-90DB-9DF88453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alf-frame 6">
            <a:extLst>
              <a:ext uri="{FF2B5EF4-FFF2-40B4-BE49-F238E27FC236}">
                <a16:creationId xmlns:a16="http://schemas.microsoft.com/office/drawing/2014/main" id="{DB29D6FE-54B1-F946-8351-58D18504DEA4}"/>
              </a:ext>
            </a:extLst>
          </p:cNvPr>
          <p:cNvSpPr/>
          <p:nvPr userDrawn="1"/>
        </p:nvSpPr>
        <p:spPr>
          <a:xfrm>
            <a:off x="289368" y="218894"/>
            <a:ext cx="4271058" cy="1111170"/>
          </a:xfrm>
          <a:prstGeom prst="halfFrame">
            <a:avLst>
              <a:gd name="adj1" fmla="val 1282"/>
              <a:gd name="adj2" fmla="val 1282"/>
            </a:avLst>
          </a:prstGeom>
          <a:solidFill>
            <a:srgbClr val="F8AC39"/>
          </a:solidFill>
          <a:ln w="57150">
            <a:solidFill>
              <a:srgbClr val="F8A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-frame 7">
            <a:extLst>
              <a:ext uri="{FF2B5EF4-FFF2-40B4-BE49-F238E27FC236}">
                <a16:creationId xmlns:a16="http://schemas.microsoft.com/office/drawing/2014/main" id="{BC3B4F8A-E677-2048-BFF4-F977E4DE2859}"/>
              </a:ext>
            </a:extLst>
          </p:cNvPr>
          <p:cNvSpPr/>
          <p:nvPr userDrawn="1"/>
        </p:nvSpPr>
        <p:spPr>
          <a:xfrm rot="10800000">
            <a:off x="7664371" y="5610305"/>
            <a:ext cx="4271058" cy="1111170"/>
          </a:xfrm>
          <a:prstGeom prst="halfFrame">
            <a:avLst>
              <a:gd name="adj1" fmla="val 1282"/>
              <a:gd name="adj2" fmla="val 1282"/>
            </a:avLst>
          </a:prstGeom>
          <a:solidFill>
            <a:srgbClr val="F8AC39"/>
          </a:solidFill>
          <a:ln w="57150">
            <a:solidFill>
              <a:srgbClr val="F8A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1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5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CA31-ADF6-2D41-881A-3E1B6F46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DA32C-AAE0-F548-9111-550312C4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DDADC-54E0-4E4D-A9A5-F23C2F3F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FBB14-59DC-6141-B64D-7282AB9B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5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33601"/>
            <a:ext cx="11176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78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58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83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185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18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260041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12192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734090" y="381000"/>
            <a:ext cx="1590756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696135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260041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696135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734090" y="1143000"/>
            <a:ext cx="1590756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9120"/>
            <a:ext cx="72136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161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4800" y="1205132"/>
            <a:ext cx="4775200" cy="381000"/>
          </a:xfrm>
        </p:spPr>
        <p:txBody>
          <a:bodyPr>
            <a:normAutofit/>
          </a:bodyPr>
          <a:lstStyle>
            <a:lvl1pPr marL="0" indent="0" algn="l">
              <a:buNone/>
              <a:defRPr sz="1778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3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6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2258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33601"/>
            <a:ext cx="11176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78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58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83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185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18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260041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12192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734090" y="381000"/>
            <a:ext cx="1590756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696135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260041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696135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734090" y="1143000"/>
            <a:ext cx="1590756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9120"/>
            <a:ext cx="72136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161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4800" y="1205132"/>
            <a:ext cx="4775200" cy="381000"/>
          </a:xfrm>
        </p:spPr>
        <p:txBody>
          <a:bodyPr>
            <a:normAutofit/>
          </a:bodyPr>
          <a:lstStyle>
            <a:lvl1pPr marL="0" indent="0" algn="l">
              <a:buNone/>
              <a:defRPr sz="1778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3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6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9423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33601"/>
            <a:ext cx="11176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78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58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83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185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18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260041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12192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734090" y="381000"/>
            <a:ext cx="1590756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696135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260041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696135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734090" y="1143000"/>
            <a:ext cx="1590756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7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9120"/>
            <a:ext cx="72136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161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4800" y="1205132"/>
            <a:ext cx="4775200" cy="381000"/>
          </a:xfrm>
        </p:spPr>
        <p:txBody>
          <a:bodyPr>
            <a:normAutofit/>
          </a:bodyPr>
          <a:lstStyle>
            <a:lvl1pPr marL="0" indent="0" algn="l">
              <a:buNone/>
              <a:defRPr sz="1778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3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6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590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851957" y="615950"/>
            <a:ext cx="7731797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49215" y="2240280"/>
            <a:ext cx="72200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49215" y="3218688"/>
            <a:ext cx="7220000" cy="645742"/>
          </a:xfrm>
        </p:spPr>
        <p:txBody>
          <a:bodyPr/>
          <a:lstStyle>
            <a:lvl1pPr marL="0" indent="0" algn="l">
              <a:buNone/>
              <a:defRPr sz="1999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 algn="l">
              <a:buNone/>
              <a:defRPr sz="1599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847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18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7"/>
          <p:cNvSpPr>
            <a:spLocks noGrp="1"/>
          </p:cNvSpPr>
          <p:nvPr>
            <p:ph type="title" hasCustomPrompt="1"/>
          </p:nvPr>
        </p:nvSpPr>
        <p:spPr>
          <a:xfrm>
            <a:off x="659396" y="463235"/>
            <a:ext cx="2964273" cy="7017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870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52714" y="365125"/>
            <a:ext cx="0" cy="1122363"/>
          </a:xfrm>
          <a:prstGeom prst="line">
            <a:avLst/>
          </a:prstGeom>
          <a:ln w="76200">
            <a:solidFill>
              <a:srgbClr val="F8A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42" y="365125"/>
            <a:ext cx="10395857" cy="11223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65125"/>
            <a:ext cx="0" cy="1122363"/>
          </a:xfrm>
          <a:prstGeom prst="line">
            <a:avLst/>
          </a:prstGeom>
          <a:ln w="76200">
            <a:solidFill>
              <a:srgbClr val="F8A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5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28" y="365125"/>
            <a:ext cx="10411959" cy="11223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lnSpc>
                <a:spcPct val="125000"/>
              </a:lnSpc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365125"/>
            <a:ext cx="0" cy="1122363"/>
          </a:xfrm>
          <a:prstGeom prst="line">
            <a:avLst/>
          </a:prstGeom>
          <a:ln w="76200">
            <a:solidFill>
              <a:srgbClr val="F8A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28" y="365125"/>
            <a:ext cx="10410371" cy="1122363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365125"/>
            <a:ext cx="0" cy="1122363"/>
          </a:xfrm>
          <a:prstGeom prst="line">
            <a:avLst/>
          </a:prstGeom>
          <a:ln w="76200">
            <a:solidFill>
              <a:srgbClr val="F8A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9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lang="en-US" sz="4400" kern="12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0261599" y="0"/>
            <a:ext cx="1121229" cy="6858000"/>
          </a:xfrm>
          <a:prstGeom prst="rect">
            <a:avLst/>
          </a:prstGeom>
          <a:solidFill>
            <a:srgbClr val="F8A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7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20498"/>
            <a:ext cx="9231085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23686" y="0"/>
            <a:ext cx="1121229" cy="6858000"/>
          </a:xfrm>
          <a:prstGeom prst="rect">
            <a:avLst/>
          </a:prstGeom>
          <a:solidFill>
            <a:srgbClr val="F8AC39"/>
          </a:solidFill>
          <a:ln>
            <a:solidFill>
              <a:srgbClr val="F8A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209800" y="2515394"/>
            <a:ext cx="9144000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Click to edit Master slide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Click to edit Master slide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Click to edit Master slide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Click to edit Master slide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Click to edit Master slide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Click to edit Master slide</a:t>
            </a:r>
          </a:p>
        </p:txBody>
      </p:sp>
    </p:spTree>
    <p:extLst>
      <p:ext uri="{BB962C8B-B14F-4D97-AF65-F5344CB8AC3E}">
        <p14:creationId xmlns:p14="http://schemas.microsoft.com/office/powerpoint/2010/main" val="14621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764665"/>
            <a:ext cx="2714171" cy="0"/>
          </a:xfrm>
          <a:prstGeom prst="line">
            <a:avLst/>
          </a:prstGeom>
          <a:ln w="76200">
            <a:solidFill>
              <a:srgbClr val="F8A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477829" y="1086077"/>
            <a:ext cx="2714171" cy="0"/>
          </a:xfrm>
          <a:prstGeom prst="line">
            <a:avLst/>
          </a:prstGeom>
          <a:ln w="76200">
            <a:solidFill>
              <a:srgbClr val="F8A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A43D-72F6-4B8B-904D-9FE97441D6C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A763-E2A8-4083-96DA-BF4F11C50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5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52" r:id="rId4"/>
    <p:sldLayoutId id="2147483653" r:id="rId5"/>
    <p:sldLayoutId id="2147483654" r:id="rId6"/>
    <p:sldLayoutId id="2147483661" r:id="rId7"/>
    <p:sldLayoutId id="2147483663" r:id="rId8"/>
    <p:sldLayoutId id="2147483655" r:id="rId9"/>
    <p:sldLayoutId id="2147483667" r:id="rId10"/>
    <p:sldLayoutId id="2147483674" r:id="rId11"/>
    <p:sldLayoutId id="2147483660" r:id="rId12"/>
    <p:sldLayoutId id="2147483675" r:id="rId13"/>
    <p:sldLayoutId id="2147483662" r:id="rId14"/>
    <p:sldLayoutId id="2147483676" r:id="rId15"/>
    <p:sldLayoutId id="2147483656" r:id="rId16"/>
    <p:sldLayoutId id="2147483657" r:id="rId17"/>
    <p:sldLayoutId id="2147483658" r:id="rId18"/>
    <p:sldLayoutId id="2147483659" r:id="rId19"/>
    <p:sldLayoutId id="2147483664" r:id="rId20"/>
    <p:sldLayoutId id="2147483665" r:id="rId21"/>
    <p:sldLayoutId id="2147483666" r:id="rId22"/>
    <p:sldLayoutId id="2147483671" r:id="rId23"/>
    <p:sldLayoutId id="2147483672" r:id="rId24"/>
    <p:sldLayoutId id="214748367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chemeClr val="accent1">
              <a:lumMod val="50000"/>
            </a:schemeClr>
          </a:solidFill>
          <a:latin typeface="Berlin Sans FB" panose="020E06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818" y="1503805"/>
            <a:ext cx="10204361" cy="29363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6700" dirty="0">
                <a:solidFill>
                  <a:srgbClr val="0070C0"/>
                </a:solidFill>
                <a:cs typeface="Times New Roman" panose="02020603050405020304" pitchFamily="18" charset="0"/>
              </a:rPr>
              <a:t>ZAP!</a:t>
            </a:r>
            <a:br>
              <a:rPr lang="en-IN" sz="6700" dirty="0">
                <a:solidFill>
                  <a:srgbClr val="0070C0"/>
                </a:solidFill>
                <a:cs typeface="Times New Roman" panose="02020603050405020304" pitchFamily="18" charset="0"/>
              </a:rPr>
            </a:br>
            <a:r>
              <a:rPr lang="en-IN" sz="6700" dirty="0">
                <a:solidFill>
                  <a:srgbClr val="0070C0"/>
                </a:solidFill>
                <a:cs typeface="Times New Roman" panose="02020603050405020304" pitchFamily="18" charset="0"/>
              </a:rPr>
              <a:t>E-Commerce App/Website</a:t>
            </a:r>
            <a:br>
              <a:rPr lang="en-IN" sz="7200" b="1" dirty="0">
                <a:solidFill>
                  <a:srgbClr val="0070C0"/>
                </a:solidFill>
                <a:cs typeface="Times New Roman" panose="02020603050405020304" pitchFamily="18" charset="0"/>
              </a:rPr>
            </a:br>
            <a:endParaRPr lang="en-IN" sz="3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0765" y="4877141"/>
            <a:ext cx="681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Team Falcon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5E0C2-6893-1C4E-B11B-892AAB2DE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5819" y="204117"/>
            <a:ext cx="1562667" cy="646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A4D26-D30B-3248-B9BD-378CBF8C3E71}"/>
              </a:ext>
            </a:extLst>
          </p:cNvPr>
          <p:cNvSpPr txBox="1"/>
          <p:nvPr/>
        </p:nvSpPr>
        <p:spPr>
          <a:xfrm>
            <a:off x="9085006" y="6278628"/>
            <a:ext cx="243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"/>
              </a:rPr>
              <a:t>Date: 24-11-2021</a:t>
            </a:r>
          </a:p>
        </p:txBody>
      </p:sp>
      <p:pic>
        <p:nvPicPr>
          <p:cNvPr id="8" name="Picture 2" descr="Ganpat University Institute of Computer Technology">
            <a:extLst>
              <a:ext uri="{FF2B5EF4-FFF2-40B4-BE49-F238E27FC236}">
                <a16:creationId xmlns:a16="http://schemas.microsoft.com/office/drawing/2014/main" id="{0981D9C4-A3DD-124A-8119-E3C5B405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9" y="101915"/>
            <a:ext cx="3320700" cy="86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4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Value Proposition (VSP)</a:t>
            </a:r>
          </a:p>
        </p:txBody>
      </p:sp>
      <p:pic>
        <p:nvPicPr>
          <p:cNvPr id="4" name="Google Shape;603;p18">
            <a:extLst>
              <a:ext uri="{FF2B5EF4-FFF2-40B4-BE49-F238E27FC236}">
                <a16:creationId xmlns:a16="http://schemas.microsoft.com/office/drawing/2014/main" id="{33C6B67D-4886-42F3-99DF-2E81EE9D92C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4301" y="1487488"/>
            <a:ext cx="7463397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78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Business Model Canvas (BMC)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33363"/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233363"/>
            <a:endParaRPr lang="en-IN" dirty="0"/>
          </a:p>
          <a:p>
            <a:pPr marL="0" indent="233363"/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oogle Shape;596;p17">
            <a:extLst>
              <a:ext uri="{FF2B5EF4-FFF2-40B4-BE49-F238E27FC236}">
                <a16:creationId xmlns:a16="http://schemas.microsoft.com/office/drawing/2014/main" id="{549656C1-A249-4F9A-82F9-4E624610A5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3841" y="1487488"/>
            <a:ext cx="8138571" cy="4900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61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285796-1178-4F0E-8823-03EFC555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AEA547-B33E-4CC6-8EB8-35B51D78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We Will Make Website And Mobile Application.</a:t>
            </a:r>
          </a:p>
          <a:p>
            <a:r>
              <a:rPr lang="en-IN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We Will Expand Our Warehouses Locally.</a:t>
            </a:r>
          </a:p>
          <a:p>
            <a:r>
              <a:rPr lang="en-IN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We Will Expand Internationally. </a:t>
            </a:r>
          </a:p>
          <a:p>
            <a:r>
              <a:rPr lang="en-IN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We Will Create Our “ZAP!” Product.</a:t>
            </a:r>
          </a:p>
          <a:p>
            <a:r>
              <a:rPr lang="en-IN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We Will Launch Our Premier Membership.</a:t>
            </a:r>
          </a:p>
          <a:p>
            <a:r>
              <a:rPr lang="en-IN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We Will Use Electric Vehicles For Delivery.</a:t>
            </a:r>
          </a:p>
          <a:p>
            <a:endParaRPr lang="en-IN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endParaRPr lang="en-IN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endParaRPr lang="en-IN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46075"/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Yash Prajapati (Co-Founder &amp; CEO)</a:t>
            </a:r>
          </a:p>
          <a:p>
            <a:pPr marL="358775" indent="-346075"/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Jinay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Shah (Co-Founder &amp; SEO)</a:t>
            </a:r>
          </a:p>
          <a:p>
            <a:pPr marL="358775" indent="-346075"/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Krupal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Patel (Co-Founder &amp; CTO)</a:t>
            </a:r>
          </a:p>
          <a:p>
            <a:pPr marL="358775" indent="-346075"/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Purav Shah (Co-Founder &amp; MD)</a:t>
            </a:r>
          </a:p>
          <a:p>
            <a:pPr marL="358775" indent="-346075"/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Ujjval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Patel (Co-Founder &amp; HR)</a:t>
            </a:r>
          </a:p>
          <a:p>
            <a:pPr marL="358775" indent="-346075"/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Nitin Prajapati (Product Manager)</a:t>
            </a:r>
          </a:p>
          <a:p>
            <a:pPr marL="358775" indent="-346075"/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Anuj Jani (Asst. Manager)</a:t>
            </a:r>
          </a:p>
          <a:p>
            <a:pPr marL="358775" indent="-346075"/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Rudra Patel (Asst. Manager)</a:t>
            </a:r>
          </a:p>
          <a:p>
            <a:pPr marL="358775" indent="-346075"/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9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ium 8">
            <a:extLst>
              <a:ext uri="{FF2B5EF4-FFF2-40B4-BE49-F238E27FC236}">
                <a16:creationId xmlns:a16="http://schemas.microsoft.com/office/drawing/2014/main" id="{80795046-ED06-8847-9115-05B68CAD919E}"/>
              </a:ext>
            </a:extLst>
          </p:cNvPr>
          <p:cNvSpPr/>
          <p:nvPr/>
        </p:nvSpPr>
        <p:spPr>
          <a:xfrm>
            <a:off x="-3852" y="-7504"/>
            <a:ext cx="7160301" cy="6884554"/>
          </a:xfrm>
          <a:custGeom>
            <a:avLst/>
            <a:gdLst>
              <a:gd name="connsiteX0" fmla="*/ 0 w 10020300"/>
              <a:gd name="connsiteY0" fmla="*/ 8559800 h 8559800"/>
              <a:gd name="connsiteX1" fmla="*/ 3408084 w 10020300"/>
              <a:gd name="connsiteY1" fmla="*/ 0 h 8559800"/>
              <a:gd name="connsiteX2" fmla="*/ 6612216 w 10020300"/>
              <a:gd name="connsiteY2" fmla="*/ 0 h 8559800"/>
              <a:gd name="connsiteX3" fmla="*/ 10020300 w 10020300"/>
              <a:gd name="connsiteY3" fmla="*/ 8559800 h 8559800"/>
              <a:gd name="connsiteX4" fmla="*/ 0 w 10020300"/>
              <a:gd name="connsiteY4" fmla="*/ 8559800 h 8559800"/>
              <a:gd name="connsiteX0" fmla="*/ 0 w 10020300"/>
              <a:gd name="connsiteY0" fmla="*/ 8559800 h 8559800"/>
              <a:gd name="connsiteX1" fmla="*/ 3408084 w 10020300"/>
              <a:gd name="connsiteY1" fmla="*/ 0 h 8559800"/>
              <a:gd name="connsiteX2" fmla="*/ 7183716 w 10020300"/>
              <a:gd name="connsiteY2" fmla="*/ 1485900 h 8559800"/>
              <a:gd name="connsiteX3" fmla="*/ 10020300 w 10020300"/>
              <a:gd name="connsiteY3" fmla="*/ 8559800 h 8559800"/>
              <a:gd name="connsiteX4" fmla="*/ 0 w 10020300"/>
              <a:gd name="connsiteY4" fmla="*/ 8559800 h 8559800"/>
              <a:gd name="connsiteX0" fmla="*/ 0 w 10020300"/>
              <a:gd name="connsiteY0" fmla="*/ 7131050 h 7131050"/>
              <a:gd name="connsiteX1" fmla="*/ 2760384 w 10020300"/>
              <a:gd name="connsiteY1" fmla="*/ 0 h 7131050"/>
              <a:gd name="connsiteX2" fmla="*/ 7183716 w 10020300"/>
              <a:gd name="connsiteY2" fmla="*/ 57150 h 7131050"/>
              <a:gd name="connsiteX3" fmla="*/ 10020300 w 10020300"/>
              <a:gd name="connsiteY3" fmla="*/ 7131050 h 7131050"/>
              <a:gd name="connsiteX4" fmla="*/ 0 w 10020300"/>
              <a:gd name="connsiteY4" fmla="*/ 7131050 h 7131050"/>
              <a:gd name="connsiteX0" fmla="*/ 0 w 7315200"/>
              <a:gd name="connsiteY0" fmla="*/ 6940550 h 7131050"/>
              <a:gd name="connsiteX1" fmla="*/ 55284 w 7315200"/>
              <a:gd name="connsiteY1" fmla="*/ 0 h 7131050"/>
              <a:gd name="connsiteX2" fmla="*/ 4478616 w 7315200"/>
              <a:gd name="connsiteY2" fmla="*/ 57150 h 7131050"/>
              <a:gd name="connsiteX3" fmla="*/ 7315200 w 7315200"/>
              <a:gd name="connsiteY3" fmla="*/ 7131050 h 7131050"/>
              <a:gd name="connsiteX4" fmla="*/ 0 w 7315200"/>
              <a:gd name="connsiteY4" fmla="*/ 6940550 h 7131050"/>
              <a:gd name="connsiteX0" fmla="*/ 0 w 7219950"/>
              <a:gd name="connsiteY0" fmla="*/ 6940550 h 6940550"/>
              <a:gd name="connsiteX1" fmla="*/ 55284 w 7219950"/>
              <a:gd name="connsiteY1" fmla="*/ 0 h 6940550"/>
              <a:gd name="connsiteX2" fmla="*/ 4478616 w 7219950"/>
              <a:gd name="connsiteY2" fmla="*/ 57150 h 6940550"/>
              <a:gd name="connsiteX3" fmla="*/ 7219950 w 7219950"/>
              <a:gd name="connsiteY3" fmla="*/ 6921500 h 6940550"/>
              <a:gd name="connsiteX4" fmla="*/ 0 w 7219950"/>
              <a:gd name="connsiteY4" fmla="*/ 6940550 h 6940550"/>
              <a:gd name="connsiteX0" fmla="*/ 0 w 7219950"/>
              <a:gd name="connsiteY0" fmla="*/ 6940550 h 6940550"/>
              <a:gd name="connsiteX1" fmla="*/ 55284 w 7219950"/>
              <a:gd name="connsiteY1" fmla="*/ 0 h 6940550"/>
              <a:gd name="connsiteX2" fmla="*/ 4469380 w 7219950"/>
              <a:gd name="connsiteY2" fmla="*/ 38677 h 6940550"/>
              <a:gd name="connsiteX3" fmla="*/ 7219950 w 7219950"/>
              <a:gd name="connsiteY3" fmla="*/ 6921500 h 6940550"/>
              <a:gd name="connsiteX4" fmla="*/ 0 w 7219950"/>
              <a:gd name="connsiteY4" fmla="*/ 6940550 h 6940550"/>
              <a:gd name="connsiteX0" fmla="*/ 18607 w 7164666"/>
              <a:gd name="connsiteY0" fmla="*/ 6903605 h 6921500"/>
              <a:gd name="connsiteX1" fmla="*/ 0 w 7164666"/>
              <a:gd name="connsiteY1" fmla="*/ 0 h 6921500"/>
              <a:gd name="connsiteX2" fmla="*/ 4414096 w 7164666"/>
              <a:gd name="connsiteY2" fmla="*/ 38677 h 6921500"/>
              <a:gd name="connsiteX3" fmla="*/ 7164666 w 7164666"/>
              <a:gd name="connsiteY3" fmla="*/ 6921500 h 6921500"/>
              <a:gd name="connsiteX4" fmla="*/ 18607 w 7164666"/>
              <a:gd name="connsiteY4" fmla="*/ 6903605 h 6921500"/>
              <a:gd name="connsiteX0" fmla="*/ 18607 w 7164666"/>
              <a:gd name="connsiteY0" fmla="*/ 6903605 h 6921500"/>
              <a:gd name="connsiteX1" fmla="*/ 0 w 7164666"/>
              <a:gd name="connsiteY1" fmla="*/ 0 h 6921500"/>
              <a:gd name="connsiteX2" fmla="*/ 4441823 w 7164666"/>
              <a:gd name="connsiteY2" fmla="*/ 29392 h 6921500"/>
              <a:gd name="connsiteX3" fmla="*/ 7164666 w 7164666"/>
              <a:gd name="connsiteY3" fmla="*/ 6921500 h 6921500"/>
              <a:gd name="connsiteX4" fmla="*/ 18607 w 7164666"/>
              <a:gd name="connsiteY4" fmla="*/ 6903605 h 6921500"/>
              <a:gd name="connsiteX0" fmla="*/ 18607 w 7164666"/>
              <a:gd name="connsiteY0" fmla="*/ 6903605 h 6921500"/>
              <a:gd name="connsiteX1" fmla="*/ 0 w 7164666"/>
              <a:gd name="connsiteY1" fmla="*/ 0 h 6921500"/>
              <a:gd name="connsiteX2" fmla="*/ 4451065 w 7164666"/>
              <a:gd name="connsiteY2" fmla="*/ 10821 h 6921500"/>
              <a:gd name="connsiteX3" fmla="*/ 7164666 w 7164666"/>
              <a:gd name="connsiteY3" fmla="*/ 6921500 h 6921500"/>
              <a:gd name="connsiteX4" fmla="*/ 18607 w 7164666"/>
              <a:gd name="connsiteY4" fmla="*/ 6903605 h 692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666" h="6921500">
                <a:moveTo>
                  <a:pt x="18607" y="6903605"/>
                </a:moveTo>
                <a:cubicBezTo>
                  <a:pt x="12405" y="4602403"/>
                  <a:pt x="6202" y="2301202"/>
                  <a:pt x="0" y="0"/>
                </a:cubicBezTo>
                <a:lnTo>
                  <a:pt x="4451065" y="10821"/>
                </a:lnTo>
                <a:lnTo>
                  <a:pt x="7164666" y="6921500"/>
                </a:lnTo>
                <a:lnTo>
                  <a:pt x="18607" y="6903605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11457BD4-1633-0643-A766-98A58889F222}"/>
              </a:ext>
            </a:extLst>
          </p:cNvPr>
          <p:cNvSpPr/>
          <p:nvPr/>
        </p:nvSpPr>
        <p:spPr>
          <a:xfrm>
            <a:off x="-3851" y="-7504"/>
            <a:ext cx="6709451" cy="6866081"/>
          </a:xfrm>
          <a:custGeom>
            <a:avLst/>
            <a:gdLst>
              <a:gd name="connsiteX0" fmla="*/ 0 w 10020300"/>
              <a:gd name="connsiteY0" fmla="*/ 8559800 h 8559800"/>
              <a:gd name="connsiteX1" fmla="*/ 3408084 w 10020300"/>
              <a:gd name="connsiteY1" fmla="*/ 0 h 8559800"/>
              <a:gd name="connsiteX2" fmla="*/ 6612216 w 10020300"/>
              <a:gd name="connsiteY2" fmla="*/ 0 h 8559800"/>
              <a:gd name="connsiteX3" fmla="*/ 10020300 w 10020300"/>
              <a:gd name="connsiteY3" fmla="*/ 8559800 h 8559800"/>
              <a:gd name="connsiteX4" fmla="*/ 0 w 10020300"/>
              <a:gd name="connsiteY4" fmla="*/ 8559800 h 8559800"/>
              <a:gd name="connsiteX0" fmla="*/ 1906866 w 6612216"/>
              <a:gd name="connsiteY0" fmla="*/ 8426450 h 8559800"/>
              <a:gd name="connsiteX1" fmla="*/ 0 w 6612216"/>
              <a:gd name="connsiteY1" fmla="*/ 0 h 8559800"/>
              <a:gd name="connsiteX2" fmla="*/ 3204132 w 6612216"/>
              <a:gd name="connsiteY2" fmla="*/ 0 h 8559800"/>
              <a:gd name="connsiteX3" fmla="*/ 6612216 w 6612216"/>
              <a:gd name="connsiteY3" fmla="*/ 8559800 h 8559800"/>
              <a:gd name="connsiteX4" fmla="*/ 1906866 w 6612216"/>
              <a:gd name="connsiteY4" fmla="*/ 8426450 h 8559800"/>
              <a:gd name="connsiteX0" fmla="*/ 0 w 6724650"/>
              <a:gd name="connsiteY0" fmla="*/ 8578850 h 8578850"/>
              <a:gd name="connsiteX1" fmla="*/ 112434 w 6724650"/>
              <a:gd name="connsiteY1" fmla="*/ 0 h 8578850"/>
              <a:gd name="connsiteX2" fmla="*/ 3316566 w 6724650"/>
              <a:gd name="connsiteY2" fmla="*/ 0 h 8578850"/>
              <a:gd name="connsiteX3" fmla="*/ 6724650 w 6724650"/>
              <a:gd name="connsiteY3" fmla="*/ 8559800 h 8578850"/>
              <a:gd name="connsiteX4" fmla="*/ 0 w 6724650"/>
              <a:gd name="connsiteY4" fmla="*/ 8578850 h 8578850"/>
              <a:gd name="connsiteX0" fmla="*/ 59016 w 6783666"/>
              <a:gd name="connsiteY0" fmla="*/ 8578850 h 8578850"/>
              <a:gd name="connsiteX1" fmla="*/ 0 w 6783666"/>
              <a:gd name="connsiteY1" fmla="*/ 1619250 h 8578850"/>
              <a:gd name="connsiteX2" fmla="*/ 3375582 w 6783666"/>
              <a:gd name="connsiteY2" fmla="*/ 0 h 8578850"/>
              <a:gd name="connsiteX3" fmla="*/ 6783666 w 6783666"/>
              <a:gd name="connsiteY3" fmla="*/ 8559800 h 8578850"/>
              <a:gd name="connsiteX4" fmla="*/ 59016 w 6783666"/>
              <a:gd name="connsiteY4" fmla="*/ 8578850 h 8578850"/>
              <a:gd name="connsiteX0" fmla="*/ 59016 w 6783666"/>
              <a:gd name="connsiteY0" fmla="*/ 6959600 h 6959600"/>
              <a:gd name="connsiteX1" fmla="*/ 0 w 6783666"/>
              <a:gd name="connsiteY1" fmla="*/ 0 h 6959600"/>
              <a:gd name="connsiteX2" fmla="*/ 4004232 w 6783666"/>
              <a:gd name="connsiteY2" fmla="*/ 38100 h 6959600"/>
              <a:gd name="connsiteX3" fmla="*/ 6783666 w 6783666"/>
              <a:gd name="connsiteY3" fmla="*/ 6940550 h 6959600"/>
              <a:gd name="connsiteX4" fmla="*/ 59016 w 6783666"/>
              <a:gd name="connsiteY4" fmla="*/ 6959600 h 6959600"/>
              <a:gd name="connsiteX0" fmla="*/ 20916 w 6745566"/>
              <a:gd name="connsiteY0" fmla="*/ 6921500 h 6921500"/>
              <a:gd name="connsiteX1" fmla="*/ 0 w 6745566"/>
              <a:gd name="connsiteY1" fmla="*/ 0 h 6921500"/>
              <a:gd name="connsiteX2" fmla="*/ 3966132 w 6745566"/>
              <a:gd name="connsiteY2" fmla="*/ 0 h 6921500"/>
              <a:gd name="connsiteX3" fmla="*/ 6745566 w 6745566"/>
              <a:gd name="connsiteY3" fmla="*/ 6902450 h 6921500"/>
              <a:gd name="connsiteX4" fmla="*/ 20916 w 6745566"/>
              <a:gd name="connsiteY4" fmla="*/ 6921500 h 6921500"/>
              <a:gd name="connsiteX0" fmla="*/ 20916 w 6745566"/>
              <a:gd name="connsiteY0" fmla="*/ 6921500 h 6921500"/>
              <a:gd name="connsiteX1" fmla="*/ 0 w 6745566"/>
              <a:gd name="connsiteY1" fmla="*/ 0 h 6921500"/>
              <a:gd name="connsiteX2" fmla="*/ 3993841 w 6745566"/>
              <a:gd name="connsiteY2" fmla="*/ 36946 h 6921500"/>
              <a:gd name="connsiteX3" fmla="*/ 6745566 w 6745566"/>
              <a:gd name="connsiteY3" fmla="*/ 6902450 h 6921500"/>
              <a:gd name="connsiteX4" fmla="*/ 20916 w 6745566"/>
              <a:gd name="connsiteY4" fmla="*/ 6921500 h 6921500"/>
              <a:gd name="connsiteX0" fmla="*/ 11679 w 6736329"/>
              <a:gd name="connsiteY0" fmla="*/ 6884554 h 6884554"/>
              <a:gd name="connsiteX1" fmla="*/ 0 w 6736329"/>
              <a:gd name="connsiteY1" fmla="*/ 184727 h 6884554"/>
              <a:gd name="connsiteX2" fmla="*/ 3984604 w 6736329"/>
              <a:gd name="connsiteY2" fmla="*/ 0 h 6884554"/>
              <a:gd name="connsiteX3" fmla="*/ 6736329 w 6736329"/>
              <a:gd name="connsiteY3" fmla="*/ 6865504 h 6884554"/>
              <a:gd name="connsiteX4" fmla="*/ 11679 w 6736329"/>
              <a:gd name="connsiteY4" fmla="*/ 6884554 h 6884554"/>
              <a:gd name="connsiteX0" fmla="*/ 0 w 6724650"/>
              <a:gd name="connsiteY0" fmla="*/ 6884554 h 6884554"/>
              <a:gd name="connsiteX1" fmla="*/ 16030 w 6724650"/>
              <a:gd name="connsiteY1" fmla="*/ 9236 h 6884554"/>
              <a:gd name="connsiteX2" fmla="*/ 3972925 w 6724650"/>
              <a:gd name="connsiteY2" fmla="*/ 0 h 6884554"/>
              <a:gd name="connsiteX3" fmla="*/ 6724650 w 6724650"/>
              <a:gd name="connsiteY3" fmla="*/ 6865504 h 6884554"/>
              <a:gd name="connsiteX4" fmla="*/ 0 w 6724650"/>
              <a:gd name="connsiteY4" fmla="*/ 6884554 h 6884554"/>
              <a:gd name="connsiteX0" fmla="*/ 159585 w 6708744"/>
              <a:gd name="connsiteY0" fmla="*/ 6579754 h 6865504"/>
              <a:gd name="connsiteX1" fmla="*/ 124 w 6708744"/>
              <a:gd name="connsiteY1" fmla="*/ 9236 h 6865504"/>
              <a:gd name="connsiteX2" fmla="*/ 3957019 w 6708744"/>
              <a:gd name="connsiteY2" fmla="*/ 0 h 6865504"/>
              <a:gd name="connsiteX3" fmla="*/ 6708744 w 6708744"/>
              <a:gd name="connsiteY3" fmla="*/ 6865504 h 6865504"/>
              <a:gd name="connsiteX4" fmla="*/ 159585 w 6708744"/>
              <a:gd name="connsiteY4" fmla="*/ 6579754 h 6865504"/>
              <a:gd name="connsiteX0" fmla="*/ 12510 w 6709451"/>
              <a:gd name="connsiteY0" fmla="*/ 6866081 h 6866081"/>
              <a:gd name="connsiteX1" fmla="*/ 831 w 6709451"/>
              <a:gd name="connsiteY1" fmla="*/ 9236 h 6866081"/>
              <a:gd name="connsiteX2" fmla="*/ 3957726 w 6709451"/>
              <a:gd name="connsiteY2" fmla="*/ 0 h 6866081"/>
              <a:gd name="connsiteX3" fmla="*/ 6709451 w 6709451"/>
              <a:gd name="connsiteY3" fmla="*/ 6865504 h 6866081"/>
              <a:gd name="connsiteX4" fmla="*/ 12510 w 6709451"/>
              <a:gd name="connsiteY4" fmla="*/ 6866081 h 686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9451" h="6866081">
                <a:moveTo>
                  <a:pt x="12510" y="6866081"/>
                </a:moveTo>
                <a:cubicBezTo>
                  <a:pt x="17853" y="4574308"/>
                  <a:pt x="-4512" y="2301009"/>
                  <a:pt x="831" y="9236"/>
                </a:cubicBezTo>
                <a:lnTo>
                  <a:pt x="3957726" y="0"/>
                </a:lnTo>
                <a:lnTo>
                  <a:pt x="6709451" y="6865504"/>
                </a:lnTo>
                <a:lnTo>
                  <a:pt x="12510" y="6866081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C7A257-C5D6-7540-92A1-9BE72255A3D8}"/>
              </a:ext>
            </a:extLst>
          </p:cNvPr>
          <p:cNvSpPr/>
          <p:nvPr/>
        </p:nvSpPr>
        <p:spPr>
          <a:xfrm>
            <a:off x="4106282" y="1873250"/>
            <a:ext cx="3111500" cy="3111500"/>
          </a:xfrm>
          <a:prstGeom prst="ellipse">
            <a:avLst/>
          </a:prstGeom>
          <a:solidFill>
            <a:srgbClr val="0066A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87293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57" y="651540"/>
            <a:ext cx="10381343" cy="1122363"/>
          </a:xfrm>
        </p:spPr>
        <p:txBody>
          <a:bodyPr>
            <a:normAutofit/>
          </a:bodyPr>
          <a:lstStyle/>
          <a:p>
            <a:r>
              <a:rPr lang="en-IN" sz="4900" dirty="0">
                <a:solidFill>
                  <a:srgbClr val="0070C0"/>
                </a:solidFill>
              </a:rPr>
              <a:t>Team Members Details</a:t>
            </a:r>
            <a:br>
              <a:rPr lang="en-IN" sz="4000" dirty="0">
                <a:solidFill>
                  <a:srgbClr val="0070C0"/>
                </a:solidFill>
                <a:latin typeface="Muli bold" panose="020B0604020202020204" charset="0"/>
              </a:rPr>
            </a:br>
            <a:endParaRPr lang="en-IN" sz="2200" dirty="0">
              <a:solidFill>
                <a:srgbClr val="7E6B7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122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sz="24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Krupal</a:t>
            </a: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 Patel (2016212107)</a:t>
            </a:r>
          </a:p>
          <a:p>
            <a:pPr marL="514350" indent="-514350">
              <a:buAutoNum type="arabicPeriod"/>
            </a:pPr>
            <a:r>
              <a:rPr lang="en-IN" sz="24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Ujjval</a:t>
            </a: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 Patel (20162121021)</a:t>
            </a:r>
          </a:p>
          <a:p>
            <a:pPr marL="514350" indent="-514350"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Nitin Prajapati (20162121022)</a:t>
            </a:r>
          </a:p>
          <a:p>
            <a:pPr marL="514350" indent="-514350"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Yash Prajapati (20162121023)</a:t>
            </a:r>
          </a:p>
          <a:p>
            <a:pPr marL="514350" indent="-514350">
              <a:buAutoNum type="arabicPeriod"/>
            </a:pPr>
            <a:r>
              <a:rPr lang="en-IN" sz="24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Jinay</a:t>
            </a: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 Shah (20162121025)</a:t>
            </a:r>
          </a:p>
          <a:p>
            <a:pPr marL="514350" indent="-514350"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Purav Shah (20162121026)</a:t>
            </a:r>
          </a:p>
          <a:p>
            <a:pPr marL="514350" indent="-514350"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Anuj Jani</a:t>
            </a:r>
          </a:p>
          <a:p>
            <a:pPr marL="514350" indent="-514350"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Rudra Patel</a:t>
            </a:r>
          </a:p>
        </p:txBody>
      </p:sp>
    </p:spTree>
    <p:extLst>
      <p:ext uri="{BB962C8B-B14F-4D97-AF65-F5344CB8AC3E}">
        <p14:creationId xmlns:p14="http://schemas.microsoft.com/office/powerpoint/2010/main" val="97653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/>
              <a:t>Problem Statement</a:t>
            </a:r>
            <a:br>
              <a:rPr lang="en-IN" sz="4000" dirty="0">
                <a:solidFill>
                  <a:srgbClr val="0070C0"/>
                </a:solidFill>
                <a:latin typeface="Muli bold" panose="020B0604020202020204" charset="0"/>
              </a:rPr>
            </a:br>
            <a:r>
              <a:rPr lang="en-IN" sz="2700" dirty="0">
                <a:solidFill>
                  <a:srgbClr val="7E6B73"/>
                </a:solidFill>
              </a:rPr>
              <a:t>What is the problem that you are trying to solve?</a:t>
            </a:r>
            <a:br>
              <a:rPr lang="en-IN" sz="2700" dirty="0">
                <a:solidFill>
                  <a:srgbClr val="7E6B73"/>
                </a:solidFill>
              </a:rPr>
            </a:br>
            <a:r>
              <a:rPr lang="en-IN" sz="2700" dirty="0">
                <a:solidFill>
                  <a:srgbClr val="7E6B73"/>
                </a:solidFill>
              </a:rPr>
              <a:t>What are the business opportunities your solution would fulfil? </a:t>
            </a:r>
            <a:endParaRPr lang="en-IN" sz="2200" dirty="0">
              <a:solidFill>
                <a:srgbClr val="7E6B7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3109"/>
            <a:ext cx="10515600" cy="466725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Pain Points like Late delivery ,Secure Transaction Issues , Order Misplaced , High Price , Product Availability , Damaged Delivery , Less Range Of Products , Not Deliverable To Some Address  etc.</a:t>
            </a:r>
          </a:p>
          <a:p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Clearly define your problem statement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Many Times Customer’s Delivery Come In 10-15 Days.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Consumer fear to buy delicate product online because of improper delivery.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Consumer hesitate to pay via online payment methods.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Gains Like </a:t>
            </a:r>
            <a:r>
              <a:rPr lang="en-US" sz="2400" dirty="0">
                <a:solidFill>
                  <a:srgbClr val="000000"/>
                </a:solidFill>
                <a:latin typeface="Berlin Sans FB" panose="020E0602020502020306" pitchFamily="34" charset="0"/>
              </a:rPr>
              <a:t>We can give goodies or more discounts , faster delivery to the user.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6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Stakeholder Mapping</a:t>
            </a:r>
            <a:endParaRPr lang="en-IN" sz="2200" dirty="0">
              <a:solidFill>
                <a:srgbClr val="7E6B73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25AE9-7E17-448F-86B1-671A8EA249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79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i="0" u="none" strike="noStrike" dirty="0">
                <a:solidFill>
                  <a:srgbClr val="202124"/>
                </a:solidFill>
                <a:effectLst/>
                <a:latin typeface="Berlin Sans FB" panose="020E0602020502020306" pitchFamily="34" charset="0"/>
              </a:rPr>
              <a:t>- Core SH: Consumer who is interacting with the website</a:t>
            </a:r>
            <a:endParaRPr lang="en-US" sz="2400" dirty="0">
              <a:effectLst/>
              <a:latin typeface="Berlin Sans FB" panose="020E0602020502020306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i="0" u="none" strike="noStrike" dirty="0" err="1">
                <a:solidFill>
                  <a:srgbClr val="202124"/>
                </a:solidFill>
                <a:effectLst/>
                <a:latin typeface="Berlin Sans FB" panose="020E0602020502020306" pitchFamily="34" charset="0"/>
              </a:rPr>
              <a:t>Eg</a:t>
            </a:r>
            <a:r>
              <a:rPr lang="en-US" sz="2400" i="0" u="none" strike="noStrike" dirty="0">
                <a:solidFill>
                  <a:srgbClr val="202124"/>
                </a:solidFill>
                <a:effectLst/>
                <a:latin typeface="Berlin Sans FB" panose="020E0602020502020306" pitchFamily="34" charset="0"/>
              </a:rPr>
              <a:t>: - Person who wants to buy a phone.</a:t>
            </a:r>
            <a:endParaRPr lang="en-US" sz="2400" dirty="0">
              <a:effectLst/>
              <a:latin typeface="Berlin Sans FB" panose="020E0602020502020306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i="0" u="none" strike="noStrike" dirty="0">
                <a:solidFill>
                  <a:srgbClr val="202124"/>
                </a:solidFill>
                <a:effectLst/>
                <a:latin typeface="Berlin Sans FB" panose="020E0602020502020306" pitchFamily="34" charset="0"/>
              </a:rPr>
              <a:t>- Direct SH: Influencer of Consumer</a:t>
            </a:r>
            <a:endParaRPr lang="en-US" sz="2400" dirty="0">
              <a:effectLst/>
              <a:latin typeface="Berlin Sans FB" panose="020E0602020502020306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i="0" u="none" strike="noStrike" dirty="0" err="1">
                <a:solidFill>
                  <a:srgbClr val="202124"/>
                </a:solidFill>
                <a:effectLst/>
                <a:latin typeface="Berlin Sans FB" panose="020E0602020502020306" pitchFamily="34" charset="0"/>
              </a:rPr>
              <a:t>Eg</a:t>
            </a:r>
            <a:r>
              <a:rPr lang="en-US" sz="2400" i="0" u="none" strike="noStrike" dirty="0">
                <a:solidFill>
                  <a:srgbClr val="202124"/>
                </a:solidFill>
                <a:effectLst/>
                <a:latin typeface="Berlin Sans FB" panose="020E0602020502020306" pitchFamily="34" charset="0"/>
              </a:rPr>
              <a:t>: - The one who influences the consumer to buy a phone.</a:t>
            </a:r>
            <a:endParaRPr lang="en-US" sz="2400" dirty="0">
              <a:effectLst/>
              <a:latin typeface="Berlin Sans FB" panose="020E0602020502020306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i="0" u="none" strike="noStrike" dirty="0">
                <a:solidFill>
                  <a:srgbClr val="202124"/>
                </a:solidFill>
                <a:effectLst/>
                <a:latin typeface="Berlin Sans FB" panose="020E0602020502020306" pitchFamily="34" charset="0"/>
              </a:rPr>
              <a:t>- Indirect SH: Rest are those who do not directly influence the consumer.</a:t>
            </a:r>
            <a:endParaRPr lang="en-US" sz="2400" dirty="0">
              <a:effectLst/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2400" i="0" u="none" strike="noStrike" dirty="0" err="1">
                <a:solidFill>
                  <a:srgbClr val="202124"/>
                </a:solidFill>
                <a:effectLst/>
                <a:latin typeface="Berlin Sans FB" panose="020E0602020502020306" pitchFamily="34" charset="0"/>
              </a:rPr>
              <a:t>Eg</a:t>
            </a:r>
            <a:r>
              <a:rPr lang="en-US" sz="2400" i="0" u="none" strike="noStrike" dirty="0">
                <a:solidFill>
                  <a:srgbClr val="202124"/>
                </a:solidFill>
                <a:effectLst/>
                <a:latin typeface="Berlin Sans FB" panose="020E0602020502020306" pitchFamily="34" charset="0"/>
              </a:rPr>
              <a:t>: - The One who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may or may not influence CORE or DIRECT SH but they are part of the domain</a:t>
            </a:r>
            <a:endParaRPr lang="en-IN" sz="2400" dirty="0">
              <a:latin typeface="Berlin Sans FB" panose="020E0602020502020306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8B64C5-819F-48DC-B285-3BD4B280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379" y="1614027"/>
            <a:ext cx="2800350" cy="2800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31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56" y="365125"/>
            <a:ext cx="10381343" cy="60826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Empathy Map</a:t>
            </a:r>
            <a:endParaRPr lang="en-IN" sz="2000" dirty="0">
              <a:solidFill>
                <a:srgbClr val="7E6B7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4C48B4-C53B-485C-8001-F8F3AE876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6" y="1419517"/>
            <a:ext cx="8142507" cy="50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8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4A1E-98FD-E849-A783-24BA16B5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Competition &amp; Barrier To Entry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048E-DCE9-6F41-AB47-77C43A83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How do the current available solutions compare with your solution?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Even well established firms like amazon take 3-5 Business days to return money where our firm will help you out in 1-2 Business Days only.</a:t>
            </a:r>
            <a:endParaRPr lang="en-IN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How easy is it to replicate your solution?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 It’s Easy To Replicate Our Solutions But When It Comes To Implementation It’s Very Hard Because Everyone Can’t Understand The Whole Process Or Might Miss Out Some Imp. Steps.</a:t>
            </a:r>
            <a:endParaRPr lang="en-IN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How difficult for you to enter into the market? What are the barriers and difficulties that you will face?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It’s Too Hard To Enter Market Now a  days Because Right Now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There Are Well Established Companies Like Amazon , Flipkart , 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Ajio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Myntra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. Because Of That Customers Don’t Trust The New Start-Ups And Hesitate To Buy From This New Start-Ups.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BE4C-C59A-C444-8234-B7CCD628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Target Market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1F4C-9A64-B54C-BA9F-920E8DA6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989"/>
            <a:ext cx="10515600" cy="4615734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Customer Segmentation (Clearly mention your target audience). Who are your customers?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 Our Target Customers Are From The All Age Groups,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    Children , Adults , Senior Citizen</a:t>
            </a:r>
          </a:p>
          <a:p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How big is your market: The size of the market vs the percentage you are targeting.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Our Main Target Customers Are Adults.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From About 100 Million Adult We Are Targeting About 65-75%.</a:t>
            </a:r>
          </a:p>
          <a:p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What channels will you use to get to this market?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Electronic Medium</a:t>
            </a:r>
            <a:endParaRPr lang="en-US" sz="2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Solution (Prototype 1) </a:t>
            </a:r>
          </a:p>
        </p:txBody>
      </p:sp>
      <p:pic>
        <p:nvPicPr>
          <p:cNvPr id="4" name="Google Shape;582;p15">
            <a:extLst>
              <a:ext uri="{FF2B5EF4-FFF2-40B4-BE49-F238E27FC236}">
                <a16:creationId xmlns:a16="http://schemas.microsoft.com/office/drawing/2014/main" id="{CA07C99A-00E0-4CFB-AF08-4A4C6E6F724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5581" y="1825625"/>
            <a:ext cx="910083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76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Solution (Prototype 2) </a:t>
            </a:r>
          </a:p>
        </p:txBody>
      </p:sp>
      <p:pic>
        <p:nvPicPr>
          <p:cNvPr id="9" name="Google Shape;589;p16">
            <a:extLst>
              <a:ext uri="{FF2B5EF4-FFF2-40B4-BE49-F238E27FC236}">
                <a16:creationId xmlns:a16="http://schemas.microsoft.com/office/drawing/2014/main" id="{474CD210-6F94-4536-9678-07FC924B80C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5581" y="1825625"/>
            <a:ext cx="910083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57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5651</TotalTime>
  <Words>605</Words>
  <Application>Microsoft Office PowerPoint</Application>
  <PresentationFormat>Widescreen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Berlin Sans FB</vt:lpstr>
      <vt:lpstr>Berlin Sans FB Demi</vt:lpstr>
      <vt:lpstr>Book Antiqua</vt:lpstr>
      <vt:lpstr>Calibri</vt:lpstr>
      <vt:lpstr>Century Gothic</vt:lpstr>
      <vt:lpstr>Muli bold</vt:lpstr>
      <vt:lpstr>Segoe UI</vt:lpstr>
      <vt:lpstr>Wingdings</vt:lpstr>
      <vt:lpstr>Office Theme</vt:lpstr>
      <vt:lpstr>ZAP! E-Commerce App/Website </vt:lpstr>
      <vt:lpstr>Team Members Details </vt:lpstr>
      <vt:lpstr>Problem Statement What is the problem that you are trying to solve? What are the business opportunities your solution would fulfil? </vt:lpstr>
      <vt:lpstr>Stakeholder Mapping</vt:lpstr>
      <vt:lpstr>Empathy Map</vt:lpstr>
      <vt:lpstr>Competition &amp; Barrier To Entry </vt:lpstr>
      <vt:lpstr>Target Market </vt:lpstr>
      <vt:lpstr> Solution (Prototype 1) </vt:lpstr>
      <vt:lpstr>Solution (Prototype 2) </vt:lpstr>
      <vt:lpstr>Value Proposition (VSP)</vt:lpstr>
      <vt:lpstr>Business Model Canvas (BMC)</vt:lpstr>
      <vt:lpstr>Future Planning</vt:lpstr>
      <vt:lpstr>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gtu</dc:creator>
  <cp:lastModifiedBy>Yash</cp:lastModifiedBy>
  <cp:revision>440</cp:revision>
  <dcterms:created xsi:type="dcterms:W3CDTF">2019-06-05T08:46:29Z</dcterms:created>
  <dcterms:modified xsi:type="dcterms:W3CDTF">2021-11-23T14:39:35Z</dcterms:modified>
</cp:coreProperties>
</file>