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448" r:id="rId15"/>
  </p:sldIdLst>
  <p:sldSz cx="12192000" cy="6858000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Overlock" panose="020B0604020202020204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Li6kyRjlfUC3HhCyDhJV+F90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F7F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6B73"/>
              </a:buClr>
              <a:buSzPts val="6000"/>
              <a:buFont typeface="Overlock"/>
              <a:buNone/>
              <a:defRPr sz="6000" b="0">
                <a:solidFill>
                  <a:srgbClr val="7E6B73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400"/>
              <a:buNone/>
              <a:defRPr sz="2400">
                <a:solidFill>
                  <a:srgbClr val="833C0B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" name="Google Shape;18;p16"/>
          <p:cNvCxnSpPr/>
          <p:nvPr/>
        </p:nvCxnSpPr>
        <p:spPr>
          <a:xfrm>
            <a:off x="0" y="1086077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16"/>
          <p:cNvSpPr/>
          <p:nvPr/>
        </p:nvSpPr>
        <p:spPr>
          <a:xfrm>
            <a:off x="0" y="5981075"/>
            <a:ext cx="12192000" cy="876925"/>
          </a:xfrm>
          <a:prstGeom prst="rect">
            <a:avLst/>
          </a:prstGeom>
          <a:solidFill>
            <a:srgbClr val="F8AC39"/>
          </a:solidFill>
          <a:ln w="9525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solidFill>
          <a:srgbClr val="F8F7F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26"/>
          <p:cNvCxnSpPr/>
          <p:nvPr/>
        </p:nvCxnSpPr>
        <p:spPr>
          <a:xfrm>
            <a:off x="0" y="5764665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82;p26"/>
          <p:cNvCxnSpPr/>
          <p:nvPr/>
        </p:nvCxnSpPr>
        <p:spPr>
          <a:xfrm>
            <a:off x="9477829" y="1086077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bg>
      <p:bgPr>
        <a:solidFill>
          <a:srgbClr val="F8F7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7" name="Google Shape;87;p27"/>
          <p:cNvCxnSpPr/>
          <p:nvPr/>
        </p:nvCxnSpPr>
        <p:spPr>
          <a:xfrm>
            <a:off x="0" y="5764665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7E6B7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27"/>
          <p:cNvCxnSpPr/>
          <p:nvPr/>
        </p:nvCxnSpPr>
        <p:spPr>
          <a:xfrm>
            <a:off x="9477829" y="1086077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7E6B7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F8F7F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3" name="Google Shape;93;p28"/>
          <p:cNvCxnSpPr/>
          <p:nvPr/>
        </p:nvCxnSpPr>
        <p:spPr>
          <a:xfrm>
            <a:off x="0" y="5764665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28"/>
          <p:cNvCxnSpPr/>
          <p:nvPr/>
        </p:nvCxnSpPr>
        <p:spPr>
          <a:xfrm>
            <a:off x="9477829" y="1086077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28"/>
          <p:cNvSpPr txBox="1"/>
          <p:nvPr/>
        </p:nvSpPr>
        <p:spPr>
          <a:xfrm>
            <a:off x="838200" y="653143"/>
            <a:ext cx="72934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8"/>
          <p:cNvSpPr txBox="1"/>
          <p:nvPr/>
        </p:nvSpPr>
        <p:spPr>
          <a:xfrm>
            <a:off x="10470242" y="5274925"/>
            <a:ext cx="72934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8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bg>
      <p:bgPr>
        <a:solidFill>
          <a:srgbClr val="F8F7F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/>
          <p:nvPr/>
        </p:nvSpPr>
        <p:spPr>
          <a:xfrm>
            <a:off x="0" y="0"/>
            <a:ext cx="12192000" cy="1019331"/>
          </a:xfrm>
          <a:prstGeom prst="rect">
            <a:avLst/>
          </a:prstGeom>
          <a:solidFill>
            <a:srgbClr val="F8AC39"/>
          </a:solidFill>
          <a:ln w="127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9"/>
          <p:cNvSpPr txBox="1"/>
          <p:nvPr/>
        </p:nvSpPr>
        <p:spPr>
          <a:xfrm>
            <a:off x="5731328" y="136525"/>
            <a:ext cx="72934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-1" y="5852046"/>
            <a:ext cx="12192000" cy="1019331"/>
          </a:xfrm>
          <a:prstGeom prst="rect">
            <a:avLst/>
          </a:prstGeom>
          <a:solidFill>
            <a:srgbClr val="F8AC39"/>
          </a:solidFill>
          <a:ln w="127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9"/>
          <p:cNvSpPr txBox="1"/>
          <p:nvPr/>
        </p:nvSpPr>
        <p:spPr>
          <a:xfrm>
            <a:off x="5701258" y="5852046"/>
            <a:ext cx="72934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3174298" y="2439988"/>
            <a:ext cx="5783262" cy="19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957942" y="365125"/>
            <a:ext cx="10395857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8" name="Google Shape;108;p30"/>
          <p:cNvSpPr/>
          <p:nvPr/>
        </p:nvSpPr>
        <p:spPr>
          <a:xfrm>
            <a:off x="1553029" y="2452914"/>
            <a:ext cx="1233714" cy="35124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0"/>
          <p:cNvSpPr/>
          <p:nvPr/>
        </p:nvSpPr>
        <p:spPr>
          <a:xfrm>
            <a:off x="4082143" y="2452913"/>
            <a:ext cx="1233714" cy="35124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6611257" y="2452913"/>
            <a:ext cx="1233714" cy="35124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9140371" y="2467425"/>
            <a:ext cx="1233714" cy="351245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0"/>
          <p:cNvCxnSpPr/>
          <p:nvPr/>
        </p:nvCxnSpPr>
        <p:spPr>
          <a:xfrm>
            <a:off x="9477829" y="1318305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30"/>
          <p:cNvCxnSpPr/>
          <p:nvPr/>
        </p:nvCxnSpPr>
        <p:spPr>
          <a:xfrm>
            <a:off x="838200" y="365125"/>
            <a:ext cx="0" cy="1122363"/>
          </a:xfrm>
          <a:prstGeom prst="straightConnector1">
            <a:avLst/>
          </a:prstGeom>
          <a:noFill/>
          <a:ln w="762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831448" y="4103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/>
          <p:nvPr/>
        </p:nvSpPr>
        <p:spPr>
          <a:xfrm>
            <a:off x="289368" y="218894"/>
            <a:ext cx="4271058" cy="1111170"/>
          </a:xfrm>
          <a:prstGeom prst="halfFrame">
            <a:avLst>
              <a:gd name="adj1" fmla="val 1282"/>
              <a:gd name="adj2" fmla="val 1282"/>
            </a:avLst>
          </a:prstGeom>
          <a:solidFill>
            <a:srgbClr val="F8AC39"/>
          </a:solidFill>
          <a:ln w="5715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1"/>
          <p:cNvSpPr/>
          <p:nvPr/>
        </p:nvSpPr>
        <p:spPr>
          <a:xfrm rot="10800000">
            <a:off x="7664371" y="5610305"/>
            <a:ext cx="4271058" cy="1111170"/>
          </a:xfrm>
          <a:prstGeom prst="halfFrame">
            <a:avLst>
              <a:gd name="adj1" fmla="val 1282"/>
              <a:gd name="adj2" fmla="val 1282"/>
            </a:avLst>
          </a:prstGeom>
          <a:solidFill>
            <a:srgbClr val="F8AC39"/>
          </a:solidFill>
          <a:ln w="5715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rgbClr val="F8F7F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Overlock"/>
              <a:buNone/>
              <a:defRPr sz="3200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Char char="•"/>
              <a:defRPr sz="3200">
                <a:solidFill>
                  <a:srgbClr val="1E4E79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 sz="2800">
                <a:solidFill>
                  <a:srgbClr val="1E4E79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 sz="2400">
                <a:solidFill>
                  <a:srgbClr val="1E4E79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>
                <a:solidFill>
                  <a:srgbClr val="1E4E79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 sz="2000">
                <a:solidFill>
                  <a:srgbClr val="1E4E79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>
                <a:solidFill>
                  <a:srgbClr val="1E4E7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verlock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8F7F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852714" y="365125"/>
            <a:ext cx="0" cy="1122363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body" idx="1"/>
          </p:nvPr>
        </p:nvSpPr>
        <p:spPr>
          <a:xfrm>
            <a:off x="508000" y="2133601"/>
            <a:ext cx="11176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150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78"/>
              <a:buChar char="•"/>
              <a:defRPr sz="1778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2893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80"/>
              <a:buChar char="•"/>
              <a:defRPr sz="1580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1642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83"/>
              <a:buChar char="•"/>
              <a:defRPr sz="1383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3" name="Google Shape;153;p36"/>
          <p:cNvSpPr/>
          <p:nvPr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6"/>
          <p:cNvSpPr/>
          <p:nvPr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6"/>
          <p:cNvSpPr/>
          <p:nvPr/>
        </p:nvSpPr>
        <p:spPr>
          <a:xfrm rot="10800000" flipH="1">
            <a:off x="8734090" y="381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6"/>
          <p:cNvSpPr/>
          <p:nvPr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6"/>
          <p:cNvSpPr/>
          <p:nvPr/>
        </p:nvSpPr>
        <p:spPr>
          <a:xfrm rot="10800000" flipH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6"/>
          <p:cNvSpPr/>
          <p:nvPr/>
        </p:nvSpPr>
        <p:spPr>
          <a:xfrm rot="10800000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6"/>
          <p:cNvSpPr/>
          <p:nvPr/>
        </p:nvSpPr>
        <p:spPr>
          <a:xfrm>
            <a:off x="8734090" y="1143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61"/>
              <a:buFont typeface="Book Antiqua"/>
              <a:buNone/>
              <a:defRPr sz="3161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subTitle" idx="2"/>
          </p:nvPr>
        </p:nvSpPr>
        <p:spPr>
          <a:xfrm>
            <a:off x="304800" y="1205132"/>
            <a:ext cx="477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778"/>
              <a:buNone/>
              <a:defRPr sz="1778" b="0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body" idx="1"/>
          </p:nvPr>
        </p:nvSpPr>
        <p:spPr>
          <a:xfrm>
            <a:off x="508000" y="2133601"/>
            <a:ext cx="11176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150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78"/>
              <a:buChar char="•"/>
              <a:defRPr sz="1778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2893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80"/>
              <a:buChar char="•"/>
              <a:defRPr sz="1580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1642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83"/>
              <a:buChar char="•"/>
              <a:defRPr sz="1383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7" name="Google Shape;167;p37"/>
          <p:cNvSpPr/>
          <p:nvPr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7"/>
          <p:cNvSpPr/>
          <p:nvPr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7"/>
          <p:cNvSpPr/>
          <p:nvPr/>
        </p:nvSpPr>
        <p:spPr>
          <a:xfrm rot="10800000" flipH="1">
            <a:off x="8734090" y="381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7"/>
          <p:cNvSpPr/>
          <p:nvPr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7"/>
          <p:cNvSpPr/>
          <p:nvPr/>
        </p:nvSpPr>
        <p:spPr>
          <a:xfrm rot="10800000" flipH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7"/>
          <p:cNvSpPr/>
          <p:nvPr/>
        </p:nvSpPr>
        <p:spPr>
          <a:xfrm rot="10800000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7"/>
          <p:cNvSpPr/>
          <p:nvPr/>
        </p:nvSpPr>
        <p:spPr>
          <a:xfrm>
            <a:off x="8734090" y="1143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61"/>
              <a:buFont typeface="Book Antiqua"/>
              <a:buNone/>
              <a:defRPr sz="3161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ubTitle" idx="2"/>
          </p:nvPr>
        </p:nvSpPr>
        <p:spPr>
          <a:xfrm>
            <a:off x="304800" y="1205132"/>
            <a:ext cx="477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778"/>
              <a:buNone/>
              <a:defRPr sz="1778" b="0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bg>
      <p:bgPr>
        <a:gradFill>
          <a:gsLst>
            <a:gs pos="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body" idx="1"/>
          </p:nvPr>
        </p:nvSpPr>
        <p:spPr>
          <a:xfrm>
            <a:off x="508000" y="2133601"/>
            <a:ext cx="11176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150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78"/>
              <a:buChar char="•"/>
              <a:defRPr sz="1778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2893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80"/>
              <a:buChar char="•"/>
              <a:defRPr sz="1580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1642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83"/>
              <a:buChar char="•"/>
              <a:defRPr sz="1383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0384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85"/>
              <a:buChar char="•"/>
              <a:defRPr sz="1185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1" name="Google Shape;181;p38"/>
          <p:cNvSpPr/>
          <p:nvPr/>
        </p:nvSpPr>
        <p:spPr>
          <a:xfrm>
            <a:off x="10260041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" y="443087"/>
            <a:ext cx="12192000" cy="1399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8"/>
          <p:cNvSpPr/>
          <p:nvPr/>
        </p:nvSpPr>
        <p:spPr>
          <a:xfrm rot="10800000" flipH="1">
            <a:off x="8734090" y="381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8"/>
          <p:cNvSpPr/>
          <p:nvPr/>
        </p:nvSpPr>
        <p:spPr>
          <a:xfrm flipH="1">
            <a:off x="8696135" y="381119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8"/>
          <p:cNvSpPr/>
          <p:nvPr/>
        </p:nvSpPr>
        <p:spPr>
          <a:xfrm rot="10800000" flipH="1">
            <a:off x="10260041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8"/>
          <p:cNvSpPr/>
          <p:nvPr/>
        </p:nvSpPr>
        <p:spPr>
          <a:xfrm rot="10800000">
            <a:off x="8696135" y="1843032"/>
            <a:ext cx="103161" cy="61971"/>
          </a:xfrm>
          <a:custGeom>
            <a:avLst/>
            <a:gdLst/>
            <a:ahLst/>
            <a:cxnLst/>
            <a:rect l="l" t="t" r="r" b="b"/>
            <a:pathLst>
              <a:path w="242596" h="194310" extrusionOk="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8734090" y="1143000"/>
            <a:ext cx="1590756" cy="762000"/>
          </a:xfrm>
          <a:prstGeom prst="triangle">
            <a:avLst>
              <a:gd name="adj" fmla="val 50000"/>
            </a:avLst>
          </a:prstGeom>
          <a:solidFill>
            <a:srgbClr val="F5C61B">
              <a:alpha val="86666"/>
            </a:srgbClr>
          </a:solidFill>
          <a:ln>
            <a:noFill/>
          </a:ln>
          <a:effectLst>
            <a:outerShdw blurRad="889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304800" y="579120"/>
            <a:ext cx="7213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61"/>
              <a:buFont typeface="Book Antiqua"/>
              <a:buNone/>
              <a:defRPr sz="3161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subTitle" idx="2"/>
          </p:nvPr>
        </p:nvSpPr>
        <p:spPr>
          <a:xfrm>
            <a:off x="304800" y="1205132"/>
            <a:ext cx="477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1778"/>
              <a:buNone/>
              <a:defRPr sz="1778" b="0">
                <a:solidFill>
                  <a:srgbClr val="FFC00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/>
          <p:nvPr/>
        </p:nvSpPr>
        <p:spPr>
          <a:xfrm>
            <a:off x="3851957" y="615950"/>
            <a:ext cx="7731797" cy="3575304"/>
          </a:xfrm>
          <a:custGeom>
            <a:avLst/>
            <a:gdLst/>
            <a:ahLst/>
            <a:cxnLst/>
            <a:rect l="l" t="t" r="r" b="b"/>
            <a:pathLst>
              <a:path w="6775185" h="3394380" extrusionOk="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9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39"/>
          <p:cNvSpPr txBox="1">
            <a:spLocks noGrp="1"/>
          </p:cNvSpPr>
          <p:nvPr>
            <p:ph type="ctrTitle"/>
          </p:nvPr>
        </p:nvSpPr>
        <p:spPr>
          <a:xfrm>
            <a:off x="4149215" y="2240280"/>
            <a:ext cx="7220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Quattrocento Sans"/>
              <a:buNone/>
              <a:defRPr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subTitle" idx="1"/>
          </p:nvPr>
        </p:nvSpPr>
        <p:spPr>
          <a:xfrm>
            <a:off x="4149215" y="3218688"/>
            <a:ext cx="7220000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99"/>
              <a:buNone/>
              <a:defRPr sz="199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1599"/>
              <a:buNone/>
              <a:defRPr sz="1599">
                <a:solidFill>
                  <a:srgbClr val="404040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verlo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40"/>
          <p:cNvCxnSpPr/>
          <p:nvPr/>
        </p:nvCxnSpPr>
        <p:spPr>
          <a:xfrm>
            <a:off x="609601" y="6245352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7"/>
          <p:cNvSpPr>
            <a:spLocks noGrp="1"/>
          </p:cNvSpPr>
          <p:nvPr>
            <p:ph type="title" hasCustomPrompt="1"/>
          </p:nvPr>
        </p:nvSpPr>
        <p:spPr>
          <a:xfrm>
            <a:off x="659396" y="463235"/>
            <a:ext cx="2964273" cy="7017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Title</a:t>
            </a:r>
          </a:p>
        </p:txBody>
      </p:sp>
    </p:spTree>
    <p:extLst>
      <p:ext uri="{BB962C8B-B14F-4D97-AF65-F5344CB8AC3E}">
        <p14:creationId xmlns:p14="http://schemas.microsoft.com/office/powerpoint/2010/main" val="90079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 sz="4400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8F7F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957942" y="365125"/>
            <a:ext cx="10395857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1" name="Google Shape;41;p20"/>
          <p:cNvCxnSpPr/>
          <p:nvPr/>
        </p:nvCxnSpPr>
        <p:spPr>
          <a:xfrm>
            <a:off x="838200" y="365125"/>
            <a:ext cx="0" cy="1122363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F8F7F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943428" y="365125"/>
            <a:ext cx="10411959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  <a:defRPr sz="2400" b="1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  <a:defRPr sz="2400" b="1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838200" y="365125"/>
            <a:ext cx="0" cy="1122363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943428" y="365125"/>
            <a:ext cx="10410371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7" name="Google Shape;57;p22"/>
          <p:cNvCxnSpPr/>
          <p:nvPr/>
        </p:nvCxnSpPr>
        <p:spPr>
          <a:xfrm>
            <a:off x="838200" y="365125"/>
            <a:ext cx="0" cy="1122363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8F7F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 sz="4400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23"/>
          <p:cNvSpPr/>
          <p:nvPr/>
        </p:nvSpPr>
        <p:spPr>
          <a:xfrm>
            <a:off x="10261599" y="0"/>
            <a:ext cx="1121229" cy="6858000"/>
          </a:xfrm>
          <a:prstGeom prst="rect">
            <a:avLst/>
          </a:prstGeom>
          <a:solidFill>
            <a:srgbClr val="F8AC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rgbClr val="F8F7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>
            <a:spLocks noGrp="1"/>
          </p:cNvSpPr>
          <p:nvPr>
            <p:ph type="title"/>
          </p:nvPr>
        </p:nvSpPr>
        <p:spPr>
          <a:xfrm>
            <a:off x="2209800" y="720498"/>
            <a:ext cx="923108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24"/>
          <p:cNvSpPr/>
          <p:nvPr/>
        </p:nvSpPr>
        <p:spPr>
          <a:xfrm>
            <a:off x="823686" y="0"/>
            <a:ext cx="1121229" cy="6858000"/>
          </a:xfrm>
          <a:prstGeom prst="rect">
            <a:avLst/>
          </a:prstGeom>
          <a:solidFill>
            <a:srgbClr val="F8AC39"/>
          </a:solidFill>
          <a:ln w="127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4"/>
          <p:cNvSpPr txBox="1"/>
          <p:nvPr/>
        </p:nvSpPr>
        <p:spPr>
          <a:xfrm>
            <a:off x="2209800" y="2515394"/>
            <a:ext cx="9144000" cy="280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to edit Master slide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5" name="Google Shape;75;p25"/>
          <p:cNvCxnSpPr/>
          <p:nvPr/>
        </p:nvCxnSpPr>
        <p:spPr>
          <a:xfrm>
            <a:off x="0" y="5764665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" name="Google Shape;76;p25"/>
          <p:cNvCxnSpPr/>
          <p:nvPr/>
        </p:nvCxnSpPr>
        <p:spPr>
          <a:xfrm>
            <a:off x="9477829" y="1086077"/>
            <a:ext cx="2714171" cy="0"/>
          </a:xfrm>
          <a:prstGeom prst="straightConnector1">
            <a:avLst/>
          </a:prstGeom>
          <a:noFill/>
          <a:ln w="76200" cap="flat" cmpd="sng">
            <a:solidFill>
              <a:srgbClr val="F8AC3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  <a:defRPr sz="4400" b="0" i="0" u="none" strike="noStrike" cap="none">
                <a:solidFill>
                  <a:srgbClr val="1E4E7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993818" y="1503805"/>
            <a:ext cx="10204361" cy="293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700"/>
              <a:buFont typeface="Overlock"/>
              <a:buNone/>
            </a:pPr>
            <a:r>
              <a:rPr lang="en-IN" sz="6700">
                <a:solidFill>
                  <a:srgbClr val="0070C0"/>
                </a:solidFill>
              </a:rPr>
              <a:t>ZAP!</a:t>
            </a:r>
            <a:br>
              <a:rPr lang="en-IN" sz="6700">
                <a:solidFill>
                  <a:srgbClr val="0070C0"/>
                </a:solidFill>
              </a:rPr>
            </a:br>
            <a:r>
              <a:rPr lang="en-IN" sz="6700">
                <a:solidFill>
                  <a:srgbClr val="0070C0"/>
                </a:solidFill>
              </a:rPr>
              <a:t>E-Commerce App/Website</a:t>
            </a:r>
            <a:br>
              <a:rPr lang="en-IN" sz="7200" b="1">
                <a:solidFill>
                  <a:srgbClr val="0070C0"/>
                </a:solidFill>
              </a:rPr>
            </a:br>
            <a:endParaRPr sz="3000">
              <a:solidFill>
                <a:srgbClr val="3F3F3F"/>
              </a:solidFill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2690765" y="4877141"/>
            <a:ext cx="68104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Falcon</a:t>
            </a:r>
            <a:endParaRPr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5819" y="204117"/>
            <a:ext cx="1562667" cy="64691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 txBox="1"/>
          <p:nvPr/>
        </p:nvSpPr>
        <p:spPr>
          <a:xfrm>
            <a:off x="9085006" y="6278628"/>
            <a:ext cx="24340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Date: 24-11-2021</a:t>
            </a:r>
            <a:endParaRPr/>
          </a:p>
        </p:txBody>
      </p:sp>
      <p:pic>
        <p:nvPicPr>
          <p:cNvPr id="205" name="Google Shape;205;p1" descr="Ganpat University Institute of Computer Technolog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099" y="101915"/>
            <a:ext cx="3320700" cy="86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Value Proposition (VPC)</a:t>
            </a:r>
            <a:endParaRPr/>
          </a:p>
        </p:txBody>
      </p:sp>
      <p:pic>
        <p:nvPicPr>
          <p:cNvPr id="262" name="Google Shape;262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64301" y="1487488"/>
            <a:ext cx="7463397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Business Model Canvas (BMC)</a:t>
            </a:r>
            <a:endParaRPr/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33363" lvl="0" indent="-5556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233363" lvl="0" indent="-55563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/>
          </a:p>
          <a:p>
            <a:pPr marL="233363" lvl="0" indent="-55563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endParaRPr/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3841" y="1487488"/>
            <a:ext cx="8138571" cy="490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Future Planning</a:t>
            </a:r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Make Website And Mobile Application.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Expand Our Warehouses Locally.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Expand Internationally. 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Create Our “ZAP!” Product.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Launch Our Premier Membership.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We Will Use Electric Vehicles For Delivery.</a:t>
            </a:r>
            <a:endParaRPr/>
          </a:p>
          <a:p>
            <a:pPr marL="228600" lvl="0" indent="-25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28600" lvl="0" indent="-25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28600" lvl="0" indent="-25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Team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58775" lvl="0" indent="-31940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Yash Prajapati (Co-Founder &amp; CEO)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Jinay Shah (Co-Founder &amp; COO)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Krupal Patel (Co-Founder &amp; CTO)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Purav Shah (Co-Founder &amp; MD)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Ujjval Patel (Co-Founder &amp; HRO)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Nitin Prajapati (CMO)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Anuj Jani (GM)</a:t>
            </a:r>
            <a:endParaRPr/>
          </a:p>
          <a:p>
            <a:pPr marL="358775" lvl="0" indent="-31940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Rudra Patel (AM)</a:t>
            </a:r>
            <a:endParaRPr/>
          </a:p>
          <a:p>
            <a:pPr marL="358775" lvl="0" indent="-18161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None/>
            </a:pP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ium 8">
            <a:extLst>
              <a:ext uri="{FF2B5EF4-FFF2-40B4-BE49-F238E27FC236}">
                <a16:creationId xmlns:a16="http://schemas.microsoft.com/office/drawing/2014/main" id="{80795046-ED06-8847-9115-05B68CAD919E}"/>
              </a:ext>
            </a:extLst>
          </p:cNvPr>
          <p:cNvSpPr/>
          <p:nvPr/>
        </p:nvSpPr>
        <p:spPr>
          <a:xfrm>
            <a:off x="-3852" y="-7504"/>
            <a:ext cx="7160301" cy="6884554"/>
          </a:xfrm>
          <a:custGeom>
            <a:avLst/>
            <a:gdLst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6612216 w 10020300"/>
              <a:gd name="connsiteY2" fmla="*/ 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7183716 w 10020300"/>
              <a:gd name="connsiteY2" fmla="*/ 148590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0 w 10020300"/>
              <a:gd name="connsiteY0" fmla="*/ 7131050 h 7131050"/>
              <a:gd name="connsiteX1" fmla="*/ 2760384 w 10020300"/>
              <a:gd name="connsiteY1" fmla="*/ 0 h 7131050"/>
              <a:gd name="connsiteX2" fmla="*/ 7183716 w 10020300"/>
              <a:gd name="connsiteY2" fmla="*/ 57150 h 7131050"/>
              <a:gd name="connsiteX3" fmla="*/ 10020300 w 10020300"/>
              <a:gd name="connsiteY3" fmla="*/ 7131050 h 7131050"/>
              <a:gd name="connsiteX4" fmla="*/ 0 w 10020300"/>
              <a:gd name="connsiteY4" fmla="*/ 7131050 h 7131050"/>
              <a:gd name="connsiteX0" fmla="*/ 0 w 7315200"/>
              <a:gd name="connsiteY0" fmla="*/ 6940550 h 7131050"/>
              <a:gd name="connsiteX1" fmla="*/ 55284 w 7315200"/>
              <a:gd name="connsiteY1" fmla="*/ 0 h 7131050"/>
              <a:gd name="connsiteX2" fmla="*/ 4478616 w 7315200"/>
              <a:gd name="connsiteY2" fmla="*/ 57150 h 7131050"/>
              <a:gd name="connsiteX3" fmla="*/ 7315200 w 7315200"/>
              <a:gd name="connsiteY3" fmla="*/ 7131050 h 7131050"/>
              <a:gd name="connsiteX4" fmla="*/ 0 w 7315200"/>
              <a:gd name="connsiteY4" fmla="*/ 6940550 h 7131050"/>
              <a:gd name="connsiteX0" fmla="*/ 0 w 7219950"/>
              <a:gd name="connsiteY0" fmla="*/ 6940550 h 6940550"/>
              <a:gd name="connsiteX1" fmla="*/ 55284 w 7219950"/>
              <a:gd name="connsiteY1" fmla="*/ 0 h 6940550"/>
              <a:gd name="connsiteX2" fmla="*/ 4478616 w 7219950"/>
              <a:gd name="connsiteY2" fmla="*/ 57150 h 6940550"/>
              <a:gd name="connsiteX3" fmla="*/ 7219950 w 7219950"/>
              <a:gd name="connsiteY3" fmla="*/ 6921500 h 6940550"/>
              <a:gd name="connsiteX4" fmla="*/ 0 w 7219950"/>
              <a:gd name="connsiteY4" fmla="*/ 6940550 h 6940550"/>
              <a:gd name="connsiteX0" fmla="*/ 0 w 7219950"/>
              <a:gd name="connsiteY0" fmla="*/ 6940550 h 6940550"/>
              <a:gd name="connsiteX1" fmla="*/ 55284 w 7219950"/>
              <a:gd name="connsiteY1" fmla="*/ 0 h 6940550"/>
              <a:gd name="connsiteX2" fmla="*/ 4469380 w 7219950"/>
              <a:gd name="connsiteY2" fmla="*/ 38677 h 6940550"/>
              <a:gd name="connsiteX3" fmla="*/ 7219950 w 7219950"/>
              <a:gd name="connsiteY3" fmla="*/ 6921500 h 6940550"/>
              <a:gd name="connsiteX4" fmla="*/ 0 w 7219950"/>
              <a:gd name="connsiteY4" fmla="*/ 6940550 h 694055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14096 w 7164666"/>
              <a:gd name="connsiteY2" fmla="*/ 38677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41823 w 7164666"/>
              <a:gd name="connsiteY2" fmla="*/ 29392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  <a:gd name="connsiteX0" fmla="*/ 18607 w 7164666"/>
              <a:gd name="connsiteY0" fmla="*/ 6903605 h 6921500"/>
              <a:gd name="connsiteX1" fmla="*/ 0 w 7164666"/>
              <a:gd name="connsiteY1" fmla="*/ 0 h 6921500"/>
              <a:gd name="connsiteX2" fmla="*/ 4451065 w 7164666"/>
              <a:gd name="connsiteY2" fmla="*/ 10821 h 6921500"/>
              <a:gd name="connsiteX3" fmla="*/ 7164666 w 7164666"/>
              <a:gd name="connsiteY3" fmla="*/ 6921500 h 6921500"/>
              <a:gd name="connsiteX4" fmla="*/ 18607 w 7164666"/>
              <a:gd name="connsiteY4" fmla="*/ 6903605 h 692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666" h="6921500">
                <a:moveTo>
                  <a:pt x="18607" y="6903605"/>
                </a:moveTo>
                <a:cubicBezTo>
                  <a:pt x="12405" y="4602403"/>
                  <a:pt x="6202" y="2301202"/>
                  <a:pt x="0" y="0"/>
                </a:cubicBezTo>
                <a:lnTo>
                  <a:pt x="4451065" y="10821"/>
                </a:lnTo>
                <a:lnTo>
                  <a:pt x="7164666" y="6921500"/>
                </a:lnTo>
                <a:lnTo>
                  <a:pt x="18607" y="6903605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11457BD4-1633-0643-A766-98A58889F222}"/>
              </a:ext>
            </a:extLst>
          </p:cNvPr>
          <p:cNvSpPr/>
          <p:nvPr/>
        </p:nvSpPr>
        <p:spPr>
          <a:xfrm>
            <a:off x="-3851" y="-7504"/>
            <a:ext cx="6709451" cy="6866081"/>
          </a:xfrm>
          <a:custGeom>
            <a:avLst/>
            <a:gdLst>
              <a:gd name="connsiteX0" fmla="*/ 0 w 10020300"/>
              <a:gd name="connsiteY0" fmla="*/ 8559800 h 8559800"/>
              <a:gd name="connsiteX1" fmla="*/ 3408084 w 10020300"/>
              <a:gd name="connsiteY1" fmla="*/ 0 h 8559800"/>
              <a:gd name="connsiteX2" fmla="*/ 6612216 w 10020300"/>
              <a:gd name="connsiteY2" fmla="*/ 0 h 8559800"/>
              <a:gd name="connsiteX3" fmla="*/ 10020300 w 10020300"/>
              <a:gd name="connsiteY3" fmla="*/ 8559800 h 8559800"/>
              <a:gd name="connsiteX4" fmla="*/ 0 w 10020300"/>
              <a:gd name="connsiteY4" fmla="*/ 8559800 h 8559800"/>
              <a:gd name="connsiteX0" fmla="*/ 1906866 w 6612216"/>
              <a:gd name="connsiteY0" fmla="*/ 8426450 h 8559800"/>
              <a:gd name="connsiteX1" fmla="*/ 0 w 6612216"/>
              <a:gd name="connsiteY1" fmla="*/ 0 h 8559800"/>
              <a:gd name="connsiteX2" fmla="*/ 3204132 w 6612216"/>
              <a:gd name="connsiteY2" fmla="*/ 0 h 8559800"/>
              <a:gd name="connsiteX3" fmla="*/ 6612216 w 6612216"/>
              <a:gd name="connsiteY3" fmla="*/ 8559800 h 8559800"/>
              <a:gd name="connsiteX4" fmla="*/ 1906866 w 6612216"/>
              <a:gd name="connsiteY4" fmla="*/ 8426450 h 8559800"/>
              <a:gd name="connsiteX0" fmla="*/ 0 w 6724650"/>
              <a:gd name="connsiteY0" fmla="*/ 8578850 h 8578850"/>
              <a:gd name="connsiteX1" fmla="*/ 112434 w 6724650"/>
              <a:gd name="connsiteY1" fmla="*/ 0 h 8578850"/>
              <a:gd name="connsiteX2" fmla="*/ 3316566 w 6724650"/>
              <a:gd name="connsiteY2" fmla="*/ 0 h 8578850"/>
              <a:gd name="connsiteX3" fmla="*/ 6724650 w 6724650"/>
              <a:gd name="connsiteY3" fmla="*/ 8559800 h 8578850"/>
              <a:gd name="connsiteX4" fmla="*/ 0 w 6724650"/>
              <a:gd name="connsiteY4" fmla="*/ 8578850 h 8578850"/>
              <a:gd name="connsiteX0" fmla="*/ 59016 w 6783666"/>
              <a:gd name="connsiteY0" fmla="*/ 8578850 h 8578850"/>
              <a:gd name="connsiteX1" fmla="*/ 0 w 6783666"/>
              <a:gd name="connsiteY1" fmla="*/ 1619250 h 8578850"/>
              <a:gd name="connsiteX2" fmla="*/ 3375582 w 6783666"/>
              <a:gd name="connsiteY2" fmla="*/ 0 h 8578850"/>
              <a:gd name="connsiteX3" fmla="*/ 6783666 w 6783666"/>
              <a:gd name="connsiteY3" fmla="*/ 8559800 h 8578850"/>
              <a:gd name="connsiteX4" fmla="*/ 59016 w 6783666"/>
              <a:gd name="connsiteY4" fmla="*/ 8578850 h 8578850"/>
              <a:gd name="connsiteX0" fmla="*/ 59016 w 6783666"/>
              <a:gd name="connsiteY0" fmla="*/ 6959600 h 6959600"/>
              <a:gd name="connsiteX1" fmla="*/ 0 w 6783666"/>
              <a:gd name="connsiteY1" fmla="*/ 0 h 6959600"/>
              <a:gd name="connsiteX2" fmla="*/ 4004232 w 6783666"/>
              <a:gd name="connsiteY2" fmla="*/ 38100 h 6959600"/>
              <a:gd name="connsiteX3" fmla="*/ 6783666 w 6783666"/>
              <a:gd name="connsiteY3" fmla="*/ 6940550 h 6959600"/>
              <a:gd name="connsiteX4" fmla="*/ 59016 w 6783666"/>
              <a:gd name="connsiteY4" fmla="*/ 6959600 h 6959600"/>
              <a:gd name="connsiteX0" fmla="*/ 20916 w 6745566"/>
              <a:gd name="connsiteY0" fmla="*/ 6921500 h 6921500"/>
              <a:gd name="connsiteX1" fmla="*/ 0 w 6745566"/>
              <a:gd name="connsiteY1" fmla="*/ 0 h 6921500"/>
              <a:gd name="connsiteX2" fmla="*/ 3966132 w 6745566"/>
              <a:gd name="connsiteY2" fmla="*/ 0 h 6921500"/>
              <a:gd name="connsiteX3" fmla="*/ 6745566 w 6745566"/>
              <a:gd name="connsiteY3" fmla="*/ 6902450 h 6921500"/>
              <a:gd name="connsiteX4" fmla="*/ 20916 w 6745566"/>
              <a:gd name="connsiteY4" fmla="*/ 6921500 h 6921500"/>
              <a:gd name="connsiteX0" fmla="*/ 20916 w 6745566"/>
              <a:gd name="connsiteY0" fmla="*/ 6921500 h 6921500"/>
              <a:gd name="connsiteX1" fmla="*/ 0 w 6745566"/>
              <a:gd name="connsiteY1" fmla="*/ 0 h 6921500"/>
              <a:gd name="connsiteX2" fmla="*/ 3993841 w 6745566"/>
              <a:gd name="connsiteY2" fmla="*/ 36946 h 6921500"/>
              <a:gd name="connsiteX3" fmla="*/ 6745566 w 6745566"/>
              <a:gd name="connsiteY3" fmla="*/ 6902450 h 6921500"/>
              <a:gd name="connsiteX4" fmla="*/ 20916 w 6745566"/>
              <a:gd name="connsiteY4" fmla="*/ 6921500 h 6921500"/>
              <a:gd name="connsiteX0" fmla="*/ 11679 w 6736329"/>
              <a:gd name="connsiteY0" fmla="*/ 6884554 h 6884554"/>
              <a:gd name="connsiteX1" fmla="*/ 0 w 6736329"/>
              <a:gd name="connsiteY1" fmla="*/ 184727 h 6884554"/>
              <a:gd name="connsiteX2" fmla="*/ 3984604 w 6736329"/>
              <a:gd name="connsiteY2" fmla="*/ 0 h 6884554"/>
              <a:gd name="connsiteX3" fmla="*/ 6736329 w 6736329"/>
              <a:gd name="connsiteY3" fmla="*/ 6865504 h 6884554"/>
              <a:gd name="connsiteX4" fmla="*/ 11679 w 6736329"/>
              <a:gd name="connsiteY4" fmla="*/ 6884554 h 6884554"/>
              <a:gd name="connsiteX0" fmla="*/ 0 w 6724650"/>
              <a:gd name="connsiteY0" fmla="*/ 6884554 h 6884554"/>
              <a:gd name="connsiteX1" fmla="*/ 16030 w 6724650"/>
              <a:gd name="connsiteY1" fmla="*/ 9236 h 6884554"/>
              <a:gd name="connsiteX2" fmla="*/ 3972925 w 6724650"/>
              <a:gd name="connsiteY2" fmla="*/ 0 h 6884554"/>
              <a:gd name="connsiteX3" fmla="*/ 6724650 w 6724650"/>
              <a:gd name="connsiteY3" fmla="*/ 6865504 h 6884554"/>
              <a:gd name="connsiteX4" fmla="*/ 0 w 6724650"/>
              <a:gd name="connsiteY4" fmla="*/ 6884554 h 6884554"/>
              <a:gd name="connsiteX0" fmla="*/ 159585 w 6708744"/>
              <a:gd name="connsiteY0" fmla="*/ 6579754 h 6865504"/>
              <a:gd name="connsiteX1" fmla="*/ 124 w 6708744"/>
              <a:gd name="connsiteY1" fmla="*/ 9236 h 6865504"/>
              <a:gd name="connsiteX2" fmla="*/ 3957019 w 6708744"/>
              <a:gd name="connsiteY2" fmla="*/ 0 h 6865504"/>
              <a:gd name="connsiteX3" fmla="*/ 6708744 w 6708744"/>
              <a:gd name="connsiteY3" fmla="*/ 6865504 h 6865504"/>
              <a:gd name="connsiteX4" fmla="*/ 159585 w 6708744"/>
              <a:gd name="connsiteY4" fmla="*/ 6579754 h 6865504"/>
              <a:gd name="connsiteX0" fmla="*/ 12510 w 6709451"/>
              <a:gd name="connsiteY0" fmla="*/ 6866081 h 6866081"/>
              <a:gd name="connsiteX1" fmla="*/ 831 w 6709451"/>
              <a:gd name="connsiteY1" fmla="*/ 9236 h 6866081"/>
              <a:gd name="connsiteX2" fmla="*/ 3957726 w 6709451"/>
              <a:gd name="connsiteY2" fmla="*/ 0 h 6866081"/>
              <a:gd name="connsiteX3" fmla="*/ 6709451 w 6709451"/>
              <a:gd name="connsiteY3" fmla="*/ 6865504 h 6866081"/>
              <a:gd name="connsiteX4" fmla="*/ 12510 w 6709451"/>
              <a:gd name="connsiteY4" fmla="*/ 6866081 h 68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9451" h="6866081">
                <a:moveTo>
                  <a:pt x="12510" y="6866081"/>
                </a:moveTo>
                <a:cubicBezTo>
                  <a:pt x="17853" y="4574308"/>
                  <a:pt x="-4512" y="2301009"/>
                  <a:pt x="831" y="9236"/>
                </a:cubicBezTo>
                <a:lnTo>
                  <a:pt x="3957726" y="0"/>
                </a:lnTo>
                <a:lnTo>
                  <a:pt x="6709451" y="6865504"/>
                </a:lnTo>
                <a:lnTo>
                  <a:pt x="12510" y="6866081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C7A257-C5D6-7540-92A1-9BE72255A3D8}"/>
              </a:ext>
            </a:extLst>
          </p:cNvPr>
          <p:cNvSpPr/>
          <p:nvPr/>
        </p:nvSpPr>
        <p:spPr>
          <a:xfrm>
            <a:off x="4106282" y="1873250"/>
            <a:ext cx="3111500" cy="3111500"/>
          </a:xfrm>
          <a:prstGeom prst="ellipse">
            <a:avLst/>
          </a:prstGeom>
          <a:solidFill>
            <a:srgbClr val="0066A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87293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>
            <a:spLocks noGrp="1"/>
          </p:cNvSpPr>
          <p:nvPr>
            <p:ph type="title"/>
          </p:nvPr>
        </p:nvSpPr>
        <p:spPr>
          <a:xfrm>
            <a:off x="972457" y="651540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900"/>
              <a:buFont typeface="Overlock"/>
              <a:buNone/>
            </a:pPr>
            <a:r>
              <a:rPr lang="en-IN" sz="4900">
                <a:solidFill>
                  <a:srgbClr val="0070C0"/>
                </a:solidFill>
              </a:rPr>
              <a:t>Team Members Details</a:t>
            </a:r>
            <a:br>
              <a:rPr lang="en-I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rgbClr val="7E6B73"/>
              </a:solidFill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body" idx="1"/>
          </p:nvPr>
        </p:nvSpPr>
        <p:spPr>
          <a:xfrm>
            <a:off x="838200" y="18551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Krupal Patel (2016212107)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Ujjval Patel (20162121021)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Nitin Prajapati (20162121022)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Yash Prajapati (20162121023)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Jinay Shah (20162121025)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Purav Shah (20162121026)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Anuj Jani (D2D)</a:t>
            </a:r>
            <a:endParaRPr/>
          </a:p>
          <a:p>
            <a:pPr marL="514350" lvl="0" indent="-514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Rudra Patel (D2D)</a:t>
            </a:r>
            <a:endParaRPr sz="2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Overlock"/>
              <a:buNone/>
            </a:pPr>
            <a:r>
              <a:rPr lang="en-IN" sz="4900"/>
              <a:t>Problem Statement</a:t>
            </a:r>
            <a:br>
              <a:rPr lang="en-I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700">
                <a:solidFill>
                  <a:srgbClr val="7E6B73"/>
                </a:solidFill>
              </a:rPr>
              <a:t>What is the problem that you are trying to solve?</a:t>
            </a:r>
            <a:br>
              <a:rPr lang="en-IN" sz="2700">
                <a:solidFill>
                  <a:srgbClr val="7E6B73"/>
                </a:solidFill>
              </a:rPr>
            </a:br>
            <a:r>
              <a:rPr lang="en-IN" sz="2700">
                <a:solidFill>
                  <a:srgbClr val="7E6B73"/>
                </a:solidFill>
              </a:rPr>
              <a:t>What are the business opportunities your solution would fulfil? </a:t>
            </a:r>
            <a:endParaRPr sz="2200">
              <a:solidFill>
                <a:srgbClr val="7E6B73"/>
              </a:solidFill>
            </a:endParaRPr>
          </a:p>
        </p:txBody>
      </p:sp>
      <p:sp>
        <p:nvSpPr>
          <p:cNvPr id="217" name="Google Shape;217;p3"/>
          <p:cNvSpPr txBox="1">
            <a:spLocks noGrp="1"/>
          </p:cNvSpPr>
          <p:nvPr>
            <p:ph type="body" idx="1"/>
          </p:nvPr>
        </p:nvSpPr>
        <p:spPr>
          <a:xfrm>
            <a:off x="838200" y="1973109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Pain Points like Late delivery ,Secure Transaction Issues , Order Misplaced , High Price , Product Availability , Damaged Delivery , Less Range Of Products , Not Deliverable To Some Address  etc.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Clearly define your problem statement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Many Times Customer’s Delivery Come In 10-15 Days.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Consumer fear to buy delicate product online because of improper delivery.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Consumer hesitate to pay via online payment methods.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Gains Like </a:t>
            </a:r>
            <a:r>
              <a:rPr lang="en-IN" sz="2400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We can give goodies or more discounts , faster delivery to the user.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20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Overlock"/>
              <a:buNone/>
            </a:pPr>
            <a:r>
              <a:rPr lang="en-IN" sz="4000">
                <a:solidFill>
                  <a:srgbClr val="0070C0"/>
                </a:solidFill>
              </a:rPr>
              <a:t>Stakeholder Mapping</a:t>
            </a:r>
            <a:endParaRPr sz="2200">
              <a:solidFill>
                <a:srgbClr val="7E6B73"/>
              </a:solidFill>
            </a:endParaRPr>
          </a:p>
        </p:txBody>
      </p:sp>
      <p:sp>
        <p:nvSpPr>
          <p:cNvPr id="223" name="Google Shape;2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- Core SH: Consumer who is interacting with the website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Eg: - Person who wants to buy a phone.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- Direct SH: Influencer of Consumer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Eg: - The one who influences the consumer to buy a phone.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- Indirect SH: Rest are those who do not directly influence the consumer.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  <a:p>
            <a:pPr marL="0" lvl="0" indent="0" algn="l" rtl="0">
              <a:lnSpc>
                <a:spcPct val="125000"/>
              </a:lnSpc>
              <a:spcBef>
                <a:spcPts val="220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lang="en-IN" sz="2400" i="0" u="none" strike="noStrike">
                <a:solidFill>
                  <a:srgbClr val="202124"/>
                </a:solidFill>
                <a:latin typeface="Overlock"/>
                <a:ea typeface="Overlock"/>
                <a:cs typeface="Overlock"/>
                <a:sym typeface="Overlock"/>
              </a:rPr>
              <a:t>Eg: - The One who </a:t>
            </a:r>
            <a:r>
              <a:rPr lang="en-IN" sz="2400" i="0" u="none" strike="noStrike">
                <a:solidFill>
                  <a:srgbClr val="000000"/>
                </a:solidFill>
                <a:latin typeface="Overlock"/>
                <a:ea typeface="Overlock"/>
                <a:cs typeface="Overlock"/>
                <a:sym typeface="Overlock"/>
              </a:rPr>
              <a:t>may or may not influence CORE or DIRECT SH but they are part of the domain</a:t>
            </a:r>
            <a:endParaRPr sz="2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6379" y="1614027"/>
            <a:ext cx="2800350" cy="280035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60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Overlock"/>
              <a:buNone/>
            </a:pPr>
            <a:r>
              <a:rPr lang="en-IN" sz="3600">
                <a:solidFill>
                  <a:srgbClr val="0070C0"/>
                </a:solidFill>
              </a:rPr>
              <a:t>Empathy Map</a:t>
            </a:r>
            <a:endParaRPr sz="2000">
              <a:solidFill>
                <a:srgbClr val="7E6B73"/>
              </a:solidFill>
            </a:endParaRPr>
          </a:p>
        </p:txBody>
      </p:sp>
      <p:pic>
        <p:nvPicPr>
          <p:cNvPr id="230" name="Google Shape;23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4746" y="1419517"/>
            <a:ext cx="8142507" cy="507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Competition &amp; Barrier To Entry </a:t>
            </a:r>
            <a:endParaRPr/>
          </a:p>
        </p:txBody>
      </p:sp>
      <p:sp>
        <p:nvSpPr>
          <p:cNvPr id="236" name="Google Shape;2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How do the current available solutions compare with your solution?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🡪Even well established firms like amazon take 3-5 Business days to return money where our firm will help you out in 1-2 Business Days only.</a:t>
            </a:r>
            <a:endParaRPr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How easy is it to replicate your solution? 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🡪 It’s Easy To Replicate Our Solutions But When It Comes To Implementation It’s Very Hard Because Everyone Can’t Understand The Whole Process Or Might Miss Out Some Imp. Steps.</a:t>
            </a:r>
            <a:endParaRPr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How difficult for you to enter into the market? What are the barriers and difficulties that you will face?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🡪"/>
            </a:pPr>
            <a:r>
              <a:rPr lang="en-IN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It’s Too Hard To Enter Market Now a  days Because Right Now There Are Well Established Companies Like Amazon , Flipkart , Ajio, Myntra . Because Of That Customers Don’t Trust The New Start-Ups And Hesitate To Buy From This New Start-Ups.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Target Market 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body" idx="1"/>
          </p:nvPr>
        </p:nvSpPr>
        <p:spPr>
          <a:xfrm>
            <a:off x="838200" y="1786989"/>
            <a:ext cx="10515600" cy="4615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Customer Segmentation (Clearly mention your target audience). Who are your customers?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Our Target Customers Are From The All Age Groups,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   Children , Adults , Senior Citizen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How big is your market: The size of the market vs the percentage you are targeting.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Our Main Target Customers Are Adults.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From About 100 Million Adult We Are Targeting About 65-75%.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What channels will you use to get to this market?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4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Electronic Medium</a:t>
            </a:r>
            <a:endParaRPr sz="24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 Solution (Prototype 1) </a:t>
            </a:r>
            <a:endParaRPr/>
          </a:p>
        </p:txBody>
      </p:sp>
      <p:pic>
        <p:nvPicPr>
          <p:cNvPr id="249" name="Google Shape;24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5581" y="1825625"/>
            <a:ext cx="910083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972456" y="365125"/>
            <a:ext cx="10381343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Overlock"/>
              <a:buNone/>
            </a:pPr>
            <a:r>
              <a:rPr lang="en-IN"/>
              <a:t>Solution (Prototype 2) </a:t>
            </a:r>
            <a:endParaRPr/>
          </a:p>
        </p:txBody>
      </p:sp>
      <p:pic>
        <p:nvPicPr>
          <p:cNvPr id="256" name="Google Shape;256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5581" y="1825625"/>
            <a:ext cx="910083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Noto Sans Symbols</vt:lpstr>
      <vt:lpstr>Calibri</vt:lpstr>
      <vt:lpstr>Book Antiqua</vt:lpstr>
      <vt:lpstr>Arial</vt:lpstr>
      <vt:lpstr>Quattrocento Sans</vt:lpstr>
      <vt:lpstr>Overlock</vt:lpstr>
      <vt:lpstr>Century Gothic</vt:lpstr>
      <vt:lpstr>Office Theme</vt:lpstr>
      <vt:lpstr>ZAP! E-Commerce App/Website </vt:lpstr>
      <vt:lpstr>Team Members Details </vt:lpstr>
      <vt:lpstr>Problem Statement What is the problem that you are trying to solve? What are the business opportunities your solution would fulfil? </vt:lpstr>
      <vt:lpstr>Stakeholder Mapping</vt:lpstr>
      <vt:lpstr>Empathy Map</vt:lpstr>
      <vt:lpstr>Competition &amp; Barrier To Entry </vt:lpstr>
      <vt:lpstr>Target Market </vt:lpstr>
      <vt:lpstr> Solution (Prototype 1) </vt:lpstr>
      <vt:lpstr>Solution (Prototype 2) </vt:lpstr>
      <vt:lpstr>Value Proposition (VPC)</vt:lpstr>
      <vt:lpstr>Business Model Canvas (BMC)</vt:lpstr>
      <vt:lpstr>Future Planning</vt:lpstr>
      <vt:lpstr>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ZAP! E-Commerce App/Website </dc:title>
  <dc:creator>gtu</dc:creator>
  <cp:lastModifiedBy>Yash</cp:lastModifiedBy>
  <cp:revision>1</cp:revision>
  <dcterms:created xsi:type="dcterms:W3CDTF">2019-06-05T08:46:29Z</dcterms:created>
  <dcterms:modified xsi:type="dcterms:W3CDTF">2021-11-23T14:41:11Z</dcterms:modified>
</cp:coreProperties>
</file>