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rimo"/>
      <p:regular r:id="rId16"/>
      <p:bold r:id="rId17"/>
      <p:italic r:id="rId18"/>
      <p:boldItalic r:id="rId19"/>
    </p:embeddedFont>
    <p:embeddedFont>
      <p:font typeface="Bebas Neu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6A7307-519B-497A-A10A-D2A94F3373A3}">
  <a:tblStyle styleId="{ED6A7307-519B-497A-A10A-D2A94F3373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mo-bold.fntdata"/><Relationship Id="rId16" Type="http://schemas.openxmlformats.org/officeDocument/2006/relationships/font" Target="fonts/Arimo-regular.fntdata"/><Relationship Id="rId19" Type="http://schemas.openxmlformats.org/officeDocument/2006/relationships/font" Target="fonts/Arimo-boldItalic.fntdata"/><Relationship Id="rId18" Type="http://schemas.openxmlformats.org/officeDocument/2006/relationships/font" Target="fonts/Arim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5e77e6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5e77e6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61a32cbe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61a32cbe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5e77e6543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5e77e6543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f61a32cbe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f61a32cbe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de43c131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de43c131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de43c131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de43c131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de43c1313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de43c1313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de43c1313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de43c1313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5e606185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f5e606185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de43c1313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de43c1313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57" name="Google Shape;57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3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3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5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16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16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17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17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7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17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8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18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5" name="Google Shape;135;p19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6" name="Google Shape;136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5" name="Google Shape;145;p21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7" name="Google Shape;147;p21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8" name="Google Shape;148;p2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0" name="Google Shape;160;p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0" name="Google Shape;170;p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5" name="Google Shape;175;p2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84" name="Google Shape;184;p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1" name="Google Shape;191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52" name="Google Shape;52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         </a:t>
            </a:r>
            <a:r>
              <a:rPr lang="en">
                <a:solidFill>
                  <a:schemeClr val="lt2"/>
                </a:solidFill>
              </a:rPr>
              <a:t>sTRUCTURES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234" name="Google Shape;234;p31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Report On Comparison of LinkedList and Dynamic Array</a:t>
            </a:r>
            <a:endParaRPr sz="1400"/>
          </a:p>
        </p:txBody>
      </p:sp>
      <p:sp>
        <p:nvSpPr>
          <p:cNvPr id="235" name="Google Shape;235;p31"/>
          <p:cNvSpPr/>
          <p:nvPr/>
        </p:nvSpPr>
        <p:spPr>
          <a:xfrm>
            <a:off x="3177536" y="412151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 rot="-1685758">
            <a:off x="4276753" y="42838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849500" y="1326279"/>
            <a:ext cx="1230024" cy="6298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ebas Neue"/>
              </a:rPr>
              <a:t>DATA</a:t>
            </a:r>
          </a:p>
        </p:txBody>
      </p:sp>
      <p:sp>
        <p:nvSpPr>
          <p:cNvPr id="238" name="Google Shape;238;p31"/>
          <p:cNvSpPr/>
          <p:nvPr/>
        </p:nvSpPr>
        <p:spPr>
          <a:xfrm>
            <a:off x="3870412" y="8669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 txBox="1"/>
          <p:nvPr/>
        </p:nvSpPr>
        <p:spPr>
          <a:xfrm>
            <a:off x="714300" y="212750"/>
            <a:ext cx="7715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ASSIGNMENT OF SEMESTER - 2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40" name="Google Shape;240;p31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31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2" name="Google Shape;242;p31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43" name="Google Shape;243;p31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" name="Google Shape;244;p31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45" name="Google Shape;245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" name="Google Shape;250;p31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2" name="Google Shape;252;p31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53" name="Google Shape;253;p31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rect b="b" l="l" r="r" t="t"/>
                <a:pathLst>
                  <a:path extrusionOk="0" h="49275" w="66074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1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rect b="b" l="l" r="r" t="t"/>
                <a:pathLst>
                  <a:path extrusionOk="0" fill="none" h="43736" w="60712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1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rect b="b" l="l" r="r" t="t"/>
                <a:pathLst>
                  <a:path extrusionOk="0" fill="none" h="38373" w="54566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rect b="b" l="l" r="r" t="t"/>
                <a:pathLst>
                  <a:path extrusionOk="0" fill="none" h="16978" w="64382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rect b="b" l="l" r="r" t="t"/>
                <a:pathLst>
                  <a:path extrusionOk="0" fill="none" h="4561" w="17281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rect b="b" l="l" r="r" t="t"/>
                <a:pathLst>
                  <a:path extrusionOk="0" fill="none" h="13184" w="3528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rect b="b" l="l" r="r" t="t"/>
                <a:pathLst>
                  <a:path extrusionOk="0" fill="none" h="8160" w="2584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rect b="b" l="l" r="r" t="t"/>
                <a:pathLst>
                  <a:path extrusionOk="0" fill="none" h="16782" w="4259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rect b="b" l="l" r="r" t="t"/>
                <a:pathLst>
                  <a:path extrusionOk="0" fill="none" h="10084" w="2958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rect b="b" l="l" r="r" t="t"/>
                <a:pathLst>
                  <a:path extrusionOk="0" fill="none" h="13202" w="3564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rect b="b" l="l" r="r" t="t"/>
                <a:pathLst>
                  <a:path extrusionOk="0" fill="none" h="13184" w="3564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rect b="b" l="l" r="r" t="t"/>
                <a:pathLst>
                  <a:path extrusionOk="0" fill="none" h="13201" w="3563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rect b="b" l="l" r="r" t="t"/>
                <a:pathLst>
                  <a:path extrusionOk="0" fill="none" h="5595" w="2068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rect b="b" l="l" r="r" t="t"/>
                <a:pathLst>
                  <a:path extrusionOk="0" fill="none" h="7804" w="40689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31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68" name="Google Shape;268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31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74" name="Google Shape;274;p31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rect b="b" l="l" r="r" t="t"/>
                <a:pathLst>
                  <a:path extrusionOk="0" h="3974" w="5969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rect b="b" l="l" r="r" t="t"/>
                <a:pathLst>
                  <a:path extrusionOk="0" h="5897" w="4383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rect b="b" l="l" r="r" t="t"/>
                <a:pathLst>
                  <a:path extrusionOk="0" h="12436" w="13985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7" name="Google Shape;277;p31"/>
            <p:cNvSpPr/>
            <p:nvPr/>
          </p:nvSpPr>
          <p:spPr>
            <a:xfrm>
              <a:off x="8170289" y="4203881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8030063" y="757530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5256650" y="3893001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7082963" y="910513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5653275" y="883381"/>
              <a:ext cx="107827" cy="107819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5041963" y="2824293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5692426" y="4028640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6575627" y="3816888"/>
              <a:ext cx="335779" cy="396117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5138089" y="1527749"/>
              <a:ext cx="107827" cy="108460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" name="Google Shape;288;p31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289" name="Google Shape;289;p31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290" name="Google Shape;290;p31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rect b="b" l="l" r="r" t="t"/>
                  <a:pathLst>
                    <a:path extrusionOk="0" h="28717" w="28717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31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rect b="b" l="l" r="r" t="t"/>
                  <a:pathLst>
                    <a:path extrusionOk="0" h="5951" w="3439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31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rect b="b" l="l" r="r" t="t"/>
                  <a:pathLst>
                    <a:path extrusionOk="0" h="14859" w="8499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31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rect b="b" l="l" r="r" t="t"/>
                  <a:pathLst>
                    <a:path extrusionOk="0" h="34436" w="33813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31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rect b="b" l="l" r="r" t="t"/>
                  <a:pathLst>
                    <a:path extrusionOk="0" fill="none" h="1746" w="1729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31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rect b="b" l="l" r="r" t="t"/>
                  <a:pathLst>
                    <a:path extrusionOk="0" fill="none" h="1747" w="1729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31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31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31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rect b="b" l="l" r="r" t="t"/>
                  <a:pathLst>
                    <a:path extrusionOk="0" fill="none" h="5042" w="50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31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rect b="b" l="l" r="r" t="t"/>
                  <a:pathLst>
                    <a:path extrusionOk="0" fill="none" h="2833" w="4491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31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rect b="b" l="l" r="r" t="t"/>
                  <a:pathLst>
                    <a:path extrusionOk="0" fill="none" h="7643" w="1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31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rect b="b" l="l" r="r" t="t"/>
                  <a:pathLst>
                    <a:path extrusionOk="0" fill="none" h="3564" w="5042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1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rect b="b" l="l" r="r" t="t"/>
                  <a:pathLst>
                    <a:path extrusionOk="0" fill="none" h="6700" w="19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31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rect b="b" l="l" r="r" t="t"/>
                  <a:pathLst>
                    <a:path extrusionOk="0" fill="none" h="874" w="1016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4" name="Google Shape;304;p31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rect b="b" l="l" r="r" t="t"/>
                <a:pathLst>
                  <a:path extrusionOk="0" fill="none" h="1729" w="1729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0"/>
          <p:cNvSpPr txBox="1"/>
          <p:nvPr/>
        </p:nvSpPr>
        <p:spPr>
          <a:xfrm>
            <a:off x="779325" y="1864375"/>
            <a:ext cx="7625400" cy="12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THANK YOU</a:t>
            </a:r>
            <a:endParaRPr b="1" sz="7000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54" name="Google Shape;554;p40"/>
          <p:cNvSpPr txBox="1"/>
          <p:nvPr/>
        </p:nvSpPr>
        <p:spPr>
          <a:xfrm>
            <a:off x="5347325" y="3770700"/>
            <a:ext cx="3381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REPORT BY ~ YASHRAJ SHRIVASTAVA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type="title"/>
          </p:nvPr>
        </p:nvSpPr>
        <p:spPr>
          <a:xfrm>
            <a:off x="2456575" y="1440225"/>
            <a:ext cx="42990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 u="sng"/>
              <a:t>TIME COMPLEXITY</a:t>
            </a:r>
            <a:endParaRPr sz="7700" u="sng"/>
          </a:p>
        </p:txBody>
      </p:sp>
      <p:sp>
        <p:nvSpPr>
          <p:cNvPr id="310" name="Google Shape;310;p3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311" name="Google Shape;311;p32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312" name="Google Shape;312;p32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32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323" name="Google Shape;323;p32"/>
            <p:cNvSpPr/>
            <p:nvPr/>
          </p:nvSpPr>
          <p:spPr>
            <a:xfrm>
              <a:off x="1441900" y="2926313"/>
              <a:ext cx="285500" cy="202200"/>
            </a:xfrm>
            <a:custGeom>
              <a:rect b="b" l="l" r="r" t="t"/>
              <a:pathLst>
                <a:path extrusionOk="0" fill="none" h="8088" w="1142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1752325" y="2926313"/>
              <a:ext cx="35650" cy="13375"/>
            </a:xfrm>
            <a:custGeom>
              <a:rect b="b" l="l" r="r" t="t"/>
              <a:pathLst>
                <a:path extrusionOk="0" fill="none" h="535" w="1426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1540325" y="3127613"/>
              <a:ext cx="248100" cy="25"/>
            </a:xfrm>
            <a:custGeom>
              <a:rect b="b" l="l" r="r" t="t"/>
              <a:pathLst>
                <a:path extrusionOk="0" fill="none" h="1" w="9924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1540325" y="3040313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1829375" y="3002013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32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329" name="Google Shape;329;p32"/>
            <p:cNvSpPr/>
            <p:nvPr/>
          </p:nvSpPr>
          <p:spPr>
            <a:xfrm>
              <a:off x="910475" y="761863"/>
              <a:ext cx="1043050" cy="1488400"/>
            </a:xfrm>
            <a:custGeom>
              <a:rect b="b" l="l" r="r" t="t"/>
              <a:pathLst>
                <a:path extrusionOk="0" fill="none" h="59536" w="41722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1723250" y="761863"/>
              <a:ext cx="224500" cy="206225"/>
            </a:xfrm>
            <a:custGeom>
              <a:rect b="b" l="l" r="r" t="t"/>
              <a:pathLst>
                <a:path extrusionOk="0" fill="none" h="8249" w="898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051650" y="10624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051650" y="11626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051650" y="1262888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1051650" y="13630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1051650" y="14632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1051650" y="15634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1051650" y="1663713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1051650" y="1782613"/>
              <a:ext cx="315350" cy="22300"/>
            </a:xfrm>
            <a:custGeom>
              <a:rect b="b" l="l" r="r" t="t"/>
              <a:pathLst>
                <a:path extrusionOk="0" fill="none" h="892" w="12614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1051650" y="1990163"/>
              <a:ext cx="393275" cy="0"/>
            </a:xfrm>
            <a:custGeom>
              <a:rect b="b" l="l" r="r" t="t"/>
              <a:pathLst>
                <a:path extrusionOk="0" fill="none" h="0" w="15731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32"/>
          <p:cNvGrpSpPr/>
          <p:nvPr/>
        </p:nvGrpSpPr>
        <p:grpSpPr>
          <a:xfrm>
            <a:off x="1701625" y="2135638"/>
            <a:ext cx="875600" cy="1088925"/>
            <a:chOff x="5962175" y="478150"/>
            <a:chExt cx="875600" cy="1088925"/>
          </a:xfrm>
        </p:grpSpPr>
        <p:sp>
          <p:nvSpPr>
            <p:cNvPr id="341" name="Google Shape;341;p32"/>
            <p:cNvSpPr/>
            <p:nvPr/>
          </p:nvSpPr>
          <p:spPr>
            <a:xfrm>
              <a:off x="6095350" y="582825"/>
              <a:ext cx="504600" cy="504600"/>
            </a:xfrm>
            <a:custGeom>
              <a:rect b="b" l="l" r="r" t="t"/>
              <a:pathLst>
                <a:path extrusionOk="0" h="20184" w="20184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501075" y="1086075"/>
              <a:ext cx="145650" cy="186625"/>
            </a:xfrm>
            <a:custGeom>
              <a:rect b="b" l="l" r="r" t="t"/>
              <a:pathLst>
                <a:path extrusionOk="0" h="7465" w="5826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5962175" y="478150"/>
              <a:ext cx="742450" cy="742000"/>
            </a:xfrm>
            <a:custGeom>
              <a:rect b="b" l="l" r="r" t="t"/>
              <a:pathLst>
                <a:path extrusionOk="0" h="29680" w="29698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581675" y="1224575"/>
              <a:ext cx="256100" cy="342500"/>
            </a:xfrm>
            <a:custGeom>
              <a:rect b="b" l="l" r="r" t="t"/>
              <a:pathLst>
                <a:path extrusionOk="0" h="13700" w="10244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203125" y="760525"/>
              <a:ext cx="320675" cy="185725"/>
            </a:xfrm>
            <a:custGeom>
              <a:rect b="b" l="l" r="r" t="t"/>
              <a:pathLst>
                <a:path extrusionOk="0" h="7429" w="12827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32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347" name="Google Shape;347;p32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32"/>
          <p:cNvSpPr/>
          <p:nvPr/>
        </p:nvSpPr>
        <p:spPr>
          <a:xfrm>
            <a:off x="830238" y="31402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1287513" y="2770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2039913" y="742619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 rot="-1685758">
            <a:off x="724953" y="27809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32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354" name="Google Shape;354;p3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32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360" name="Google Shape;360;p3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32"/>
          <p:cNvSpPr/>
          <p:nvPr/>
        </p:nvSpPr>
        <p:spPr>
          <a:xfrm>
            <a:off x="2039926" y="390146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2810726" y="803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/>
          <p:nvPr/>
        </p:nvSpPr>
        <p:spPr>
          <a:xfrm>
            <a:off x="6012013" y="417420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"/>
          <p:cNvSpPr/>
          <p:nvPr/>
        </p:nvSpPr>
        <p:spPr>
          <a:xfrm rot="7201932">
            <a:off x="1637012" y="3349078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7140551" y="342741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/>
          <p:nvPr/>
        </p:nvSpPr>
        <p:spPr>
          <a:xfrm rot="7198898">
            <a:off x="7188899" y="21191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"/>
          <p:cNvSpPr/>
          <p:nvPr/>
        </p:nvSpPr>
        <p:spPr>
          <a:xfrm rot="7201932">
            <a:off x="7821662" y="277244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2"/>
          <p:cNvSpPr/>
          <p:nvPr/>
        </p:nvSpPr>
        <p:spPr>
          <a:xfrm rot="7198898">
            <a:off x="838849" y="36362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"/>
          <p:cNvSpPr/>
          <p:nvPr/>
        </p:nvSpPr>
        <p:spPr>
          <a:xfrm rot="-1685758">
            <a:off x="7151203" y="18657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2"/>
          <p:cNvSpPr/>
          <p:nvPr/>
        </p:nvSpPr>
        <p:spPr>
          <a:xfrm>
            <a:off x="6647613" y="8564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32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376" name="Google Shape;376;p32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32"/>
          <p:cNvSpPr/>
          <p:nvPr/>
        </p:nvSpPr>
        <p:spPr>
          <a:xfrm>
            <a:off x="8021301" y="74261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6661124" y="25315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2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2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1" name="Google Shape;391;p32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2" name="Google Shape;392;p32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93" name="Google Shape;393;p3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94" name="Google Shape;394;p3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32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8" name="Google Shape;408;p33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{ED6A7307-519B-497A-A10A-D2A94F3373A3}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</a:rPr>
                        <a:t>OPERATION</a:t>
                      </a:r>
                      <a:endParaRPr b="1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</a:rPr>
                        <a:t>LINKED LIST</a:t>
                      </a:r>
                      <a:endParaRPr b="1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</a:rPr>
                        <a:t>DYNAMIC ARRAY</a:t>
                      </a:r>
                      <a:endParaRPr b="1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ACCESS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SEARCH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INSERT(AT BEGINNING)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INSERT (AT END)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INSERT (AT INDEX)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DELETION (AT BEGINNING)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DELETION (AT END)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DELETION (AT INDEX)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9" name="Google Shape;409;p33"/>
          <p:cNvSpPr txBox="1"/>
          <p:nvPr/>
        </p:nvSpPr>
        <p:spPr>
          <a:xfrm>
            <a:off x="905200" y="119900"/>
            <a:ext cx="72390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LINKED LIST AND DYNAMIC ARRAY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" name="Google Shape;414;p34"/>
          <p:cNvGraphicFramePr/>
          <p:nvPr/>
        </p:nvGraphicFramePr>
        <p:xfrm>
          <a:off x="8763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{ED6A7307-519B-497A-A10A-D2A94F3373A3}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</a:rPr>
                        <a:t>OPERATION</a:t>
                      </a:r>
                      <a:endParaRPr b="1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</a:rPr>
                        <a:t>LINKED LIST</a:t>
                      </a:r>
                      <a:endParaRPr b="1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</a:rPr>
                        <a:t>DYNAMIC ARRAY</a:t>
                      </a:r>
                      <a:endParaRPr b="1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REVERSE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ROTATION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MERGE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INTERLEAVE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 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MIDDLE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SIZE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IS EMPTY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SPLIT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5" name="Google Shape;415;p34"/>
          <p:cNvSpPr txBox="1"/>
          <p:nvPr/>
        </p:nvSpPr>
        <p:spPr>
          <a:xfrm>
            <a:off x="905200" y="119900"/>
            <a:ext cx="72390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LINKED LIST AND DYNAMIC ARRAY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 txBox="1"/>
          <p:nvPr>
            <p:ph type="title"/>
          </p:nvPr>
        </p:nvSpPr>
        <p:spPr>
          <a:xfrm>
            <a:off x="2456575" y="1440225"/>
            <a:ext cx="42990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 u="sng"/>
              <a:t>SPACE</a:t>
            </a:r>
            <a:endParaRPr sz="77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 u="sng"/>
              <a:t>COMPLEXITY</a:t>
            </a:r>
            <a:endParaRPr sz="7700" u="sng"/>
          </a:p>
        </p:txBody>
      </p:sp>
      <p:sp>
        <p:nvSpPr>
          <p:cNvPr id="421" name="Google Shape;421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422" name="Google Shape;422;p35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23" name="Google Shape;423;p35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5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434" name="Google Shape;434;p35"/>
            <p:cNvSpPr/>
            <p:nvPr/>
          </p:nvSpPr>
          <p:spPr>
            <a:xfrm>
              <a:off x="1441900" y="2926313"/>
              <a:ext cx="285500" cy="202200"/>
            </a:xfrm>
            <a:custGeom>
              <a:rect b="b" l="l" r="r" t="t"/>
              <a:pathLst>
                <a:path extrusionOk="0" fill="none" h="8088" w="1142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1752325" y="2926313"/>
              <a:ext cx="35650" cy="13375"/>
            </a:xfrm>
            <a:custGeom>
              <a:rect b="b" l="l" r="r" t="t"/>
              <a:pathLst>
                <a:path extrusionOk="0" fill="none" h="535" w="1426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1540325" y="3127613"/>
              <a:ext cx="248100" cy="25"/>
            </a:xfrm>
            <a:custGeom>
              <a:rect b="b" l="l" r="r" t="t"/>
              <a:pathLst>
                <a:path extrusionOk="0" fill="none" h="1" w="9924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1540325" y="3040313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1829375" y="3002013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5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440" name="Google Shape;440;p35"/>
            <p:cNvSpPr/>
            <p:nvPr/>
          </p:nvSpPr>
          <p:spPr>
            <a:xfrm>
              <a:off x="910475" y="761863"/>
              <a:ext cx="1043050" cy="1488400"/>
            </a:xfrm>
            <a:custGeom>
              <a:rect b="b" l="l" r="r" t="t"/>
              <a:pathLst>
                <a:path extrusionOk="0" fill="none" h="59536" w="41722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1723250" y="761863"/>
              <a:ext cx="224500" cy="206225"/>
            </a:xfrm>
            <a:custGeom>
              <a:rect b="b" l="l" r="r" t="t"/>
              <a:pathLst>
                <a:path extrusionOk="0" fill="none" h="8249" w="898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1051650" y="10624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1051650" y="11626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1051650" y="1262888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051650" y="13630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51650" y="14632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051650" y="15634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1051650" y="1663713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1051650" y="1782613"/>
              <a:ext cx="315350" cy="22300"/>
            </a:xfrm>
            <a:custGeom>
              <a:rect b="b" l="l" r="r" t="t"/>
              <a:pathLst>
                <a:path extrusionOk="0" fill="none" h="892" w="12614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1051650" y="1990163"/>
              <a:ext cx="393275" cy="0"/>
            </a:xfrm>
            <a:custGeom>
              <a:rect b="b" l="l" r="r" t="t"/>
              <a:pathLst>
                <a:path extrusionOk="0" fill="none" h="0" w="15731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5"/>
          <p:cNvGrpSpPr/>
          <p:nvPr/>
        </p:nvGrpSpPr>
        <p:grpSpPr>
          <a:xfrm>
            <a:off x="1701625" y="2135638"/>
            <a:ext cx="875600" cy="1088925"/>
            <a:chOff x="5962175" y="478150"/>
            <a:chExt cx="875600" cy="1088925"/>
          </a:xfrm>
        </p:grpSpPr>
        <p:sp>
          <p:nvSpPr>
            <p:cNvPr id="452" name="Google Shape;452;p35"/>
            <p:cNvSpPr/>
            <p:nvPr/>
          </p:nvSpPr>
          <p:spPr>
            <a:xfrm>
              <a:off x="6095350" y="582825"/>
              <a:ext cx="504600" cy="504600"/>
            </a:xfrm>
            <a:custGeom>
              <a:rect b="b" l="l" r="r" t="t"/>
              <a:pathLst>
                <a:path extrusionOk="0" h="20184" w="20184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6501075" y="1086075"/>
              <a:ext cx="145650" cy="186625"/>
            </a:xfrm>
            <a:custGeom>
              <a:rect b="b" l="l" r="r" t="t"/>
              <a:pathLst>
                <a:path extrusionOk="0" h="7465" w="5826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5962175" y="478150"/>
              <a:ext cx="742450" cy="742000"/>
            </a:xfrm>
            <a:custGeom>
              <a:rect b="b" l="l" r="r" t="t"/>
              <a:pathLst>
                <a:path extrusionOk="0" h="29680" w="29698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6581675" y="1224575"/>
              <a:ext cx="256100" cy="342500"/>
            </a:xfrm>
            <a:custGeom>
              <a:rect b="b" l="l" r="r" t="t"/>
              <a:pathLst>
                <a:path extrusionOk="0" h="13700" w="10244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6203125" y="760525"/>
              <a:ext cx="320675" cy="185725"/>
            </a:xfrm>
            <a:custGeom>
              <a:rect b="b" l="l" r="r" t="t"/>
              <a:pathLst>
                <a:path extrusionOk="0" h="7429" w="12827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35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58" name="Google Shape;458;p35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35"/>
          <p:cNvSpPr/>
          <p:nvPr/>
        </p:nvSpPr>
        <p:spPr>
          <a:xfrm>
            <a:off x="830238" y="31402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5"/>
          <p:cNvSpPr/>
          <p:nvPr/>
        </p:nvSpPr>
        <p:spPr>
          <a:xfrm>
            <a:off x="1287513" y="2770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2039913" y="742619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 rot="-1685758">
            <a:off x="724953" y="27809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35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65" name="Google Shape;465;p35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5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71" name="Google Shape;471;p35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35"/>
          <p:cNvSpPr/>
          <p:nvPr/>
        </p:nvSpPr>
        <p:spPr>
          <a:xfrm>
            <a:off x="2039926" y="390146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5"/>
          <p:cNvSpPr/>
          <p:nvPr/>
        </p:nvSpPr>
        <p:spPr>
          <a:xfrm>
            <a:off x="2810726" y="803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5"/>
          <p:cNvSpPr/>
          <p:nvPr/>
        </p:nvSpPr>
        <p:spPr>
          <a:xfrm>
            <a:off x="6012013" y="417420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5"/>
          <p:cNvSpPr/>
          <p:nvPr/>
        </p:nvSpPr>
        <p:spPr>
          <a:xfrm rot="7201932">
            <a:off x="1637012" y="3349078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"/>
          <p:cNvSpPr/>
          <p:nvPr/>
        </p:nvSpPr>
        <p:spPr>
          <a:xfrm>
            <a:off x="7140551" y="342741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5"/>
          <p:cNvSpPr/>
          <p:nvPr/>
        </p:nvSpPr>
        <p:spPr>
          <a:xfrm rot="7198898">
            <a:off x="7188899" y="21191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5"/>
          <p:cNvSpPr/>
          <p:nvPr/>
        </p:nvSpPr>
        <p:spPr>
          <a:xfrm rot="7201932">
            <a:off x="7821662" y="277244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5"/>
          <p:cNvSpPr/>
          <p:nvPr/>
        </p:nvSpPr>
        <p:spPr>
          <a:xfrm rot="7198898">
            <a:off x="838849" y="36362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5"/>
          <p:cNvSpPr/>
          <p:nvPr/>
        </p:nvSpPr>
        <p:spPr>
          <a:xfrm rot="-1685758">
            <a:off x="7151203" y="18657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5"/>
          <p:cNvSpPr/>
          <p:nvPr/>
        </p:nvSpPr>
        <p:spPr>
          <a:xfrm>
            <a:off x="6647613" y="8564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5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87" name="Google Shape;487;p35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35"/>
          <p:cNvSpPr/>
          <p:nvPr/>
        </p:nvSpPr>
        <p:spPr>
          <a:xfrm>
            <a:off x="8021301" y="74261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5"/>
          <p:cNvSpPr/>
          <p:nvPr/>
        </p:nvSpPr>
        <p:spPr>
          <a:xfrm>
            <a:off x="6661124" y="25315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5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5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5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2" name="Google Shape;502;p35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3" name="Google Shape;503;p35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04" name="Google Shape;504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05" name="Google Shape;505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35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9" name="Google Shape;519;p36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{ED6A7307-519B-497A-A10A-D2A94F3373A3}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</a:rPr>
                        <a:t>OPERATION</a:t>
                      </a:r>
                      <a:endParaRPr b="1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</a:rPr>
                        <a:t>LINKED LIST</a:t>
                      </a:r>
                      <a:endParaRPr b="1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</a:rPr>
                        <a:t>DYNAMIC ARRAY</a:t>
                      </a:r>
                      <a:endParaRPr b="1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ACCESS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SEARCH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INSERT(AT BEGINNING)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INSERT (AT END)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INSERT (AT INDEX)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DELETION (AT BEGINNING)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DELETION (AT END)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DELETION (AT INDEX)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0" name="Google Shape;520;p36"/>
          <p:cNvSpPr txBox="1"/>
          <p:nvPr/>
        </p:nvSpPr>
        <p:spPr>
          <a:xfrm>
            <a:off x="905200" y="119900"/>
            <a:ext cx="72390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LINKED LIST AND DYNAMIC ARRAY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5" name="Google Shape;525;p37"/>
          <p:cNvGraphicFramePr/>
          <p:nvPr/>
        </p:nvGraphicFramePr>
        <p:xfrm>
          <a:off x="8763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{ED6A7307-519B-497A-A10A-D2A94F3373A3}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</a:rPr>
                        <a:t>OPERATION</a:t>
                      </a:r>
                      <a:endParaRPr b="1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</a:rPr>
                        <a:t>LINKED LIST</a:t>
                      </a:r>
                      <a:endParaRPr b="1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</a:rPr>
                        <a:t>DYNAMIC ARRAY</a:t>
                      </a:r>
                      <a:endParaRPr b="1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REVERSE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ROTATION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MERGE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INTERLEAVE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MIDDLE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SIZE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IS EMPTY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SPLIT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6" name="Google Shape;526;p37"/>
          <p:cNvSpPr txBox="1"/>
          <p:nvPr/>
        </p:nvSpPr>
        <p:spPr>
          <a:xfrm>
            <a:off x="905200" y="119900"/>
            <a:ext cx="72390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LINKED LIST AND DYNAMIC ARRAY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8"/>
          <p:cNvSpPr/>
          <p:nvPr/>
        </p:nvSpPr>
        <p:spPr>
          <a:xfrm>
            <a:off x="7546751" y="940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8"/>
          <p:cNvSpPr/>
          <p:nvPr/>
        </p:nvSpPr>
        <p:spPr>
          <a:xfrm>
            <a:off x="7093638" y="8325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8"/>
          <p:cNvSpPr/>
          <p:nvPr/>
        </p:nvSpPr>
        <p:spPr>
          <a:xfrm>
            <a:off x="8104063" y="7269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8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8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8"/>
          <p:cNvSpPr txBox="1"/>
          <p:nvPr/>
        </p:nvSpPr>
        <p:spPr>
          <a:xfrm>
            <a:off x="545525" y="101900"/>
            <a:ext cx="7884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ADVANTAGES OF LINKED LIST AND DYNAMIC ARRAY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537" name="Google Shape;537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{ED6A7307-519B-497A-A10A-D2A94F3373A3}</a:tableStyleId>
              </a:tblPr>
              <a:tblGrid>
                <a:gridCol w="3763375"/>
                <a:gridCol w="3475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 u="sng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LINKED LIST</a:t>
                      </a:r>
                      <a:endParaRPr b="1" sz="2000" u="sng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 u="sng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DYNAMIC ARRAY</a:t>
                      </a:r>
                      <a:endParaRPr b="1" sz="2000" u="sng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DYNAMIC SIZE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EFFICIENT ACCESS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EFFICIENT INSERTION AND DELETIONS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EFFICIENT APPENDS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 WASTED SPACE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MEMORY LOCALITY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/>
          <p:nvPr/>
        </p:nvSpPr>
        <p:spPr>
          <a:xfrm>
            <a:off x="7546751" y="940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9"/>
          <p:cNvSpPr/>
          <p:nvPr/>
        </p:nvSpPr>
        <p:spPr>
          <a:xfrm>
            <a:off x="7093638" y="8325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9"/>
          <p:cNvSpPr/>
          <p:nvPr/>
        </p:nvSpPr>
        <p:spPr>
          <a:xfrm>
            <a:off x="8104063" y="7269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9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9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9"/>
          <p:cNvSpPr txBox="1"/>
          <p:nvPr/>
        </p:nvSpPr>
        <p:spPr>
          <a:xfrm>
            <a:off x="545525" y="101900"/>
            <a:ext cx="7884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DISADVANTAGES OF LINKED LIST AND DYNAMIC ARRAY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548" name="Google Shape;548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{ED6A7307-519B-497A-A10A-D2A94F3373A3}</a:tableStyleId>
              </a:tblPr>
              <a:tblGrid>
                <a:gridCol w="3763375"/>
                <a:gridCol w="3475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 u="sng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LINKED LIST</a:t>
                      </a:r>
                      <a:endParaRPr b="1" sz="2000" u="sng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 u="sng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DYNAMIC ARRAY</a:t>
                      </a:r>
                      <a:endParaRPr b="1" sz="2000" u="sng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INEFFICIENT ACCESS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FIXED SIZE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EXTRA MEMORY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INEFFICIENT INSERTIONS AND DELETIONS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INEFFICIENT SEARCH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WASTED MEMORY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