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4" r:id="rId1"/>
  </p:sldMasterIdLst>
  <p:sldIdLst>
    <p:sldId id="256" r:id="rId2"/>
    <p:sldId id="257" r:id="rId3"/>
    <p:sldId id="263" r:id="rId4"/>
    <p:sldId id="258" r:id="rId5"/>
    <p:sldId id="262" r:id="rId6"/>
    <p:sldId id="259" r:id="rId7"/>
    <p:sldId id="260" r:id="rId8"/>
    <p:sldId id="261"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7" d="100"/>
          <a:sy n="77" d="100"/>
        </p:scale>
        <p:origin x="498" y="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75411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9916473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159500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60569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7694988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9771924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201811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48921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4166452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63886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3/12/2019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9816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3/12/2019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71187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3/12/2019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16389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3/12/2019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36252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3/12/2019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11244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3/12/2019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30716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624D31-43A5-475A-80CF-332C9F6DCF35}" type="datetimeFigureOut">
              <a:rPr lang="en-US" smtClean="0"/>
              <a:t>3/12/2019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869499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A9DA-5F4F-4F00-922A-18B8C88A8EBD}"/>
              </a:ext>
            </a:extLst>
          </p:cNvPr>
          <p:cNvSpPr>
            <a:spLocks noGrp="1"/>
          </p:cNvSpPr>
          <p:nvPr>
            <p:ph type="ctrTitle"/>
          </p:nvPr>
        </p:nvSpPr>
        <p:spPr/>
        <p:txBody>
          <a:bodyPr>
            <a:normAutofit fontScale="90000"/>
          </a:bodyPr>
          <a:lstStyle/>
          <a:p>
            <a:r>
              <a:rPr lang="en-US" dirty="0">
                <a:latin typeface="Algerian" panose="04020705040A02060702" pitchFamily="82" charset="0"/>
              </a:rPr>
              <a:t>Heart Attack Detection Using IoT</a:t>
            </a:r>
            <a:br>
              <a:rPr lang="en-IN" dirty="0"/>
            </a:br>
            <a:endParaRPr lang="en-IN" dirty="0"/>
          </a:p>
        </p:txBody>
      </p:sp>
      <p:sp>
        <p:nvSpPr>
          <p:cNvPr id="3" name="Subtitle 2">
            <a:extLst>
              <a:ext uri="{FF2B5EF4-FFF2-40B4-BE49-F238E27FC236}">
                <a16:creationId xmlns:a16="http://schemas.microsoft.com/office/drawing/2014/main" id="{F9DB2C58-8642-4732-BFA7-CF63B20FA313}"/>
              </a:ext>
            </a:extLst>
          </p:cNvPr>
          <p:cNvSpPr>
            <a:spLocks noGrp="1"/>
          </p:cNvSpPr>
          <p:nvPr>
            <p:ph type="subTitle" idx="1"/>
          </p:nvPr>
        </p:nvSpPr>
        <p:spPr/>
        <p:txBody>
          <a:bodyPr/>
          <a:lstStyle/>
          <a:p>
            <a:pPr algn="r"/>
            <a:r>
              <a:rPr lang="en-US" dirty="0">
                <a:latin typeface="Times New Roman" panose="02020603050405020304" pitchFamily="18" charset="0"/>
                <a:cs typeface="Times New Roman" panose="02020603050405020304" pitchFamily="18" charset="0"/>
              </a:rPr>
              <a:t>By:</a:t>
            </a:r>
          </a:p>
          <a:p>
            <a:pPr algn="r"/>
            <a:r>
              <a:rPr lang="en-US" dirty="0">
                <a:latin typeface="Times New Roman" panose="02020603050405020304" pitchFamily="18" charset="0"/>
                <a:cs typeface="Times New Roman" panose="02020603050405020304" pitchFamily="18" charset="0"/>
              </a:rPr>
              <a:t>KIRAN BISHT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6612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ABA936-41FB-4067-999F-7FE7160E5D7D}"/>
              </a:ext>
            </a:extLst>
          </p:cNvPr>
          <p:cNvSpPr>
            <a:spLocks noGrp="1"/>
          </p:cNvSpPr>
          <p:nvPr>
            <p:ph idx="1"/>
          </p:nvPr>
        </p:nvSpPr>
        <p:spPr>
          <a:xfrm>
            <a:off x="677334" y="1853853"/>
            <a:ext cx="10984398" cy="4187510"/>
          </a:xfrm>
        </p:spPr>
        <p:txBody>
          <a:bodyPr>
            <a:normAutofit/>
          </a:bodyPr>
          <a:lstStyle/>
          <a:p>
            <a:pPr marL="0" indent="0" algn="ctr">
              <a:buNone/>
            </a:pPr>
            <a:r>
              <a:rPr lang="en-US" sz="8000" dirty="0">
                <a:latin typeface="Algerian" panose="04020705040A02060702" pitchFamily="82" charset="0"/>
              </a:rPr>
              <a:t>Thank you</a:t>
            </a:r>
            <a:endParaRPr lang="en-IN" sz="8000" dirty="0">
              <a:latin typeface="Algerian" panose="04020705040A02060702" pitchFamily="82" charset="0"/>
            </a:endParaRPr>
          </a:p>
        </p:txBody>
      </p:sp>
    </p:spTree>
    <p:extLst>
      <p:ext uri="{BB962C8B-B14F-4D97-AF65-F5344CB8AC3E}">
        <p14:creationId xmlns:p14="http://schemas.microsoft.com/office/powerpoint/2010/main" val="1455619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5B292-DEB8-4C08-A38E-8769B6C78372}"/>
              </a:ext>
            </a:extLst>
          </p:cNvPr>
          <p:cNvSpPr>
            <a:spLocks noGrp="1"/>
          </p:cNvSpPr>
          <p:nvPr>
            <p:ph type="title"/>
          </p:nvPr>
        </p:nvSpPr>
        <p:spPr>
          <a:xfrm>
            <a:off x="1097280" y="185531"/>
            <a:ext cx="10058400" cy="1166192"/>
          </a:xfrm>
        </p:spPr>
        <p:txBody>
          <a:bodyPr>
            <a:normAutofit fontScale="90000"/>
          </a:bodyPr>
          <a:lstStyle/>
          <a:p>
            <a:r>
              <a:rPr lang="en-US" b="1" dirty="0">
                <a:latin typeface="Algerian" panose="04020705040A02060702" pitchFamily="82" charset="0"/>
              </a:rPr>
              <a:t>INTRODUCTION</a:t>
            </a:r>
            <a:br>
              <a:rPr lang="en-IN" dirty="0"/>
            </a:br>
            <a:endParaRPr lang="en-IN" dirty="0"/>
          </a:p>
        </p:txBody>
      </p:sp>
      <p:sp>
        <p:nvSpPr>
          <p:cNvPr id="3" name="Content Placeholder 2">
            <a:extLst>
              <a:ext uri="{FF2B5EF4-FFF2-40B4-BE49-F238E27FC236}">
                <a16:creationId xmlns:a16="http://schemas.microsoft.com/office/drawing/2014/main" id="{D1194734-AAD6-4693-AB26-42F69A452629}"/>
              </a:ext>
            </a:extLst>
          </p:cNvPr>
          <p:cNvSpPr>
            <a:spLocks noGrp="1"/>
          </p:cNvSpPr>
          <p:nvPr>
            <p:ph idx="1"/>
          </p:nvPr>
        </p:nvSpPr>
        <p:spPr>
          <a:xfrm>
            <a:off x="474428" y="891576"/>
            <a:ext cx="11550558" cy="5191171"/>
          </a:xfrm>
        </p:spPr>
        <p:txBody>
          <a:bodyPr/>
          <a:lstStyle/>
          <a:p>
            <a:pPr marL="0" indent="0">
              <a:buNone/>
            </a:pPr>
            <a:r>
              <a:rPr lang="en-US" altLang="en-US" sz="2400" dirty="0">
                <a:latin typeface="Times New Roman" panose="02020603050405020304" pitchFamily="18" charset="0"/>
                <a:cs typeface="Times New Roman" panose="02020603050405020304" pitchFamily="18" charset="0"/>
              </a:rPr>
              <a:t>Why this topic?</a:t>
            </a:r>
          </a:p>
          <a:p>
            <a:pPr marL="457200" lvl="1" indent="0">
              <a:buNone/>
            </a:pPr>
            <a:r>
              <a:rPr lang="en-US" altLang="en-US" sz="2400" dirty="0">
                <a:latin typeface="Times New Roman" panose="02020603050405020304" pitchFamily="18" charset="0"/>
                <a:cs typeface="Times New Roman" panose="02020603050405020304" pitchFamily="18" charset="0"/>
              </a:rPr>
              <a:t>Create an equipment to be used in everyday life for a medical purpose</a:t>
            </a:r>
          </a:p>
          <a:p>
            <a:pPr marL="457200" lvl="1" indent="0">
              <a:buNone/>
            </a:pPr>
            <a:r>
              <a:rPr lang="en-US" altLang="en-US" sz="2400" dirty="0">
                <a:latin typeface="Times New Roman" panose="02020603050405020304" pitchFamily="18" charset="0"/>
                <a:cs typeface="Times New Roman" panose="02020603050405020304" pitchFamily="18" charset="0"/>
              </a:rPr>
              <a:t>Obtain the basic idea from “Wireless Heart Attack Detector with GPS” </a:t>
            </a:r>
          </a:p>
          <a:p>
            <a:pPr marL="457200" lvl="1" indent="0">
              <a:buNone/>
            </a:pPr>
            <a:r>
              <a:rPr lang="en-US" altLang="en-US" sz="2400" dirty="0">
                <a:latin typeface="Times New Roman" panose="02020603050405020304" pitchFamily="18" charset="0"/>
                <a:cs typeface="Times New Roman" panose="02020603050405020304" pitchFamily="18" charset="0"/>
              </a:rPr>
              <a:t>Most heart attack results from coronary artery disease (the restriction of blood flow to the heart) and it causes instant death of person</a:t>
            </a:r>
          </a:p>
          <a:p>
            <a:pPr marL="0" indent="0">
              <a:buNone/>
            </a:pPr>
            <a:r>
              <a:rPr lang="en-US" altLang="en-US" sz="2400" dirty="0">
                <a:latin typeface="Times New Roman" panose="02020603050405020304" pitchFamily="18" charset="0"/>
                <a:cs typeface="Times New Roman" panose="02020603050405020304" pitchFamily="18" charset="0"/>
              </a:rPr>
              <a:t>       Help senior citizens  who have health hazardous moment most often</a:t>
            </a:r>
          </a:p>
          <a:p>
            <a:pPr marL="0" indent="0">
              <a:buNone/>
            </a:pPr>
            <a:r>
              <a:rPr lang="en-US" altLang="en-US" sz="2400" dirty="0">
                <a:latin typeface="Times New Roman" panose="02020603050405020304" pitchFamily="18" charset="0"/>
                <a:cs typeface="Times New Roman" panose="02020603050405020304" pitchFamily="18" charset="0"/>
              </a:rPr>
              <a:t>      Use a walking stick as the medium asking for medical help as well as the main unit of     detection</a:t>
            </a:r>
          </a:p>
          <a:p>
            <a:pPr>
              <a:buNone/>
            </a:pPr>
            <a:endParaRPr lang="en-US" altLang="en-US" sz="2400" dirty="0"/>
          </a:p>
          <a:p>
            <a:pPr marL="990600" lvl="1" indent="-533400"/>
            <a:endParaRPr lang="en-US" altLang="en-US" sz="2400" dirty="0"/>
          </a:p>
          <a:p>
            <a:endParaRPr lang="en-IN" dirty="0"/>
          </a:p>
        </p:txBody>
      </p:sp>
    </p:spTree>
    <p:extLst>
      <p:ext uri="{BB962C8B-B14F-4D97-AF65-F5344CB8AC3E}">
        <p14:creationId xmlns:p14="http://schemas.microsoft.com/office/powerpoint/2010/main" val="2413999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A31E7-C22A-48E0-ADB8-A20B3F16454C}"/>
              </a:ext>
            </a:extLst>
          </p:cNvPr>
          <p:cNvSpPr>
            <a:spLocks noGrp="1"/>
          </p:cNvSpPr>
          <p:nvPr>
            <p:ph type="title"/>
          </p:nvPr>
        </p:nvSpPr>
        <p:spPr>
          <a:xfrm>
            <a:off x="291548" y="265043"/>
            <a:ext cx="10864132" cy="901149"/>
          </a:xfrm>
        </p:spPr>
        <p:txBody>
          <a:bodyPr/>
          <a:lstStyle/>
          <a:p>
            <a:r>
              <a:rPr lang="en-US" dirty="0">
                <a:latin typeface="Algerian" panose="04020705040A02060702" pitchFamily="82" charset="0"/>
              </a:rPr>
              <a:t>EXISTING SYSTEM DRAWBACKS</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C03F959B-F91C-4EB5-9C0C-EEE19ACC598D}"/>
              </a:ext>
            </a:extLst>
          </p:cNvPr>
          <p:cNvSpPr>
            <a:spLocks noGrp="1"/>
          </p:cNvSpPr>
          <p:nvPr>
            <p:ph idx="1"/>
          </p:nvPr>
        </p:nvSpPr>
        <p:spPr>
          <a:xfrm>
            <a:off x="291548" y="1166192"/>
            <a:ext cx="11741426" cy="4702902"/>
          </a:xfrm>
        </p:spPr>
        <p:txBody>
          <a:bodyPr/>
          <a:lstStyle/>
          <a:p>
            <a:r>
              <a:rPr lang="en-US" sz="2400" dirty="0">
                <a:latin typeface="Times New Roman" panose="02020603050405020304" pitchFamily="18" charset="0"/>
                <a:cs typeface="Times New Roman" panose="02020603050405020304" pitchFamily="18" charset="0"/>
              </a:rPr>
              <a:t>The existing system are not portable.</a:t>
            </a:r>
          </a:p>
          <a:p>
            <a:r>
              <a:rPr lang="en-US" sz="2400" dirty="0">
                <a:latin typeface="Times New Roman" panose="02020603050405020304" pitchFamily="18" charset="0"/>
                <a:cs typeface="Times New Roman" panose="02020603050405020304" pitchFamily="18" charset="0"/>
              </a:rPr>
              <a:t>Patients are unable to understand analog signals.</a:t>
            </a:r>
          </a:p>
          <a:p>
            <a:r>
              <a:rPr lang="en-US" sz="2400" dirty="0">
                <a:latin typeface="Times New Roman" panose="02020603050405020304" pitchFamily="18" charset="0"/>
                <a:cs typeface="Times New Roman" panose="02020603050405020304" pitchFamily="18" charset="0"/>
              </a:rPr>
              <a:t>The system is complex and hence difficult to operate.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9330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6F1BF-6335-4EEC-80DE-BC217E800D2C}"/>
              </a:ext>
            </a:extLst>
          </p:cNvPr>
          <p:cNvSpPr>
            <a:spLocks noGrp="1"/>
          </p:cNvSpPr>
          <p:nvPr>
            <p:ph type="title"/>
          </p:nvPr>
        </p:nvSpPr>
        <p:spPr>
          <a:xfrm>
            <a:off x="1097280" y="286604"/>
            <a:ext cx="10058400" cy="879588"/>
          </a:xfrm>
        </p:spPr>
        <p:txBody>
          <a:bodyPr/>
          <a:lstStyle/>
          <a:p>
            <a:r>
              <a:rPr lang="en-US" altLang="en-US" dirty="0">
                <a:latin typeface="Algerian" panose="04020705040A02060702" pitchFamily="82" charset="0"/>
              </a:rPr>
              <a:t>Objective</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30848B50-37FE-4E59-83D5-4227BA8D2101}"/>
              </a:ext>
            </a:extLst>
          </p:cNvPr>
          <p:cNvSpPr>
            <a:spLocks noGrp="1"/>
          </p:cNvSpPr>
          <p:nvPr>
            <p:ph idx="1"/>
          </p:nvPr>
        </p:nvSpPr>
        <p:spPr>
          <a:xfrm>
            <a:off x="331304" y="1166192"/>
            <a:ext cx="10824376" cy="4702902"/>
          </a:xfrm>
        </p:spPr>
        <p:txBody>
          <a:bodyPr>
            <a:normAutofit/>
          </a:bodyPr>
          <a:lstStyle/>
          <a:p>
            <a:pPr marL="0" indent="0">
              <a:buNone/>
            </a:pPr>
            <a:r>
              <a:rPr lang="en-US" altLang="en-US" sz="2000" dirty="0">
                <a:latin typeface="Times New Roman" panose="02020603050405020304" pitchFamily="18" charset="0"/>
                <a:cs typeface="Times New Roman" panose="02020603050405020304" pitchFamily="18" charset="0"/>
              </a:rPr>
              <a:t>Goals of Design: </a:t>
            </a:r>
          </a:p>
          <a:p>
            <a:pPr>
              <a:buFont typeface="Courier New" panose="02070309020205020404" pitchFamily="49" charset="0"/>
              <a:buChar char="o"/>
            </a:pPr>
            <a:r>
              <a:rPr lang="en-US" altLang="en-US" sz="2000" dirty="0">
                <a:latin typeface="Times New Roman" panose="02020603050405020304" pitchFamily="18" charset="0"/>
                <a:cs typeface="Times New Roman" panose="02020603050405020304" pitchFamily="18" charset="0"/>
              </a:rPr>
              <a:t>The wireless heart attack detector captures abnormal heart beat signals.</a:t>
            </a:r>
          </a:p>
          <a:p>
            <a:pPr>
              <a:buFont typeface="Courier New" panose="02070309020205020404" pitchFamily="49" charset="0"/>
              <a:buChar char="o"/>
            </a:pPr>
            <a:r>
              <a:rPr lang="en-US" altLang="en-US" sz="2000" dirty="0">
                <a:latin typeface="Times New Roman" panose="02020603050405020304" pitchFamily="18" charset="0"/>
                <a:cs typeface="Times New Roman" panose="02020603050405020304" pitchFamily="18" charset="0"/>
              </a:rPr>
              <a:t>The alert system warns the user to realize his health condition.</a:t>
            </a:r>
          </a:p>
          <a:p>
            <a:pPr>
              <a:buFont typeface="Courier New" panose="02070309020205020404" pitchFamily="49" charset="0"/>
              <a:buChar char="o"/>
            </a:pPr>
            <a:r>
              <a:rPr lang="en-US" altLang="en-US" sz="2000" dirty="0">
                <a:latin typeface="Times New Roman" panose="02020603050405020304" pitchFamily="18" charset="0"/>
                <a:cs typeface="Times New Roman" panose="02020603050405020304" pitchFamily="18" charset="0"/>
              </a:rPr>
              <a:t>Bluetooth wireless emergency calling system calls for help at the moment of heart attack via mobile phone.</a:t>
            </a:r>
          </a:p>
          <a:p>
            <a:r>
              <a:rPr lang="en-US" altLang="en-US" sz="2000" dirty="0">
                <a:latin typeface="Times New Roman" panose="02020603050405020304" pitchFamily="18" charset="0"/>
                <a:cs typeface="Times New Roman" panose="02020603050405020304" pitchFamily="18" charset="0"/>
              </a:rPr>
              <a:t>Benefits:</a:t>
            </a:r>
          </a:p>
          <a:p>
            <a:pPr lvl="1"/>
            <a:r>
              <a:rPr lang="en-US" altLang="en-US" sz="2000" dirty="0">
                <a:latin typeface="Times New Roman" panose="02020603050405020304" pitchFamily="18" charset="0"/>
                <a:cs typeface="Times New Roman" panose="02020603050405020304" pitchFamily="18" charset="0"/>
              </a:rPr>
              <a:t>Electrocardiogram (ECG) signal transmitted wirelessly from the wrist to the main unit.</a:t>
            </a:r>
          </a:p>
          <a:p>
            <a:pPr lvl="1"/>
            <a:r>
              <a:rPr lang="en-US" altLang="en-US" sz="2000" dirty="0">
                <a:latin typeface="Times New Roman" panose="02020603050405020304" pitchFamily="18" charset="0"/>
                <a:cs typeface="Times New Roman" panose="02020603050405020304" pitchFamily="18" charset="0"/>
              </a:rPr>
              <a:t>Automatic wireless emergency calling system via Bluetooth module</a:t>
            </a:r>
          </a:p>
          <a:p>
            <a:pPr lvl="1"/>
            <a:r>
              <a:rPr lang="en-US" altLang="en-US" sz="2000" dirty="0">
                <a:latin typeface="Times New Roman" panose="02020603050405020304" pitchFamily="18" charset="0"/>
                <a:cs typeface="Times New Roman" panose="02020603050405020304" pitchFamily="18" charset="0"/>
              </a:rPr>
              <a:t>Warning mode giving the users a chance to avoid the fatal moment actively</a:t>
            </a:r>
          </a:p>
          <a:p>
            <a:pPr lvl="1"/>
            <a:r>
              <a:rPr lang="en-US" altLang="en-US" sz="2000" dirty="0">
                <a:latin typeface="Times New Roman" panose="02020603050405020304" pitchFamily="18" charset="0"/>
                <a:cs typeface="Times New Roman" panose="02020603050405020304" pitchFamily="18" charset="0"/>
              </a:rPr>
              <a:t>Embedded technology is used to monitor the patient’s condition easily</a:t>
            </a:r>
          </a:p>
          <a:p>
            <a:endParaRPr lang="en-IN" dirty="0"/>
          </a:p>
        </p:txBody>
      </p:sp>
    </p:spTree>
    <p:extLst>
      <p:ext uri="{BB962C8B-B14F-4D97-AF65-F5344CB8AC3E}">
        <p14:creationId xmlns:p14="http://schemas.microsoft.com/office/powerpoint/2010/main" val="1229001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6C284-48C3-459D-87BB-D2A8C99D3638}"/>
              </a:ext>
            </a:extLst>
          </p:cNvPr>
          <p:cNvSpPr>
            <a:spLocks noGrp="1"/>
          </p:cNvSpPr>
          <p:nvPr>
            <p:ph type="title"/>
          </p:nvPr>
        </p:nvSpPr>
        <p:spPr>
          <a:xfrm>
            <a:off x="265043" y="291548"/>
            <a:ext cx="10890637" cy="697358"/>
          </a:xfrm>
        </p:spPr>
        <p:txBody>
          <a:bodyPr>
            <a:normAutofit/>
          </a:bodyPr>
          <a:lstStyle/>
          <a:p>
            <a:r>
              <a:rPr lang="en-US" dirty="0">
                <a:latin typeface="Algerian" panose="04020705040A02060702" pitchFamily="82" charset="0"/>
              </a:rPr>
              <a:t>HYPOTHESIS</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A6D1589E-5DA8-48A9-894C-C86B954CD663}"/>
              </a:ext>
            </a:extLst>
          </p:cNvPr>
          <p:cNvSpPr>
            <a:spLocks noGrp="1"/>
          </p:cNvSpPr>
          <p:nvPr>
            <p:ph idx="1"/>
          </p:nvPr>
        </p:nvSpPr>
        <p:spPr>
          <a:xfrm>
            <a:off x="172277" y="988906"/>
            <a:ext cx="11754679" cy="4880188"/>
          </a:xfrm>
        </p:spPr>
        <p:txBody>
          <a:bodyPr>
            <a:normAutofit/>
          </a:bodyPr>
          <a:lstStyle/>
          <a:p>
            <a:r>
              <a:rPr lang="en-US" sz="2400" dirty="0">
                <a:latin typeface="Times New Roman" panose="02020603050405020304" pitchFamily="18" charset="0"/>
                <a:cs typeface="Times New Roman" panose="02020603050405020304" pitchFamily="18" charset="0"/>
              </a:rPr>
              <a:t>A wireless system is used for monitoring</a:t>
            </a:r>
          </a:p>
          <a:p>
            <a:r>
              <a:rPr lang="en-US" sz="2400" dirty="0">
                <a:latin typeface="Times New Roman" panose="02020603050405020304" pitchFamily="18" charset="0"/>
                <a:cs typeface="Times New Roman" panose="02020603050405020304" pitchFamily="18" charset="0"/>
              </a:rPr>
              <a:t>There are mainly three parts of the system:-</a:t>
            </a:r>
          </a:p>
          <a:p>
            <a:pPr marL="0" indent="0">
              <a:buNone/>
            </a:pPr>
            <a:r>
              <a:rPr lang="en-US" sz="2400" dirty="0">
                <a:latin typeface="Times New Roman" panose="02020603050405020304" pitchFamily="18" charset="0"/>
                <a:cs typeface="Times New Roman" panose="02020603050405020304" pitchFamily="18" charset="0"/>
              </a:rPr>
              <a:t>             Heart beat sensor, transmitter, receiver</a:t>
            </a:r>
          </a:p>
          <a:p>
            <a:r>
              <a:rPr lang="en-US" sz="2400" dirty="0">
                <a:latin typeface="Times New Roman" panose="02020603050405020304" pitchFamily="18" charset="0"/>
                <a:cs typeface="Times New Roman" panose="02020603050405020304" pitchFamily="18" charset="0"/>
              </a:rPr>
              <a:t>Heart beat sensor is used to detect heart beat</a:t>
            </a:r>
          </a:p>
          <a:p>
            <a:r>
              <a:rPr lang="en-US" sz="2400" dirty="0">
                <a:latin typeface="Times New Roman" panose="02020603050405020304" pitchFamily="18" charset="0"/>
                <a:cs typeface="Times New Roman" panose="02020603050405020304" pitchFamily="18" charset="0"/>
              </a:rPr>
              <a:t>Transmitter transmits the heartbeat count</a:t>
            </a:r>
          </a:p>
          <a:p>
            <a:r>
              <a:rPr lang="en-US" sz="2400" dirty="0">
                <a:latin typeface="Times New Roman" panose="02020603050405020304" pitchFamily="18" charset="0"/>
                <a:cs typeface="Times New Roman" panose="02020603050405020304" pitchFamily="18" charset="0"/>
              </a:rPr>
              <a:t>Data is transmitted as SMS</a:t>
            </a:r>
          </a:p>
          <a:p>
            <a:r>
              <a:rPr lang="en-US" sz="2400" dirty="0">
                <a:latin typeface="Times New Roman" panose="02020603050405020304" pitchFamily="18" charset="0"/>
                <a:cs typeface="Times New Roman" panose="02020603050405020304" pitchFamily="18" charset="0"/>
              </a:rPr>
              <a:t>Transmitter is placed near patient</a:t>
            </a:r>
          </a:p>
          <a:p>
            <a:r>
              <a:rPr lang="en-US" sz="2400" dirty="0">
                <a:latin typeface="Times New Roman" panose="02020603050405020304" pitchFamily="18" charset="0"/>
                <a:cs typeface="Times New Roman" panose="02020603050405020304" pitchFamily="18" charset="0"/>
              </a:rPr>
              <a:t>Receiver receives the data </a:t>
            </a:r>
          </a:p>
          <a:p>
            <a:r>
              <a:rPr lang="en-US" sz="2400" dirty="0">
                <a:latin typeface="Times New Roman" panose="02020603050405020304" pitchFamily="18" charset="0"/>
                <a:cs typeface="Times New Roman" panose="02020603050405020304" pitchFamily="18" charset="0"/>
              </a:rPr>
              <a:t>The receiver is placed near doctor’s side.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7988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A99F6-74DF-4E25-AFC9-EB654A9EEBF3}"/>
              </a:ext>
            </a:extLst>
          </p:cNvPr>
          <p:cNvSpPr>
            <a:spLocks noGrp="1"/>
          </p:cNvSpPr>
          <p:nvPr>
            <p:ph type="title"/>
          </p:nvPr>
        </p:nvSpPr>
        <p:spPr>
          <a:xfrm>
            <a:off x="250521" y="275572"/>
            <a:ext cx="10245201" cy="763438"/>
          </a:xfrm>
        </p:spPr>
        <p:txBody>
          <a:bodyPr>
            <a:normAutofit/>
          </a:bodyPr>
          <a:lstStyle/>
          <a:p>
            <a:r>
              <a:rPr lang="en-US" dirty="0">
                <a:latin typeface="Algerian" panose="04020705040A02060702" pitchFamily="82" charset="0"/>
              </a:rPr>
              <a:t>METHODOLOGY</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4A999C15-B2FE-4272-B395-3B93208CD338}"/>
              </a:ext>
            </a:extLst>
          </p:cNvPr>
          <p:cNvSpPr>
            <a:spLocks noGrp="1"/>
          </p:cNvSpPr>
          <p:nvPr>
            <p:ph idx="1"/>
          </p:nvPr>
        </p:nvSpPr>
        <p:spPr>
          <a:xfrm>
            <a:off x="437322" y="1166192"/>
            <a:ext cx="10718358" cy="4702902"/>
          </a:xfrm>
        </p:spPr>
        <p:txBody>
          <a:bodyPr>
            <a:normAutofit/>
          </a:bodyPr>
          <a:lstStyle/>
          <a:p>
            <a:pPr marL="0" indent="0">
              <a:buNone/>
            </a:pPr>
            <a:r>
              <a:rPr lang="en-US" sz="2000" u="sng" dirty="0">
                <a:latin typeface="Times New Roman" panose="02020603050405020304" pitchFamily="18" charset="0"/>
                <a:cs typeface="Times New Roman" panose="02020603050405020304" pitchFamily="18" charset="0"/>
              </a:rPr>
              <a:t>Heart Beat Sensor (Pulse Sensor) </a:t>
            </a:r>
          </a:p>
          <a:p>
            <a:r>
              <a:rPr lang="en-US" sz="2000" dirty="0">
                <a:latin typeface="Times New Roman" panose="02020603050405020304" pitchFamily="18" charset="0"/>
                <a:cs typeface="Times New Roman" panose="02020603050405020304" pitchFamily="18" charset="0"/>
              </a:rPr>
              <a:t>It  will convert heartbeats into pulses  and generate pulses at the rate of heartbeat and send theses pulses to the microcontroller.</a:t>
            </a:r>
          </a:p>
          <a:p>
            <a:pPr marL="0" indent="0">
              <a:buNone/>
            </a:pPr>
            <a:r>
              <a:rPr lang="en-US" sz="2000" u="sng" dirty="0">
                <a:latin typeface="Times New Roman" panose="02020603050405020304" pitchFamily="18" charset="0"/>
                <a:cs typeface="Times New Roman" panose="02020603050405020304" pitchFamily="18" charset="0"/>
              </a:rPr>
              <a:t>Microcontroller</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It keeps track of all the pulses given by the sensor and will continuously count pulses and detects any irregularity in pulse count.</a:t>
            </a:r>
            <a:endParaRPr lang="en-IN" sz="2000" dirty="0">
              <a:latin typeface="Times New Roman" panose="02020603050405020304" pitchFamily="18" charset="0"/>
              <a:cs typeface="Times New Roman" panose="02020603050405020304" pitchFamily="18" charset="0"/>
            </a:endParaRPr>
          </a:p>
          <a:p>
            <a:pPr marL="0" indent="0">
              <a:buNone/>
            </a:pPr>
            <a:r>
              <a:rPr lang="en-US" sz="2000" u="sng" dirty="0">
                <a:latin typeface="Times New Roman" panose="02020603050405020304" pitchFamily="18" charset="0"/>
                <a:cs typeface="Times New Roman" panose="02020603050405020304" pitchFamily="18" charset="0"/>
              </a:rPr>
              <a:t>LED </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Whenever the heartbeats of a person goes above or below normal or there is any irregularity in heartbeats the led on the watch will glow indicating that there is a chance of heart attack.</a:t>
            </a:r>
          </a:p>
          <a:p>
            <a:pPr marL="0" indent="0">
              <a:buNone/>
            </a:pPr>
            <a:r>
              <a:rPr lang="en-US" sz="2000" u="sng" dirty="0">
                <a:latin typeface="Times New Roman" panose="02020603050405020304" pitchFamily="18" charset="0"/>
                <a:cs typeface="Times New Roman" panose="02020603050405020304" pitchFamily="18" charset="0"/>
              </a:rPr>
              <a:t> Cell phone</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In the case when a patient is alone and  the microcontroller detects a heart attack the cell phone will receive a signal to make an emergency call</a:t>
            </a:r>
            <a:endParaRPr lang="en-IN" sz="2000" dirty="0">
              <a:latin typeface="Times New Roman" panose="02020603050405020304" pitchFamily="18"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3706749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6270B-A2FC-4CDA-B2B3-F74354F3C220}"/>
              </a:ext>
            </a:extLst>
          </p:cNvPr>
          <p:cNvSpPr>
            <a:spLocks noGrp="1"/>
          </p:cNvSpPr>
          <p:nvPr>
            <p:ph type="title"/>
          </p:nvPr>
        </p:nvSpPr>
        <p:spPr>
          <a:xfrm>
            <a:off x="187890" y="87682"/>
            <a:ext cx="10967790" cy="901224"/>
          </a:xfrm>
        </p:spPr>
        <p:txBody>
          <a:bodyPr>
            <a:normAutofit/>
          </a:bodyPr>
          <a:lstStyle/>
          <a:p>
            <a:r>
              <a:rPr lang="en-US" dirty="0">
                <a:latin typeface="Algerian" panose="04020705040A02060702" pitchFamily="82" charset="0"/>
              </a:rPr>
              <a:t>RESULTS AND DISCUSSIONS</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96E96809-E097-422C-B222-1B7117732000}"/>
              </a:ext>
            </a:extLst>
          </p:cNvPr>
          <p:cNvSpPr>
            <a:spLocks noGrp="1"/>
          </p:cNvSpPr>
          <p:nvPr>
            <p:ph idx="1"/>
          </p:nvPr>
        </p:nvSpPr>
        <p:spPr>
          <a:xfrm>
            <a:off x="463826" y="1285461"/>
            <a:ext cx="10634234" cy="4589245"/>
          </a:xfrm>
        </p:spPr>
        <p:txBody>
          <a:bodyPr>
            <a:normAutofit/>
          </a:bodyPr>
          <a:lstStyle/>
          <a:p>
            <a:r>
              <a:rPr lang="en-US" sz="2400" dirty="0">
                <a:latin typeface="Times New Roman" panose="02020603050405020304" pitchFamily="18" charset="0"/>
                <a:cs typeface="Times New Roman" panose="02020603050405020304" pitchFamily="18" charset="0"/>
              </a:rPr>
              <a:t>After setting up the system, check all the connections. Once the system is ready upload the source code. After uploading the code place the index finger on the heartbeat sensor. The heartbeat sensor will start monitoring the pulse rate. LCD is used for displaying the calculated pulse rate. </a:t>
            </a:r>
          </a:p>
          <a:p>
            <a:r>
              <a:rPr lang="en-US" sz="2400" dirty="0">
                <a:latin typeface="Times New Roman" panose="02020603050405020304" pitchFamily="18" charset="0"/>
                <a:cs typeface="Times New Roman" panose="02020603050405020304" pitchFamily="18" charset="0"/>
              </a:rPr>
              <a:t>The system has configured maximum range of heart beat. Once the system starts measuring the Human heart beat, if it crosses the set limit then the system will send alert about heart rate. Also the system alerts for lower heart rate.</a:t>
            </a:r>
          </a:p>
          <a:p>
            <a:r>
              <a:rPr lang="en-US" sz="2400" dirty="0">
                <a:latin typeface="Times New Roman" panose="02020603050405020304" pitchFamily="18" charset="0"/>
                <a:cs typeface="Times New Roman" panose="02020603050405020304" pitchFamily="18" charset="0"/>
              </a:rPr>
              <a:t>The reading from sensor will be uploaded to server where data will be store. The readings will be refreshed consistently giving the extension for constant seeing of the patient.</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11279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32323-A12E-4AFD-8712-11252EBB8682}"/>
              </a:ext>
            </a:extLst>
          </p:cNvPr>
          <p:cNvSpPr>
            <a:spLocks noGrp="1"/>
          </p:cNvSpPr>
          <p:nvPr>
            <p:ph type="title"/>
          </p:nvPr>
        </p:nvSpPr>
        <p:spPr>
          <a:xfrm>
            <a:off x="304800" y="162839"/>
            <a:ext cx="10850880" cy="826068"/>
          </a:xfrm>
        </p:spPr>
        <p:txBody>
          <a:bodyPr>
            <a:normAutofit/>
          </a:bodyPr>
          <a:lstStyle/>
          <a:p>
            <a:r>
              <a:rPr lang="en-US" dirty="0">
                <a:latin typeface="Algerian" panose="04020705040A02060702" pitchFamily="82" charset="0"/>
              </a:rPr>
              <a:t>CONCLUSIONS</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E353D398-9B04-4F81-B105-D6702DA9CAAF}"/>
              </a:ext>
            </a:extLst>
          </p:cNvPr>
          <p:cNvSpPr>
            <a:spLocks noGrp="1"/>
          </p:cNvSpPr>
          <p:nvPr>
            <p:ph idx="1"/>
          </p:nvPr>
        </p:nvSpPr>
        <p:spPr>
          <a:xfrm>
            <a:off x="304800" y="988906"/>
            <a:ext cx="10850880" cy="4880188"/>
          </a:xfrm>
        </p:spPr>
        <p:txBody>
          <a:bodyPr>
            <a:normAutofit/>
          </a:bodyPr>
          <a:lstStyle/>
          <a:p>
            <a:r>
              <a:rPr lang="en-US" sz="2400" dirty="0">
                <a:latin typeface="Times New Roman" panose="02020603050405020304" pitchFamily="18" charset="0"/>
                <a:cs typeface="Times New Roman" panose="02020603050405020304" pitchFamily="18" charset="0"/>
              </a:rPr>
              <a:t>Using this approach we can detect or track the heart attacks and save the lives of many people by means of IOT. This system is more helpful for old age people who frequently get heart attacks as using this system they will receive an alert message before a heart attack on their mobile phones.</a:t>
            </a:r>
          </a:p>
          <a:p>
            <a:r>
              <a:rPr lang="en-US" sz="2400" dirty="0">
                <a:latin typeface="Times New Roman" panose="02020603050405020304" pitchFamily="18" charset="0"/>
                <a:cs typeface="Times New Roman" panose="02020603050405020304" pitchFamily="18" charset="0"/>
              </a:rPr>
              <a:t>This exploration is an attempt to propose a system for detecting heart attack by monitoring the heartbeat of person. </a:t>
            </a:r>
          </a:p>
          <a:p>
            <a:r>
              <a:rPr lang="en-US" sz="2400" dirty="0">
                <a:latin typeface="Times New Roman" panose="02020603050405020304" pitchFamily="18" charset="0"/>
                <a:cs typeface="Times New Roman" panose="02020603050405020304" pitchFamily="18" charset="0"/>
              </a:rPr>
              <a:t>The heart beat sensor which is interfaced with microcontroller senses the heartbeat of person and transmits them over internet using Wi-Fi module. </a:t>
            </a:r>
          </a:p>
          <a:p>
            <a:r>
              <a:rPr lang="en-US" sz="2400" dirty="0">
                <a:latin typeface="Times New Roman" panose="02020603050405020304" pitchFamily="18" charset="0"/>
                <a:cs typeface="Times New Roman" panose="02020603050405020304" pitchFamily="18" charset="0"/>
              </a:rPr>
              <a:t>System allows setting limits of heart beat. After setting these limits person can start monitoring the heart beat and whenever the person’s heart beat goes above certain set point they can get an alert on high heart beat and also about chances of heart attack.</a:t>
            </a:r>
          </a:p>
          <a:p>
            <a:endParaRPr lang="en-IN" sz="2400" dirty="0"/>
          </a:p>
        </p:txBody>
      </p:sp>
    </p:spTree>
    <p:extLst>
      <p:ext uri="{BB962C8B-B14F-4D97-AF65-F5344CB8AC3E}">
        <p14:creationId xmlns:p14="http://schemas.microsoft.com/office/powerpoint/2010/main" val="4001344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2A0BE-CE30-450B-B535-C2CC9CDF8209}"/>
              </a:ext>
            </a:extLst>
          </p:cNvPr>
          <p:cNvSpPr>
            <a:spLocks noGrp="1"/>
          </p:cNvSpPr>
          <p:nvPr>
            <p:ph type="title"/>
          </p:nvPr>
        </p:nvSpPr>
        <p:spPr>
          <a:xfrm>
            <a:off x="288099" y="1"/>
            <a:ext cx="10867581" cy="876821"/>
          </a:xfrm>
        </p:spPr>
        <p:txBody>
          <a:bodyPr/>
          <a:lstStyle/>
          <a:p>
            <a:r>
              <a:rPr lang="en-US" dirty="0">
                <a:latin typeface="Algerian" panose="04020705040A02060702" pitchFamily="82" charset="0"/>
              </a:rPr>
              <a:t>FUTURE SCOPE</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05272813-7A99-4C0E-931F-652FEB9235C3}"/>
              </a:ext>
            </a:extLst>
          </p:cNvPr>
          <p:cNvSpPr>
            <a:spLocks noGrp="1"/>
          </p:cNvSpPr>
          <p:nvPr>
            <p:ph idx="1"/>
          </p:nvPr>
        </p:nvSpPr>
        <p:spPr>
          <a:xfrm>
            <a:off x="288099" y="1039660"/>
            <a:ext cx="10867581" cy="4829434"/>
          </a:xfrm>
        </p:spPr>
        <p:txBody>
          <a:bodyPr>
            <a:normAutofit/>
          </a:bodyPr>
          <a:lstStyle/>
          <a:p>
            <a:r>
              <a:rPr lang="en-US" sz="2400" dirty="0">
                <a:latin typeface="Times New Roman" panose="02020603050405020304" pitchFamily="18" charset="0"/>
                <a:cs typeface="Times New Roman" panose="02020603050405020304" pitchFamily="18" charset="0"/>
              </a:rPr>
              <a:t>Multiple parameters like blood pressure, retinal size, age and weight can be included as controlling parameters in the future</a:t>
            </a:r>
          </a:p>
          <a:p>
            <a:r>
              <a:rPr lang="en-US" sz="2400" dirty="0">
                <a:latin typeface="Times New Roman" panose="02020603050405020304" pitchFamily="18" charset="0"/>
                <a:cs typeface="Times New Roman" panose="02020603050405020304" pitchFamily="18" charset="0"/>
              </a:rPr>
              <a:t>This system can also be developed by using advance GSM and GPRS technology in future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23213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113</TotalTime>
  <Words>607</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Arial</vt:lpstr>
      <vt:lpstr>Courier New</vt:lpstr>
      <vt:lpstr>Times New Roman</vt:lpstr>
      <vt:lpstr>Trebuchet MS</vt:lpstr>
      <vt:lpstr>Wingdings 3</vt:lpstr>
      <vt:lpstr>Facet</vt:lpstr>
      <vt:lpstr>Heart Attack Detection Using IoT </vt:lpstr>
      <vt:lpstr>INTRODUCTION </vt:lpstr>
      <vt:lpstr>EXISTING SYSTEM DRAWBACKS</vt:lpstr>
      <vt:lpstr>Objective</vt:lpstr>
      <vt:lpstr>HYPOTHESIS</vt:lpstr>
      <vt:lpstr>METHODOLOGY</vt:lpstr>
      <vt:lpstr>RESULTS AND DISCUSSIONS</vt:lpstr>
      <vt:lpstr>CONCLUSIONS</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Attack Detection Using IoT</dc:title>
  <dc:creator>Kiran Bisht</dc:creator>
  <cp:lastModifiedBy>Kiran Bisht</cp:lastModifiedBy>
  <cp:revision>21</cp:revision>
  <dcterms:created xsi:type="dcterms:W3CDTF">2019-03-11T18:24:50Z</dcterms:created>
  <dcterms:modified xsi:type="dcterms:W3CDTF">2019-03-12T01:43:22Z</dcterms:modified>
</cp:coreProperties>
</file>