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60" r:id="rId6"/>
    <p:sldId id="259" r:id="rId7"/>
    <p:sldId id="261" r:id="rId8"/>
    <p:sldId id="267" r:id="rId9"/>
    <p:sldId id="263" r:id="rId10"/>
    <p:sldId id="268" r:id="rId11"/>
    <p:sldId id="262" r:id="rId12"/>
    <p:sldId id="270" r:id="rId13"/>
    <p:sldId id="265" r:id="rId14"/>
    <p:sldId id="27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1224"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yashraj2003e/CSD-G10_billy_buddy_against_cyber_bully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87;p13">
            <a:extLst>
              <a:ext uri="{FF2B5EF4-FFF2-40B4-BE49-F238E27FC236}">
                <a16:creationId xmlns:a16="http://schemas.microsoft.com/office/drawing/2014/main" id="{88424446-8BF9-46CC-4232-5C713D5034BF}"/>
              </a:ext>
            </a:extLst>
          </p:cNvPr>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Billy – Buddy Against Cyber Bullying</a:t>
            </a:r>
            <a:endParaRPr dirty="0">
              <a:solidFill>
                <a:schemeClr val="tx1"/>
              </a:solidFill>
              <a:latin typeface="Cambria" panose="02040503050406030204" pitchFamily="18" charset="0"/>
              <a:ea typeface="Cambria" panose="02040503050406030204" pitchFamily="18" charset="0"/>
            </a:endParaRPr>
          </a:p>
        </p:txBody>
      </p:sp>
      <p:sp>
        <p:nvSpPr>
          <p:cNvPr id="19" name="Google Shape;88;p13">
            <a:extLst>
              <a:ext uri="{FF2B5EF4-FFF2-40B4-BE49-F238E27FC236}">
                <a16:creationId xmlns:a16="http://schemas.microsoft.com/office/drawing/2014/main" id="{B7BE7780-8E9C-EC7E-4ED0-829719445CE4}"/>
              </a:ext>
            </a:extLst>
          </p:cNvPr>
          <p:cNvSpPr txBox="1">
            <a:spLocks noGrp="1"/>
          </p:cNvSpPr>
          <p:nvPr>
            <p:ph type="subTitle" idx="1"/>
          </p:nvPr>
        </p:nvSpPr>
        <p:spPr>
          <a:xfrm>
            <a:off x="790469" y="202740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CSD-G10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20" name="Google Shape;89;p13">
            <a:extLst>
              <a:ext uri="{FF2B5EF4-FFF2-40B4-BE49-F238E27FC236}">
                <a16:creationId xmlns:a16="http://schemas.microsoft.com/office/drawing/2014/main" id="{FDC83456-5D85-F1E0-E6A4-B0B3B12D84E2}"/>
              </a:ext>
            </a:extLst>
          </p:cNvPr>
          <p:cNvGraphicFramePr/>
          <p:nvPr>
            <p:extLst>
              <p:ext uri="{D42A27DB-BD31-4B8C-83A1-F6EECF244321}">
                <p14:modId xmlns:p14="http://schemas.microsoft.com/office/powerpoint/2010/main" val="3477679826"/>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1" name="Google Shape;90;p13">
            <a:extLst>
              <a:ext uri="{FF2B5EF4-FFF2-40B4-BE49-F238E27FC236}">
                <a16:creationId xmlns:a16="http://schemas.microsoft.com/office/drawing/2014/main" id="{0CF277EA-2E87-8B5C-ABA3-83125F75B39C}"/>
              </a:ext>
            </a:extLst>
          </p:cNvPr>
          <p:cNvSpPr txBox="1"/>
          <p:nvPr/>
        </p:nvSpPr>
        <p:spPr>
          <a:xfrm>
            <a:off x="6439629" y="2160995"/>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Manjula H 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a:t>
            </a:r>
            <a:r>
              <a:rPr lang="en-GB" sz="1700" b="1" dirty="0">
                <a:solidFill>
                  <a:srgbClr val="17365D"/>
                </a:solidFill>
                <a:latin typeface="Cambria" panose="02040503050406030204" pitchFamily="18" charset="0"/>
                <a:ea typeface="Cambria" panose="02040503050406030204" pitchFamily="18" charset="0"/>
                <a:cs typeface="Verdana"/>
                <a:sym typeface="Verdana"/>
              </a:rPr>
              <a:t>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22" name="Google Shape;91;p13">
            <a:extLst>
              <a:ext uri="{FF2B5EF4-FFF2-40B4-BE49-F238E27FC236}">
                <a16:creationId xmlns:a16="http://schemas.microsoft.com/office/drawing/2014/main" id="{C829F858-4C17-A12A-D34F-5050280F62EA}"/>
              </a:ext>
            </a:extLst>
          </p:cNvPr>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23" name="Google Shape;91;p13">
            <a:extLst>
              <a:ext uri="{FF2B5EF4-FFF2-40B4-BE49-F238E27FC236}">
                <a16:creationId xmlns:a16="http://schemas.microsoft.com/office/drawing/2014/main" id="{7CAE5957-C393-3EDB-BB43-A7B8FE8AE7C1}"/>
              </a:ext>
            </a:extLst>
          </p:cNvPr>
          <p:cNvSpPr txBox="1"/>
          <p:nvPr/>
        </p:nvSpPr>
        <p:spPr>
          <a:xfrm>
            <a:off x="95022" y="4762593"/>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CSE (Data Science)</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
            </a:r>
            <a:r>
              <a:rPr lang="en-US" sz="2000" b="1" dirty="0" err="1">
                <a:solidFill>
                  <a:schemeClr val="tx1"/>
                </a:solidFill>
                <a:latin typeface="Cambria" panose="02040503050406030204" pitchFamily="18" charset="0"/>
                <a:ea typeface="Cambria" panose="02040503050406030204" pitchFamily="18" charset="0"/>
                <a:cs typeface="Verdana"/>
                <a:sym typeface="Verdana"/>
              </a:rPr>
              <a:t>Atham</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Manjula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4" name="Table 23">
            <a:extLst>
              <a:ext uri="{FF2B5EF4-FFF2-40B4-BE49-F238E27FC236}">
                <a16:creationId xmlns:a16="http://schemas.microsoft.com/office/drawing/2014/main" id="{8733FAC3-188D-FD9A-6A10-B60B660AF84B}"/>
              </a:ext>
            </a:extLst>
          </p:cNvPr>
          <p:cNvGraphicFramePr>
            <a:graphicFrameLocks noGrp="1"/>
          </p:cNvGraphicFramePr>
          <p:nvPr>
            <p:extLst>
              <p:ext uri="{D42A27DB-BD31-4B8C-83A1-F6EECF244321}">
                <p14:modId xmlns:p14="http://schemas.microsoft.com/office/powerpoint/2010/main" val="447429096"/>
              </p:ext>
            </p:extLst>
          </p:nvPr>
        </p:nvGraphicFramePr>
        <p:xfrm>
          <a:off x="610657" y="2727060"/>
          <a:ext cx="5514300" cy="2035533"/>
        </p:xfrm>
        <a:graphic>
          <a:graphicData uri="http://schemas.openxmlformats.org/drawingml/2006/table">
            <a:tbl>
              <a:tblPr firstRow="1" bandRow="1"/>
              <a:tblGrid>
                <a:gridCol w="2757150">
                  <a:extLst>
                    <a:ext uri="{9D8B030D-6E8A-4147-A177-3AD203B41FA5}">
                      <a16:colId xmlns:a16="http://schemas.microsoft.com/office/drawing/2014/main" val="2007961048"/>
                    </a:ext>
                  </a:extLst>
                </a:gridCol>
                <a:gridCol w="2757150">
                  <a:extLst>
                    <a:ext uri="{9D8B030D-6E8A-4147-A177-3AD203B41FA5}">
                      <a16:colId xmlns:a16="http://schemas.microsoft.com/office/drawing/2014/main" val="3714012414"/>
                    </a:ext>
                  </a:extLst>
                </a:gridCol>
              </a:tblGrid>
              <a:tr h="36355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06490514"/>
                  </a:ext>
                </a:extLst>
              </a:tr>
              <a:tr h="363551">
                <a:tc>
                  <a:txBody>
                    <a:bodyPr/>
                    <a:lstStyle/>
                    <a:p>
                      <a:pPr algn="ctr"/>
                      <a:r>
                        <a:rPr lang="en-IN" sz="1600" dirty="0"/>
                        <a:t>20211CSD0156</a:t>
                      </a:r>
                    </a:p>
                  </a:txBody>
                  <a:tcPr/>
                </a:tc>
                <a:tc>
                  <a:txBody>
                    <a:bodyPr/>
                    <a:lstStyle/>
                    <a:p>
                      <a:pPr algn="ctr"/>
                      <a:r>
                        <a:rPr lang="en-IN" sz="1600" dirty="0"/>
                        <a:t>Yashraj</a:t>
                      </a:r>
                    </a:p>
                  </a:txBody>
                  <a:tcPr/>
                </a:tc>
                <a:extLst>
                  <a:ext uri="{0D108BD9-81ED-4DB2-BD59-A6C34878D82A}">
                    <a16:rowId xmlns:a16="http://schemas.microsoft.com/office/drawing/2014/main" val="2463453314"/>
                  </a:ext>
                </a:extLst>
              </a:tr>
              <a:tr h="363551">
                <a:tc>
                  <a:txBody>
                    <a:bodyPr/>
                    <a:lstStyle/>
                    <a:p>
                      <a:pPr algn="ctr"/>
                      <a:r>
                        <a:rPr lang="en-IN" sz="1600" dirty="0"/>
                        <a:t>20211CSD0170</a:t>
                      </a:r>
                    </a:p>
                  </a:txBody>
                  <a:tcPr/>
                </a:tc>
                <a:tc>
                  <a:txBody>
                    <a:bodyPr/>
                    <a:lstStyle/>
                    <a:p>
                      <a:pPr algn="ctr"/>
                      <a:r>
                        <a:rPr lang="en-IN" sz="1600" dirty="0"/>
                        <a:t>Nayeem </a:t>
                      </a:r>
                      <a:r>
                        <a:rPr lang="en-IN" sz="1600" dirty="0" err="1"/>
                        <a:t>Laheji</a:t>
                      </a:r>
                      <a:endParaRPr lang="en-IN" sz="1600" dirty="0"/>
                    </a:p>
                  </a:txBody>
                  <a:tcPr/>
                </a:tc>
                <a:extLst>
                  <a:ext uri="{0D108BD9-81ED-4DB2-BD59-A6C34878D82A}">
                    <a16:rowId xmlns:a16="http://schemas.microsoft.com/office/drawing/2014/main" val="3674944450"/>
                  </a:ext>
                </a:extLst>
              </a:tr>
              <a:tr h="363551">
                <a:tc>
                  <a:txBody>
                    <a:bodyPr/>
                    <a:lstStyle/>
                    <a:p>
                      <a:pPr algn="ctr"/>
                      <a:r>
                        <a:rPr lang="en-IN" sz="1600" dirty="0"/>
                        <a:t>20211CSD0175</a:t>
                      </a:r>
                    </a:p>
                  </a:txBody>
                  <a:tcPr/>
                </a:tc>
                <a:tc>
                  <a:txBody>
                    <a:bodyPr/>
                    <a:lstStyle/>
                    <a:p>
                      <a:pPr algn="ctr"/>
                      <a:r>
                        <a:rPr lang="en-IN" sz="1600" dirty="0" err="1"/>
                        <a:t>Shivakumar</a:t>
                      </a:r>
                      <a:r>
                        <a:rPr lang="en-IN" sz="1600" dirty="0"/>
                        <a:t> </a:t>
                      </a:r>
                      <a:r>
                        <a:rPr lang="en-IN" sz="1600" dirty="0" err="1"/>
                        <a:t>Ramu</a:t>
                      </a:r>
                      <a:r>
                        <a:rPr lang="en-IN" sz="1600" dirty="0"/>
                        <a:t> </a:t>
                      </a:r>
                      <a:r>
                        <a:rPr lang="en-IN" sz="1600" dirty="0" err="1"/>
                        <a:t>Kamate</a:t>
                      </a:r>
                      <a:endParaRPr lang="en-IN" sz="1600" dirty="0"/>
                    </a:p>
                  </a:txBody>
                  <a:tcPr/>
                </a:tc>
                <a:extLst>
                  <a:ext uri="{0D108BD9-81ED-4DB2-BD59-A6C34878D82A}">
                    <a16:rowId xmlns:a16="http://schemas.microsoft.com/office/drawing/2014/main" val="1418557134"/>
                  </a:ext>
                </a:extLst>
              </a:tr>
              <a:tr h="363551">
                <a:tc>
                  <a:txBody>
                    <a:bodyPr/>
                    <a:lstStyle/>
                    <a:p>
                      <a:pPr algn="ctr"/>
                      <a:r>
                        <a:rPr lang="en-IN" sz="1600" dirty="0"/>
                        <a:t>20211CSD0181</a:t>
                      </a:r>
                    </a:p>
                  </a:txBody>
                  <a:tcPr/>
                </a:tc>
                <a:tc>
                  <a:txBody>
                    <a:bodyPr/>
                    <a:lstStyle/>
                    <a:p>
                      <a:pPr algn="ctr"/>
                      <a:r>
                        <a:rPr lang="en-IN" sz="1600" dirty="0"/>
                        <a:t>Bharath G</a:t>
                      </a:r>
                    </a:p>
                  </a:txBody>
                  <a:tcPr/>
                </a:tc>
                <a:extLst>
                  <a:ext uri="{0D108BD9-81ED-4DB2-BD59-A6C34878D82A}">
                    <a16:rowId xmlns:a16="http://schemas.microsoft.com/office/drawing/2014/main" val="2182063398"/>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F67E-3DC5-BE30-AE3D-1DDC26D8BDD2}"/>
              </a:ext>
            </a:extLst>
          </p:cNvPr>
          <p:cNvSpPr>
            <a:spLocks noGrp="1"/>
          </p:cNvSpPr>
          <p:nvPr>
            <p:ph type="title"/>
          </p:nvPr>
        </p:nvSpPr>
        <p:spPr/>
        <p:txBody>
          <a:bodyPr/>
          <a:lstStyle/>
          <a:p>
            <a:r>
              <a:rPr lang="en-IN" dirty="0" err="1"/>
              <a:t>Github</a:t>
            </a:r>
            <a:r>
              <a:rPr lang="en-IN" dirty="0"/>
              <a:t> Link</a:t>
            </a:r>
          </a:p>
        </p:txBody>
      </p:sp>
      <p:sp>
        <p:nvSpPr>
          <p:cNvPr id="3" name="Content Placeholder 2">
            <a:extLst>
              <a:ext uri="{FF2B5EF4-FFF2-40B4-BE49-F238E27FC236}">
                <a16:creationId xmlns:a16="http://schemas.microsoft.com/office/drawing/2014/main" id="{9F7FBE6E-7F08-2B8C-730C-D0470A2D365A}"/>
              </a:ext>
            </a:extLst>
          </p:cNvPr>
          <p:cNvSpPr>
            <a:spLocks noGrp="1"/>
          </p:cNvSpPr>
          <p:nvPr>
            <p:ph idx="1"/>
          </p:nvPr>
        </p:nvSpPr>
        <p:spPr>
          <a:xfrm>
            <a:off x="997993" y="2948652"/>
            <a:ext cx="13562957" cy="4952997"/>
          </a:xfrm>
        </p:spPr>
        <p:txBody>
          <a:bodyPr>
            <a:normAutofit/>
          </a:bodyPr>
          <a:lstStyle/>
          <a:p>
            <a:pPr marL="0" indent="0">
              <a:buNone/>
            </a:pPr>
            <a:r>
              <a:rPr lang="en-IN" sz="2000" dirty="0">
                <a:hlinkClick r:id="rId2"/>
              </a:rPr>
              <a:t>https://github.com/yashraj2003e/CSD-G10_billy_buddy_against_cyber_bullying</a:t>
            </a:r>
            <a:endParaRPr lang="en-IN" sz="2000" dirty="0"/>
          </a:p>
          <a:p>
            <a:endParaRPr lang="en-IN" sz="2000" dirty="0"/>
          </a:p>
        </p:txBody>
      </p:sp>
    </p:spTree>
    <p:extLst>
      <p:ext uri="{BB962C8B-B14F-4D97-AF65-F5344CB8AC3E}">
        <p14:creationId xmlns:p14="http://schemas.microsoft.com/office/powerpoint/2010/main" val="158300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8CFA383-2BD1-7463-F5F2-2DA14F20BC8D}"/>
              </a:ext>
            </a:extLst>
          </p:cNvPr>
          <p:cNvGrpSpPr/>
          <p:nvPr/>
        </p:nvGrpSpPr>
        <p:grpSpPr>
          <a:xfrm>
            <a:off x="5433450" y="2627277"/>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44" name="Oval 43">
              <a:extLst>
                <a:ext uri="{FF2B5EF4-FFF2-40B4-BE49-F238E27FC236}">
                  <a16:creationId xmlns:a16="http://schemas.microsoft.com/office/drawing/2014/main" id="{E1D62107-C0DA-1DE1-C3B1-1C0A6C1781BC}"/>
                </a:ext>
              </a:extLst>
            </p:cNvPr>
            <p:cNvSpPr/>
            <p:nvPr/>
          </p:nvSpPr>
          <p:spPr>
            <a:xfrm>
              <a:off x="6414070" y="3473042"/>
              <a:ext cx="805851" cy="805850"/>
            </a:xfrm>
            <a:prstGeom prst="ellipse">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5" name="Oval 44">
              <a:extLst>
                <a:ext uri="{FF2B5EF4-FFF2-40B4-BE49-F238E27FC236}">
                  <a16:creationId xmlns:a16="http://schemas.microsoft.com/office/drawing/2014/main" id="{56209ED2-0E05-0FC8-4F51-C78D3453F81F}"/>
                </a:ext>
              </a:extLst>
            </p:cNvPr>
            <p:cNvSpPr/>
            <p:nvPr/>
          </p:nvSpPr>
          <p:spPr>
            <a:xfrm>
              <a:off x="6563768" y="3622740"/>
              <a:ext cx="506456" cy="50645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46" name="Google Shape;114;p17">
            <a:extLst>
              <a:ext uri="{FF2B5EF4-FFF2-40B4-BE49-F238E27FC236}">
                <a16:creationId xmlns:a16="http://schemas.microsoft.com/office/drawing/2014/main" id="{60B21653-AA6D-58E7-D0BC-45BB099FEE5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47" name="Striped Right Arrow 5">
            <a:extLst>
              <a:ext uri="{FF2B5EF4-FFF2-40B4-BE49-F238E27FC236}">
                <a16:creationId xmlns:a16="http://schemas.microsoft.com/office/drawing/2014/main" id="{22E990B0-FDA4-4C30-C41C-251565B1D28B}"/>
              </a:ext>
            </a:extLst>
          </p:cNvPr>
          <p:cNvSpPr/>
          <p:nvPr/>
        </p:nvSpPr>
        <p:spPr>
          <a:xfrm>
            <a:off x="534836" y="3081396"/>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8" name="TextBox 47">
            <a:extLst>
              <a:ext uri="{FF2B5EF4-FFF2-40B4-BE49-F238E27FC236}">
                <a16:creationId xmlns:a16="http://schemas.microsoft.com/office/drawing/2014/main" id="{EAFEB9ED-8F69-9029-F792-FD111F422B11}"/>
              </a:ext>
            </a:extLst>
          </p:cNvPr>
          <p:cNvSpPr txBox="1"/>
          <p:nvPr/>
        </p:nvSpPr>
        <p:spPr>
          <a:xfrm>
            <a:off x="534836" y="3298195"/>
            <a:ext cx="721241" cy="261610"/>
          </a:xfrm>
          <a:prstGeom prst="rect">
            <a:avLst/>
          </a:prstGeom>
          <a:noFill/>
        </p:spPr>
        <p:txBody>
          <a:bodyPr wrap="square" rtlCol="0">
            <a:spAutoFit/>
          </a:bodyPr>
          <a:lstStyle/>
          <a:p>
            <a:r>
              <a:rPr lang="en-US" sz="1100" b="1" dirty="0">
                <a:effectLst>
                  <a:glow rad="63500">
                    <a:schemeClr val="bg1">
                      <a:alpha val="40000"/>
                    </a:schemeClr>
                  </a:glow>
                </a:effectLst>
                <a:latin typeface="Century Gothic" panose="020B0502020202020204" pitchFamily="34" charset="0"/>
                <a:ea typeface="Arial" charset="0"/>
                <a:cs typeface="Arial" charset="0"/>
              </a:rPr>
              <a:t>Review</a:t>
            </a:r>
          </a:p>
        </p:txBody>
      </p:sp>
      <p:grpSp>
        <p:nvGrpSpPr>
          <p:cNvPr id="49" name="Group 48">
            <a:extLst>
              <a:ext uri="{FF2B5EF4-FFF2-40B4-BE49-F238E27FC236}">
                <a16:creationId xmlns:a16="http://schemas.microsoft.com/office/drawing/2014/main" id="{7382C02E-F0CB-660E-771B-214F68EFBF66}"/>
              </a:ext>
            </a:extLst>
          </p:cNvPr>
          <p:cNvGrpSpPr/>
          <p:nvPr/>
        </p:nvGrpSpPr>
        <p:grpSpPr>
          <a:xfrm>
            <a:off x="1544568" y="2666980"/>
            <a:ext cx="1524040" cy="1524040"/>
            <a:chOff x="5370911" y="714784"/>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50" name="Oval 49">
              <a:extLst>
                <a:ext uri="{FF2B5EF4-FFF2-40B4-BE49-F238E27FC236}">
                  <a16:creationId xmlns:a16="http://schemas.microsoft.com/office/drawing/2014/main" id="{BEBA0F6E-75D3-021D-5D1B-D99775E0FD69}"/>
                </a:ext>
              </a:extLst>
            </p:cNvPr>
            <p:cNvSpPr/>
            <p:nvPr/>
          </p:nvSpPr>
          <p:spPr>
            <a:xfrm>
              <a:off x="5370911" y="714784"/>
              <a:ext cx="785390" cy="785390"/>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51" name="Oval 50">
              <a:extLst>
                <a:ext uri="{FF2B5EF4-FFF2-40B4-BE49-F238E27FC236}">
                  <a16:creationId xmlns:a16="http://schemas.microsoft.com/office/drawing/2014/main" id="{85E7F255-F652-4743-0DEE-FFF08D0833F0}"/>
                </a:ext>
              </a:extLst>
            </p:cNvPr>
            <p:cNvSpPr/>
            <p:nvPr/>
          </p:nvSpPr>
          <p:spPr>
            <a:xfrm>
              <a:off x="5531687" y="875560"/>
              <a:ext cx="463840" cy="46383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2" name="TextBox 51">
            <a:extLst>
              <a:ext uri="{FF2B5EF4-FFF2-40B4-BE49-F238E27FC236}">
                <a16:creationId xmlns:a16="http://schemas.microsoft.com/office/drawing/2014/main" id="{76EA33A3-A9E1-5525-DC97-BEE9DC46A819}"/>
              </a:ext>
            </a:extLst>
          </p:cNvPr>
          <p:cNvSpPr txBox="1"/>
          <p:nvPr/>
        </p:nvSpPr>
        <p:spPr>
          <a:xfrm>
            <a:off x="1964969" y="2828835"/>
            <a:ext cx="839753" cy="1200329"/>
          </a:xfrm>
          <a:prstGeom prst="rect">
            <a:avLst/>
          </a:prstGeom>
          <a:noFill/>
          <a:effectLst/>
        </p:spPr>
        <p:txBody>
          <a:bodyPr wrap="square" rtlCol="0">
            <a:spAutoFit/>
          </a:body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0</a:t>
            </a:r>
          </a:p>
        </p:txBody>
      </p:sp>
      <p:grpSp>
        <p:nvGrpSpPr>
          <p:cNvPr id="53" name="Group 52">
            <a:extLst>
              <a:ext uri="{FF2B5EF4-FFF2-40B4-BE49-F238E27FC236}">
                <a16:creationId xmlns:a16="http://schemas.microsoft.com/office/drawing/2014/main" id="{3FCBF875-13D1-A72A-65D6-863FEC1BF98C}"/>
              </a:ext>
            </a:extLst>
          </p:cNvPr>
          <p:cNvGrpSpPr/>
          <p:nvPr/>
        </p:nvGrpSpPr>
        <p:grpSpPr>
          <a:xfrm>
            <a:off x="3489009" y="2666979"/>
            <a:ext cx="1524040" cy="1524040"/>
            <a:chOff x="6038094" y="2163610"/>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54" name="Oval 53">
              <a:extLst>
                <a:ext uri="{FF2B5EF4-FFF2-40B4-BE49-F238E27FC236}">
                  <a16:creationId xmlns:a16="http://schemas.microsoft.com/office/drawing/2014/main" id="{0F47B609-4E7F-39C0-83CA-42DAABF8680F}"/>
                </a:ext>
              </a:extLst>
            </p:cNvPr>
            <p:cNvSpPr/>
            <p:nvPr/>
          </p:nvSpPr>
          <p:spPr>
            <a:xfrm>
              <a:off x="6038094" y="2163610"/>
              <a:ext cx="785390" cy="785390"/>
            </a:xfrm>
            <a:prstGeom prst="ellipse">
              <a:avLst/>
            </a:prstGeom>
            <a:solidFill>
              <a:schemeClr val="accent6">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55" name="Oval 54">
              <a:extLst>
                <a:ext uri="{FF2B5EF4-FFF2-40B4-BE49-F238E27FC236}">
                  <a16:creationId xmlns:a16="http://schemas.microsoft.com/office/drawing/2014/main" id="{DD95F9E3-13ED-D67D-DAB9-EC7A8DF6BB35}"/>
                </a:ext>
              </a:extLst>
            </p:cNvPr>
            <p:cNvSpPr/>
            <p:nvPr/>
          </p:nvSpPr>
          <p:spPr>
            <a:xfrm>
              <a:off x="6198870" y="2324386"/>
              <a:ext cx="463840" cy="463838"/>
            </a:xfrm>
            <a:prstGeom prst="ellipse">
              <a:avLst/>
            </a:prstGeom>
            <a:solidFill>
              <a:srgbClr val="5E9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6" name="Striped Right Arrow 58">
            <a:extLst>
              <a:ext uri="{FF2B5EF4-FFF2-40B4-BE49-F238E27FC236}">
                <a16:creationId xmlns:a16="http://schemas.microsoft.com/office/drawing/2014/main" id="{21A1C36A-150E-C25D-7BC6-068B1DA47265}"/>
              </a:ext>
            </a:extLst>
          </p:cNvPr>
          <p:cNvSpPr/>
          <p:nvPr/>
        </p:nvSpPr>
        <p:spPr>
          <a:xfrm>
            <a:off x="2841040" y="3081396"/>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57" name="TextBox 56">
            <a:extLst>
              <a:ext uri="{FF2B5EF4-FFF2-40B4-BE49-F238E27FC236}">
                <a16:creationId xmlns:a16="http://schemas.microsoft.com/office/drawing/2014/main" id="{9DA2FC87-9C24-912A-D334-2AC1176F1E6D}"/>
              </a:ext>
            </a:extLst>
          </p:cNvPr>
          <p:cNvSpPr txBox="1"/>
          <p:nvPr/>
        </p:nvSpPr>
        <p:spPr>
          <a:xfrm>
            <a:off x="3909410" y="2828834"/>
            <a:ext cx="839753" cy="1200329"/>
          </a:xfrm>
          <a:prstGeom prst="rect">
            <a:avLst/>
          </a:prstGeom>
          <a:noFill/>
          <a:effectLst/>
        </p:spPr>
        <p:txBody>
          <a:bodyPr wrap="square" rtlCol="0">
            <a:spAutoFit/>
          </a:body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1</a:t>
            </a:r>
          </a:p>
        </p:txBody>
      </p:sp>
      <p:sp>
        <p:nvSpPr>
          <p:cNvPr id="58" name="Striped Right Arrow 61">
            <a:extLst>
              <a:ext uri="{FF2B5EF4-FFF2-40B4-BE49-F238E27FC236}">
                <a16:creationId xmlns:a16="http://schemas.microsoft.com/office/drawing/2014/main" id="{0DA2DCD8-C959-4240-3FB3-49C0946431B8}"/>
              </a:ext>
            </a:extLst>
          </p:cNvPr>
          <p:cNvSpPr/>
          <p:nvPr/>
        </p:nvSpPr>
        <p:spPr>
          <a:xfrm>
            <a:off x="4809486" y="3081396"/>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59" name="TextBox 58">
            <a:extLst>
              <a:ext uri="{FF2B5EF4-FFF2-40B4-BE49-F238E27FC236}">
                <a16:creationId xmlns:a16="http://schemas.microsoft.com/office/drawing/2014/main" id="{94F3AEE7-C6EF-1A89-4F03-691CE9838E6D}"/>
              </a:ext>
            </a:extLst>
          </p:cNvPr>
          <p:cNvSpPr txBox="1"/>
          <p:nvPr/>
        </p:nvSpPr>
        <p:spPr>
          <a:xfrm>
            <a:off x="5866958" y="2808983"/>
            <a:ext cx="839753" cy="1200329"/>
          </a:xfrm>
          <a:prstGeom prst="rect">
            <a:avLst/>
          </a:prstGeom>
          <a:noFill/>
          <a:effectLst/>
        </p:spPr>
        <p:txBody>
          <a:bodyPr wrap="square" rtlCol="0">
            <a:spAutoFit/>
          </a:body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2</a:t>
            </a:r>
          </a:p>
        </p:txBody>
      </p:sp>
      <p:grpSp>
        <p:nvGrpSpPr>
          <p:cNvPr id="60" name="Group 59">
            <a:extLst>
              <a:ext uri="{FF2B5EF4-FFF2-40B4-BE49-F238E27FC236}">
                <a16:creationId xmlns:a16="http://schemas.microsoft.com/office/drawing/2014/main" id="{0DE18B95-0E2D-0B42-632F-2F4D174260C6}"/>
              </a:ext>
            </a:extLst>
          </p:cNvPr>
          <p:cNvGrpSpPr/>
          <p:nvPr/>
        </p:nvGrpSpPr>
        <p:grpSpPr>
          <a:xfrm>
            <a:off x="7490325" y="2565287"/>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61" name="Oval 60">
              <a:extLst>
                <a:ext uri="{FF2B5EF4-FFF2-40B4-BE49-F238E27FC236}">
                  <a16:creationId xmlns:a16="http://schemas.microsoft.com/office/drawing/2014/main" id="{BA8AAE0B-CF4C-CC23-FB72-4B73AB365BE8}"/>
                </a:ext>
              </a:extLst>
            </p:cNvPr>
            <p:cNvSpPr/>
            <p:nvPr/>
          </p:nvSpPr>
          <p:spPr>
            <a:xfrm>
              <a:off x="6414070" y="3473042"/>
              <a:ext cx="805851" cy="805850"/>
            </a:xfrm>
            <a:prstGeom prst="ellipse">
              <a:avLst/>
            </a:prstGeom>
            <a:solidFill>
              <a:srgbClr val="F0A62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62" name="Oval 61">
              <a:extLst>
                <a:ext uri="{FF2B5EF4-FFF2-40B4-BE49-F238E27FC236}">
                  <a16:creationId xmlns:a16="http://schemas.microsoft.com/office/drawing/2014/main" id="{49F18F60-D0C0-2541-1C6C-A274E41BF382}"/>
                </a:ext>
              </a:extLst>
            </p:cNvPr>
            <p:cNvSpPr/>
            <p:nvPr/>
          </p:nvSpPr>
          <p:spPr>
            <a:xfrm>
              <a:off x="6563768" y="3622740"/>
              <a:ext cx="506456" cy="50645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63" name="Striped Right Arrow 64">
            <a:extLst>
              <a:ext uri="{FF2B5EF4-FFF2-40B4-BE49-F238E27FC236}">
                <a16:creationId xmlns:a16="http://schemas.microsoft.com/office/drawing/2014/main" id="{58FAD827-2111-9C03-099C-A99E1A842B6D}"/>
              </a:ext>
            </a:extLst>
          </p:cNvPr>
          <p:cNvSpPr/>
          <p:nvPr/>
        </p:nvSpPr>
        <p:spPr>
          <a:xfrm>
            <a:off x="6663155" y="3061543"/>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64" name="TextBox 63">
            <a:extLst>
              <a:ext uri="{FF2B5EF4-FFF2-40B4-BE49-F238E27FC236}">
                <a16:creationId xmlns:a16="http://schemas.microsoft.com/office/drawing/2014/main" id="{28CA83ED-D04F-61D0-1DCA-092FD5110FBE}"/>
              </a:ext>
            </a:extLst>
          </p:cNvPr>
          <p:cNvSpPr txBox="1"/>
          <p:nvPr/>
        </p:nvSpPr>
        <p:spPr>
          <a:xfrm>
            <a:off x="7923833" y="2746993"/>
            <a:ext cx="839753" cy="1200329"/>
          </a:xfrm>
          <a:prstGeom prst="rect">
            <a:avLst/>
          </a:prstGeom>
          <a:noFill/>
          <a:effectLst/>
        </p:spPr>
        <p:txBody>
          <a:bodyPr wrap="square" rtlCol="0">
            <a:spAutoFit/>
          </a:body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3</a:t>
            </a:r>
          </a:p>
        </p:txBody>
      </p:sp>
      <p:grpSp>
        <p:nvGrpSpPr>
          <p:cNvPr id="65" name="Group 64">
            <a:extLst>
              <a:ext uri="{FF2B5EF4-FFF2-40B4-BE49-F238E27FC236}">
                <a16:creationId xmlns:a16="http://schemas.microsoft.com/office/drawing/2014/main" id="{C89EACBA-B89F-C658-C472-12A0F09F7DC1}"/>
              </a:ext>
            </a:extLst>
          </p:cNvPr>
          <p:cNvGrpSpPr/>
          <p:nvPr/>
        </p:nvGrpSpPr>
        <p:grpSpPr>
          <a:xfrm>
            <a:off x="9862685" y="2565287"/>
            <a:ext cx="1588926" cy="1588926"/>
            <a:chOff x="7947750" y="2592045"/>
            <a:chExt cx="818828" cy="818828"/>
          </a:xfrm>
          <a:effectLst>
            <a:outerShdw blurRad="165100" dist="114300" dir="8100000" algn="tr" rotWithShape="0">
              <a:prstClr val="black">
                <a:alpha val="40000"/>
              </a:prstClr>
            </a:outerShdw>
            <a:reflection blurRad="38100" stA="29000" endPos="92000" dist="38100" dir="5400000" sy="-100000" algn="bl" rotWithShape="0"/>
          </a:effectLst>
        </p:grpSpPr>
        <p:sp>
          <p:nvSpPr>
            <p:cNvPr id="66" name="Oval 65">
              <a:extLst>
                <a:ext uri="{FF2B5EF4-FFF2-40B4-BE49-F238E27FC236}">
                  <a16:creationId xmlns:a16="http://schemas.microsoft.com/office/drawing/2014/main" id="{AF541156-4FD1-8181-4301-90D18FDBAA01}"/>
                </a:ext>
              </a:extLst>
            </p:cNvPr>
            <p:cNvSpPr/>
            <p:nvPr/>
          </p:nvSpPr>
          <p:spPr>
            <a:xfrm>
              <a:off x="7947750" y="2592045"/>
              <a:ext cx="818828" cy="81882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67" name="Oval 66">
              <a:extLst>
                <a:ext uri="{FF2B5EF4-FFF2-40B4-BE49-F238E27FC236}">
                  <a16:creationId xmlns:a16="http://schemas.microsoft.com/office/drawing/2014/main" id="{677F8CD7-2F5A-B886-642B-5A9C25B7DD40}"/>
                </a:ext>
              </a:extLst>
            </p:cNvPr>
            <p:cNvSpPr/>
            <p:nvPr/>
          </p:nvSpPr>
          <p:spPr>
            <a:xfrm>
              <a:off x="8123286" y="2767581"/>
              <a:ext cx="467755" cy="467755"/>
            </a:xfrm>
            <a:prstGeom prst="ellipse">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68" name="Striped Right Arrow 64">
            <a:extLst>
              <a:ext uri="{FF2B5EF4-FFF2-40B4-BE49-F238E27FC236}">
                <a16:creationId xmlns:a16="http://schemas.microsoft.com/office/drawing/2014/main" id="{69B4184C-1765-FBAF-14E3-45700AA3FA09}"/>
              </a:ext>
            </a:extLst>
          </p:cNvPr>
          <p:cNvSpPr/>
          <p:nvPr/>
        </p:nvSpPr>
        <p:spPr>
          <a:xfrm>
            <a:off x="9007528" y="2999554"/>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69" name="TextBox 68">
            <a:extLst>
              <a:ext uri="{FF2B5EF4-FFF2-40B4-BE49-F238E27FC236}">
                <a16:creationId xmlns:a16="http://schemas.microsoft.com/office/drawing/2014/main" id="{3E230CC9-B8E2-2602-5E7C-323D49C0B84C}"/>
              </a:ext>
            </a:extLst>
          </p:cNvPr>
          <p:cNvSpPr txBox="1"/>
          <p:nvPr/>
        </p:nvSpPr>
        <p:spPr>
          <a:xfrm>
            <a:off x="10203311" y="3159694"/>
            <a:ext cx="839753" cy="400110"/>
          </a:xfrm>
          <a:prstGeom prst="rect">
            <a:avLst/>
          </a:prstGeom>
          <a:noFill/>
          <a:effectLst/>
        </p:spPr>
        <p:txBody>
          <a:bodyPr wrap="square" rtlCol="0">
            <a:spAutoFit/>
          </a:bodyPr>
          <a:lstStyle/>
          <a:p>
            <a:pPr algn="ctr"/>
            <a:r>
              <a:rPr lang="en-US" sz="10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Final Viva</a:t>
            </a:r>
          </a:p>
          <a:p>
            <a:pPr algn="ctr"/>
            <a:r>
              <a:rPr lang="en-US" sz="10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Voce</a:t>
            </a:r>
          </a:p>
        </p:txBody>
      </p:sp>
      <p:sp>
        <p:nvSpPr>
          <p:cNvPr id="70" name="Rounded Rectangle 10">
            <a:extLst>
              <a:ext uri="{FF2B5EF4-FFF2-40B4-BE49-F238E27FC236}">
                <a16:creationId xmlns:a16="http://schemas.microsoft.com/office/drawing/2014/main" id="{48C68BF5-9810-F816-98F3-40AE1F162365}"/>
              </a:ext>
            </a:extLst>
          </p:cNvPr>
          <p:cNvSpPr/>
          <p:nvPr/>
        </p:nvSpPr>
        <p:spPr>
          <a:xfrm>
            <a:off x="656516" y="1031916"/>
            <a:ext cx="286966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1" name="TextBox 70">
            <a:extLst>
              <a:ext uri="{FF2B5EF4-FFF2-40B4-BE49-F238E27FC236}">
                <a16:creationId xmlns:a16="http://schemas.microsoft.com/office/drawing/2014/main" id="{05DFADF8-80E2-C115-8262-FAC9DC157A23}"/>
              </a:ext>
            </a:extLst>
          </p:cNvPr>
          <p:cNvSpPr txBox="1"/>
          <p:nvPr/>
        </p:nvSpPr>
        <p:spPr>
          <a:xfrm>
            <a:off x="735497" y="1206727"/>
            <a:ext cx="3593790" cy="1015663"/>
          </a:xfrm>
          <a:prstGeom prst="rect">
            <a:avLst/>
          </a:prstGeom>
          <a:noFill/>
        </p:spPr>
        <p:txBody>
          <a:bodyPr wrap="square" rtlCol="0">
            <a:spAutoFit/>
          </a:bodyPr>
          <a:lstStyle/>
          <a:p>
            <a:r>
              <a:rPr lang="en-US" sz="1200" b="1" dirty="0">
                <a:effectLst>
                  <a:glow rad="63500">
                    <a:schemeClr val="bg1">
                      <a:alpha val="40000"/>
                    </a:schemeClr>
                  </a:glow>
                </a:effectLst>
                <a:latin typeface="Century Gothic" panose="020B0502020202020204" pitchFamily="34" charset="0"/>
                <a:ea typeface="Arial" charset="0"/>
                <a:cs typeface="Arial" charset="0"/>
              </a:rPr>
              <a:t>       Review 0 • 18-09-2024</a:t>
            </a:r>
          </a:p>
          <a:p>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r>
              <a:rPr lang="en-US" sz="1200" b="1" dirty="0">
                <a:effectLst>
                  <a:glow rad="63500">
                    <a:schemeClr val="bg1">
                      <a:alpha val="40000"/>
                    </a:schemeClr>
                  </a:glow>
                </a:effectLst>
                <a:latin typeface="Century Gothic" panose="020B0502020202020204" pitchFamily="34" charset="0"/>
                <a:ea typeface="Arial" charset="0"/>
                <a:cs typeface="Arial" charset="0"/>
              </a:rPr>
              <a:t>     Discuss the Approach of the </a:t>
            </a:r>
          </a:p>
          <a:p>
            <a:r>
              <a:rPr lang="en-US" sz="1200" b="1" dirty="0">
                <a:effectLst>
                  <a:glow rad="63500">
                    <a:schemeClr val="bg1">
                      <a:alpha val="40000"/>
                    </a:schemeClr>
                  </a:glow>
                </a:effectLst>
                <a:latin typeface="Century Gothic" panose="020B0502020202020204" pitchFamily="34" charset="0"/>
                <a:ea typeface="Arial" charset="0"/>
                <a:cs typeface="Arial" charset="0"/>
              </a:rPr>
              <a:t>            Problem Statement</a:t>
            </a:r>
          </a:p>
        </p:txBody>
      </p:sp>
      <p:sp>
        <p:nvSpPr>
          <p:cNvPr id="72" name="Rounded Rectangle 10">
            <a:extLst>
              <a:ext uri="{FF2B5EF4-FFF2-40B4-BE49-F238E27FC236}">
                <a16:creationId xmlns:a16="http://schemas.microsoft.com/office/drawing/2014/main" id="{1E2E17D2-9F65-0DE7-6EB9-ADAEFAD34AE0}"/>
              </a:ext>
            </a:extLst>
          </p:cNvPr>
          <p:cNvSpPr/>
          <p:nvPr/>
        </p:nvSpPr>
        <p:spPr>
          <a:xfrm>
            <a:off x="4063680" y="1042664"/>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3" name="TextBox 72">
            <a:extLst>
              <a:ext uri="{FF2B5EF4-FFF2-40B4-BE49-F238E27FC236}">
                <a16:creationId xmlns:a16="http://schemas.microsoft.com/office/drawing/2014/main" id="{63A61E35-327C-91EF-7F07-86A1D977F33C}"/>
              </a:ext>
            </a:extLst>
          </p:cNvPr>
          <p:cNvSpPr txBox="1"/>
          <p:nvPr/>
        </p:nvSpPr>
        <p:spPr>
          <a:xfrm>
            <a:off x="3888244" y="1154536"/>
            <a:ext cx="3593790" cy="1015663"/>
          </a:xfrm>
          <a:prstGeom prst="rect">
            <a:avLst/>
          </a:prstGeom>
          <a:noFill/>
        </p:spPr>
        <p:txBody>
          <a:bodyPr wrap="square" rtlCol="0">
            <a:spAutoFit/>
          </a:bodyPr>
          <a:lstStyle/>
          <a:p>
            <a:pPr algn="ctr"/>
            <a:r>
              <a:rPr lang="en-US" sz="1200" b="1" dirty="0">
                <a:effectLst>
                  <a:glow rad="63500">
                    <a:schemeClr val="bg1">
                      <a:alpha val="40000"/>
                    </a:schemeClr>
                  </a:glow>
                </a:effectLst>
                <a:latin typeface="Century Gothic" panose="020B0502020202020204" pitchFamily="34" charset="0"/>
                <a:ea typeface="Arial" charset="0"/>
                <a:cs typeface="Arial" charset="0"/>
              </a:rPr>
              <a:t>Review 1 • 18-10-2024</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r>
              <a:rPr lang="en-US" sz="1200" b="1" dirty="0">
                <a:effectLst>
                  <a:glow rad="63500">
                    <a:schemeClr val="bg1">
                      <a:alpha val="40000"/>
                    </a:schemeClr>
                  </a:glow>
                </a:effectLst>
                <a:latin typeface="Century Gothic" panose="020B0502020202020204" pitchFamily="34" charset="0"/>
                <a:ea typeface="Arial" charset="0"/>
                <a:cs typeface="Arial" charset="0"/>
              </a:rPr>
              <a:t>Presentation of Proposed Solution</a:t>
            </a:r>
          </a:p>
        </p:txBody>
      </p:sp>
      <p:sp>
        <p:nvSpPr>
          <p:cNvPr id="74" name="Rounded Rectangle 10">
            <a:extLst>
              <a:ext uri="{FF2B5EF4-FFF2-40B4-BE49-F238E27FC236}">
                <a16:creationId xmlns:a16="http://schemas.microsoft.com/office/drawing/2014/main" id="{193EC65C-038B-3E90-0359-AAEC1EAC3129}"/>
              </a:ext>
            </a:extLst>
          </p:cNvPr>
          <p:cNvSpPr/>
          <p:nvPr/>
        </p:nvSpPr>
        <p:spPr>
          <a:xfrm>
            <a:off x="8116245" y="1031802"/>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5" name="TextBox 74">
            <a:extLst>
              <a:ext uri="{FF2B5EF4-FFF2-40B4-BE49-F238E27FC236}">
                <a16:creationId xmlns:a16="http://schemas.microsoft.com/office/drawing/2014/main" id="{51CEBF3F-1AC1-D226-A504-02FB2610E8D0}"/>
              </a:ext>
            </a:extLst>
          </p:cNvPr>
          <p:cNvSpPr txBox="1"/>
          <p:nvPr/>
        </p:nvSpPr>
        <p:spPr>
          <a:xfrm>
            <a:off x="7994458" y="1141370"/>
            <a:ext cx="3593790" cy="1200329"/>
          </a:xfrm>
          <a:prstGeom prst="rect">
            <a:avLst/>
          </a:prstGeom>
          <a:noFill/>
        </p:spPr>
        <p:txBody>
          <a:bodyPr wrap="square" rtlCol="0">
            <a:spAutoFit/>
          </a:bodyPr>
          <a:lstStyle/>
          <a:p>
            <a:pPr algn="ctr"/>
            <a:r>
              <a:rPr lang="en-US" sz="1200" b="1" dirty="0">
                <a:effectLst>
                  <a:glow rad="63500">
                    <a:schemeClr val="bg1">
                      <a:alpha val="40000"/>
                    </a:schemeClr>
                  </a:glow>
                </a:effectLst>
                <a:latin typeface="Century Gothic" panose="020B0502020202020204" pitchFamily="34" charset="0"/>
                <a:ea typeface="Arial" charset="0"/>
                <a:cs typeface="Arial" charset="0"/>
              </a:rPr>
              <a:t> Review 2</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r>
              <a:rPr lang="en-US" sz="1200" b="1" dirty="0">
                <a:effectLst>
                  <a:glow rad="63500">
                    <a:schemeClr val="bg1">
                      <a:alpha val="40000"/>
                    </a:schemeClr>
                  </a:glow>
                </a:effectLst>
                <a:latin typeface="Century Gothic" panose="020B0502020202020204" pitchFamily="34" charset="0"/>
                <a:ea typeface="Arial" charset="0"/>
                <a:cs typeface="Arial" charset="0"/>
              </a:rPr>
              <a:t>Fully-Functional Billy Chatbot that provides support to the victim and registers cyber-bullying to portal </a:t>
            </a:r>
          </a:p>
          <a:p>
            <a:pPr algn="ctr"/>
            <a:r>
              <a:rPr lang="en-US" sz="1200" b="1" dirty="0">
                <a:effectLst>
                  <a:glow rad="63500">
                    <a:schemeClr val="bg1">
                      <a:alpha val="40000"/>
                    </a:schemeClr>
                  </a:glow>
                </a:effectLst>
                <a:latin typeface="Century Gothic" panose="020B0502020202020204" pitchFamily="34" charset="0"/>
                <a:ea typeface="Arial" charset="0"/>
                <a:cs typeface="Arial" charset="0"/>
              </a:rPr>
              <a:t>(70% Completion of Project)</a:t>
            </a:r>
          </a:p>
        </p:txBody>
      </p:sp>
      <p:sp>
        <p:nvSpPr>
          <p:cNvPr id="76" name="Rounded Rectangle 10">
            <a:extLst>
              <a:ext uri="{FF2B5EF4-FFF2-40B4-BE49-F238E27FC236}">
                <a16:creationId xmlns:a16="http://schemas.microsoft.com/office/drawing/2014/main" id="{30C16AFC-32A4-C7BC-A93B-E09F16A58741}"/>
              </a:ext>
            </a:extLst>
          </p:cNvPr>
          <p:cNvSpPr/>
          <p:nvPr/>
        </p:nvSpPr>
        <p:spPr>
          <a:xfrm>
            <a:off x="2274332" y="4547216"/>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7" name="TextBox 76">
            <a:extLst>
              <a:ext uri="{FF2B5EF4-FFF2-40B4-BE49-F238E27FC236}">
                <a16:creationId xmlns:a16="http://schemas.microsoft.com/office/drawing/2014/main" id="{49307895-A292-D05B-975F-6A3B75C32D15}"/>
              </a:ext>
            </a:extLst>
          </p:cNvPr>
          <p:cNvSpPr txBox="1"/>
          <p:nvPr/>
        </p:nvSpPr>
        <p:spPr>
          <a:xfrm>
            <a:off x="2266785" y="4745265"/>
            <a:ext cx="3593790" cy="1384995"/>
          </a:xfrm>
          <a:prstGeom prst="rect">
            <a:avLst/>
          </a:prstGeom>
          <a:noFill/>
        </p:spPr>
        <p:txBody>
          <a:bodyPr wrap="square" rtlCol="0">
            <a:spAutoFit/>
          </a:bodyPr>
          <a:lstStyle/>
          <a:p>
            <a:pPr algn="ctr"/>
            <a:r>
              <a:rPr lang="en-US" sz="1200" b="1" dirty="0">
                <a:effectLst>
                  <a:glow rad="63500">
                    <a:schemeClr val="bg1">
                      <a:alpha val="40000"/>
                    </a:schemeClr>
                  </a:glow>
                </a:effectLst>
                <a:latin typeface="Century Gothic" panose="020B0502020202020204" pitchFamily="34" charset="0"/>
                <a:ea typeface="Arial" charset="0"/>
                <a:cs typeface="Arial" charset="0"/>
              </a:rPr>
              <a:t> Review 3 </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r>
              <a:rPr lang="en-US" sz="1200" b="1" dirty="0">
                <a:effectLst>
                  <a:glow rad="63500">
                    <a:schemeClr val="bg1">
                      <a:alpha val="40000"/>
                    </a:schemeClr>
                  </a:glow>
                </a:effectLst>
                <a:latin typeface="Century Gothic" panose="020B0502020202020204" pitchFamily="34" charset="0"/>
                <a:ea typeface="Arial" charset="0"/>
                <a:cs typeface="Arial" charset="0"/>
              </a:rPr>
              <a:t>100% completion of project, Billy-Buddy Website with Community and Live Analytics of Cyber-Bullying all hosted on the web</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
        <p:nvSpPr>
          <p:cNvPr id="78" name="Rounded Rectangle 10">
            <a:extLst>
              <a:ext uri="{FF2B5EF4-FFF2-40B4-BE49-F238E27FC236}">
                <a16:creationId xmlns:a16="http://schemas.microsoft.com/office/drawing/2014/main" id="{DDE13349-A11A-23F9-AA4F-E56B3F9B9D84}"/>
              </a:ext>
            </a:extLst>
          </p:cNvPr>
          <p:cNvSpPr/>
          <p:nvPr/>
        </p:nvSpPr>
        <p:spPr>
          <a:xfrm>
            <a:off x="6746328" y="4531645"/>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9" name="TextBox 78">
            <a:extLst>
              <a:ext uri="{FF2B5EF4-FFF2-40B4-BE49-F238E27FC236}">
                <a16:creationId xmlns:a16="http://schemas.microsoft.com/office/drawing/2014/main" id="{9EB90C37-E11B-A324-0F0E-3EACEC9E9BB8}"/>
              </a:ext>
            </a:extLst>
          </p:cNvPr>
          <p:cNvSpPr txBox="1"/>
          <p:nvPr/>
        </p:nvSpPr>
        <p:spPr>
          <a:xfrm>
            <a:off x="6706711" y="4784006"/>
            <a:ext cx="3593790" cy="1015663"/>
          </a:xfrm>
          <a:prstGeom prst="rect">
            <a:avLst/>
          </a:prstGeom>
          <a:noFill/>
        </p:spPr>
        <p:txBody>
          <a:bodyPr wrap="square" rtlCol="0">
            <a:spAutoFit/>
          </a:bodyPr>
          <a:lstStyle/>
          <a:p>
            <a:pPr algn="ctr"/>
            <a:r>
              <a:rPr lang="en-US" sz="1200" b="1" dirty="0">
                <a:effectLst>
                  <a:glow rad="63500">
                    <a:schemeClr val="bg1">
                      <a:alpha val="40000"/>
                    </a:schemeClr>
                  </a:glow>
                </a:effectLst>
                <a:latin typeface="Century Gothic" panose="020B0502020202020204" pitchFamily="34" charset="0"/>
                <a:ea typeface="Arial" charset="0"/>
                <a:cs typeface="Arial" charset="0"/>
              </a:rPr>
              <a:t> Final Viva-Voce</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r>
              <a:rPr lang="en-US" sz="1200" b="1" dirty="0">
                <a:effectLst>
                  <a:glow rad="63500">
                    <a:schemeClr val="bg1">
                      <a:alpha val="40000"/>
                    </a:schemeClr>
                  </a:glow>
                </a:effectLst>
                <a:latin typeface="Century Gothic" panose="020B0502020202020204" pitchFamily="34" charset="0"/>
                <a:ea typeface="Arial" charset="0"/>
                <a:cs typeface="Arial" charset="0"/>
              </a:rPr>
              <a:t>Live Demonstration of the project and submission of the Publication Paper</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B8E4FE-3A98-52D7-99FE-609526BAC5B9}"/>
              </a:ext>
            </a:extLst>
          </p:cNvPr>
          <p:cNvPicPr>
            <a:picLocks noChangeAspect="1"/>
          </p:cNvPicPr>
          <p:nvPr/>
        </p:nvPicPr>
        <p:blipFill>
          <a:blip r:embed="rId2"/>
          <a:stretch>
            <a:fillRect/>
          </a:stretch>
        </p:blipFill>
        <p:spPr>
          <a:xfrm>
            <a:off x="1296666" y="505738"/>
            <a:ext cx="9598667" cy="5846523"/>
          </a:xfrm>
          <a:prstGeom prst="rect">
            <a:avLst/>
          </a:prstGeom>
        </p:spPr>
      </p:pic>
    </p:spTree>
    <p:extLst>
      <p:ext uri="{BB962C8B-B14F-4D97-AF65-F5344CB8AC3E}">
        <p14:creationId xmlns:p14="http://schemas.microsoft.com/office/powerpoint/2010/main" val="2136733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IN" dirty="0"/>
              <a:t>Kumar, Y. J. N., </a:t>
            </a:r>
            <a:r>
              <a:rPr lang="en-IN" dirty="0" err="1"/>
              <a:t>Vanapatla</a:t>
            </a:r>
            <a:r>
              <a:rPr lang="en-IN" dirty="0"/>
              <a:t>, R. R., </a:t>
            </a:r>
            <a:r>
              <a:rPr lang="en-IN" dirty="0" err="1"/>
              <a:t>Pinamoni</a:t>
            </a:r>
            <a:r>
              <a:rPr lang="en-IN" dirty="0"/>
              <a:t>, V. K., </a:t>
            </a:r>
            <a:r>
              <a:rPr lang="en-IN" dirty="0" err="1"/>
              <a:t>Kandukuri</a:t>
            </a:r>
            <a:r>
              <a:rPr lang="en-IN" dirty="0"/>
              <a:t>, J., </a:t>
            </a:r>
            <a:r>
              <a:rPr lang="en-IN" dirty="0" err="1"/>
              <a:t>Almusawi</a:t>
            </a:r>
            <a:r>
              <a:rPr lang="en-IN" dirty="0"/>
              <a:t>, M., </a:t>
            </a:r>
            <a:r>
              <a:rPr lang="en-IN" dirty="0" err="1"/>
              <a:t>Aravinda</a:t>
            </a:r>
            <a:r>
              <a:rPr lang="en-IN" dirty="0"/>
              <a:t>, K., </a:t>
            </a:r>
            <a:r>
              <a:rPr lang="en-IN" dirty="0" err="1"/>
              <a:t>Kansal</a:t>
            </a:r>
            <a:r>
              <a:rPr lang="en-IN" dirty="0"/>
              <a:t>, L., &amp; Kalra, R. (Year). </a:t>
            </a:r>
            <a:r>
              <a:rPr lang="en-IN" i="1" dirty="0"/>
              <a:t>Detecting cyberbullying in social media using text analysis and ensemble techniques</a:t>
            </a:r>
            <a:r>
              <a:rPr lang="en-IN" dirty="0"/>
              <a:t>. </a:t>
            </a:r>
          </a:p>
          <a:p>
            <a:r>
              <a:rPr lang="en-IN" dirty="0"/>
              <a:t>Vijayakumar, V., &amp; Prasad, H. D. (Year). </a:t>
            </a:r>
            <a:r>
              <a:rPr lang="en-IN" i="1" dirty="0"/>
              <a:t>Intelligent chatbot development for text-based cyberbullying prevention</a:t>
            </a:r>
            <a:r>
              <a:rPr lang="en-IN" dirty="0"/>
              <a:t>.</a:t>
            </a:r>
          </a:p>
          <a:p>
            <a:r>
              <a:rPr lang="en-IN" dirty="0" err="1"/>
              <a:t>Sheeba</a:t>
            </a:r>
            <a:r>
              <a:rPr lang="en-IN" dirty="0"/>
              <a:t>, J. I., </a:t>
            </a:r>
            <a:r>
              <a:rPr lang="en-IN" dirty="0" err="1"/>
              <a:t>Devaneyan</a:t>
            </a:r>
            <a:r>
              <a:rPr lang="en-IN" dirty="0"/>
              <a:t>, S. P., &amp; Tata, P. (Year). </a:t>
            </a:r>
            <a:r>
              <a:rPr lang="en-IN" i="1" dirty="0"/>
              <a:t>Improved cyberbully detection techniques using multiple correlation coefficient from forum corpus.</a:t>
            </a:r>
          </a:p>
          <a:p>
            <a:r>
              <a:rPr lang="en-US" dirty="0" err="1"/>
              <a:t>Ziems</a:t>
            </a:r>
            <a:r>
              <a:rPr lang="en-US" dirty="0"/>
              <a:t>, C., </a:t>
            </a:r>
            <a:r>
              <a:rPr lang="en-US" dirty="0" err="1"/>
              <a:t>Vigfusson</a:t>
            </a:r>
            <a:r>
              <a:rPr lang="en-US" dirty="0"/>
              <a:t>, Y., &amp; </a:t>
            </a:r>
            <a:r>
              <a:rPr lang="en-US" dirty="0" err="1"/>
              <a:t>Morstatter</a:t>
            </a:r>
            <a:r>
              <a:rPr lang="en-US" dirty="0"/>
              <a:t>, F. (Year). </a:t>
            </a:r>
            <a:r>
              <a:rPr lang="en-US" i="1" dirty="0"/>
              <a:t>Aggressive, repetitive, intentional, visible, and imbalanced: Refining representations for cyberbullying classification</a:t>
            </a:r>
            <a:r>
              <a:rPr lang="en-US" dirty="0"/>
              <a:t>.</a:t>
            </a:r>
            <a:endParaRPr lang="en-IN"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9630F-01B1-0AE2-4A1F-D7598815157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E283BE7-E682-5C95-E5B5-6E1DC682C302}"/>
              </a:ext>
            </a:extLst>
          </p:cNvPr>
          <p:cNvSpPr>
            <a:spLocks noGrp="1"/>
          </p:cNvSpPr>
          <p:nvPr>
            <p:ph idx="1"/>
          </p:nvPr>
        </p:nvSpPr>
        <p:spPr/>
        <p:txBody>
          <a:bodyPr/>
          <a:lstStyle/>
          <a:p>
            <a:r>
              <a:rPr lang="en-IN" dirty="0"/>
              <a:t>Vijayakumar, V., Prasad, H. D., &amp; Adolf, P. (Year). </a:t>
            </a:r>
            <a:r>
              <a:rPr lang="en-IN" i="1" dirty="0"/>
              <a:t>Multi-input deep learning algorithm for cyberbullying detection</a:t>
            </a:r>
            <a:r>
              <a:rPr lang="en-IN" dirty="0"/>
              <a:t>. </a:t>
            </a:r>
          </a:p>
          <a:p>
            <a:r>
              <a:rPr lang="en-US" dirty="0"/>
              <a:t>Lu, N., Wu, G., Zhang, Z., Zheng, Y., Ren, Y., &amp; Choo, K.-K. R. (Year). </a:t>
            </a:r>
            <a:r>
              <a:rPr lang="en-US" i="1" dirty="0"/>
              <a:t>Cyberbullying detection in social media text based on character-level convolutional neural network with shortcuts</a:t>
            </a:r>
            <a:r>
              <a:rPr lang="en-US" dirty="0"/>
              <a:t>.</a:t>
            </a:r>
          </a:p>
          <a:p>
            <a:r>
              <a:rPr lang="en-IN" dirty="0" err="1"/>
              <a:t>Pradheep</a:t>
            </a:r>
            <a:r>
              <a:rPr lang="en-IN" dirty="0"/>
              <a:t>, T., </a:t>
            </a:r>
            <a:r>
              <a:rPr lang="en-IN" dirty="0" err="1"/>
              <a:t>Yogeshwaran</a:t>
            </a:r>
            <a:r>
              <a:rPr lang="en-IN" dirty="0"/>
              <a:t>, T., </a:t>
            </a:r>
            <a:r>
              <a:rPr lang="en-IN" dirty="0" err="1"/>
              <a:t>Sheeba</a:t>
            </a:r>
            <a:r>
              <a:rPr lang="en-IN" dirty="0"/>
              <a:t>, J. I., &amp; </a:t>
            </a:r>
            <a:r>
              <a:rPr lang="en-IN" dirty="0" err="1"/>
              <a:t>Devaneyan</a:t>
            </a:r>
            <a:r>
              <a:rPr lang="en-IN" dirty="0"/>
              <a:t>, S. P. (Year). </a:t>
            </a:r>
            <a:r>
              <a:rPr lang="en-IN" i="1" dirty="0"/>
              <a:t>Automatic </a:t>
            </a:r>
            <a:r>
              <a:rPr lang="en-IN" i="1" dirty="0" err="1"/>
              <a:t>multimodel</a:t>
            </a:r>
            <a:r>
              <a:rPr lang="en-IN" i="1" dirty="0"/>
              <a:t> cyberbullying detection from social networks</a:t>
            </a:r>
            <a:r>
              <a:rPr lang="en-IN" dirty="0"/>
              <a:t>. </a:t>
            </a:r>
          </a:p>
          <a:p>
            <a:endParaRPr lang="en-IN" dirty="0"/>
          </a:p>
        </p:txBody>
      </p:sp>
    </p:spTree>
    <p:extLst>
      <p:ext uri="{BB962C8B-B14F-4D97-AF65-F5344CB8AC3E}">
        <p14:creationId xmlns:p14="http://schemas.microsoft.com/office/powerpoint/2010/main" val="345912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5" name="TextBox 4">
            <a:extLst>
              <a:ext uri="{FF2B5EF4-FFF2-40B4-BE49-F238E27FC236}">
                <a16:creationId xmlns:a16="http://schemas.microsoft.com/office/drawing/2014/main" id="{FD5A5A80-3BAD-A940-0AF9-115927BD4240}"/>
              </a:ext>
            </a:extLst>
          </p:cNvPr>
          <p:cNvSpPr txBox="1"/>
          <p:nvPr/>
        </p:nvSpPr>
        <p:spPr>
          <a:xfrm>
            <a:off x="106101" y="1428626"/>
            <a:ext cx="11979797" cy="3416320"/>
          </a:xfrm>
          <a:prstGeom prst="rect">
            <a:avLst/>
          </a:prstGeom>
          <a:noFill/>
        </p:spPr>
        <p:txBody>
          <a:bodyPr wrap="square">
            <a:spAutoFit/>
          </a:bodyPr>
          <a:lstStyle/>
          <a:p>
            <a:pPr marL="76200" indent="0" algn="l">
              <a:buNone/>
            </a:pPr>
            <a:r>
              <a:rPr lang="en-US" sz="1800" b="0" i="0" u="none" strike="noStrike" baseline="0" dirty="0">
                <a:latin typeface="CIDFont+F2"/>
              </a:rPr>
              <a:t>Cyberbullying is a form of harassment on a social/online platform. It has become very common, especially among teenagers.</a:t>
            </a:r>
          </a:p>
          <a:p>
            <a:pPr marL="76200" indent="0" algn="l">
              <a:buNone/>
            </a:pPr>
            <a:r>
              <a:rPr lang="en-US" sz="1800" b="0" i="0" u="none" strike="noStrike" baseline="0" dirty="0">
                <a:latin typeface="CIDFont+F2"/>
              </a:rPr>
              <a:t>Harmful bullying behavior can include posting rumors, threats, sexual remarks, a victims’ personal information , or pejorative</a:t>
            </a:r>
          </a:p>
          <a:p>
            <a:pPr marL="76200" indent="0" algn="l">
              <a:buNone/>
            </a:pPr>
            <a:r>
              <a:rPr lang="en-US" sz="1800" b="0" i="0" u="none" strike="noStrike" baseline="0" dirty="0">
                <a:latin typeface="CIDFont+F2"/>
              </a:rPr>
              <a:t>labels (i.e., hate speech), Bullying or harassment can be identified by repeated behavior and an intent to harm. </a:t>
            </a:r>
            <a:r>
              <a:rPr lang="en-US" sz="1800" dirty="0">
                <a:latin typeface="CIDFont+F2"/>
              </a:rPr>
              <a:t>v</a:t>
            </a:r>
            <a:r>
              <a:rPr lang="en-US" sz="1800" b="0" i="0" u="none" strike="noStrike" baseline="0" dirty="0">
                <a:latin typeface="CIDFont+F2"/>
              </a:rPr>
              <a:t>ictims may</a:t>
            </a:r>
          </a:p>
          <a:p>
            <a:pPr marL="76200" indent="0" algn="l">
              <a:buNone/>
            </a:pPr>
            <a:r>
              <a:rPr lang="en-US" sz="1800" b="0" i="0" u="none" strike="noStrike" baseline="0" dirty="0">
                <a:latin typeface="CIDFont+F2"/>
              </a:rPr>
              <a:t>have lower self-esteem, increased suicidal ideation, and a variety of emotional responses, including being scared, frustrated,</a:t>
            </a:r>
          </a:p>
          <a:p>
            <a:pPr marL="76200" indent="0" algn="l">
              <a:buNone/>
            </a:pPr>
            <a:r>
              <a:rPr lang="en-US" sz="1800" b="0" i="0" u="none" strike="noStrike" baseline="0" dirty="0">
                <a:latin typeface="CIDFont+F2"/>
              </a:rPr>
              <a:t>angry, and depressed. Our Website: Provides instant help through a user-friendly chatbot (“Billy”) which not only comforts the</a:t>
            </a:r>
          </a:p>
          <a:p>
            <a:pPr marL="76200" indent="0" algn="l">
              <a:buNone/>
            </a:pPr>
            <a:r>
              <a:rPr lang="en-US" sz="1800" b="0" i="0" u="none" strike="noStrike" baseline="0" dirty="0">
                <a:latin typeface="CIDFont+F2"/>
              </a:rPr>
              <a:t>victim but also reports the person behind, to the cyber-crime department keeping the user’s identity anonymous. It will provoke the victim to provide important information and evidences. It will also calculate the statistics of cyber-crimes in an area visible to the cyber crime department to keep a track of crimes on a regular basis. The areas with red alert will be given more focus in any part of the country. Tips and defense tactics would be mentioned on the website to guide the youth and others. Connects the people across the country who have already faced cyber-bullying by forming a community which would help the victims to learn from the experiences of the formers. We would incorporate Q&amp;A sessions and let them share experiences online. All the data will be kept anonymous so that it cannot be used in a negative way.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5ECE6709-C02F-EA15-8EB5-E8C2ECFAFCD4}"/>
              </a:ext>
            </a:extLst>
          </p:cNvPr>
          <p:cNvGraphicFramePr>
            <a:graphicFrameLocks noGrp="1"/>
          </p:cNvGraphicFramePr>
          <p:nvPr>
            <p:ph idx="1"/>
            <p:extLst>
              <p:ext uri="{D42A27DB-BD31-4B8C-83A1-F6EECF244321}">
                <p14:modId xmlns:p14="http://schemas.microsoft.com/office/powerpoint/2010/main" val="4223891394"/>
              </p:ext>
            </p:extLst>
          </p:nvPr>
        </p:nvGraphicFramePr>
        <p:xfrm>
          <a:off x="593524" y="1213716"/>
          <a:ext cx="11004950" cy="4982056"/>
        </p:xfrm>
        <a:graphic>
          <a:graphicData uri="http://schemas.openxmlformats.org/drawingml/2006/table">
            <a:tbl>
              <a:tblPr firstRow="1" bandRow="1">
                <a:tableStyleId>{5C22544A-7EE6-4342-B048-85BDC9FD1C3A}</a:tableStyleId>
              </a:tblPr>
              <a:tblGrid>
                <a:gridCol w="2200990">
                  <a:extLst>
                    <a:ext uri="{9D8B030D-6E8A-4147-A177-3AD203B41FA5}">
                      <a16:colId xmlns:a16="http://schemas.microsoft.com/office/drawing/2014/main" val="4081620772"/>
                    </a:ext>
                  </a:extLst>
                </a:gridCol>
                <a:gridCol w="2200990">
                  <a:extLst>
                    <a:ext uri="{9D8B030D-6E8A-4147-A177-3AD203B41FA5}">
                      <a16:colId xmlns:a16="http://schemas.microsoft.com/office/drawing/2014/main" val="837688013"/>
                    </a:ext>
                  </a:extLst>
                </a:gridCol>
                <a:gridCol w="2200990">
                  <a:extLst>
                    <a:ext uri="{9D8B030D-6E8A-4147-A177-3AD203B41FA5}">
                      <a16:colId xmlns:a16="http://schemas.microsoft.com/office/drawing/2014/main" val="1679383773"/>
                    </a:ext>
                  </a:extLst>
                </a:gridCol>
                <a:gridCol w="2200990">
                  <a:extLst>
                    <a:ext uri="{9D8B030D-6E8A-4147-A177-3AD203B41FA5}">
                      <a16:colId xmlns:a16="http://schemas.microsoft.com/office/drawing/2014/main" val="423821193"/>
                    </a:ext>
                  </a:extLst>
                </a:gridCol>
                <a:gridCol w="2200990">
                  <a:extLst>
                    <a:ext uri="{9D8B030D-6E8A-4147-A177-3AD203B41FA5}">
                      <a16:colId xmlns:a16="http://schemas.microsoft.com/office/drawing/2014/main" val="2731268953"/>
                    </a:ext>
                  </a:extLst>
                </a:gridCol>
              </a:tblGrid>
              <a:tr h="775816">
                <a:tc>
                  <a:txBody>
                    <a:bodyPr/>
                    <a:lstStyle/>
                    <a:p>
                      <a:pPr algn="ctr"/>
                      <a:r>
                        <a:rPr lang="en-IN" dirty="0"/>
                        <a:t>Authors</a:t>
                      </a:r>
                    </a:p>
                  </a:txBody>
                  <a:tcPr anchor="ctr"/>
                </a:tc>
                <a:tc>
                  <a:txBody>
                    <a:bodyPr/>
                    <a:lstStyle/>
                    <a:p>
                      <a:pPr algn="ctr"/>
                      <a:r>
                        <a:rPr lang="en-IN" dirty="0"/>
                        <a:t>Publication Year</a:t>
                      </a:r>
                    </a:p>
                  </a:txBody>
                  <a:tcPr anchor="ctr"/>
                </a:tc>
                <a:tc>
                  <a:txBody>
                    <a:bodyPr/>
                    <a:lstStyle/>
                    <a:p>
                      <a:pPr algn="ctr"/>
                      <a:r>
                        <a:rPr lang="en-IN"/>
                        <a:t>Method/ Technology</a:t>
                      </a:r>
                      <a:endParaRPr lang="en-IN" dirty="0"/>
                    </a:p>
                  </a:txBody>
                  <a:tcPr anchor="ctr"/>
                </a:tc>
                <a:tc>
                  <a:txBody>
                    <a:bodyPr/>
                    <a:lstStyle/>
                    <a:p>
                      <a:pPr algn="ctr"/>
                      <a:r>
                        <a:rPr lang="en-IN"/>
                        <a:t>Outcome</a:t>
                      </a:r>
                      <a:endParaRPr lang="en-IN" dirty="0"/>
                    </a:p>
                  </a:txBody>
                  <a:tcPr anchor="ctr"/>
                </a:tc>
                <a:tc>
                  <a:txBody>
                    <a:bodyPr/>
                    <a:lstStyle/>
                    <a:p>
                      <a:pPr algn="ctr"/>
                      <a:r>
                        <a:rPr lang="en-IN"/>
                        <a:t>Limitations</a:t>
                      </a:r>
                      <a:endParaRPr lang="en-IN" dirty="0"/>
                    </a:p>
                  </a:txBody>
                  <a:tcPr anchor="ctr"/>
                </a:tc>
                <a:extLst>
                  <a:ext uri="{0D108BD9-81ED-4DB2-BD59-A6C34878D82A}">
                    <a16:rowId xmlns:a16="http://schemas.microsoft.com/office/drawing/2014/main" val="3087244948"/>
                  </a:ext>
                </a:extLst>
              </a:tr>
              <a:tr h="1047683">
                <a:tc>
                  <a:txBody>
                    <a:bodyPr/>
                    <a:lstStyle/>
                    <a:p>
                      <a:pPr algn="ctr"/>
                      <a:r>
                        <a:rPr lang="fi-FI" sz="1800" dirty="0"/>
                        <a:t>Jeevan, N. K., Vanapatla, R. R., Pinamoni, V. K., Kandukuri</a:t>
                      </a:r>
                      <a:endParaRPr lang="en-IN" sz="1800" dirty="0"/>
                    </a:p>
                  </a:txBody>
                  <a:tcPr anchor="ctr"/>
                </a:tc>
                <a:tc>
                  <a:txBody>
                    <a:bodyPr/>
                    <a:lstStyle/>
                    <a:p>
                      <a:pPr algn="ctr"/>
                      <a:r>
                        <a:rPr lang="en-IN" sz="1800" dirty="0"/>
                        <a:t>2024</a:t>
                      </a:r>
                    </a:p>
                  </a:txBody>
                  <a:tcPr anchor="ctr"/>
                </a:tc>
                <a:tc>
                  <a:txBody>
                    <a:bodyPr/>
                    <a:lstStyle/>
                    <a:p>
                      <a:pPr algn="ctr"/>
                      <a:r>
                        <a:rPr lang="en-IN" dirty="0"/>
                        <a:t>Ensemble Techniques</a:t>
                      </a:r>
                    </a:p>
                  </a:txBody>
                  <a:tcPr anchor="ctr"/>
                </a:tc>
                <a:tc>
                  <a:txBody>
                    <a:bodyPr/>
                    <a:lstStyle/>
                    <a:p>
                      <a:pPr algn="ctr"/>
                      <a:r>
                        <a:rPr lang="en-IN" dirty="0"/>
                        <a:t>Cyberbullying Detection</a:t>
                      </a:r>
                    </a:p>
                  </a:txBody>
                  <a:tcPr anchor="ctr"/>
                </a:tc>
                <a:tc>
                  <a:txBody>
                    <a:bodyPr/>
                    <a:lstStyle/>
                    <a:p>
                      <a:pPr algn="ctr"/>
                      <a:r>
                        <a:rPr lang="en-IN" dirty="0"/>
                        <a:t>Not multi-lingual and only classifies the text</a:t>
                      </a:r>
                    </a:p>
                  </a:txBody>
                  <a:tcPr anchor="ctr"/>
                </a:tc>
                <a:extLst>
                  <a:ext uri="{0D108BD9-81ED-4DB2-BD59-A6C34878D82A}">
                    <a16:rowId xmlns:a16="http://schemas.microsoft.com/office/drawing/2014/main" val="3217040023"/>
                  </a:ext>
                </a:extLst>
              </a:tr>
              <a:tr h="775816">
                <a:tc>
                  <a:txBody>
                    <a:bodyPr/>
                    <a:lstStyle/>
                    <a:p>
                      <a:pPr algn="ctr"/>
                      <a:r>
                        <a:rPr lang="en-IN" dirty="0"/>
                        <a:t>Vijayakumar, V., &amp; Prasad, H. D</a:t>
                      </a:r>
                    </a:p>
                  </a:txBody>
                  <a:tcPr anchor="ctr"/>
                </a:tc>
                <a:tc>
                  <a:txBody>
                    <a:bodyPr/>
                    <a:lstStyle/>
                    <a:p>
                      <a:pPr algn="ctr"/>
                      <a:r>
                        <a:rPr lang="en-IN" dirty="0"/>
                        <a:t>2021</a:t>
                      </a:r>
                    </a:p>
                  </a:txBody>
                  <a:tcPr anchor="ctr"/>
                </a:tc>
                <a:tc>
                  <a:txBody>
                    <a:bodyPr/>
                    <a:lstStyle/>
                    <a:p>
                      <a:pPr algn="ctr"/>
                      <a:r>
                        <a:rPr lang="en-IN" dirty="0"/>
                        <a:t>LSTM</a:t>
                      </a:r>
                    </a:p>
                  </a:txBody>
                  <a:tcPr anchor="ctr"/>
                </a:tc>
                <a:tc>
                  <a:txBody>
                    <a:bodyPr/>
                    <a:lstStyle/>
                    <a:p>
                      <a:pPr algn="ctr"/>
                      <a:r>
                        <a:rPr lang="en-IN" dirty="0"/>
                        <a:t>Chabot to predict and store cyberbullying</a:t>
                      </a:r>
                    </a:p>
                  </a:txBody>
                  <a:tcPr anchor="ctr"/>
                </a:tc>
                <a:tc>
                  <a:txBody>
                    <a:bodyPr/>
                    <a:lstStyle/>
                    <a:p>
                      <a:pPr algn="ctr"/>
                      <a:r>
                        <a:rPr lang="en-IN" dirty="0"/>
                        <a:t>Less data (16k rows)</a:t>
                      </a:r>
                    </a:p>
                  </a:txBody>
                  <a:tcPr anchor="ctr"/>
                </a:tc>
                <a:extLst>
                  <a:ext uri="{0D108BD9-81ED-4DB2-BD59-A6C34878D82A}">
                    <a16:rowId xmlns:a16="http://schemas.microsoft.com/office/drawing/2014/main" val="1826374712"/>
                  </a:ext>
                </a:extLst>
              </a:tr>
              <a:tr h="805910">
                <a:tc>
                  <a:txBody>
                    <a:bodyPr/>
                    <a:lstStyle/>
                    <a:p>
                      <a:pPr algn="ctr"/>
                      <a:r>
                        <a:rPr lang="it-IT" sz="1800" b="0" i="0" u="none" strike="noStrike" kern="1200" baseline="0" dirty="0">
                          <a:solidFill>
                            <a:schemeClr val="dk1"/>
                          </a:solidFill>
                          <a:latin typeface="+mn-lt"/>
                          <a:ea typeface="+mn-ea"/>
                          <a:cs typeface="+mn-cs"/>
                        </a:rPr>
                        <a:t>P. Tata, S. P. Devaneyan, and J. I.</a:t>
                      </a:r>
                    </a:p>
                    <a:p>
                      <a:pPr algn="ctr"/>
                      <a:r>
                        <a:rPr lang="en-IN" sz="1800" b="0" i="0" u="none" strike="noStrike" kern="1200" baseline="0" dirty="0" err="1">
                          <a:solidFill>
                            <a:schemeClr val="dk1"/>
                          </a:solidFill>
                          <a:latin typeface="+mn-lt"/>
                          <a:ea typeface="+mn-ea"/>
                          <a:cs typeface="+mn-cs"/>
                        </a:rPr>
                        <a:t>Sheeba</a:t>
                      </a:r>
                      <a:endParaRPr lang="en-IN" sz="1800" dirty="0"/>
                    </a:p>
                  </a:txBody>
                  <a:tcPr anchor="ctr"/>
                </a:tc>
                <a:tc>
                  <a:txBody>
                    <a:bodyPr/>
                    <a:lstStyle/>
                    <a:p>
                      <a:pPr algn="ctr"/>
                      <a:r>
                        <a:rPr lang="en-IN" sz="1800" dirty="0"/>
                        <a:t>2018</a:t>
                      </a:r>
                    </a:p>
                  </a:txBody>
                  <a:tcPr anchor="ctr"/>
                </a:tc>
                <a:tc>
                  <a:txBody>
                    <a:bodyPr/>
                    <a:lstStyle/>
                    <a:p>
                      <a:pPr algn="ctr"/>
                      <a:r>
                        <a:rPr lang="en-IN" sz="1800" b="0" i="0" u="none" strike="noStrike" kern="1200" baseline="0" dirty="0">
                          <a:solidFill>
                            <a:schemeClr val="dk1"/>
                          </a:solidFill>
                          <a:latin typeface="+mn-lt"/>
                          <a:ea typeface="+mn-ea"/>
                          <a:cs typeface="+mn-cs"/>
                        </a:rPr>
                        <a:t>Linear SVM</a:t>
                      </a:r>
                      <a:endParaRPr lang="en-IN" sz="1800" dirty="0"/>
                    </a:p>
                  </a:txBody>
                  <a:tcPr anchor="ctr"/>
                </a:tc>
                <a:tc>
                  <a:txBody>
                    <a:bodyPr/>
                    <a:lstStyle/>
                    <a:p>
                      <a:pPr algn="ctr"/>
                      <a:r>
                        <a:rPr lang="en-IN" sz="1800" dirty="0"/>
                        <a:t>Cyberbullying Detection</a:t>
                      </a:r>
                    </a:p>
                  </a:txBody>
                  <a:tcPr anchor="ctr"/>
                </a:tc>
                <a:tc>
                  <a:txBody>
                    <a:bodyPr/>
                    <a:lstStyle/>
                    <a:p>
                      <a:pPr algn="ctr"/>
                      <a:r>
                        <a:rPr lang="en-IN" sz="1800" dirty="0"/>
                        <a:t>Need of new Algorithms</a:t>
                      </a:r>
                    </a:p>
                  </a:txBody>
                  <a:tcPr anchor="ctr"/>
                </a:tc>
                <a:extLst>
                  <a:ext uri="{0D108BD9-81ED-4DB2-BD59-A6C34878D82A}">
                    <a16:rowId xmlns:a16="http://schemas.microsoft.com/office/drawing/2014/main" val="2329564756"/>
                  </a:ext>
                </a:extLst>
              </a:tr>
              <a:tr h="775816">
                <a:tc>
                  <a:txBody>
                    <a:bodyPr/>
                    <a:lstStyle/>
                    <a:p>
                      <a:pPr algn="ctr"/>
                      <a:r>
                        <a:rPr lang="en-US" sz="1800" b="0" i="0" u="none" strike="noStrike" kern="1200" baseline="0" dirty="0">
                          <a:solidFill>
                            <a:schemeClr val="dk1"/>
                          </a:solidFill>
                          <a:latin typeface="+mn-lt"/>
                          <a:ea typeface="+mn-ea"/>
                          <a:cs typeface="+mn-cs"/>
                        </a:rPr>
                        <a:t>C. </a:t>
                      </a:r>
                      <a:r>
                        <a:rPr lang="en-US" sz="1800" b="0" i="0" u="none" strike="noStrike" kern="1200" baseline="0" dirty="0" err="1">
                          <a:solidFill>
                            <a:schemeClr val="dk1"/>
                          </a:solidFill>
                          <a:latin typeface="+mn-lt"/>
                          <a:ea typeface="+mn-ea"/>
                          <a:cs typeface="+mn-cs"/>
                        </a:rPr>
                        <a:t>Ziems</a:t>
                      </a:r>
                      <a:r>
                        <a:rPr lang="en-US" sz="1800" b="0" i="0" u="none" strike="noStrike" kern="1200" baseline="0" dirty="0">
                          <a:solidFill>
                            <a:schemeClr val="dk1"/>
                          </a:solidFill>
                          <a:latin typeface="+mn-lt"/>
                          <a:ea typeface="+mn-ea"/>
                          <a:cs typeface="+mn-cs"/>
                        </a:rPr>
                        <a:t>, Y. </a:t>
                      </a:r>
                      <a:r>
                        <a:rPr lang="en-US" sz="1800" b="0" i="0" u="none" strike="noStrike" kern="1200" baseline="0" dirty="0" err="1">
                          <a:solidFill>
                            <a:schemeClr val="dk1"/>
                          </a:solidFill>
                          <a:latin typeface="+mn-lt"/>
                          <a:ea typeface="+mn-ea"/>
                          <a:cs typeface="+mn-cs"/>
                        </a:rPr>
                        <a:t>Vigfusson</a:t>
                      </a:r>
                      <a:r>
                        <a:rPr lang="en-US" sz="1800" b="0" i="0" u="none" strike="noStrike" kern="1200" baseline="0" dirty="0">
                          <a:solidFill>
                            <a:schemeClr val="dk1"/>
                          </a:solidFill>
                          <a:latin typeface="+mn-lt"/>
                          <a:ea typeface="+mn-ea"/>
                          <a:cs typeface="+mn-cs"/>
                        </a:rPr>
                        <a:t>, and F.</a:t>
                      </a:r>
                    </a:p>
                    <a:p>
                      <a:pPr algn="ctr"/>
                      <a:r>
                        <a:rPr lang="en-IN" sz="1800" b="0" i="0" u="none" strike="noStrike" kern="1200" baseline="0" dirty="0" err="1">
                          <a:solidFill>
                            <a:schemeClr val="dk1"/>
                          </a:solidFill>
                          <a:latin typeface="+mn-lt"/>
                          <a:ea typeface="+mn-ea"/>
                          <a:cs typeface="+mn-cs"/>
                        </a:rPr>
                        <a:t>Morstatter</a:t>
                      </a:r>
                      <a:endParaRPr lang="en-IN" dirty="0"/>
                    </a:p>
                  </a:txBody>
                  <a:tcPr anchor="ctr"/>
                </a:tc>
                <a:tc>
                  <a:txBody>
                    <a:bodyPr/>
                    <a:lstStyle/>
                    <a:p>
                      <a:pPr algn="ctr"/>
                      <a:r>
                        <a:rPr lang="en-IN" dirty="0"/>
                        <a:t>2020</a:t>
                      </a:r>
                    </a:p>
                  </a:txBody>
                  <a:tcPr anchor="ctr"/>
                </a:tc>
                <a:tc>
                  <a:txBody>
                    <a:bodyPr/>
                    <a:lstStyle/>
                    <a:p>
                      <a:pPr algn="ctr"/>
                      <a:r>
                        <a:rPr lang="en-IN" dirty="0"/>
                        <a:t>Logistic Regression Classifier</a:t>
                      </a:r>
                    </a:p>
                  </a:txBody>
                  <a:tcPr anchor="ctr"/>
                </a:tc>
                <a:tc>
                  <a:txBody>
                    <a:bodyPr/>
                    <a:lstStyle/>
                    <a:p>
                      <a:pPr algn="ctr"/>
                      <a:r>
                        <a:rPr lang="en-IN" dirty="0"/>
                        <a:t>Aggressive Speech Detection</a:t>
                      </a:r>
                    </a:p>
                  </a:txBody>
                  <a:tcPr anchor="ctr"/>
                </a:tc>
                <a:tc>
                  <a:txBody>
                    <a:bodyPr/>
                    <a:lstStyle/>
                    <a:p>
                      <a:pPr algn="ctr"/>
                      <a:r>
                        <a:rPr lang="en-IN" dirty="0"/>
                        <a:t>Use of Unlabelled Dataset</a:t>
                      </a:r>
                    </a:p>
                  </a:txBody>
                  <a:tcPr anchor="ctr"/>
                </a:tc>
                <a:extLst>
                  <a:ext uri="{0D108BD9-81ED-4DB2-BD59-A6C34878D82A}">
                    <a16:rowId xmlns:a16="http://schemas.microsoft.com/office/drawing/2014/main" val="430732461"/>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8AD6-9850-2FD8-EDBF-F8EDD056E995}"/>
              </a:ext>
            </a:extLst>
          </p:cNvPr>
          <p:cNvSpPr>
            <a:spLocks noGrp="1"/>
          </p:cNvSpPr>
          <p:nvPr>
            <p:ph type="title"/>
          </p:nvPr>
        </p:nvSpPr>
        <p:spPr/>
        <p:txBody>
          <a:bodyPr/>
          <a:lstStyle/>
          <a:p>
            <a:r>
              <a:rPr lang="en-GB" dirty="0"/>
              <a:t>Literature Review</a:t>
            </a:r>
            <a:endParaRPr lang="en-IN" dirty="0"/>
          </a:p>
        </p:txBody>
      </p:sp>
      <p:graphicFrame>
        <p:nvGraphicFramePr>
          <p:cNvPr id="6" name="Table 5">
            <a:extLst>
              <a:ext uri="{FF2B5EF4-FFF2-40B4-BE49-F238E27FC236}">
                <a16:creationId xmlns:a16="http://schemas.microsoft.com/office/drawing/2014/main" id="{E7E68E57-E66C-99DB-044F-D3FFD1AB630B}"/>
              </a:ext>
            </a:extLst>
          </p:cNvPr>
          <p:cNvGraphicFramePr>
            <a:graphicFrameLocks noGrp="1"/>
          </p:cNvGraphicFramePr>
          <p:nvPr>
            <p:extLst>
              <p:ext uri="{D42A27DB-BD31-4B8C-83A1-F6EECF244321}">
                <p14:modId xmlns:p14="http://schemas.microsoft.com/office/powerpoint/2010/main" val="2969517064"/>
              </p:ext>
            </p:extLst>
          </p:nvPr>
        </p:nvGraphicFramePr>
        <p:xfrm>
          <a:off x="762000" y="934657"/>
          <a:ext cx="10668000" cy="5533642"/>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441600973"/>
                    </a:ext>
                  </a:extLst>
                </a:gridCol>
                <a:gridCol w="2133600">
                  <a:extLst>
                    <a:ext uri="{9D8B030D-6E8A-4147-A177-3AD203B41FA5}">
                      <a16:colId xmlns:a16="http://schemas.microsoft.com/office/drawing/2014/main" val="4288499114"/>
                    </a:ext>
                  </a:extLst>
                </a:gridCol>
                <a:gridCol w="2133600">
                  <a:extLst>
                    <a:ext uri="{9D8B030D-6E8A-4147-A177-3AD203B41FA5}">
                      <a16:colId xmlns:a16="http://schemas.microsoft.com/office/drawing/2014/main" val="526499594"/>
                    </a:ext>
                  </a:extLst>
                </a:gridCol>
                <a:gridCol w="2133600">
                  <a:extLst>
                    <a:ext uri="{9D8B030D-6E8A-4147-A177-3AD203B41FA5}">
                      <a16:colId xmlns:a16="http://schemas.microsoft.com/office/drawing/2014/main" val="2138638926"/>
                    </a:ext>
                  </a:extLst>
                </a:gridCol>
                <a:gridCol w="2133600">
                  <a:extLst>
                    <a:ext uri="{9D8B030D-6E8A-4147-A177-3AD203B41FA5}">
                      <a16:colId xmlns:a16="http://schemas.microsoft.com/office/drawing/2014/main" val="1397357801"/>
                    </a:ext>
                  </a:extLst>
                </a:gridCol>
              </a:tblGrid>
              <a:tr h="753876">
                <a:tc>
                  <a:txBody>
                    <a:bodyPr/>
                    <a:lstStyle/>
                    <a:p>
                      <a:pPr algn="ctr"/>
                      <a:r>
                        <a:rPr lang="en-IN" dirty="0"/>
                        <a:t>Author</a:t>
                      </a:r>
                    </a:p>
                  </a:txBody>
                  <a:tcPr anchor="ctr"/>
                </a:tc>
                <a:tc>
                  <a:txBody>
                    <a:bodyPr/>
                    <a:lstStyle/>
                    <a:p>
                      <a:pPr algn="ctr"/>
                      <a:r>
                        <a:rPr lang="en-IN" dirty="0"/>
                        <a:t>Publication Year</a:t>
                      </a:r>
                    </a:p>
                  </a:txBody>
                  <a:tcPr anchor="ctr"/>
                </a:tc>
                <a:tc>
                  <a:txBody>
                    <a:bodyPr/>
                    <a:lstStyle/>
                    <a:p>
                      <a:pPr algn="ctr"/>
                      <a:r>
                        <a:rPr lang="en-IN" dirty="0"/>
                        <a:t>Method/ Technology</a:t>
                      </a:r>
                    </a:p>
                  </a:txBody>
                  <a:tcPr anchor="ctr"/>
                </a:tc>
                <a:tc>
                  <a:txBody>
                    <a:bodyPr/>
                    <a:lstStyle/>
                    <a:p>
                      <a:pPr algn="ctr"/>
                      <a:r>
                        <a:rPr lang="en-IN" dirty="0"/>
                        <a:t>Outcome</a:t>
                      </a:r>
                    </a:p>
                  </a:txBody>
                  <a:tcPr anchor="ctr"/>
                </a:tc>
                <a:tc>
                  <a:txBody>
                    <a:bodyPr/>
                    <a:lstStyle/>
                    <a:p>
                      <a:pPr algn="ctr"/>
                      <a:r>
                        <a:rPr lang="en-IN" dirty="0"/>
                        <a:t>Limitations</a:t>
                      </a:r>
                    </a:p>
                  </a:txBody>
                  <a:tcPr anchor="ctr"/>
                </a:tc>
                <a:extLst>
                  <a:ext uri="{0D108BD9-81ED-4DB2-BD59-A6C34878D82A}">
                    <a16:rowId xmlns:a16="http://schemas.microsoft.com/office/drawing/2014/main" val="2451957722"/>
                  </a:ext>
                </a:extLst>
              </a:tr>
              <a:tr h="1018055">
                <a:tc>
                  <a:txBody>
                    <a:bodyPr/>
                    <a:lstStyle/>
                    <a:p>
                      <a:r>
                        <a:rPr lang="en-IN" sz="1800" b="0" i="0" u="none" strike="noStrike" kern="1200" baseline="0" dirty="0">
                          <a:solidFill>
                            <a:schemeClr val="dk1"/>
                          </a:solidFill>
                          <a:latin typeface="+mn-lt"/>
                          <a:ea typeface="+mn-ea"/>
                          <a:cs typeface="+mn-cs"/>
                        </a:rPr>
                        <a:t>Dr. Vijayakumar P</a:t>
                      </a:r>
                    </a:p>
                  </a:txBody>
                  <a:tcPr anchor="ctr"/>
                </a:tc>
                <a:tc>
                  <a:txBody>
                    <a:bodyPr/>
                    <a:lstStyle/>
                    <a:p>
                      <a:pPr algn="ctr"/>
                      <a:r>
                        <a:rPr lang="en-IN" dirty="0"/>
                        <a:t>2021</a:t>
                      </a:r>
                    </a:p>
                  </a:txBody>
                  <a:tcPr anchor="ctr"/>
                </a:tc>
                <a:tc>
                  <a:txBody>
                    <a:bodyPr/>
                    <a:lstStyle/>
                    <a:p>
                      <a:pPr algn="ctr"/>
                      <a:r>
                        <a:rPr lang="en-IN" dirty="0"/>
                        <a:t>CNN and LSTM</a:t>
                      </a:r>
                    </a:p>
                  </a:txBody>
                  <a:tcPr anchor="ctr"/>
                </a:tc>
                <a:tc>
                  <a:txBody>
                    <a:bodyPr/>
                    <a:lstStyle/>
                    <a:p>
                      <a:pPr algn="ctr"/>
                      <a:r>
                        <a:rPr lang="en-IN" dirty="0"/>
                        <a:t>Model to detect cyberbullying on text, video and image</a:t>
                      </a:r>
                    </a:p>
                  </a:txBody>
                  <a:tcPr anchor="ctr"/>
                </a:tc>
                <a:tc>
                  <a:txBody>
                    <a:bodyPr/>
                    <a:lstStyle/>
                    <a:p>
                      <a:pPr algn="ctr"/>
                      <a:r>
                        <a:rPr lang="en-IN" dirty="0"/>
                        <a:t>Hardware Support is required</a:t>
                      </a:r>
                    </a:p>
                  </a:txBody>
                  <a:tcPr anchor="ctr"/>
                </a:tc>
                <a:extLst>
                  <a:ext uri="{0D108BD9-81ED-4DB2-BD59-A6C34878D82A}">
                    <a16:rowId xmlns:a16="http://schemas.microsoft.com/office/drawing/2014/main" val="1754478750"/>
                  </a:ext>
                </a:extLst>
              </a:tr>
              <a:tr h="1018055">
                <a:tc>
                  <a:txBody>
                    <a:bodyPr/>
                    <a:lstStyle/>
                    <a:p>
                      <a:r>
                        <a:rPr lang="en-IN" sz="1800" b="0" i="0" u="none" strike="noStrike" kern="1200" baseline="0" dirty="0">
                          <a:solidFill>
                            <a:schemeClr val="dk1"/>
                          </a:solidFill>
                          <a:latin typeface="+mn-lt"/>
                          <a:ea typeface="+mn-ea"/>
                          <a:cs typeface="+mn-cs"/>
                        </a:rPr>
                        <a:t>N. Lu, G. Wu, Z. Zhang, Y. Zheng,</a:t>
                      </a:r>
                    </a:p>
                    <a:p>
                      <a:r>
                        <a:rPr lang="en-US" sz="1800" b="0" i="0" u="none" strike="noStrike" kern="1200" baseline="0" dirty="0">
                          <a:solidFill>
                            <a:schemeClr val="dk1"/>
                          </a:solidFill>
                          <a:latin typeface="+mn-lt"/>
                          <a:ea typeface="+mn-ea"/>
                          <a:cs typeface="+mn-cs"/>
                        </a:rPr>
                        <a:t>Y. Ren, and K. K. R. Choo</a:t>
                      </a:r>
                      <a:endParaRPr lang="en-IN" dirty="0"/>
                    </a:p>
                  </a:txBody>
                  <a:tcPr anchor="ctr"/>
                </a:tc>
                <a:tc>
                  <a:txBody>
                    <a:bodyPr/>
                    <a:lstStyle/>
                    <a:p>
                      <a:pPr algn="ctr"/>
                      <a:r>
                        <a:rPr lang="en-IN" dirty="0"/>
                        <a:t>2019</a:t>
                      </a:r>
                    </a:p>
                  </a:txBody>
                  <a:tcPr anchor="ctr"/>
                </a:tc>
                <a:tc>
                  <a:txBody>
                    <a:bodyPr/>
                    <a:lstStyle/>
                    <a:p>
                      <a:pPr algn="ctr"/>
                      <a:r>
                        <a:rPr lang="en-IN" dirty="0"/>
                        <a:t>CNN</a:t>
                      </a:r>
                    </a:p>
                  </a:txBody>
                  <a:tcPr anchor="ctr"/>
                </a:tc>
                <a:tc>
                  <a:txBody>
                    <a:bodyPr/>
                    <a:lstStyle/>
                    <a:p>
                      <a:pPr algn="ctr"/>
                      <a:r>
                        <a:rPr lang="en-IN" dirty="0"/>
                        <a:t>Cyberbullying Detection</a:t>
                      </a:r>
                    </a:p>
                  </a:txBody>
                  <a:tcPr anchor="ctr"/>
                </a:tc>
                <a:tc>
                  <a:txBody>
                    <a:bodyPr/>
                    <a:lstStyle/>
                    <a:p>
                      <a:pPr algn="ctr"/>
                      <a:r>
                        <a:rPr lang="en-IN" dirty="0"/>
                        <a:t>Low Precision</a:t>
                      </a:r>
                    </a:p>
                  </a:txBody>
                  <a:tcPr anchor="ctr"/>
                </a:tc>
                <a:extLst>
                  <a:ext uri="{0D108BD9-81ED-4DB2-BD59-A6C34878D82A}">
                    <a16:rowId xmlns:a16="http://schemas.microsoft.com/office/drawing/2014/main" val="1397906373"/>
                  </a:ext>
                </a:extLst>
              </a:tr>
              <a:tr h="783119">
                <a:tc>
                  <a:txBody>
                    <a:bodyPr/>
                    <a:lstStyle/>
                    <a:p>
                      <a:pPr algn="ctr"/>
                      <a:r>
                        <a:rPr lang="en-IN" dirty="0" err="1"/>
                        <a:t>Pradheep</a:t>
                      </a:r>
                      <a:r>
                        <a:rPr lang="en-IN" dirty="0"/>
                        <a:t>. T, J L </a:t>
                      </a:r>
                      <a:r>
                        <a:rPr lang="en-IN" dirty="0" err="1"/>
                        <a:t>Sheeba</a:t>
                      </a:r>
                      <a:endParaRPr lang="en-IN" dirty="0"/>
                    </a:p>
                  </a:txBody>
                  <a:tcPr anchor="ctr"/>
                </a:tc>
                <a:tc>
                  <a:txBody>
                    <a:bodyPr/>
                    <a:lstStyle/>
                    <a:p>
                      <a:pPr algn="ctr"/>
                      <a:r>
                        <a:rPr lang="en-IN" dirty="0"/>
                        <a:t>2017</a:t>
                      </a:r>
                    </a:p>
                  </a:txBody>
                  <a:tcPr anchor="ctr"/>
                </a:tc>
                <a:tc>
                  <a:txBody>
                    <a:bodyPr/>
                    <a:lstStyle/>
                    <a:p>
                      <a:pPr algn="ctr"/>
                      <a:r>
                        <a:rPr lang="en-IN" dirty="0"/>
                        <a:t>Naïve Bayes</a:t>
                      </a:r>
                    </a:p>
                  </a:txBody>
                  <a:tcPr anchor="ctr"/>
                </a:tc>
                <a:tc>
                  <a:txBody>
                    <a:bodyPr/>
                    <a:lstStyle/>
                    <a:p>
                      <a:pPr algn="ctr"/>
                      <a:r>
                        <a:rPr lang="en-IN" dirty="0"/>
                        <a:t>Multi-Model Cyberbullying Detection</a:t>
                      </a:r>
                    </a:p>
                  </a:txBody>
                  <a:tcPr anchor="ctr"/>
                </a:tc>
                <a:tc>
                  <a:txBody>
                    <a:bodyPr/>
                    <a:lstStyle/>
                    <a:p>
                      <a:pPr algn="ctr"/>
                      <a:r>
                        <a:rPr lang="en-IN" dirty="0"/>
                        <a:t>Need of new algorithms</a:t>
                      </a:r>
                    </a:p>
                  </a:txBody>
                  <a:tcPr anchor="ctr"/>
                </a:tc>
                <a:extLst>
                  <a:ext uri="{0D108BD9-81ED-4DB2-BD59-A6C34878D82A}">
                    <a16:rowId xmlns:a16="http://schemas.microsoft.com/office/drawing/2014/main" val="1226057695"/>
                  </a:ext>
                </a:extLst>
              </a:tr>
              <a:tr h="1487926">
                <a:tc>
                  <a:txBody>
                    <a:bodyPr/>
                    <a:lstStyle/>
                    <a:p>
                      <a:r>
                        <a:rPr lang="en-IN" sz="1800" b="0" i="0" u="none" strike="noStrike" kern="1200" baseline="0" dirty="0" err="1">
                          <a:solidFill>
                            <a:schemeClr val="dk1"/>
                          </a:solidFill>
                          <a:latin typeface="+mn-lt"/>
                          <a:ea typeface="+mn-ea"/>
                          <a:cs typeface="+mn-cs"/>
                        </a:rPr>
                        <a:t>Tanmayee</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Patange</a:t>
                      </a:r>
                      <a:r>
                        <a:rPr lang="en-IN" sz="1800" b="0" i="0" u="none" strike="noStrike" kern="1200" baseline="0" dirty="0">
                          <a:solidFill>
                            <a:schemeClr val="dk1"/>
                          </a:solidFill>
                          <a:latin typeface="+mn-lt"/>
                          <a:ea typeface="+mn-ea"/>
                          <a:cs typeface="+mn-cs"/>
                        </a:rPr>
                        <a:t>, Jigyasa Singh, Aishwarya </a:t>
                      </a:r>
                      <a:r>
                        <a:rPr lang="en-IN" sz="1800" b="0" i="0" u="none" strike="noStrike" kern="1200" baseline="0" dirty="0" err="1">
                          <a:solidFill>
                            <a:schemeClr val="dk1"/>
                          </a:solidFill>
                          <a:latin typeface="+mn-lt"/>
                          <a:ea typeface="+mn-ea"/>
                          <a:cs typeface="+mn-cs"/>
                        </a:rPr>
                        <a:t>Thorve</a:t>
                      </a:r>
                      <a:r>
                        <a:rPr lang="en-IN" sz="1800" b="0" i="0" u="none" strike="noStrike" kern="1200" baseline="0" dirty="0">
                          <a:solidFill>
                            <a:schemeClr val="dk1"/>
                          </a:solidFill>
                          <a:latin typeface="+mn-lt"/>
                          <a:ea typeface="+mn-ea"/>
                          <a:cs typeface="+mn-cs"/>
                        </a:rPr>
                        <a:t> </a:t>
                      </a:r>
                      <a:endParaRPr lang="en-IN" dirty="0"/>
                    </a:p>
                  </a:txBody>
                  <a:tcPr anchor="ctr"/>
                </a:tc>
                <a:tc>
                  <a:txBody>
                    <a:bodyPr/>
                    <a:lstStyle/>
                    <a:p>
                      <a:pPr algn="ctr"/>
                      <a:r>
                        <a:rPr lang="en-IN" dirty="0"/>
                        <a:t>2019</a:t>
                      </a:r>
                    </a:p>
                  </a:txBody>
                  <a:tcPr anchor="ctr"/>
                </a:tc>
                <a:tc>
                  <a:txBody>
                    <a:bodyPr/>
                    <a:lstStyle/>
                    <a:p>
                      <a:pPr algn="ctr"/>
                      <a:r>
                        <a:rPr lang="en-IN" dirty="0"/>
                        <a:t>CNN</a:t>
                      </a:r>
                    </a:p>
                  </a:txBody>
                  <a:tcPr anchor="ctr"/>
                </a:tc>
                <a:tc>
                  <a:txBody>
                    <a:bodyPr/>
                    <a:lstStyle/>
                    <a:p>
                      <a:pPr algn="ctr"/>
                      <a:r>
                        <a:rPr lang="en-IN" dirty="0"/>
                        <a:t>Multi-input Cyberbullying Detection</a:t>
                      </a:r>
                    </a:p>
                  </a:txBody>
                  <a:tcPr anchor="ctr"/>
                </a:tc>
                <a:tc>
                  <a:txBody>
                    <a:bodyPr/>
                    <a:lstStyle/>
                    <a:p>
                      <a:pPr algn="ctr"/>
                      <a:r>
                        <a:rPr lang="en-IN" dirty="0"/>
                        <a:t>Dataset only consists of Instagram comments</a:t>
                      </a:r>
                    </a:p>
                  </a:txBody>
                  <a:tcPr anchor="ctr"/>
                </a:tc>
                <a:extLst>
                  <a:ext uri="{0D108BD9-81ED-4DB2-BD59-A6C34878D82A}">
                    <a16:rowId xmlns:a16="http://schemas.microsoft.com/office/drawing/2014/main" val="3245914937"/>
                  </a:ext>
                </a:extLst>
              </a:tr>
            </a:tbl>
          </a:graphicData>
        </a:graphic>
      </p:graphicFrame>
    </p:spTree>
    <p:extLst>
      <p:ext uri="{BB962C8B-B14F-4D97-AF65-F5344CB8AC3E}">
        <p14:creationId xmlns:p14="http://schemas.microsoft.com/office/powerpoint/2010/main" val="377340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dirty="0"/>
              <a:t>Creation of a Friendly Chatbot to report Cyberbullying to authorities.</a:t>
            </a:r>
          </a:p>
          <a:p>
            <a:endParaRPr lang="en-GB" dirty="0"/>
          </a:p>
          <a:p>
            <a:r>
              <a:rPr lang="en-GB" dirty="0"/>
              <a:t>Helping a victim during distressed moments through chatbot support.</a:t>
            </a:r>
          </a:p>
          <a:p>
            <a:endParaRPr lang="en-GB" dirty="0"/>
          </a:p>
          <a:p>
            <a:r>
              <a:rPr lang="en-GB" dirty="0"/>
              <a:t>Securely storing Victim’s credentials.</a:t>
            </a:r>
          </a:p>
          <a:p>
            <a:endParaRPr lang="en-GB" dirty="0"/>
          </a:p>
          <a:p>
            <a:r>
              <a:rPr lang="en-GB" dirty="0"/>
              <a:t>User-Friendly Interface.</a:t>
            </a:r>
          </a:p>
          <a:p>
            <a:endParaRPr lang="en-GB" dirty="0"/>
          </a:p>
          <a:p>
            <a:r>
              <a:rPr lang="en-GB" dirty="0"/>
              <a:t>A community to educate against Cyberbullying.</a:t>
            </a: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5" name="TextBox 4">
            <a:extLst>
              <a:ext uri="{FF2B5EF4-FFF2-40B4-BE49-F238E27FC236}">
                <a16:creationId xmlns:a16="http://schemas.microsoft.com/office/drawing/2014/main" id="{5708E5FC-F64C-31D3-06A0-16B8E4B9E9BB}"/>
              </a:ext>
            </a:extLst>
          </p:cNvPr>
          <p:cNvSpPr txBox="1"/>
          <p:nvPr/>
        </p:nvSpPr>
        <p:spPr>
          <a:xfrm>
            <a:off x="489513" y="1409513"/>
            <a:ext cx="11212974" cy="4247317"/>
          </a:xfrm>
          <a:prstGeom prst="rect">
            <a:avLst/>
          </a:prstGeom>
          <a:noFill/>
        </p:spPr>
        <p:txBody>
          <a:bodyPr wrap="square">
            <a:spAutoFit/>
          </a:bodyPr>
          <a:lstStyle/>
          <a:p>
            <a:r>
              <a:rPr lang="en-US" b="1" dirty="0"/>
              <a:t>Real-time Assistance with Chatbot "Billy"</a:t>
            </a:r>
            <a:br>
              <a:rPr lang="en-US" dirty="0"/>
            </a:br>
            <a:r>
              <a:rPr lang="en-US" dirty="0"/>
              <a:t>The chatbot, powered by machine learning using TensorFlow or </a:t>
            </a:r>
            <a:r>
              <a:rPr lang="en-US" dirty="0" err="1"/>
              <a:t>DialogFlow</a:t>
            </a:r>
            <a:r>
              <a:rPr lang="en-US" dirty="0"/>
              <a:t>, provides instant emotional support and practical advice to victims.</a:t>
            </a:r>
          </a:p>
          <a:p>
            <a:endParaRPr lang="en-US" dirty="0"/>
          </a:p>
          <a:p>
            <a:r>
              <a:rPr lang="en-US" b="1" dirty="0"/>
              <a:t>Anonymous Reporting System</a:t>
            </a:r>
            <a:br>
              <a:rPr lang="en-US" dirty="0"/>
            </a:br>
            <a:r>
              <a:rPr lang="en-US" dirty="0"/>
              <a:t>The system will securely forward the collected evidence to the cybercrime department while maintaining the victim’s anonymity. This ensures that victims feel safe reporting incidents without fear of further retaliation. Authentication is managed using JWT.</a:t>
            </a:r>
          </a:p>
          <a:p>
            <a:endParaRPr lang="en-US" dirty="0"/>
          </a:p>
          <a:p>
            <a:r>
              <a:rPr lang="en-US" b="1" dirty="0"/>
              <a:t>Community Support and Education</a:t>
            </a:r>
            <a:br>
              <a:rPr lang="en-US" dirty="0"/>
            </a:br>
            <a:r>
              <a:rPr lang="en-US" dirty="0"/>
              <a:t>The platform fosters a supportive community where victims of cyberbullying can connect and share their experiences.</a:t>
            </a:r>
          </a:p>
          <a:p>
            <a:endParaRPr lang="en-US" dirty="0"/>
          </a:p>
          <a:p>
            <a:r>
              <a:rPr lang="en-US" b="1" dirty="0"/>
              <a:t>Data Collection and Visualization</a:t>
            </a:r>
            <a:br>
              <a:rPr lang="en-US" dirty="0"/>
            </a:br>
            <a:r>
              <a:rPr lang="en-US" dirty="0"/>
              <a:t>Using PostgreSQL as the database, the platform stores incident reports and geographical data. </a:t>
            </a:r>
            <a:endParaRPr lang="en-IN"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6" name="Google Shape;115;p17">
            <a:extLst>
              <a:ext uri="{FF2B5EF4-FFF2-40B4-BE49-F238E27FC236}">
                <a16:creationId xmlns:a16="http://schemas.microsoft.com/office/drawing/2014/main" id="{DA0C14F2-C4A4-D06E-59AC-3F087968014D}"/>
              </a:ext>
            </a:extLst>
          </p:cNvPr>
          <p:cNvSpPr txBox="1">
            <a:spLocks/>
          </p:cNvSpPr>
          <p:nvPr/>
        </p:nvSpPr>
        <p:spPr>
          <a:xfrm>
            <a:off x="581307" y="1778601"/>
            <a:ext cx="10668000" cy="4953000"/>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90500" algn="just">
              <a:spcBef>
                <a:spcPts val="0"/>
              </a:spcBef>
              <a:buClr>
                <a:schemeClr val="dk1"/>
              </a:buClr>
              <a:buSzPct val="100000"/>
              <a:buFont typeface="Arial" pitchFamily="34" charset="0"/>
              <a:buNone/>
            </a:pPr>
            <a:r>
              <a:rPr lang="en-US" dirty="0">
                <a:latin typeface="Cambria" panose="02040503050406030204" pitchFamily="18" charset="0"/>
                <a:ea typeface="Cambria" panose="02040503050406030204" pitchFamily="18" charset="0"/>
              </a:rPr>
              <a:t>Technology Stack Components:</a:t>
            </a:r>
          </a:p>
          <a:p>
            <a:pPr indent="-190500" algn="just">
              <a:spcBef>
                <a:spcPts val="0"/>
              </a:spcBef>
              <a:buClr>
                <a:schemeClr val="dk1"/>
              </a:buClr>
              <a:buSzPct val="100000"/>
              <a:buFont typeface="Arial" pitchFamily="34" charset="0"/>
              <a:buNone/>
            </a:pPr>
            <a:endParaRPr lang="en-US" dirty="0">
              <a:latin typeface="Cambria" panose="02040503050406030204" pitchFamily="18" charset="0"/>
              <a:ea typeface="Cambria" panose="02040503050406030204" pitchFamily="18" charset="0"/>
            </a:endParaRPr>
          </a:p>
          <a:p>
            <a:pPr marL="609600" indent="-457200" algn="just">
              <a:spcBef>
                <a:spcPts val="0"/>
              </a:spcBef>
              <a:buClr>
                <a:schemeClr val="dk1"/>
              </a:buClr>
              <a:buSzPct val="100000"/>
              <a:buFont typeface="+mj-lt"/>
              <a:buAutoNum type="arabicPeriod"/>
            </a:pPr>
            <a:r>
              <a:rPr lang="en-US" dirty="0">
                <a:latin typeface="Cambria" panose="02040503050406030204" pitchFamily="18" charset="0"/>
                <a:ea typeface="Cambria" panose="02040503050406030204" pitchFamily="18" charset="0"/>
              </a:rPr>
              <a:t>Frontend – React.js</a:t>
            </a:r>
          </a:p>
          <a:p>
            <a:pPr marL="609600" indent="-457200" algn="just">
              <a:spcBef>
                <a:spcPts val="0"/>
              </a:spcBef>
              <a:buClr>
                <a:schemeClr val="dk1"/>
              </a:buClr>
              <a:buSzPct val="100000"/>
              <a:buFont typeface="+mj-lt"/>
              <a:buAutoNum type="arabicPeriod"/>
            </a:pPr>
            <a:r>
              <a:rPr lang="en-US" dirty="0">
                <a:latin typeface="Cambria" panose="02040503050406030204" pitchFamily="18" charset="0"/>
                <a:ea typeface="Cambria" panose="02040503050406030204" pitchFamily="18" charset="0"/>
              </a:rPr>
              <a:t>Backend – Express.js</a:t>
            </a:r>
          </a:p>
          <a:p>
            <a:pPr marL="609600" indent="-457200" algn="just">
              <a:spcBef>
                <a:spcPts val="0"/>
              </a:spcBef>
              <a:buClr>
                <a:schemeClr val="dk1"/>
              </a:buClr>
              <a:buSzPct val="100000"/>
              <a:buFont typeface="+mj-lt"/>
              <a:buAutoNum type="arabicPeriod"/>
            </a:pPr>
            <a:r>
              <a:rPr lang="en-US" dirty="0">
                <a:latin typeface="Cambria" panose="02040503050406030204" pitchFamily="18" charset="0"/>
                <a:ea typeface="Cambria" panose="02040503050406030204" pitchFamily="18" charset="0"/>
              </a:rPr>
              <a:t>Database – PostgreSQL</a:t>
            </a:r>
          </a:p>
          <a:p>
            <a:pPr marL="152400" indent="0" algn="just">
              <a:spcBef>
                <a:spcPts val="0"/>
              </a:spcBef>
              <a:buClr>
                <a:schemeClr val="dk1"/>
              </a:buClr>
              <a:buSzPct val="100000"/>
              <a:buFont typeface="Arial" pitchFamily="34" charset="0"/>
              <a:buNone/>
            </a:pPr>
            <a:r>
              <a:rPr lang="en-US" dirty="0">
                <a:latin typeface="Cambria" panose="02040503050406030204" pitchFamily="18" charset="0"/>
                <a:ea typeface="Cambria" panose="02040503050406030204" pitchFamily="18" charset="0"/>
              </a:rPr>
              <a:t>4.   Chatbot – </a:t>
            </a:r>
            <a:r>
              <a:rPr lang="en-US" dirty="0" err="1">
                <a:latin typeface="Cambria" panose="02040503050406030204" pitchFamily="18" charset="0"/>
                <a:ea typeface="Cambria" panose="02040503050406030204" pitchFamily="18" charset="0"/>
              </a:rPr>
              <a:t>Tensorflow</a:t>
            </a:r>
            <a:r>
              <a:rPr lang="en-US" dirty="0">
                <a:latin typeface="Cambria" panose="02040503050406030204" pitchFamily="18" charset="0"/>
                <a:ea typeface="Cambria" panose="02040503050406030204" pitchFamily="18" charset="0"/>
              </a:rPr>
              <a:t> (Python) /LLMs API/</a:t>
            </a:r>
            <a:r>
              <a:rPr lang="en-US" dirty="0" err="1">
                <a:latin typeface="Cambria" panose="02040503050406030204" pitchFamily="18" charset="0"/>
                <a:ea typeface="Cambria" panose="02040503050406030204" pitchFamily="18" charset="0"/>
              </a:rPr>
              <a:t>DialogFlow</a:t>
            </a:r>
            <a:endParaRPr lang="en-US" dirty="0">
              <a:latin typeface="Cambria" panose="02040503050406030204" pitchFamily="18" charset="0"/>
              <a:ea typeface="Cambria" panose="02040503050406030204" pitchFamily="18" charset="0"/>
            </a:endParaRPr>
          </a:p>
          <a:p>
            <a:pPr marL="152400" indent="0" algn="just">
              <a:spcBef>
                <a:spcPts val="0"/>
              </a:spcBef>
              <a:buClr>
                <a:schemeClr val="dk1"/>
              </a:buClr>
              <a:buSzPct val="100000"/>
              <a:buFont typeface="Arial" pitchFamily="34" charset="0"/>
              <a:buNone/>
            </a:pPr>
            <a:r>
              <a:rPr lang="en-US" dirty="0">
                <a:latin typeface="Cambria" panose="02040503050406030204" pitchFamily="18" charset="0"/>
                <a:ea typeface="Cambria" panose="02040503050406030204" pitchFamily="18" charset="0"/>
              </a:rPr>
              <a:t>5.   Data Visualization – D3.js/Chart.js</a:t>
            </a:r>
          </a:p>
          <a:p>
            <a:pPr marL="609600" indent="-457200" algn="just">
              <a:spcBef>
                <a:spcPts val="0"/>
              </a:spcBef>
              <a:buClr>
                <a:schemeClr val="dk1"/>
              </a:buClr>
              <a:buSzPct val="100000"/>
              <a:buFont typeface="Arial" pitchFamily="34" charset="0"/>
              <a:buAutoNum type="arabicPeriod" startAt="6"/>
            </a:pPr>
            <a:r>
              <a:rPr lang="en-US" dirty="0">
                <a:latin typeface="Cambria" panose="02040503050406030204" pitchFamily="18" charset="0"/>
                <a:ea typeface="Cambria" panose="02040503050406030204" pitchFamily="18" charset="0"/>
              </a:rPr>
              <a:t>Hosting – Netlify, AWS/Azure/</a:t>
            </a:r>
            <a:r>
              <a:rPr lang="en-US" dirty="0" err="1">
                <a:latin typeface="Cambria" panose="02040503050406030204" pitchFamily="18" charset="0"/>
                <a:ea typeface="Cambria" panose="02040503050406030204" pitchFamily="18" charset="0"/>
              </a:rPr>
              <a:t>DigitalOcean</a:t>
            </a:r>
            <a:endParaRPr lang="en-US" dirty="0">
              <a:latin typeface="Cambria" panose="02040503050406030204" pitchFamily="18" charset="0"/>
              <a:ea typeface="Cambria" panose="02040503050406030204" pitchFamily="18" charset="0"/>
            </a:endParaRPr>
          </a:p>
          <a:p>
            <a:pPr marL="609600" indent="-457200" algn="just">
              <a:spcBef>
                <a:spcPts val="0"/>
              </a:spcBef>
              <a:buClr>
                <a:schemeClr val="dk1"/>
              </a:buClr>
              <a:buSzPct val="100000"/>
              <a:buFont typeface="Arial" pitchFamily="34" charset="0"/>
              <a:buAutoNum type="arabicPeriod" startAt="6"/>
            </a:pPr>
            <a:r>
              <a:rPr lang="en-US" dirty="0">
                <a:latin typeface="Cambria" panose="02040503050406030204" pitchFamily="18" charset="0"/>
                <a:ea typeface="Cambria" panose="02040503050406030204" pitchFamily="18" charset="0"/>
              </a:rPr>
              <a:t>Authentication - JWT</a:t>
            </a:r>
          </a:p>
          <a:p>
            <a:pPr indent="-190500" algn="just">
              <a:spcBef>
                <a:spcPts val="0"/>
              </a:spcBef>
              <a:buClr>
                <a:schemeClr val="dk1"/>
              </a:buClr>
              <a:buSzPct val="100000"/>
              <a:buFont typeface="Arial" pitchFamily="34" charset="0"/>
              <a:buNone/>
            </a:pPr>
            <a:endParaRPr lang="en-US" dirty="0">
              <a:latin typeface="Cambria" panose="02040503050406030204" pitchFamily="18" charset="0"/>
              <a:ea typeface="Cambria" panose="02040503050406030204" pitchFamily="18" charset="0"/>
            </a:endParaRPr>
          </a:p>
          <a:p>
            <a:pPr indent="-190500" algn="just">
              <a:lnSpc>
                <a:spcPct val="200000"/>
              </a:lnSpc>
              <a:spcBef>
                <a:spcPts val="0"/>
              </a:spcBef>
              <a:buClr>
                <a:schemeClr val="dk1"/>
              </a:buClr>
              <a:buSzPct val="100000"/>
              <a:buFont typeface="Arial" pitchFamily="34" charset="0"/>
              <a:buNone/>
            </a:pPr>
            <a:endParaRPr lang="en-US" dirty="0">
              <a:latin typeface="Cambria" panose="02040503050406030204" pitchFamily="18" charset="0"/>
              <a:ea typeface="Cambria" panose="02040503050406030204" pitchFamily="18" charset="0"/>
            </a:endParaRPr>
          </a:p>
          <a:p>
            <a:pPr indent="-190500" algn="just">
              <a:lnSpc>
                <a:spcPct val="200000"/>
              </a:lnSpc>
              <a:spcBef>
                <a:spcPts val="0"/>
              </a:spcBef>
              <a:buClr>
                <a:schemeClr val="dk1"/>
              </a:buClr>
              <a:buSzPct val="100000"/>
              <a:buFont typeface="Arial" pitchFamily="34" charset="0"/>
              <a:buNone/>
            </a:pPr>
            <a:endParaRPr lang="en-US" dirty="0">
              <a:latin typeface="Cambria" panose="02040503050406030204" pitchFamily="18" charset="0"/>
              <a:ea typeface="Cambria" panose="02040503050406030204" pitchFamily="18" charset="0"/>
            </a:endParaRPr>
          </a:p>
          <a:p>
            <a:pPr indent="-190500" algn="just">
              <a:lnSpc>
                <a:spcPct val="200000"/>
              </a:lnSpc>
              <a:spcBef>
                <a:spcPts val="0"/>
              </a:spcBef>
              <a:buClr>
                <a:schemeClr val="dk1"/>
              </a:buClr>
              <a:buSzPct val="100000"/>
              <a:buFont typeface="Arial" pitchFamily="34" charse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 Diagram</a:t>
            </a:r>
          </a:p>
        </p:txBody>
      </p:sp>
      <p:pic>
        <p:nvPicPr>
          <p:cNvPr id="6" name="Picture 5">
            <a:extLst>
              <a:ext uri="{FF2B5EF4-FFF2-40B4-BE49-F238E27FC236}">
                <a16:creationId xmlns:a16="http://schemas.microsoft.com/office/drawing/2014/main" id="{AABBA8D3-3F05-375A-F07F-49520DFC3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148" y="1173166"/>
            <a:ext cx="7071704" cy="4511668"/>
          </a:xfrm>
          <a:prstGeom prst="rect">
            <a:avLst/>
          </a:prstGeom>
        </p:spPr>
      </p:pic>
    </p:spTree>
    <p:extLst>
      <p:ext uri="{BB962C8B-B14F-4D97-AF65-F5344CB8AC3E}">
        <p14:creationId xmlns:p14="http://schemas.microsoft.com/office/powerpoint/2010/main" val="428523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762000" y="1087017"/>
            <a:ext cx="10668000" cy="4952997"/>
          </a:xfrm>
        </p:spPr>
        <p:txBody>
          <a:bodyPr>
            <a:normAutofit fontScale="92500"/>
          </a:bodyPr>
          <a:lstStyle/>
          <a:p>
            <a:r>
              <a:rPr lang="en-US" b="1" dirty="0"/>
              <a:t>Enhanced Support for Victims</a:t>
            </a:r>
            <a:r>
              <a:rPr lang="en-US" dirty="0"/>
              <a:t>: Victims of cyberbullying will have immediate access to emotional support and resources, which can help them cope with their experiences and reduce feelings of isolation.</a:t>
            </a:r>
          </a:p>
          <a:p>
            <a:endParaRPr lang="en-US" dirty="0"/>
          </a:p>
          <a:p>
            <a:r>
              <a:rPr lang="en-US" b="1" dirty="0"/>
              <a:t>Increased Reporting of Cyberbullying</a:t>
            </a:r>
            <a:r>
              <a:rPr lang="en-US" dirty="0"/>
              <a:t>: By providing an anonymous and secure reporting mechanism, the platform aims to increase the number of reported incidents, facilitating better tracking and response from authorities.</a:t>
            </a:r>
          </a:p>
          <a:p>
            <a:endParaRPr lang="en-US" dirty="0"/>
          </a:p>
          <a:p>
            <a:r>
              <a:rPr lang="en-US" b="1" dirty="0"/>
              <a:t>Long-Term Impact</a:t>
            </a:r>
            <a:r>
              <a:rPr lang="en-US" dirty="0"/>
              <a:t>: Over time, the platform aims to contribute to a significant reduction in cyberbullying incidents by equipping individuals with the tools they need to combat bullying behaviors and by fostering a culture of support and accountability.</a:t>
            </a:r>
            <a:endParaRPr lang="en-GB" dirty="0"/>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88</TotalTime>
  <Words>1279</Words>
  <Application>Microsoft Office PowerPoint</Application>
  <PresentationFormat>Widescreen</PresentationFormat>
  <Paragraphs>165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Cambria</vt:lpstr>
      <vt:lpstr>Century Gothic</vt:lpstr>
      <vt:lpstr>CIDFont+F2</vt:lpstr>
      <vt:lpstr>Verdana</vt:lpstr>
      <vt:lpstr>Bioinformatics</vt:lpstr>
      <vt:lpstr>Billy – Buddy Against Cyber Bullying</vt:lpstr>
      <vt:lpstr>Introduction</vt:lpstr>
      <vt:lpstr>Literature Review</vt:lpstr>
      <vt:lpstr>Literature Review</vt:lpstr>
      <vt:lpstr>Objectives</vt:lpstr>
      <vt:lpstr>Proposed Method</vt:lpstr>
      <vt:lpstr>Methodology</vt:lpstr>
      <vt:lpstr>Architecture Diagram</vt:lpstr>
      <vt:lpstr>Expected Outcomes</vt:lpstr>
      <vt:lpstr>Github Link</vt:lpstr>
      <vt:lpstr>Timeline of the Project (Gantt Chart)</vt:lpstr>
      <vt:lpstr>PowerPoint Presentation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Yashraj .</cp:lastModifiedBy>
  <cp:revision>65</cp:revision>
  <dcterms:created xsi:type="dcterms:W3CDTF">2023-03-16T03:26:27Z</dcterms:created>
  <dcterms:modified xsi:type="dcterms:W3CDTF">2024-10-18T04:19:53Z</dcterms:modified>
</cp:coreProperties>
</file>