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69" r:id="rId4"/>
    <p:sldId id="275" r:id="rId5"/>
    <p:sldId id="268" r:id="rId6"/>
    <p:sldId id="273" r:id="rId7"/>
    <p:sldId id="272" r:id="rId8"/>
    <p:sldId id="271" r:id="rId9"/>
    <p:sldId id="274" r:id="rId10"/>
    <p:sldId id="270" r:id="rId11"/>
    <p:sldId id="265" r:id="rId12"/>
    <p:sldId id="266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210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51/e3sconf/202450701069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186/s12888-022-04238-x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Billy – Buddy Against Cyber Bullying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 CSD-G10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886409593"/>
              </p:ext>
            </p:extLst>
          </p:nvPr>
        </p:nvGraphicFramePr>
        <p:xfrm>
          <a:off x="553347" y="2721840"/>
          <a:ext cx="5418675" cy="219462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Manjula H M,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Professo</a:t>
            </a:r>
            <a:r>
              <a:rPr lang="en-GB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PIP2001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Review-0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FE4785E-2B4B-EB89-16A0-3033E9760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59353"/>
              </p:ext>
            </p:extLst>
          </p:nvPr>
        </p:nvGraphicFramePr>
        <p:xfrm>
          <a:off x="543533" y="2716143"/>
          <a:ext cx="5514300" cy="1817755"/>
        </p:xfrm>
        <a:graphic>
          <a:graphicData uri="http://schemas.openxmlformats.org/drawingml/2006/table">
            <a:tbl>
              <a:tblPr firstRow="1" bandRow="1"/>
              <a:tblGrid>
                <a:gridCol w="2757150">
                  <a:extLst>
                    <a:ext uri="{9D8B030D-6E8A-4147-A177-3AD203B41FA5}">
                      <a16:colId xmlns:a16="http://schemas.microsoft.com/office/drawing/2014/main" val="2007961048"/>
                    </a:ext>
                  </a:extLst>
                </a:gridCol>
                <a:gridCol w="2757150">
                  <a:extLst>
                    <a:ext uri="{9D8B030D-6E8A-4147-A177-3AD203B41FA5}">
                      <a16:colId xmlns:a16="http://schemas.microsoft.com/office/drawing/2014/main" val="3714012414"/>
                    </a:ext>
                  </a:extLst>
                </a:gridCol>
              </a:tblGrid>
              <a:tr h="36355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490514"/>
                  </a:ext>
                </a:extLst>
              </a:tr>
              <a:tr h="363551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20211CSD0156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Yashraj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453314"/>
                  </a:ext>
                </a:extLst>
              </a:tr>
              <a:tr h="363551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20211CSD0170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Nayeem </a:t>
                      </a:r>
                      <a:r>
                        <a:rPr lang="en-IN" sz="1600" dirty="0" err="1"/>
                        <a:t>Laheji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944450"/>
                  </a:ext>
                </a:extLst>
              </a:tr>
              <a:tr h="363551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20211CSD0175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err="1"/>
                        <a:t>Shivakumar</a:t>
                      </a:r>
                      <a:r>
                        <a:rPr lang="en-IN" sz="1600" dirty="0"/>
                        <a:t> </a:t>
                      </a:r>
                      <a:r>
                        <a:rPr lang="en-IN" sz="1600" dirty="0" err="1"/>
                        <a:t>Ramu</a:t>
                      </a:r>
                      <a:r>
                        <a:rPr lang="en-IN" sz="1600" dirty="0"/>
                        <a:t> </a:t>
                      </a:r>
                      <a:r>
                        <a:rPr lang="en-IN" sz="1600" dirty="0" err="1"/>
                        <a:t>Kamate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557134"/>
                  </a:ext>
                </a:extLst>
              </a:tr>
              <a:tr h="363551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20211CSD0181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Bharath 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06339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7C807AC-BCB6-2A0B-0E48-5E5C83776011}"/>
              </a:ext>
            </a:extLst>
          </p:cNvPr>
          <p:cNvGrpSpPr/>
          <p:nvPr/>
        </p:nvGrpSpPr>
        <p:grpSpPr>
          <a:xfrm>
            <a:off x="5433450" y="2627277"/>
            <a:ext cx="1563746" cy="1563742"/>
            <a:chOff x="6414070" y="3473042"/>
            <a:chExt cx="805851" cy="805850"/>
          </a:xfrm>
          <a:effectLst>
            <a:outerShdw blurRad="165100" dist="114300" dir="8100000" algn="tr" rotWithShape="0">
              <a:prstClr val="black">
                <a:alpha val="40000"/>
              </a:prstClr>
            </a:outerShdw>
            <a:reflection blurRad="38100" stA="29000" endPos="92000" dist="38100" dir="5400000" sy="-100000" algn="bl" rotWithShape="0"/>
          </a:effectLst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098991A-5FEE-99C9-5DD8-0AF9609FFF8D}"/>
                </a:ext>
              </a:extLst>
            </p:cNvPr>
            <p:cNvSpPr/>
            <p:nvPr/>
          </p:nvSpPr>
          <p:spPr>
            <a:xfrm>
              <a:off x="6414070" y="3473042"/>
              <a:ext cx="805851" cy="805850"/>
            </a:xfrm>
            <a:prstGeom prst="ellipse">
              <a:avLst/>
            </a:prstGeom>
            <a:solidFill>
              <a:srgbClr val="00B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22AE01C-A3D0-692B-3451-DFED7D08037C}"/>
                </a:ext>
              </a:extLst>
            </p:cNvPr>
            <p:cNvSpPr/>
            <p:nvPr/>
          </p:nvSpPr>
          <p:spPr>
            <a:xfrm>
              <a:off x="6563768" y="3622740"/>
              <a:ext cx="506456" cy="50645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</p:grpSp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triped Right Arrow 5">
            <a:extLst>
              <a:ext uri="{FF2B5EF4-FFF2-40B4-BE49-F238E27FC236}">
                <a16:creationId xmlns:a16="http://schemas.microsoft.com/office/drawing/2014/main" id="{E9046F5E-AF28-9AEB-89C4-847C17EBBC0E}"/>
              </a:ext>
            </a:extLst>
          </p:cNvPr>
          <p:cNvSpPr/>
          <p:nvPr/>
        </p:nvSpPr>
        <p:spPr>
          <a:xfrm>
            <a:off x="534836" y="3081396"/>
            <a:ext cx="901700" cy="695208"/>
          </a:xfrm>
          <a:prstGeom prst="stripedRightArrow">
            <a:avLst/>
          </a:prstGeom>
          <a:gradFill>
            <a:gsLst>
              <a:gs pos="0">
                <a:schemeClr val="bg1">
                  <a:alpha val="30000"/>
                </a:schemeClr>
              </a:gs>
              <a:gs pos="100000">
                <a:schemeClr val="bg1">
                  <a:alpha val="80000"/>
                </a:schemeClr>
              </a:gs>
            </a:gsLst>
            <a:lin ang="0" scaled="0"/>
          </a:gradFill>
          <a:ln w="3175">
            <a:solidFill>
              <a:schemeClr val="bg1">
                <a:lumMod val="75000"/>
                <a:alpha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043B93-DF6C-7606-8F2A-6F282940946F}"/>
              </a:ext>
            </a:extLst>
          </p:cNvPr>
          <p:cNvSpPr txBox="1"/>
          <p:nvPr/>
        </p:nvSpPr>
        <p:spPr>
          <a:xfrm>
            <a:off x="534836" y="3298195"/>
            <a:ext cx="7212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Century Gothic" panose="020B0502020202020204" pitchFamily="34" charset="0"/>
                <a:ea typeface="Arial" charset="0"/>
                <a:cs typeface="Arial" charset="0"/>
              </a:rPr>
              <a:t>Review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854CA58-8D8F-5553-0FE7-C2F94B7637F0}"/>
              </a:ext>
            </a:extLst>
          </p:cNvPr>
          <p:cNvGrpSpPr/>
          <p:nvPr/>
        </p:nvGrpSpPr>
        <p:grpSpPr>
          <a:xfrm>
            <a:off x="1544568" y="2666980"/>
            <a:ext cx="1524040" cy="1524040"/>
            <a:chOff x="5370911" y="714784"/>
            <a:chExt cx="785390" cy="785390"/>
          </a:xfrm>
          <a:effectLst>
            <a:outerShdw blurRad="165100" dist="114300" dir="8100000" algn="tr" rotWithShape="0">
              <a:prstClr val="black">
                <a:alpha val="40000"/>
              </a:prstClr>
            </a:outerShdw>
            <a:reflection blurRad="38100" stA="29000" endPos="92000" dist="38100" dir="5400000" sy="-100000" algn="bl" rotWithShape="0"/>
          </a:effectLst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E8F21BD-5B45-1B52-D4E1-08F48C7BB019}"/>
                </a:ext>
              </a:extLst>
            </p:cNvPr>
            <p:cNvSpPr/>
            <p:nvPr/>
          </p:nvSpPr>
          <p:spPr>
            <a:xfrm>
              <a:off x="5370911" y="714784"/>
              <a:ext cx="785390" cy="785390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A7D75C6-6D7A-46EA-F5E3-B8B983BFE08A}"/>
                </a:ext>
              </a:extLst>
            </p:cNvPr>
            <p:cNvSpPr/>
            <p:nvPr/>
          </p:nvSpPr>
          <p:spPr>
            <a:xfrm>
              <a:off x="5531687" y="875560"/>
              <a:ext cx="463840" cy="46383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FB7FD42-33FC-E498-29E1-F111668E34D9}"/>
              </a:ext>
            </a:extLst>
          </p:cNvPr>
          <p:cNvSpPr txBox="1"/>
          <p:nvPr/>
        </p:nvSpPr>
        <p:spPr>
          <a:xfrm>
            <a:off x="1964969" y="2828835"/>
            <a:ext cx="839753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  <a:ea typeface="Arial" charset="0"/>
                <a:cs typeface="Arial" charset="0"/>
              </a:rPr>
              <a:t>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36DA765-F311-5C4B-6F62-645C4097D980}"/>
              </a:ext>
            </a:extLst>
          </p:cNvPr>
          <p:cNvGrpSpPr/>
          <p:nvPr/>
        </p:nvGrpSpPr>
        <p:grpSpPr>
          <a:xfrm>
            <a:off x="3489009" y="2666979"/>
            <a:ext cx="1524040" cy="1524040"/>
            <a:chOff x="6038094" y="2163610"/>
            <a:chExt cx="785390" cy="785390"/>
          </a:xfrm>
          <a:effectLst>
            <a:outerShdw blurRad="165100" dist="114300" dir="8100000" algn="tr" rotWithShape="0">
              <a:prstClr val="black">
                <a:alpha val="40000"/>
              </a:prstClr>
            </a:outerShdw>
            <a:reflection blurRad="38100" stA="29000" endPos="92000" dist="38100" dir="5400000" sy="-100000" algn="bl" rotWithShape="0"/>
          </a:effectLst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CA88EE9-0A4B-F027-1169-71E7D6969B48}"/>
                </a:ext>
              </a:extLst>
            </p:cNvPr>
            <p:cNvSpPr/>
            <p:nvPr/>
          </p:nvSpPr>
          <p:spPr>
            <a:xfrm>
              <a:off x="6038094" y="2163610"/>
              <a:ext cx="785390" cy="78539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23E025A-605C-653B-033B-BBB960CB2FF4}"/>
                </a:ext>
              </a:extLst>
            </p:cNvPr>
            <p:cNvSpPr/>
            <p:nvPr/>
          </p:nvSpPr>
          <p:spPr>
            <a:xfrm>
              <a:off x="6198870" y="2324386"/>
              <a:ext cx="463840" cy="463838"/>
            </a:xfrm>
            <a:prstGeom prst="ellipse">
              <a:avLst/>
            </a:prstGeom>
            <a:solidFill>
              <a:srgbClr val="5E91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</p:grpSp>
      <p:sp>
        <p:nvSpPr>
          <p:cNvPr id="12" name="Striped Right Arrow 58">
            <a:extLst>
              <a:ext uri="{FF2B5EF4-FFF2-40B4-BE49-F238E27FC236}">
                <a16:creationId xmlns:a16="http://schemas.microsoft.com/office/drawing/2014/main" id="{D06B48E1-23C2-9B2A-CF29-1ABB304F3681}"/>
              </a:ext>
            </a:extLst>
          </p:cNvPr>
          <p:cNvSpPr/>
          <p:nvPr/>
        </p:nvSpPr>
        <p:spPr>
          <a:xfrm>
            <a:off x="2841040" y="3081396"/>
            <a:ext cx="901700" cy="695208"/>
          </a:xfrm>
          <a:prstGeom prst="stripedRightArrow">
            <a:avLst/>
          </a:prstGeom>
          <a:gradFill>
            <a:gsLst>
              <a:gs pos="0">
                <a:schemeClr val="bg1">
                  <a:alpha val="30000"/>
                </a:schemeClr>
              </a:gs>
              <a:gs pos="100000">
                <a:schemeClr val="bg1">
                  <a:alpha val="80000"/>
                </a:schemeClr>
              </a:gs>
            </a:gsLst>
            <a:lin ang="0" scaled="0"/>
          </a:gradFill>
          <a:ln w="3175">
            <a:solidFill>
              <a:schemeClr val="bg1">
                <a:lumMod val="75000"/>
                <a:alpha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53CCAE-129A-3B08-D769-346D3CC282C6}"/>
              </a:ext>
            </a:extLst>
          </p:cNvPr>
          <p:cNvSpPr txBox="1"/>
          <p:nvPr/>
        </p:nvSpPr>
        <p:spPr>
          <a:xfrm>
            <a:off x="3909410" y="2828834"/>
            <a:ext cx="839753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14" name="Striped Right Arrow 61">
            <a:extLst>
              <a:ext uri="{FF2B5EF4-FFF2-40B4-BE49-F238E27FC236}">
                <a16:creationId xmlns:a16="http://schemas.microsoft.com/office/drawing/2014/main" id="{1621C8DA-76F3-7D69-7E3E-9CBBDC29A5E6}"/>
              </a:ext>
            </a:extLst>
          </p:cNvPr>
          <p:cNvSpPr/>
          <p:nvPr/>
        </p:nvSpPr>
        <p:spPr>
          <a:xfrm>
            <a:off x="4809486" y="3081396"/>
            <a:ext cx="901700" cy="695208"/>
          </a:xfrm>
          <a:prstGeom prst="stripedRightArrow">
            <a:avLst/>
          </a:prstGeom>
          <a:gradFill>
            <a:gsLst>
              <a:gs pos="0">
                <a:schemeClr val="bg1">
                  <a:alpha val="30000"/>
                </a:schemeClr>
              </a:gs>
              <a:gs pos="100000">
                <a:schemeClr val="bg1">
                  <a:alpha val="80000"/>
                </a:schemeClr>
              </a:gs>
            </a:gsLst>
            <a:lin ang="0" scaled="0"/>
          </a:gradFill>
          <a:ln w="3175">
            <a:solidFill>
              <a:schemeClr val="bg1">
                <a:lumMod val="75000"/>
                <a:alpha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A6FF0B-7762-2FB2-4044-07BEB20C33A3}"/>
              </a:ext>
            </a:extLst>
          </p:cNvPr>
          <p:cNvSpPr txBox="1"/>
          <p:nvPr/>
        </p:nvSpPr>
        <p:spPr>
          <a:xfrm>
            <a:off x="5866958" y="2808983"/>
            <a:ext cx="839753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  <a:ea typeface="Arial" charset="0"/>
                <a:cs typeface="Arial" charset="0"/>
              </a:rPr>
              <a:t>2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ECEBAE8-975F-0784-C830-E6D7349B4046}"/>
              </a:ext>
            </a:extLst>
          </p:cNvPr>
          <p:cNvGrpSpPr/>
          <p:nvPr/>
        </p:nvGrpSpPr>
        <p:grpSpPr>
          <a:xfrm>
            <a:off x="7490325" y="2565287"/>
            <a:ext cx="1563746" cy="1563742"/>
            <a:chOff x="6414070" y="3473042"/>
            <a:chExt cx="805851" cy="805850"/>
          </a:xfrm>
          <a:effectLst>
            <a:outerShdw blurRad="165100" dist="114300" dir="8100000" algn="tr" rotWithShape="0">
              <a:prstClr val="black">
                <a:alpha val="40000"/>
              </a:prstClr>
            </a:outerShdw>
            <a:reflection blurRad="38100" stA="29000" endPos="92000" dist="38100" dir="5400000" sy="-100000" algn="bl" rotWithShape="0"/>
          </a:effectLst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09004AB-7F9F-00FE-7767-09EB5F9F5DE1}"/>
                </a:ext>
              </a:extLst>
            </p:cNvPr>
            <p:cNvSpPr/>
            <p:nvPr/>
          </p:nvSpPr>
          <p:spPr>
            <a:xfrm>
              <a:off x="6414070" y="3473042"/>
              <a:ext cx="805851" cy="805850"/>
            </a:xfrm>
            <a:prstGeom prst="ellipse">
              <a:avLst/>
            </a:prstGeom>
            <a:solidFill>
              <a:srgbClr val="F0A62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312352A-8606-A732-D374-8D8D8E51C06B}"/>
                </a:ext>
              </a:extLst>
            </p:cNvPr>
            <p:cNvSpPr/>
            <p:nvPr/>
          </p:nvSpPr>
          <p:spPr>
            <a:xfrm>
              <a:off x="6563768" y="3622740"/>
              <a:ext cx="506456" cy="50645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</p:grpSp>
      <p:sp>
        <p:nvSpPr>
          <p:cNvPr id="22" name="Striped Right Arrow 64">
            <a:extLst>
              <a:ext uri="{FF2B5EF4-FFF2-40B4-BE49-F238E27FC236}">
                <a16:creationId xmlns:a16="http://schemas.microsoft.com/office/drawing/2014/main" id="{F0EFC2B8-141C-9745-EA0A-F22D20289DD3}"/>
              </a:ext>
            </a:extLst>
          </p:cNvPr>
          <p:cNvSpPr/>
          <p:nvPr/>
        </p:nvSpPr>
        <p:spPr>
          <a:xfrm>
            <a:off x="6663155" y="3061543"/>
            <a:ext cx="901700" cy="695208"/>
          </a:xfrm>
          <a:prstGeom prst="stripedRightArrow">
            <a:avLst/>
          </a:prstGeom>
          <a:gradFill>
            <a:gsLst>
              <a:gs pos="0">
                <a:schemeClr val="bg1">
                  <a:alpha val="30000"/>
                </a:schemeClr>
              </a:gs>
              <a:gs pos="100000">
                <a:schemeClr val="bg1">
                  <a:alpha val="80000"/>
                </a:schemeClr>
              </a:gs>
            </a:gsLst>
            <a:lin ang="0" scaled="0"/>
          </a:gradFill>
          <a:ln w="3175">
            <a:solidFill>
              <a:schemeClr val="bg1">
                <a:lumMod val="75000"/>
                <a:alpha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6C0642-ADFA-55FA-0244-73C43C3132F8}"/>
              </a:ext>
            </a:extLst>
          </p:cNvPr>
          <p:cNvSpPr txBox="1"/>
          <p:nvPr/>
        </p:nvSpPr>
        <p:spPr>
          <a:xfrm>
            <a:off x="7923833" y="2746993"/>
            <a:ext cx="839753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  <a:ea typeface="Arial" charset="0"/>
                <a:cs typeface="Arial" charset="0"/>
              </a:rPr>
              <a:t>3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B31CBA7-BD92-6712-0035-4023CB3B3A90}"/>
              </a:ext>
            </a:extLst>
          </p:cNvPr>
          <p:cNvGrpSpPr/>
          <p:nvPr/>
        </p:nvGrpSpPr>
        <p:grpSpPr>
          <a:xfrm>
            <a:off x="9862685" y="2565287"/>
            <a:ext cx="1588926" cy="1588926"/>
            <a:chOff x="7947750" y="2592045"/>
            <a:chExt cx="818828" cy="818828"/>
          </a:xfrm>
          <a:effectLst>
            <a:outerShdw blurRad="165100" dist="114300" dir="8100000" algn="tr" rotWithShape="0">
              <a:prstClr val="black">
                <a:alpha val="40000"/>
              </a:prstClr>
            </a:outerShdw>
            <a:reflection blurRad="38100" stA="29000" endPos="92000" dist="38100" dir="5400000" sy="-100000" algn="bl" rotWithShape="0"/>
          </a:effectLst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4D5CB16-B898-0933-6561-62E8F4755ABB}"/>
                </a:ext>
              </a:extLst>
            </p:cNvPr>
            <p:cNvSpPr/>
            <p:nvPr/>
          </p:nvSpPr>
          <p:spPr>
            <a:xfrm>
              <a:off x="7947750" y="2592045"/>
              <a:ext cx="818828" cy="818828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E63FD57-ABD2-EDB0-8DFB-39BB80DC5798}"/>
                </a:ext>
              </a:extLst>
            </p:cNvPr>
            <p:cNvSpPr/>
            <p:nvPr/>
          </p:nvSpPr>
          <p:spPr>
            <a:xfrm>
              <a:off x="8123286" y="2767581"/>
              <a:ext cx="467755" cy="467755"/>
            </a:xfrm>
            <a:prstGeom prst="ellipse">
              <a:avLst/>
            </a:prstGeom>
            <a:solidFill>
              <a:srgbClr val="F0A6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</p:grpSp>
      <p:sp>
        <p:nvSpPr>
          <p:cNvPr id="27" name="Striped Right Arrow 64">
            <a:extLst>
              <a:ext uri="{FF2B5EF4-FFF2-40B4-BE49-F238E27FC236}">
                <a16:creationId xmlns:a16="http://schemas.microsoft.com/office/drawing/2014/main" id="{92D78039-3561-C900-79F9-0AB6499081E0}"/>
              </a:ext>
            </a:extLst>
          </p:cNvPr>
          <p:cNvSpPr/>
          <p:nvPr/>
        </p:nvSpPr>
        <p:spPr>
          <a:xfrm>
            <a:off x="9007528" y="2999554"/>
            <a:ext cx="901700" cy="695208"/>
          </a:xfrm>
          <a:prstGeom prst="stripedRightArrow">
            <a:avLst/>
          </a:prstGeom>
          <a:gradFill>
            <a:gsLst>
              <a:gs pos="0">
                <a:schemeClr val="bg1">
                  <a:alpha val="30000"/>
                </a:schemeClr>
              </a:gs>
              <a:gs pos="100000">
                <a:schemeClr val="bg1">
                  <a:alpha val="80000"/>
                </a:schemeClr>
              </a:gs>
            </a:gsLst>
            <a:lin ang="0" scaled="0"/>
          </a:gradFill>
          <a:ln w="3175">
            <a:solidFill>
              <a:schemeClr val="bg1">
                <a:lumMod val="75000"/>
                <a:alpha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41BBB5-3F23-1CCC-B58C-A0056BEC5E43}"/>
              </a:ext>
            </a:extLst>
          </p:cNvPr>
          <p:cNvSpPr txBox="1"/>
          <p:nvPr/>
        </p:nvSpPr>
        <p:spPr>
          <a:xfrm>
            <a:off x="10203311" y="3159694"/>
            <a:ext cx="839753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  <a:ea typeface="Arial" charset="0"/>
                <a:cs typeface="Arial" charset="0"/>
              </a:rPr>
              <a:t>Final Viva</a:t>
            </a:r>
          </a:p>
          <a:p>
            <a:pPr algn="ctr"/>
            <a:r>
              <a:rPr lang="en-US" sz="1000" b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  <a:ea typeface="Arial" charset="0"/>
                <a:cs typeface="Arial" charset="0"/>
              </a:rPr>
              <a:t>Voce</a:t>
            </a:r>
          </a:p>
        </p:txBody>
      </p:sp>
      <p:sp>
        <p:nvSpPr>
          <p:cNvPr id="29" name="Rounded Rectangle 10">
            <a:extLst>
              <a:ext uri="{FF2B5EF4-FFF2-40B4-BE49-F238E27FC236}">
                <a16:creationId xmlns:a16="http://schemas.microsoft.com/office/drawing/2014/main" id="{4EAD8739-7A12-00A4-9C11-EDAAD72D12F8}"/>
              </a:ext>
            </a:extLst>
          </p:cNvPr>
          <p:cNvSpPr/>
          <p:nvPr/>
        </p:nvSpPr>
        <p:spPr>
          <a:xfrm>
            <a:off x="656516" y="1031916"/>
            <a:ext cx="2869666" cy="1479071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7B002B-F737-BFC3-5727-682909A3FFE9}"/>
              </a:ext>
            </a:extLst>
          </p:cNvPr>
          <p:cNvSpPr txBox="1"/>
          <p:nvPr/>
        </p:nvSpPr>
        <p:spPr>
          <a:xfrm>
            <a:off x="735497" y="1206727"/>
            <a:ext cx="35937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Century Gothic" panose="020B0502020202020204" pitchFamily="34" charset="0"/>
                <a:ea typeface="Arial" charset="0"/>
                <a:cs typeface="Arial" charset="0"/>
              </a:rPr>
              <a:t>       Review 0 • 18-09-2024</a:t>
            </a:r>
          </a:p>
          <a:p>
            <a:endParaRPr lang="en-US" sz="1200" b="1" dirty="0">
              <a:effectLst>
                <a:glow rad="63500">
                  <a:schemeClr val="bg1">
                    <a:alpha val="40000"/>
                  </a:schemeClr>
                </a:glow>
              </a:effectLst>
              <a:latin typeface="Century Gothic" panose="020B0502020202020204" pitchFamily="34" charset="0"/>
              <a:ea typeface="Arial" charset="0"/>
              <a:cs typeface="Arial" charset="0"/>
            </a:endParaRPr>
          </a:p>
          <a:p>
            <a:endParaRPr lang="en-US" sz="1200" b="1" dirty="0">
              <a:effectLst>
                <a:glow rad="63500">
                  <a:schemeClr val="bg1">
                    <a:alpha val="40000"/>
                  </a:schemeClr>
                </a:glow>
              </a:effectLst>
              <a:latin typeface="Century Gothic" panose="020B0502020202020204" pitchFamily="34" charset="0"/>
              <a:ea typeface="Arial" charset="0"/>
              <a:cs typeface="Arial" charset="0"/>
            </a:endParaRPr>
          </a:p>
          <a:p>
            <a:r>
              <a:rPr lang="en-US" sz="1200" b="1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Century Gothic" panose="020B0502020202020204" pitchFamily="34" charset="0"/>
                <a:ea typeface="Arial" charset="0"/>
                <a:cs typeface="Arial" charset="0"/>
              </a:rPr>
              <a:t>     Discuss the Approach of the </a:t>
            </a:r>
          </a:p>
          <a:p>
            <a:r>
              <a:rPr lang="en-US" sz="1200" b="1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Century Gothic" panose="020B0502020202020204" pitchFamily="34" charset="0"/>
                <a:ea typeface="Arial" charset="0"/>
                <a:cs typeface="Arial" charset="0"/>
              </a:rPr>
              <a:t>            Problem Statement</a:t>
            </a:r>
          </a:p>
        </p:txBody>
      </p:sp>
      <p:sp>
        <p:nvSpPr>
          <p:cNvPr id="32" name="Rounded Rectangle 10">
            <a:extLst>
              <a:ext uri="{FF2B5EF4-FFF2-40B4-BE49-F238E27FC236}">
                <a16:creationId xmlns:a16="http://schemas.microsoft.com/office/drawing/2014/main" id="{34A3EE73-BEE5-C4FB-E257-33E2E386299E}"/>
              </a:ext>
            </a:extLst>
          </p:cNvPr>
          <p:cNvSpPr/>
          <p:nvPr/>
        </p:nvSpPr>
        <p:spPr>
          <a:xfrm>
            <a:off x="4063680" y="1042664"/>
            <a:ext cx="3320516" cy="1479071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AEC2F7-EFDD-E7EB-DB3C-69043EDB4C72}"/>
              </a:ext>
            </a:extLst>
          </p:cNvPr>
          <p:cNvSpPr txBox="1"/>
          <p:nvPr/>
        </p:nvSpPr>
        <p:spPr>
          <a:xfrm>
            <a:off x="3888244" y="1154536"/>
            <a:ext cx="35937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Century Gothic" panose="020B0502020202020204" pitchFamily="34" charset="0"/>
                <a:ea typeface="Arial" charset="0"/>
                <a:cs typeface="Arial" charset="0"/>
              </a:rPr>
              <a:t> Review 1 </a:t>
            </a:r>
          </a:p>
          <a:p>
            <a:pPr algn="ctr"/>
            <a:endParaRPr lang="en-US" sz="1200" b="1" dirty="0">
              <a:effectLst>
                <a:glow rad="63500">
                  <a:schemeClr val="bg1">
                    <a:alpha val="40000"/>
                  </a:schemeClr>
                </a:glow>
              </a:effectLst>
              <a:latin typeface="Century Gothic" panose="020B0502020202020204" pitchFamily="34" charset="0"/>
              <a:ea typeface="Arial" charset="0"/>
              <a:cs typeface="Arial" charset="0"/>
            </a:endParaRPr>
          </a:p>
          <a:p>
            <a:pPr algn="ctr"/>
            <a:endParaRPr lang="en-US" sz="1200" b="1" dirty="0">
              <a:effectLst>
                <a:glow rad="63500">
                  <a:schemeClr val="bg1">
                    <a:alpha val="40000"/>
                  </a:schemeClr>
                </a:glow>
              </a:effectLst>
              <a:latin typeface="Century Gothic" panose="020B0502020202020204" pitchFamily="34" charset="0"/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Century Gothic" panose="020B0502020202020204" pitchFamily="34" charset="0"/>
                <a:ea typeface="Arial" charset="0"/>
                <a:cs typeface="Arial" charset="0"/>
              </a:rPr>
              <a:t>     Front-End Area Completion for Billy-Chatbot Website and Cybercrime Portal </a:t>
            </a:r>
          </a:p>
          <a:p>
            <a:pPr algn="ctr"/>
            <a:r>
              <a:rPr lang="en-US" sz="1200" b="1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Century Gothic" panose="020B0502020202020204" pitchFamily="34" charset="0"/>
                <a:ea typeface="Arial" charset="0"/>
                <a:cs typeface="Arial" charset="0"/>
              </a:rPr>
              <a:t>(30% Completion of Project)</a:t>
            </a:r>
          </a:p>
        </p:txBody>
      </p:sp>
      <p:sp>
        <p:nvSpPr>
          <p:cNvPr id="34" name="Rounded Rectangle 10">
            <a:extLst>
              <a:ext uri="{FF2B5EF4-FFF2-40B4-BE49-F238E27FC236}">
                <a16:creationId xmlns:a16="http://schemas.microsoft.com/office/drawing/2014/main" id="{09DC9B8D-904F-5CFF-1EC1-53665DC804A3}"/>
              </a:ext>
            </a:extLst>
          </p:cNvPr>
          <p:cNvSpPr/>
          <p:nvPr/>
        </p:nvSpPr>
        <p:spPr>
          <a:xfrm>
            <a:off x="8116245" y="1031802"/>
            <a:ext cx="3320516" cy="1479071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562BF9-2B77-7423-FC88-92F8455661A6}"/>
              </a:ext>
            </a:extLst>
          </p:cNvPr>
          <p:cNvSpPr txBox="1"/>
          <p:nvPr/>
        </p:nvSpPr>
        <p:spPr>
          <a:xfrm>
            <a:off x="7994458" y="1141370"/>
            <a:ext cx="35937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Century Gothic" panose="020B0502020202020204" pitchFamily="34" charset="0"/>
                <a:ea typeface="Arial" charset="0"/>
                <a:cs typeface="Arial" charset="0"/>
              </a:rPr>
              <a:t> Review 2</a:t>
            </a:r>
          </a:p>
          <a:p>
            <a:pPr algn="ctr"/>
            <a:endParaRPr lang="en-US" sz="1200" b="1" dirty="0">
              <a:effectLst>
                <a:glow rad="63500">
                  <a:schemeClr val="bg1">
                    <a:alpha val="40000"/>
                  </a:schemeClr>
                </a:glow>
              </a:effectLst>
              <a:latin typeface="Century Gothic" panose="020B0502020202020204" pitchFamily="34" charset="0"/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Century Gothic" panose="020B0502020202020204" pitchFamily="34" charset="0"/>
                <a:ea typeface="Arial" charset="0"/>
                <a:cs typeface="Arial" charset="0"/>
              </a:rPr>
              <a:t>Fully-Functional Billy Chatbot that provides support to the victim and registers cyber-bullying to portal </a:t>
            </a:r>
          </a:p>
          <a:p>
            <a:pPr algn="ctr"/>
            <a:r>
              <a:rPr lang="en-US" sz="1200" b="1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Century Gothic" panose="020B0502020202020204" pitchFamily="34" charset="0"/>
                <a:ea typeface="Arial" charset="0"/>
                <a:cs typeface="Arial" charset="0"/>
              </a:rPr>
              <a:t>(70% Completion of Project)</a:t>
            </a:r>
          </a:p>
        </p:txBody>
      </p:sp>
      <p:sp>
        <p:nvSpPr>
          <p:cNvPr id="36" name="Rounded Rectangle 10">
            <a:extLst>
              <a:ext uri="{FF2B5EF4-FFF2-40B4-BE49-F238E27FC236}">
                <a16:creationId xmlns:a16="http://schemas.microsoft.com/office/drawing/2014/main" id="{18355404-6C96-8271-0A4E-1B092D8683D8}"/>
              </a:ext>
            </a:extLst>
          </p:cNvPr>
          <p:cNvSpPr/>
          <p:nvPr/>
        </p:nvSpPr>
        <p:spPr>
          <a:xfrm>
            <a:off x="2274332" y="4547216"/>
            <a:ext cx="3551921" cy="1524040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976A5F-136F-FAA8-B231-3FC45BE83CF3}"/>
              </a:ext>
            </a:extLst>
          </p:cNvPr>
          <p:cNvSpPr txBox="1"/>
          <p:nvPr/>
        </p:nvSpPr>
        <p:spPr>
          <a:xfrm>
            <a:off x="2266785" y="4745265"/>
            <a:ext cx="35937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Century Gothic" panose="020B0502020202020204" pitchFamily="34" charset="0"/>
                <a:ea typeface="Arial" charset="0"/>
                <a:cs typeface="Arial" charset="0"/>
              </a:rPr>
              <a:t> Review 3 </a:t>
            </a:r>
          </a:p>
          <a:p>
            <a:pPr algn="ctr"/>
            <a:endParaRPr lang="en-US" sz="1200" b="1" dirty="0">
              <a:effectLst>
                <a:glow rad="63500">
                  <a:schemeClr val="bg1">
                    <a:alpha val="40000"/>
                  </a:schemeClr>
                </a:glow>
              </a:effectLst>
              <a:latin typeface="Century Gothic" panose="020B0502020202020204" pitchFamily="34" charset="0"/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Century Gothic" panose="020B0502020202020204" pitchFamily="34" charset="0"/>
                <a:ea typeface="Arial" charset="0"/>
                <a:cs typeface="Arial" charset="0"/>
              </a:rPr>
              <a:t>100% completion of project, Billy-Buddy Website with Community and Live Analytics of Cyber-Bullying all hosted on the web</a:t>
            </a:r>
          </a:p>
          <a:p>
            <a:pPr algn="ctr"/>
            <a:endParaRPr lang="en-US" sz="1200" b="1" dirty="0">
              <a:effectLst>
                <a:glow rad="63500">
                  <a:schemeClr val="bg1">
                    <a:alpha val="40000"/>
                  </a:schemeClr>
                </a:glow>
              </a:effectLst>
              <a:latin typeface="Century Gothic" panose="020B0502020202020204" pitchFamily="34" charset="0"/>
              <a:ea typeface="Arial" charset="0"/>
              <a:cs typeface="Arial" charset="0"/>
            </a:endParaRPr>
          </a:p>
          <a:p>
            <a:pPr algn="ctr"/>
            <a:endParaRPr lang="en-US" sz="1200" b="1" dirty="0">
              <a:effectLst>
                <a:glow rad="63500">
                  <a:schemeClr val="bg1">
                    <a:alpha val="40000"/>
                  </a:schemeClr>
                </a:glow>
              </a:effectLst>
              <a:latin typeface="Century Gothic" panose="020B0502020202020204" pitchFamily="34" charset="0"/>
              <a:ea typeface="Arial" charset="0"/>
              <a:cs typeface="Arial" charset="0"/>
            </a:endParaRPr>
          </a:p>
        </p:txBody>
      </p:sp>
      <p:sp>
        <p:nvSpPr>
          <p:cNvPr id="38" name="Rounded Rectangle 10">
            <a:extLst>
              <a:ext uri="{FF2B5EF4-FFF2-40B4-BE49-F238E27FC236}">
                <a16:creationId xmlns:a16="http://schemas.microsoft.com/office/drawing/2014/main" id="{02090C87-0569-2676-3604-9F0560046D90}"/>
              </a:ext>
            </a:extLst>
          </p:cNvPr>
          <p:cNvSpPr/>
          <p:nvPr/>
        </p:nvSpPr>
        <p:spPr>
          <a:xfrm>
            <a:off x="6746328" y="4531645"/>
            <a:ext cx="3551921" cy="1524040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44F1C7-C59C-9931-25B5-6DC53B3341E9}"/>
              </a:ext>
            </a:extLst>
          </p:cNvPr>
          <p:cNvSpPr txBox="1"/>
          <p:nvPr/>
        </p:nvSpPr>
        <p:spPr>
          <a:xfrm>
            <a:off x="6706711" y="4784006"/>
            <a:ext cx="35937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Century Gothic" panose="020B0502020202020204" pitchFamily="34" charset="0"/>
                <a:ea typeface="Arial" charset="0"/>
                <a:cs typeface="Arial" charset="0"/>
              </a:rPr>
              <a:t> Final Viva-Voce</a:t>
            </a:r>
          </a:p>
          <a:p>
            <a:pPr algn="ctr"/>
            <a:endParaRPr lang="en-US" sz="1200" b="1" dirty="0">
              <a:effectLst>
                <a:glow rad="63500">
                  <a:schemeClr val="bg1">
                    <a:alpha val="40000"/>
                  </a:schemeClr>
                </a:glow>
              </a:effectLst>
              <a:latin typeface="Century Gothic" panose="020B0502020202020204" pitchFamily="34" charset="0"/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Century Gothic" panose="020B0502020202020204" pitchFamily="34" charset="0"/>
                <a:ea typeface="Arial" charset="0"/>
                <a:cs typeface="Arial" charset="0"/>
              </a:rPr>
              <a:t>Live Demonstration of the project and submission of the Publication Paper</a:t>
            </a:r>
          </a:p>
          <a:p>
            <a:pPr algn="ctr"/>
            <a:endParaRPr lang="en-US" sz="1200" b="1" dirty="0">
              <a:effectLst>
                <a:glow rad="63500">
                  <a:schemeClr val="bg1">
                    <a:alpha val="40000"/>
                  </a:schemeClr>
                </a:glow>
              </a:effectLst>
              <a:latin typeface="Century Gothic" panose="020B0502020202020204" pitchFamily="34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Kumar, Y. J. N., 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Vanapatla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, R. R., 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Pinamoni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, V. K., 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Kandukuri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, J., 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Almusawi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, M., K., A., 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Kansal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, L., &amp; Kalra, R. (2024). Detecting cyberbullying in social media using text analysis and ensemble techniques. </a:t>
            </a:r>
            <a:r>
              <a:rPr lang="en-IN" i="1" dirty="0">
                <a:latin typeface="Cambria" panose="02040503050406030204" pitchFamily="18" charset="0"/>
                <a:ea typeface="Cambria" panose="02040503050406030204" pitchFamily="18" charset="0"/>
              </a:rPr>
              <a:t>E3S Web of Conferences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N" i="1" dirty="0">
                <a:latin typeface="Cambria" panose="02040503050406030204" pitchFamily="18" charset="0"/>
                <a:ea typeface="Cambria" panose="02040503050406030204" pitchFamily="18" charset="0"/>
              </a:rPr>
              <a:t>507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, 01069.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https://doi.org/10.1051/e3sconf/202450701069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V,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Vijayakumar.,Prasad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Hari (2021). </a:t>
            </a:r>
            <a:r>
              <a:rPr lang="en-US" sz="2400" b="0" i="0" u="none" strike="noStrike" baseline="0" dirty="0">
                <a:latin typeface="CIDFont+F1"/>
              </a:rPr>
              <a:t>Intelligent Chatbot Development for Text based </a:t>
            </a:r>
            <a:r>
              <a:rPr lang="en-IN" sz="2400" b="0" i="0" u="none" strike="noStrike" baseline="0" dirty="0">
                <a:latin typeface="CIDFont+F1"/>
              </a:rPr>
              <a:t>Cyberbullying Prevention.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Maurya, C., Muhammad, T., Dhillon, P., &amp; Maurya, P. (2022). The effects of cyberbullying victimization on depression and suicidal ideation among adolescents and young adults: A three-year cohort study from India. </a:t>
            </a:r>
            <a:r>
              <a:rPr lang="en-IN" i="1" dirty="0">
                <a:latin typeface="Cambria" panose="02040503050406030204" pitchFamily="18" charset="0"/>
                <a:ea typeface="Cambria" panose="02040503050406030204" pitchFamily="18" charset="0"/>
              </a:rPr>
              <a:t>BMC Psychiatry, 22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(1), 599.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https://doi.org/10.1186/s12888-022-04238-x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PSCS200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Organization: AICTE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Category (Hardware / Software / Both) : Software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Description: </a:t>
            </a:r>
          </a:p>
          <a:p>
            <a:pPr marL="76200" indent="0" algn="l">
              <a:buNone/>
            </a:pPr>
            <a:r>
              <a:rPr lang="en-US" sz="1800" b="0" i="0" u="none" strike="noStrike" baseline="0" dirty="0">
                <a:latin typeface="CIDFont+F2"/>
              </a:rPr>
              <a:t>Cyberbullying is a form of harassment on a social/online platform. It has become very common, especially among teenagers.</a:t>
            </a:r>
          </a:p>
          <a:p>
            <a:pPr marL="76200" indent="0" algn="l">
              <a:buNone/>
            </a:pPr>
            <a:r>
              <a:rPr lang="en-US" sz="1800" b="0" i="0" u="none" strike="noStrike" baseline="0" dirty="0">
                <a:latin typeface="CIDFont+F2"/>
              </a:rPr>
              <a:t>Harmful bullying behavior can include posting rumors, threats, sexual remarks, a victims’ personal information , or pejorative</a:t>
            </a:r>
          </a:p>
          <a:p>
            <a:pPr marL="76200" indent="0" algn="l">
              <a:buNone/>
            </a:pPr>
            <a:r>
              <a:rPr lang="en-US" sz="1800" b="0" i="0" u="none" strike="noStrike" baseline="0" dirty="0">
                <a:latin typeface="CIDFont+F2"/>
              </a:rPr>
              <a:t>labels (i.e., hate speech), Bullying or harassment can be identified by repeated behavior and an intent to harm. </a:t>
            </a:r>
            <a:r>
              <a:rPr lang="en-US" sz="1800" dirty="0">
                <a:latin typeface="CIDFont+F2"/>
              </a:rPr>
              <a:t>v</a:t>
            </a:r>
            <a:r>
              <a:rPr lang="en-US" sz="1800" b="0" i="0" u="none" strike="noStrike" baseline="0" dirty="0">
                <a:latin typeface="CIDFont+F2"/>
              </a:rPr>
              <a:t>ictims may</a:t>
            </a:r>
          </a:p>
          <a:p>
            <a:pPr marL="76200" indent="0" algn="l">
              <a:buNone/>
            </a:pPr>
            <a:r>
              <a:rPr lang="en-US" sz="1800" b="0" i="0" u="none" strike="noStrike" baseline="0" dirty="0">
                <a:latin typeface="CIDFont+F2"/>
              </a:rPr>
              <a:t>have lower self-esteem, increased suicidal ideation, and a variety of emotional responses, including being scared, frustrated,</a:t>
            </a:r>
          </a:p>
          <a:p>
            <a:pPr marL="76200" indent="0" algn="l">
              <a:buNone/>
            </a:pPr>
            <a:r>
              <a:rPr lang="en-US" sz="1800" b="0" i="0" u="none" strike="noStrike" baseline="0" dirty="0">
                <a:latin typeface="CIDFont+F2"/>
              </a:rPr>
              <a:t>angry, and depressed. Our Website: Provides instant help through a user-friendly chatbot (“Billy”) which not only comforts the</a:t>
            </a:r>
          </a:p>
          <a:p>
            <a:pPr marL="76200" indent="0" algn="l">
              <a:buNone/>
            </a:pPr>
            <a:r>
              <a:rPr lang="en-US" sz="1800" b="0" i="0" u="none" strike="noStrike" baseline="0" dirty="0">
                <a:latin typeface="CIDFont+F2"/>
              </a:rPr>
              <a:t>victim but also reports the person behind, to the cyber-crime department keeping the user’s identity anonymous. It will provoke</a:t>
            </a:r>
          </a:p>
          <a:p>
            <a:pPr marL="76200" indent="0" algn="l">
              <a:buNone/>
            </a:pPr>
            <a:r>
              <a:rPr lang="en-US" sz="1800" b="0" i="0" u="none" strike="noStrike" baseline="0" dirty="0">
                <a:latin typeface="CIDFont+F2"/>
              </a:rPr>
              <a:t>the victim to provide important information and evidences. It will also calculate the statistics of cyber-crimes in an area visible</a:t>
            </a:r>
          </a:p>
          <a:p>
            <a:pPr marL="76200" indent="0" algn="l">
              <a:buNone/>
            </a:pPr>
            <a:r>
              <a:rPr lang="en-US" sz="1800" b="0" i="0" u="none" strike="noStrike" baseline="0" dirty="0">
                <a:latin typeface="CIDFont+F2"/>
              </a:rPr>
              <a:t>to the cyber crime department to keep a track of crimes on a regular basis. The areas with red alert will be given more focus in</a:t>
            </a:r>
          </a:p>
          <a:p>
            <a:pPr marL="76200" indent="0" algn="l">
              <a:buNone/>
            </a:pPr>
            <a:r>
              <a:rPr lang="en-US" sz="1800" b="0" i="0" u="none" strike="noStrike" baseline="0" dirty="0">
                <a:latin typeface="CIDFont+F2"/>
              </a:rPr>
              <a:t>any part of the country. Tips and defense tactics would be mentioned on the website to guide the youth and others. Connects</a:t>
            </a:r>
          </a:p>
          <a:p>
            <a:pPr marL="76200" indent="0" algn="l">
              <a:buNone/>
            </a:pPr>
            <a:r>
              <a:rPr lang="en-US" sz="1800" b="0" i="0" u="none" strike="noStrike" baseline="0" dirty="0">
                <a:latin typeface="CIDFont+F2"/>
              </a:rPr>
              <a:t>the people across the country who have already faced cyber-bullying by forming a community which would help the victims to</a:t>
            </a:r>
          </a:p>
          <a:p>
            <a:pPr marL="76200" indent="0" algn="l">
              <a:buNone/>
            </a:pPr>
            <a:r>
              <a:rPr lang="en-US" sz="1800" b="0" i="0" u="none" strike="noStrike" baseline="0" dirty="0">
                <a:latin typeface="CIDFont+F2"/>
              </a:rPr>
              <a:t>learn from the experiences of the formers. We would incorporate Q&amp;A sessions and let them share experiences online. All the</a:t>
            </a:r>
          </a:p>
          <a:p>
            <a:pPr marL="76200" indent="0" algn="l">
              <a:buNone/>
            </a:pPr>
            <a:r>
              <a:rPr lang="en-US" sz="1800" b="0" i="0" u="none" strike="noStrike" baseline="0" dirty="0">
                <a:latin typeface="CIDFont+F2"/>
              </a:rPr>
              <a:t>data will be kept anonymous so that it cannot be used in a negative way.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Difficulty Level: Medium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192604-4158-F831-D30B-8F59DF0BA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282" y="209135"/>
            <a:ext cx="9127435" cy="47614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E4B0F6-7801-C981-9ECD-4003698A28AB}"/>
              </a:ext>
            </a:extLst>
          </p:cNvPr>
          <p:cNvSpPr txBox="1"/>
          <p:nvPr/>
        </p:nvSpPr>
        <p:spPr>
          <a:xfrm>
            <a:off x="790700" y="5257386"/>
            <a:ext cx="1061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surveys conducted in two most-populated Indian states of Uttar Pradesh and Bihar., 2015-16, 2018-19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032813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Github link provided should have public access permission.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500809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Technology Stack Components: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0960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Frontend – React.js</a:t>
            </a:r>
          </a:p>
          <a:p>
            <a:pPr marL="60960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Backend – Express.js</a:t>
            </a:r>
          </a:p>
          <a:p>
            <a:pPr marL="60960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Database – PostgreSQL</a:t>
            </a:r>
          </a:p>
          <a:p>
            <a:pPr marL="1524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4.   Chatbot –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Tensorflow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(Python) /LLMs API/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DialogFlow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5.   Data Visualization – D3.js/Chart.js</a:t>
            </a:r>
          </a:p>
          <a:p>
            <a:pPr marL="1524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6.   Hosting – Netlify, AWS/Azure/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DigitalOcean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762000" y="13716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Software and Hardware Requirements: </a:t>
            </a:r>
          </a:p>
          <a:p>
            <a:pPr marL="609600" lvl="0" indent="-4572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VSCode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– Visual Studio Code software for developing frontend and backend of the application.</a:t>
            </a:r>
          </a:p>
          <a:p>
            <a:pPr marL="609600" lvl="0" indent="-4572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Postman – To Test Application APIs.</a:t>
            </a:r>
          </a:p>
          <a:p>
            <a:pPr marL="609600" lvl="0" indent="-4572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 – For Version Control System</a:t>
            </a:r>
          </a:p>
          <a:p>
            <a:pPr marL="609600" lvl="0" indent="-4572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PyCharm – For training the Machine Learning Model if Python libraries are used.</a:t>
            </a:r>
          </a:p>
          <a:p>
            <a:pPr marL="609600" lvl="0" indent="-4572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CE26A4-532E-589B-9A49-4AD8C54D6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653" y="1223625"/>
            <a:ext cx="7780694" cy="490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55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32E80A-F109-4B6C-1038-6BF577DF4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666" y="218661"/>
            <a:ext cx="9598667" cy="584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865815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817</Words>
  <Application>Microsoft Office PowerPoint</Application>
  <PresentationFormat>Widescreen</PresentationFormat>
  <Paragraphs>111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Cambria</vt:lpstr>
      <vt:lpstr>Century Gothic</vt:lpstr>
      <vt:lpstr>CIDFont+F1</vt:lpstr>
      <vt:lpstr>CIDFont+F2</vt:lpstr>
      <vt:lpstr>Verdana</vt:lpstr>
      <vt:lpstr>Wingdings</vt:lpstr>
      <vt:lpstr>Bioinformatics</vt:lpstr>
      <vt:lpstr>Billy – Buddy Against Cyber Bullying</vt:lpstr>
      <vt:lpstr>Content</vt:lpstr>
      <vt:lpstr>Problem Statement Number: PSCS200</vt:lpstr>
      <vt:lpstr>PowerPoint Presentation</vt:lpstr>
      <vt:lpstr>Github Link</vt:lpstr>
      <vt:lpstr>Analysis of Problem Statement</vt:lpstr>
      <vt:lpstr>Analysis of Problem Statement (contd...)</vt:lpstr>
      <vt:lpstr>Analysis of Problem Statement (contd...)</vt:lpstr>
      <vt:lpstr>PowerPoint Presentation</vt:lpstr>
      <vt:lpstr>Timeline of the Project (Gantt Chart)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Yashraj .</cp:lastModifiedBy>
  <cp:revision>81</cp:revision>
  <dcterms:modified xsi:type="dcterms:W3CDTF">2024-09-18T02:40:34Z</dcterms:modified>
</cp:coreProperties>
</file>