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hunk Five" charset="1" panose="00000500000000000000"/>
      <p:regular r:id="rId22"/>
    </p:embeddedFont>
    <p:embeddedFont>
      <p:font typeface="Bitter Bold" charset="1" panose="02000000000000000000"/>
      <p:regular r:id="rId23"/>
    </p:embeddedFont>
    <p:embeddedFont>
      <p:font typeface="Bitter" charset="1" panose="02000000000000000000"/>
      <p:regular r:id="rId24"/>
    </p:embeddedFont>
    <p:embeddedFont>
      <p:font typeface="Times New Roman" charset="1" panose="02030502070405020303"/>
      <p:regular r:id="rId25"/>
    </p:embeddedFont>
    <p:embeddedFont>
      <p:font typeface="Times New Roman Bold" charset="1" panose="020308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8526" y="0"/>
            <a:ext cx="20663151" cy="5823766"/>
          </a:xfrm>
          <a:custGeom>
            <a:avLst/>
            <a:gdLst/>
            <a:ahLst/>
            <a:cxnLst/>
            <a:rect r="r" b="b" t="t" l="l"/>
            <a:pathLst>
              <a:path h="5823766" w="20663151">
                <a:moveTo>
                  <a:pt x="0" y="0"/>
                </a:moveTo>
                <a:lnTo>
                  <a:pt x="20663151" y="0"/>
                </a:lnTo>
                <a:lnTo>
                  <a:pt x="20663151" y="5823766"/>
                </a:lnTo>
                <a:lnTo>
                  <a:pt x="0" y="5823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970" r="0" b="-425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9182474"/>
          </a:xfrm>
          <a:custGeom>
            <a:avLst/>
            <a:gdLst/>
            <a:ahLst/>
            <a:cxnLst/>
            <a:rect r="r" b="b" t="t" l="l"/>
            <a:pathLst>
              <a:path h="9182474" w="18288000">
                <a:moveTo>
                  <a:pt x="0" y="0"/>
                </a:moveTo>
                <a:lnTo>
                  <a:pt x="18288000" y="0"/>
                </a:lnTo>
                <a:lnTo>
                  <a:pt x="18288000" y="9182474"/>
                </a:lnTo>
                <a:lnTo>
                  <a:pt x="0" y="91824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58" r="0" b="-966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06883" y="5941344"/>
            <a:ext cx="20831766" cy="4878655"/>
          </a:xfrm>
          <a:custGeom>
            <a:avLst/>
            <a:gdLst/>
            <a:ahLst/>
            <a:cxnLst/>
            <a:rect r="r" b="b" t="t" l="l"/>
            <a:pathLst>
              <a:path h="4878655" w="20831766">
                <a:moveTo>
                  <a:pt x="0" y="0"/>
                </a:moveTo>
                <a:lnTo>
                  <a:pt x="20831766" y="0"/>
                </a:lnTo>
                <a:lnTo>
                  <a:pt x="20831766" y="4878655"/>
                </a:lnTo>
                <a:lnTo>
                  <a:pt x="0" y="4878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5297" r="0" b="-5124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45619" y="2749958"/>
            <a:ext cx="12090285" cy="146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1"/>
              </a:lnSpc>
              <a:spcBef>
                <a:spcPct val="0"/>
              </a:spcBef>
            </a:pPr>
            <a:r>
              <a:rPr lang="en-US" sz="3979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Enhanced Asset Management for Municipal Corporations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47352" y="5065300"/>
            <a:ext cx="3486820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FFFFFF"/>
                </a:solidFill>
                <a:latin typeface="Bitter Bold"/>
                <a:ea typeface="Bitter Bold"/>
                <a:cs typeface="Bitter Bold"/>
                <a:sym typeface="Bitter Bold"/>
              </a:rPr>
              <a:t>BIG BANG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51873" y="6999591"/>
            <a:ext cx="5901873" cy="2789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4211" indent="-417105" lvl="1">
              <a:lnSpc>
                <a:spcPts val="5409"/>
              </a:lnSpc>
              <a:buAutoNum type="arabicPeriod" startAt="1"/>
            </a:pPr>
            <a:r>
              <a:rPr lang="en-US" sz="3863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Om Sharma</a:t>
            </a:r>
          </a:p>
          <a:p>
            <a:pPr algn="just" marL="834211" indent="-417105" lvl="1">
              <a:lnSpc>
                <a:spcPts val="5409"/>
              </a:lnSpc>
              <a:buAutoNum type="arabicPeriod" startAt="1"/>
            </a:pPr>
            <a:r>
              <a:rPr lang="en-US" sz="3863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Vaibhav Waghmare</a:t>
            </a:r>
          </a:p>
          <a:p>
            <a:pPr algn="just" marL="834211" indent="-417105" lvl="1">
              <a:lnSpc>
                <a:spcPts val="5409"/>
              </a:lnSpc>
              <a:buAutoNum type="arabicPeriod" startAt="1"/>
            </a:pPr>
            <a:r>
              <a:rPr lang="en-US" sz="3863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Vibhaeo Mudia </a:t>
            </a:r>
          </a:p>
          <a:p>
            <a:pPr algn="just" marL="834211" indent="-417105" lvl="1">
              <a:lnSpc>
                <a:spcPts val="5409"/>
              </a:lnSpc>
              <a:buAutoNum type="arabicPeriod" startAt="1"/>
            </a:pPr>
            <a:r>
              <a:rPr lang="en-US" sz="3863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Yashraj Gharte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3563" y="9237497"/>
            <a:ext cx="7953183" cy="724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6"/>
              </a:lnSpc>
              <a:spcBef>
                <a:spcPct val="0"/>
              </a:spcBef>
            </a:pPr>
            <a:r>
              <a:rPr lang="en-US" sz="3804">
                <a:solidFill>
                  <a:srgbClr val="FFFFFF"/>
                </a:solidFill>
                <a:latin typeface="Chunk Five"/>
                <a:ea typeface="Chunk Five"/>
                <a:cs typeface="Chunk Five"/>
                <a:sym typeface="Chunk Five"/>
              </a:rPr>
              <a:t>Taking City Ahead and beyond !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59000" y="309151"/>
            <a:ext cx="8000851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Overview of Departments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0756" y="1517951"/>
            <a:ext cx="15392400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Roadways: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Description: Overseeing the construction, maintenance, and repair of city roads.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Challenges: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Identifying areas requiring immediate maintenance.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Tracking the status of repairs and upgrades.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Ensuring that the road network remains safe and functional.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756" y="5795802"/>
            <a:ext cx="17200959" cy="2665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63"/>
              </a:lnSpc>
              <a:spcBef>
                <a:spcPct val="0"/>
              </a:spcBef>
            </a:pPr>
            <a:r>
              <a:rPr lang="en-US" sz="304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Streetlights:</a:t>
            </a:r>
          </a:p>
          <a:p>
            <a:pPr algn="just" marL="657451" indent="-328726" lvl="1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Description: Managing the installation, maintenance, and replacement of street lighting.</a:t>
            </a:r>
          </a:p>
          <a:p>
            <a:pPr algn="just" marL="657451" indent="-328726" lvl="1">
              <a:lnSpc>
                <a:spcPts val="4263"/>
              </a:lnSpc>
              <a:buFont typeface="Arial"/>
              <a:buChar char="•"/>
            </a:pPr>
            <a:r>
              <a:rPr lang="en-US" sz="304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Challenges:</a:t>
            </a:r>
          </a:p>
          <a:p>
            <a:pPr algn="just" marL="1314902" indent="-438301" lvl="2">
              <a:lnSpc>
                <a:spcPts val="4263"/>
              </a:lnSpc>
              <a:buFont typeface="Arial"/>
              <a:buChar char="⚬"/>
            </a:pPr>
            <a:r>
              <a:rPr lang="en-US" sz="304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Monitoring the functionality of streetlights.</a:t>
            </a:r>
          </a:p>
          <a:p>
            <a:pPr algn="just" marL="1314902" indent="-438301" lvl="2">
              <a:lnSpc>
                <a:spcPts val="4263"/>
              </a:lnSpc>
              <a:buFont typeface="Arial"/>
              <a:buChar char="⚬"/>
            </a:pPr>
            <a:r>
              <a:rPr lang="en-US" sz="304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Addressing outages promptly to ensure public safety.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4437" y="1333430"/>
            <a:ext cx="14750515" cy="381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915" indent="-381457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Description:</a:t>
            </a:r>
          </a:p>
          <a:p>
            <a:pPr algn="l" marL="1525830" indent="-508610" lvl="2">
              <a:lnSpc>
                <a:spcPts val="4947"/>
              </a:lnSpc>
              <a:buFont typeface="Arial"/>
              <a:buChar char="⚬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the location and status of all assets on an interactive map.</a:t>
            </a:r>
          </a:p>
          <a:p>
            <a:pPr algn="l" marL="1525830" indent="-508610" lvl="2">
              <a:lnSpc>
                <a:spcPts val="4947"/>
              </a:lnSpc>
              <a:buFont typeface="Arial"/>
              <a:buChar char="⚬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comprehensive view of the city’s infrastructure.</a:t>
            </a:r>
          </a:p>
          <a:p>
            <a:pPr algn="l" marL="762915" indent="-381457" lvl="1">
              <a:lnSpc>
                <a:spcPts val="4947"/>
              </a:lnSpc>
              <a:buFont typeface="Arial"/>
              <a:buChar char="•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</a:p>
          <a:p>
            <a:pPr algn="l" marL="1525830" indent="-508610" lvl="2">
              <a:lnSpc>
                <a:spcPts val="4947"/>
              </a:lnSpc>
              <a:buFont typeface="Arial"/>
              <a:buChar char="⚬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Quickly identifying problem areas and addressing them promptly.</a:t>
            </a:r>
          </a:p>
          <a:p>
            <a:pPr algn="l" marL="1525830" indent="-508610" lvl="2">
              <a:lnSpc>
                <a:spcPts val="4947"/>
              </a:lnSpc>
              <a:buFont typeface="Arial"/>
              <a:buChar char="⚬"/>
            </a:pPr>
            <a:r>
              <a:rPr lang="en-US" sz="35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maintenance progress and ensuring complete coverage.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40678" y="162739"/>
            <a:ext cx="6789001" cy="99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6"/>
              </a:lnSpc>
              <a:spcBef>
                <a:spcPct val="0"/>
              </a:spcBef>
            </a:pPr>
            <a:r>
              <a:rPr lang="en-US" sz="508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GeoFencing of Inventory: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34" t="-9833" r="0" b="-353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55765"/>
            <a:ext cx="18435199" cy="8382807"/>
          </a:xfrm>
          <a:custGeom>
            <a:avLst/>
            <a:gdLst/>
            <a:ahLst/>
            <a:cxnLst/>
            <a:rect r="r" b="b" t="t" l="l"/>
            <a:pathLst>
              <a:path h="8382807" w="18435199">
                <a:moveTo>
                  <a:pt x="0" y="0"/>
                </a:moveTo>
                <a:lnTo>
                  <a:pt x="18435199" y="0"/>
                </a:lnTo>
                <a:lnTo>
                  <a:pt x="18435199" y="8382807"/>
                </a:lnTo>
                <a:lnTo>
                  <a:pt x="0" y="8382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941" t="0" r="-17168" b="-314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0432" y="-123825"/>
            <a:ext cx="4812858" cy="1154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5"/>
              </a:lnSpc>
              <a:spcBef>
                <a:spcPct val="0"/>
              </a:spcBef>
            </a:pPr>
            <a:r>
              <a:rPr lang="en-US" sz="6403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GeoFencing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95097" y="154288"/>
            <a:ext cx="14326357" cy="180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Data Integration, Analytics, and Community Engagement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7417" y="2096391"/>
            <a:ext cx="14308788" cy="2850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Data Integration:</a:t>
            </a:r>
          </a:p>
          <a:p>
            <a:pPr algn="just" marL="795617" indent="-397808" lvl="1">
              <a:lnSpc>
                <a:spcPts val="5159"/>
              </a:lnSpc>
              <a:buFont typeface="Arial"/>
              <a:buChar char="•"/>
            </a:pPr>
            <a:r>
              <a:rPr lang="en-US" sz="36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Centralized platform integrating data from sensors,  maintenance logs, and financial systems.</a:t>
            </a:r>
          </a:p>
          <a:p>
            <a:pPr algn="just">
              <a:lnSpc>
                <a:spcPts val="683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7417" y="4283704"/>
            <a:ext cx="16834148" cy="194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4"/>
              </a:lnSpc>
            </a:pPr>
            <a:r>
              <a:rPr lang="en-US" sz="3796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Analytics:</a:t>
            </a:r>
          </a:p>
          <a:p>
            <a:pPr algn="l" marL="762354" indent="-381177" lvl="1">
              <a:lnSpc>
                <a:spcPts val="4943"/>
              </a:lnSpc>
              <a:buFont typeface="Arial"/>
              <a:buChar char="•"/>
            </a:pPr>
            <a:r>
              <a:rPr lang="en-US" sz="353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  </a:t>
            </a:r>
            <a:r>
              <a:rPr lang="en-US" sz="353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Insights into asset performance and utilization.</a:t>
            </a:r>
          </a:p>
          <a:p>
            <a:pPr algn="l" marL="762354" indent="-381177" lvl="1">
              <a:lnSpc>
                <a:spcPts val="4943"/>
              </a:lnSpc>
              <a:buFont typeface="Arial"/>
              <a:buChar char="•"/>
            </a:pPr>
            <a:r>
              <a:rPr lang="en-US" sz="353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   Visualization tools for easy data interpretation.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417" y="6543748"/>
            <a:ext cx="18966823" cy="194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Future Enhancements:</a:t>
            </a:r>
          </a:p>
          <a:p>
            <a:pPr algn="just" marL="762128" indent="-381064" lvl="1">
              <a:lnSpc>
                <a:spcPts val="4942"/>
              </a:lnSpc>
              <a:buFont typeface="Arial"/>
              <a:buChar char="•"/>
            </a:pPr>
            <a:r>
              <a:rPr lang="en-US" sz="3530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 </a:t>
            </a:r>
            <a:r>
              <a:rPr lang="en-US" sz="3530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 Integration of more departments and assets.</a:t>
            </a:r>
          </a:p>
          <a:p>
            <a:pPr algn="just" marL="762128" indent="-381064" lvl="1">
              <a:lnSpc>
                <a:spcPts val="4942"/>
              </a:lnSpc>
              <a:buFont typeface="Arial"/>
              <a:buChar char="•"/>
            </a:pPr>
            <a:r>
              <a:rPr lang="en-US" sz="3530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   Advanced analytics and reporting features.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0439" y="152656"/>
            <a:ext cx="4883200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Analytic Charts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207986"/>
            <a:ext cx="18288000" cy="259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901" indent="-311451" lvl="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Description</a:t>
            </a:r>
            <a:r>
              <a:rPr lang="en-US" sz="28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: A comprehensive dashboard providing real-time data visualization and analysis for informed decision-making.</a:t>
            </a:r>
          </a:p>
          <a:p>
            <a:pPr algn="l" marL="622901" indent="-311451" lvl="1">
              <a:lnSpc>
                <a:spcPts val="4039"/>
              </a:lnSpc>
              <a:buFont typeface="Arial"/>
              <a:buChar char="•"/>
            </a:pPr>
            <a:r>
              <a:rPr lang="en-US" sz="2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Features:</a:t>
            </a:r>
          </a:p>
          <a:p>
            <a:pPr algn="l" marL="1245802" indent="-415267" lvl="2">
              <a:lnSpc>
                <a:spcPts val="4039"/>
              </a:lnSpc>
              <a:buFont typeface="Arial"/>
              <a:buChar char="⚬"/>
            </a:pPr>
            <a:r>
              <a:rPr lang="en-US" sz="2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Interactive Charts:</a:t>
            </a:r>
            <a:r>
              <a:rPr lang="en-US" sz="28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 The dashboard includes a variety of interactive charts to visualize data trends and patterns.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403033" y="3462105"/>
            <a:ext cx="12642169" cy="5876467"/>
          </a:xfrm>
          <a:custGeom>
            <a:avLst/>
            <a:gdLst/>
            <a:ahLst/>
            <a:cxnLst/>
            <a:rect r="r" b="b" t="t" l="l"/>
            <a:pathLst>
              <a:path h="5876467" w="12642169">
                <a:moveTo>
                  <a:pt x="0" y="0"/>
                </a:moveTo>
                <a:lnTo>
                  <a:pt x="12642169" y="0"/>
                </a:lnTo>
                <a:lnTo>
                  <a:pt x="12642169" y="5876467"/>
                </a:lnTo>
                <a:lnTo>
                  <a:pt x="0" y="58764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214" t="-26146" r="-1744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336" y="1481973"/>
            <a:ext cx="17055327" cy="8805027"/>
          </a:xfrm>
          <a:custGeom>
            <a:avLst/>
            <a:gdLst/>
            <a:ahLst/>
            <a:cxnLst/>
            <a:rect r="r" b="b" t="t" l="l"/>
            <a:pathLst>
              <a:path h="8805027" w="17055327">
                <a:moveTo>
                  <a:pt x="0" y="0"/>
                </a:moveTo>
                <a:lnTo>
                  <a:pt x="17055328" y="0"/>
                </a:lnTo>
                <a:lnTo>
                  <a:pt x="17055328" y="8805027"/>
                </a:lnTo>
                <a:lnTo>
                  <a:pt x="0" y="8805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616336" y="127919"/>
            <a:ext cx="4370166" cy="1167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5"/>
              </a:lnSpc>
              <a:spcBef>
                <a:spcPct val="0"/>
              </a:spcBef>
            </a:pPr>
            <a:r>
              <a:rPr lang="en-US" sz="6403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Dashboard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324"/>
            <a:ext cx="18288000" cy="10269676"/>
          </a:xfrm>
          <a:custGeom>
            <a:avLst/>
            <a:gdLst/>
            <a:ahLst/>
            <a:cxnLst/>
            <a:rect r="r" b="b" t="t" l="l"/>
            <a:pathLst>
              <a:path h="10269676" w="18288000">
                <a:moveTo>
                  <a:pt x="0" y="0"/>
                </a:moveTo>
                <a:lnTo>
                  <a:pt x="18288000" y="0"/>
                </a:lnTo>
                <a:lnTo>
                  <a:pt x="18288000" y="10269676"/>
                </a:lnTo>
                <a:lnTo>
                  <a:pt x="0" y="10269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5" t="0" r="-685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32077" y="2343662"/>
            <a:ext cx="3350066" cy="4560092"/>
          </a:xfrm>
          <a:custGeom>
            <a:avLst/>
            <a:gdLst/>
            <a:ahLst/>
            <a:cxnLst/>
            <a:rect r="r" b="b" t="t" l="l"/>
            <a:pathLst>
              <a:path h="4560092" w="3350066">
                <a:moveTo>
                  <a:pt x="0" y="0"/>
                </a:moveTo>
                <a:lnTo>
                  <a:pt x="3350066" y="0"/>
                </a:lnTo>
                <a:lnTo>
                  <a:pt x="3350066" y="4560092"/>
                </a:lnTo>
                <a:lnTo>
                  <a:pt x="0" y="4560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9" t="0" r="-145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65784" y="146941"/>
            <a:ext cx="12282652" cy="88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Problem Statement and Background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9755" y="3063839"/>
            <a:ext cx="13522285" cy="120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5"/>
              </a:lnSpc>
            </a:pPr>
            <a:r>
              <a:rPr lang="en-US" sz="3396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Problem Statement:</a:t>
            </a:r>
          </a:p>
          <a:p>
            <a:pPr algn="just" marL="733305" indent="-366652" lvl="1">
              <a:lnSpc>
                <a:spcPts val="4755"/>
              </a:lnSpc>
              <a:spcBef>
                <a:spcPct val="0"/>
              </a:spcBef>
              <a:buFont typeface="Arial"/>
              <a:buChar char="•"/>
            </a:pPr>
            <a:r>
              <a:rPr lang="en-US" sz="339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Enhanced Asset Management for Municipal Corporations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2236" y="5835528"/>
            <a:ext cx="12687761" cy="2856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1"/>
              </a:lnSpc>
            </a:pPr>
            <a:r>
              <a:rPr lang="en-US" sz="3186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Background:</a:t>
            </a:r>
          </a:p>
          <a:p>
            <a:pPr algn="l" marL="688048" indent="-344024" lvl="1">
              <a:lnSpc>
                <a:spcPts val="4461"/>
              </a:lnSpc>
              <a:buFont typeface="Arial"/>
              <a:buChar char="•"/>
            </a:pPr>
            <a:r>
              <a:rPr lang="en-US" sz="318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Indore Municipal Corporation faces challenges in tracking, maintaining, and optimizing assets.</a:t>
            </a:r>
          </a:p>
          <a:p>
            <a:pPr algn="l" marL="688048" indent="-344024" lvl="1">
              <a:lnSpc>
                <a:spcPts val="4461"/>
              </a:lnSpc>
              <a:spcBef>
                <a:spcPct val="0"/>
              </a:spcBef>
              <a:buFont typeface="Arial"/>
              <a:buChar char="•"/>
            </a:pPr>
            <a:r>
              <a:rPr lang="en-US" sz="318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Curr</a:t>
            </a:r>
            <a:r>
              <a:rPr lang="en-US" sz="318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ent systems are often fragmented and lack real-time tracking capabilities</a:t>
            </a:r>
            <a:r>
              <a:rPr lang="en-US" sz="3186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.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32077" y="2343662"/>
            <a:ext cx="3350066" cy="4560092"/>
          </a:xfrm>
          <a:custGeom>
            <a:avLst/>
            <a:gdLst/>
            <a:ahLst/>
            <a:cxnLst/>
            <a:rect r="r" b="b" t="t" l="l"/>
            <a:pathLst>
              <a:path h="4560092" w="3350066">
                <a:moveTo>
                  <a:pt x="0" y="0"/>
                </a:moveTo>
                <a:lnTo>
                  <a:pt x="3350066" y="0"/>
                </a:lnTo>
                <a:lnTo>
                  <a:pt x="3350066" y="4560092"/>
                </a:lnTo>
                <a:lnTo>
                  <a:pt x="0" y="4560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9" t="0" r="-145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6417" y="201865"/>
            <a:ext cx="15400252" cy="9056435"/>
          </a:xfrm>
          <a:custGeom>
            <a:avLst/>
            <a:gdLst/>
            <a:ahLst/>
            <a:cxnLst/>
            <a:rect r="r" b="b" t="t" l="l"/>
            <a:pathLst>
              <a:path h="9056435" w="15400252">
                <a:moveTo>
                  <a:pt x="0" y="0"/>
                </a:moveTo>
                <a:lnTo>
                  <a:pt x="15400252" y="0"/>
                </a:lnTo>
                <a:lnTo>
                  <a:pt x="15400252" y="9056435"/>
                </a:lnTo>
                <a:lnTo>
                  <a:pt x="0" y="9056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493" t="0" r="-1718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65784" y="146941"/>
            <a:ext cx="12282652" cy="88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Problem Statement and Background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02674" y="146941"/>
            <a:ext cx="12282652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Our Approach to Asset Management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768" y="2081627"/>
            <a:ext cx="17638872" cy="598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1"/>
              </a:lnSpc>
            </a:pP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Asset List: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Comprehensive database of municipal assets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GeoFencing: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Precise location tracking of assets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Resource Management: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Budget and inventory tracking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Pred</a:t>
            </a: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ictive Maintenance: 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AI-driven maintenance scheduling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P</a:t>
            </a: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ublic Engagement: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Citizen reporting app(CityAlert)</a:t>
            </a:r>
          </a:p>
          <a:p>
            <a:pPr algn="l" marL="778942" indent="-389471" lvl="1">
              <a:lnSpc>
                <a:spcPts val="5051"/>
              </a:lnSpc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Analysis Dashboard: </a:t>
            </a:r>
            <a:r>
              <a:rPr lang="en-US" sz="360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 comprehensive dashboard for data visualization and analysis for each department assets and revenue.</a:t>
            </a:r>
          </a:p>
          <a:p>
            <a:pPr algn="l" marL="778942" indent="-389471" lvl="1">
              <a:lnSpc>
                <a:spcPts val="5051"/>
              </a:lnSpc>
              <a:spcBef>
                <a:spcPct val="0"/>
              </a:spcBef>
              <a:buFont typeface="Arial"/>
              <a:buChar char="•"/>
            </a:pPr>
            <a:r>
              <a:rPr lang="en-US" sz="360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Resource Allocation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8712" y="1565721"/>
            <a:ext cx="18288000" cy="6955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Tools for Budget Planning:</a:t>
            </a:r>
          </a:p>
          <a:p>
            <a:pPr algn="l" marL="1418518" indent="-472839" lvl="2">
              <a:lnSpc>
                <a:spcPts val="4599"/>
              </a:lnSpc>
              <a:buFont typeface="Arial"/>
              <a:buChar char="⚬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Budget Tracking:</a:t>
            </a:r>
          </a:p>
          <a:p>
            <a:pPr algn="l" marL="2127777" indent="-531944" lvl="3">
              <a:lnSpc>
                <a:spcPts val="4599"/>
              </a:lnSpc>
              <a:buFont typeface="Arial"/>
              <a:buChar char="￭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Monitoring expenditure against allocated budget in real-time.</a:t>
            </a:r>
          </a:p>
          <a:p>
            <a:pPr algn="l" marL="2127777" indent="-531944" lvl="3">
              <a:lnSpc>
                <a:spcPts val="4599"/>
              </a:lnSpc>
              <a:buFont typeface="Arial"/>
              <a:buChar char="￭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Providing detailed reports on spending patterns and budget utilization.</a:t>
            </a:r>
          </a:p>
          <a:p>
            <a:pPr algn="l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Forecasting:</a:t>
            </a:r>
          </a:p>
          <a:p>
            <a:pPr algn="l" marL="1418518" indent="-472839" lvl="2">
              <a:lnSpc>
                <a:spcPts val="4599"/>
              </a:lnSpc>
              <a:buFont typeface="Arial"/>
              <a:buChar char="⚬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Predicting future budget needs based on historical data and upcoming projects.</a:t>
            </a:r>
          </a:p>
          <a:p>
            <a:pPr algn="l" marL="1418518" indent="-472839" lvl="2">
              <a:lnSpc>
                <a:spcPts val="4599"/>
              </a:lnSpc>
              <a:buFont typeface="Arial"/>
              <a:buChar char="⚬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Adjusting budget allocations to meet changing priorities and demands.</a:t>
            </a:r>
          </a:p>
          <a:p>
            <a:pPr algn="l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Decision-Support Systems:</a:t>
            </a:r>
          </a:p>
          <a:p>
            <a:pPr algn="l" marL="1418518" indent="-472839" lvl="2">
              <a:lnSpc>
                <a:spcPts val="4599"/>
              </a:lnSpc>
              <a:buFont typeface="Arial"/>
              <a:buChar char="⚬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Prioritization:</a:t>
            </a:r>
          </a:p>
          <a:p>
            <a:pPr algn="l" marL="2127777" indent="-531944" lvl="3">
              <a:lnSpc>
                <a:spcPts val="4599"/>
              </a:lnSpc>
              <a:buFont typeface="Arial"/>
              <a:buChar char="￭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Evaluating asset conditions and prioritizing maintenance tasks based on urgency and impact.</a:t>
            </a:r>
          </a:p>
          <a:p>
            <a:pPr algn="l" marL="2127777" indent="-531944" lvl="3">
              <a:lnSpc>
                <a:spcPts val="4599"/>
              </a:lnSpc>
              <a:buFont typeface="Arial"/>
              <a:buChar char="￭"/>
            </a:pPr>
            <a:r>
              <a:rPr lang="en-US" sz="3285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Using criteria such as safety, usage intensity, and strategic importance.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53274" y="298137"/>
            <a:ext cx="6210002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Resource Allocation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02674" y="146941"/>
            <a:ext cx="12282652" cy="88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Objectives and Solution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0331" y="1822793"/>
            <a:ext cx="10994199" cy="3320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3"/>
              </a:lnSpc>
            </a:pPr>
            <a:r>
              <a:rPr lang="en-US" sz="3138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Objectives:</a:t>
            </a:r>
          </a:p>
          <a:p>
            <a:pPr algn="l" marL="677606" indent="-338803" lvl="1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Asset Tracking and Inventory Management</a:t>
            </a:r>
          </a:p>
          <a:p>
            <a:pPr algn="l" marL="677606" indent="-338803" lvl="1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Pred</a:t>
            </a: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ictive Maintenance</a:t>
            </a:r>
          </a:p>
          <a:p>
            <a:pPr algn="l" marL="677606" indent="-338803" lvl="1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Resource Allocation</a:t>
            </a:r>
          </a:p>
          <a:p>
            <a:pPr algn="l" marL="677606" indent="-338803" lvl="1">
              <a:lnSpc>
                <a:spcPts val="4393"/>
              </a:lnSpc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Data Integration and Analytics</a:t>
            </a:r>
          </a:p>
          <a:p>
            <a:pPr algn="l" marL="677606" indent="-338803" lvl="1">
              <a:lnSpc>
                <a:spcPts val="4393"/>
              </a:lnSpc>
              <a:spcBef>
                <a:spcPct val="0"/>
              </a:spcBef>
              <a:buFont typeface="Arial"/>
              <a:buChar char="•"/>
            </a:pPr>
            <a:r>
              <a:rPr lang="en-US" sz="3138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Community Engagement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6999" y="5848850"/>
            <a:ext cx="12919288" cy="2956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3"/>
              </a:lnSpc>
            </a:pP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Solution Overview:</a:t>
            </a:r>
          </a:p>
          <a:p>
            <a:pPr algn="l" marL="700604" indent="-350302" lvl="1">
              <a:lnSpc>
                <a:spcPts val="4543"/>
              </a:lnSpc>
              <a:buFont typeface="Arial"/>
              <a:buChar char="•"/>
            </a:pP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CityAlert: </a:t>
            </a:r>
            <a:r>
              <a:rPr lang="en-US" sz="324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 complaint-based app for citizens to report issues.</a:t>
            </a:r>
          </a:p>
          <a:p>
            <a:pPr algn="l" marL="700604" indent="-350302" lvl="1">
              <a:lnSpc>
                <a:spcPts val="4543"/>
              </a:lnSpc>
              <a:spcBef>
                <a:spcPct val="0"/>
              </a:spcBef>
              <a:buFont typeface="Arial"/>
              <a:buChar char="•"/>
            </a:pP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I</a:t>
            </a: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ndoreAssetX:</a:t>
            </a:r>
            <a:r>
              <a:rPr lang="en-US" sz="324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A web portal for asset management focusing on roadways and streetlights</a:t>
            </a:r>
            <a:r>
              <a:rPr lang="en-US" sz="324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924351" y="1334217"/>
            <a:ext cx="3808791" cy="7698837"/>
          </a:xfrm>
          <a:custGeom>
            <a:avLst/>
            <a:gdLst/>
            <a:ahLst/>
            <a:cxnLst/>
            <a:rect r="r" b="b" t="t" l="l"/>
            <a:pathLst>
              <a:path h="7698837" w="3808791">
                <a:moveTo>
                  <a:pt x="0" y="0"/>
                </a:moveTo>
                <a:lnTo>
                  <a:pt x="3808791" y="0"/>
                </a:lnTo>
                <a:lnTo>
                  <a:pt x="3808791" y="7698838"/>
                </a:lnTo>
                <a:lnTo>
                  <a:pt x="0" y="7698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12265" y="831602"/>
            <a:ext cx="3748631" cy="7807149"/>
          </a:xfrm>
          <a:custGeom>
            <a:avLst/>
            <a:gdLst/>
            <a:ahLst/>
            <a:cxnLst/>
            <a:rect r="r" b="b" t="t" l="l"/>
            <a:pathLst>
              <a:path h="7807149" w="3748631">
                <a:moveTo>
                  <a:pt x="0" y="0"/>
                </a:moveTo>
                <a:lnTo>
                  <a:pt x="3748631" y="0"/>
                </a:lnTo>
                <a:lnTo>
                  <a:pt x="3748631" y="7807150"/>
                </a:lnTo>
                <a:lnTo>
                  <a:pt x="0" y="780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02266" y="-85725"/>
            <a:ext cx="5382473" cy="87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CityAlert App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8826" y="962025"/>
            <a:ext cx="12688640" cy="361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41"/>
              </a:lnSpc>
            </a:pPr>
            <a:r>
              <a:rPr lang="en-US" sz="3387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Features:</a:t>
            </a:r>
          </a:p>
          <a:p>
            <a:pPr algn="just" marL="731274" indent="-365637" lvl="1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Citizens can shoot and upload videos and photos of issues.</a:t>
            </a:r>
          </a:p>
          <a:p>
            <a:pPr algn="just" marL="731274" indent="-365637" lvl="1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Complaints</a:t>
            </a: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are routed to the corresponding department.</a:t>
            </a:r>
          </a:p>
          <a:p>
            <a:pPr algn="just" marL="731274" indent="-365637" lvl="1">
              <a:lnSpc>
                <a:spcPts val="4741"/>
              </a:lnSpc>
              <a:buFont typeface="Arial"/>
              <a:buChar char="•"/>
            </a:pP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Public visibility of reported issues.</a:t>
            </a:r>
          </a:p>
          <a:p>
            <a:pPr algn="just" marL="731274" indent="-365637" lvl="1">
              <a:lnSpc>
                <a:spcPts val="4741"/>
              </a:lnSpc>
              <a:spcBef>
                <a:spcPct val="0"/>
              </a:spcBef>
              <a:buFont typeface="Arial"/>
              <a:buChar char="•"/>
            </a:pPr>
            <a:r>
              <a:rPr lang="en-US" sz="3387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Issue Categorization (According to department)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8826" y="5534494"/>
            <a:ext cx="7838897" cy="3073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19"/>
              </a:lnSpc>
            </a:pPr>
            <a:r>
              <a:rPr lang="en-US" sz="40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Use case: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Complaint  Tracking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Geotagging of Issues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Sentiment Analysis of Description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Chatbot Assistance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45219" y="5489125"/>
            <a:ext cx="7058489" cy="1871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9"/>
              </a:lnSpc>
            </a:pPr>
            <a:r>
              <a:rPr lang="en-US" sz="3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Technology Stack: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React Native (front -end)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AppWrite (Back end)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9525" y="1431663"/>
            <a:ext cx="18108797" cy="660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371" indent="-26968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Purpose</a:t>
            </a: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: To anticipate maintenance and replacement needs before they become critical.</a:t>
            </a:r>
          </a:p>
          <a:p>
            <a:pPr algn="l" marL="539371" indent="-26968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Algorithms: </a:t>
            </a:r>
          </a:p>
          <a:p>
            <a:pPr algn="just" marL="1078741" indent="-359580" lvl="2">
              <a:lnSpc>
                <a:spcPts val="3497"/>
              </a:lnSpc>
              <a:buFont typeface="Arial"/>
              <a:buChar char="⚬"/>
            </a:pP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Random Forest Model</a:t>
            </a:r>
          </a:p>
          <a:p>
            <a:pPr algn="just" marL="1078741" indent="-359580" lvl="2">
              <a:lnSpc>
                <a:spcPts val="3497"/>
              </a:lnSpc>
              <a:buFont typeface="Arial"/>
              <a:buChar char="⚬"/>
            </a:pP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Why Random Forest?: It's robust to overfitting, handles large datasets well, and can capture complex interactions between features.</a:t>
            </a:r>
          </a:p>
          <a:p>
            <a:pPr algn="l" marL="539371" indent="-26968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Data Collection</a:t>
            </a:r>
          </a:p>
          <a:p>
            <a:pPr algn="l" marL="539371" indent="-26968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Dummy Data Generation:</a:t>
            </a:r>
          </a:p>
          <a:p>
            <a:pPr algn="l" marL="1078741" indent="-359580" lvl="2">
              <a:lnSpc>
                <a:spcPts val="3497"/>
              </a:lnSpc>
              <a:buFont typeface="Arial"/>
              <a:buChar char="⚬"/>
            </a:pP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Since you don't have access to real data, you can generate synthetic data that mimics the characteristics of real-world data.</a:t>
            </a:r>
          </a:p>
          <a:p>
            <a:pPr algn="l" marL="539371" indent="-26968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This can include features such as:</a:t>
            </a:r>
          </a:p>
          <a:p>
            <a:pPr algn="l" marL="539371" indent="-26968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Road Id,Road Location,Road Area Type,Road Condition managed time,Maintenance date,Type of Maintenance,Road length maintained (in km),Road Type,Contractor,Condition Metric,Budget,Damage log</a:t>
            </a:r>
          </a:p>
          <a:p>
            <a:pPr algn="l" marL="539371" indent="-26968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Regular Inspections and Maintenance Logs:</a:t>
            </a:r>
          </a:p>
          <a:p>
            <a:pPr algn="l" marL="539371" indent="-269685" lvl="1">
              <a:lnSpc>
                <a:spcPts val="3497"/>
              </a:lnSpc>
              <a:buFont typeface="Arial"/>
              <a:buChar char="•"/>
            </a:pPr>
            <a:r>
              <a:rPr lang="en-US" sz="2498">
                <a:solidFill>
                  <a:srgbClr val="000000"/>
                </a:solidFill>
                <a:latin typeface="Bitter"/>
                <a:ea typeface="Bitter"/>
                <a:cs typeface="Bitter"/>
                <a:sym typeface="Bitter"/>
              </a:rPr>
              <a:t>Create a log of hypothetical maintenance actions and inspection results.</a:t>
            </a:r>
          </a:p>
          <a:p>
            <a:pPr algn="l">
              <a:lnSpc>
                <a:spcPts val="349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400675" y="133606"/>
            <a:ext cx="7686675" cy="91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19"/>
              </a:lnSpc>
              <a:spcBef>
                <a:spcPct val="0"/>
              </a:spcBef>
            </a:pPr>
            <a:r>
              <a:rPr lang="en-US" sz="5085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Predictive Maintenance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1811" y="2793437"/>
            <a:ext cx="3452928" cy="4566776"/>
          </a:xfrm>
          <a:custGeom>
            <a:avLst/>
            <a:gdLst/>
            <a:ahLst/>
            <a:cxnLst/>
            <a:rect r="r" b="b" t="t" l="l"/>
            <a:pathLst>
              <a:path h="4566776" w="3452928">
                <a:moveTo>
                  <a:pt x="0" y="0"/>
                </a:moveTo>
                <a:lnTo>
                  <a:pt x="3452928" y="0"/>
                </a:lnTo>
                <a:lnTo>
                  <a:pt x="3452928" y="4566776"/>
                </a:lnTo>
                <a:lnTo>
                  <a:pt x="0" y="4566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525" y="9338572"/>
            <a:ext cx="18288000" cy="948428"/>
          </a:xfrm>
          <a:custGeom>
            <a:avLst/>
            <a:gdLst/>
            <a:ahLst/>
            <a:cxnLst/>
            <a:rect r="r" b="b" t="t" l="l"/>
            <a:pathLst>
              <a:path h="948428" w="18288000">
                <a:moveTo>
                  <a:pt x="0" y="0"/>
                </a:moveTo>
                <a:lnTo>
                  <a:pt x="18288000" y="0"/>
                </a:lnTo>
                <a:lnTo>
                  <a:pt x="18288000" y="948428"/>
                </a:lnTo>
                <a:lnTo>
                  <a:pt x="0" y="94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134" t="-9833" r="0" b="-353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83487" y="-85725"/>
            <a:ext cx="8921026" cy="88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  <a:spcBef>
                <a:spcPct val="0"/>
              </a:spcBef>
            </a:pPr>
            <a:r>
              <a:rPr lang="en-US" sz="48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IndoreAssetX Web Portal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528" y="5277557"/>
            <a:ext cx="10655211" cy="283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6"/>
              </a:lnSpc>
              <a:spcBef>
                <a:spcPct val="0"/>
              </a:spcBef>
            </a:pPr>
            <a:r>
              <a:rPr lang="en-US" sz="316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.</a:t>
            </a:r>
          </a:p>
          <a:p>
            <a:pPr algn="l">
              <a:lnSpc>
                <a:spcPts val="4426"/>
              </a:lnSpc>
              <a:spcBef>
                <a:spcPct val="0"/>
              </a:spcBef>
            </a:pPr>
            <a:r>
              <a:rPr lang="en-US" sz="316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</a:t>
            </a:r>
            <a:r>
              <a:rPr lang="en-US" sz="316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  </a:t>
            </a:r>
            <a:r>
              <a:rPr lang="en-US" sz="3161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User Interface</a:t>
            </a:r>
          </a:p>
          <a:p>
            <a:pPr algn="l" marL="682609" indent="-341305" lvl="1">
              <a:lnSpc>
                <a:spcPts val="4426"/>
              </a:lnSpc>
              <a:buFont typeface="Arial"/>
              <a:buChar char="•"/>
            </a:pPr>
            <a:r>
              <a:rPr lang="en-US" sz="3161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Screenshots of the portal (Dashboard, Asset Management Screen, Maintenance Scheduling Screen).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9783" y="962025"/>
            <a:ext cx="14241363" cy="538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5"/>
              </a:lnSpc>
              <a:spcBef>
                <a:spcPct val="0"/>
              </a:spcBef>
            </a:pPr>
            <a:r>
              <a:rPr lang="en-US" sz="3218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Feat</a:t>
            </a:r>
            <a:r>
              <a:rPr lang="en-US" sz="3218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ures: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Overview of different departments (currently roadways and streetlights).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Predictive Maintenance:</a:t>
            </a:r>
          </a:p>
          <a:p>
            <a:pPr algn="just" marL="1306851" indent="-435617" lvl="2">
              <a:lnSpc>
                <a:spcPts val="4237"/>
              </a:lnSpc>
              <a:buFont typeface="Arial"/>
              <a:buChar char="⚬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Algorithms to predict maintenance/replacement needs.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Resource Allocation:</a:t>
            </a:r>
          </a:p>
          <a:p>
            <a:pPr algn="just" marL="1306851" indent="-435617" lvl="2">
              <a:lnSpc>
                <a:spcPts val="4237"/>
              </a:lnSpc>
              <a:buFont typeface="Arial"/>
              <a:buChar char="⚬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Tools for budget planning and expenditure tracking.</a:t>
            </a:r>
          </a:p>
          <a:p>
            <a:pPr algn="just" marL="1306851" indent="-435617" lvl="2">
              <a:lnSpc>
                <a:spcPts val="4237"/>
              </a:lnSpc>
              <a:buFont typeface="Arial"/>
              <a:buChar char="⚬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 Decision-support systems for prioritizing asset needs.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Analytic chart: </a:t>
            </a:r>
          </a:p>
          <a:p>
            <a:pPr algn="just" marL="653426" indent="-326713" lvl="1">
              <a:lnSpc>
                <a:spcPts val="4237"/>
              </a:lnSpc>
              <a:buFont typeface="Arial"/>
              <a:buChar char="•"/>
            </a:pPr>
            <a:r>
              <a:rPr lang="en-US" sz="3026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Geotagging of inventory</a:t>
            </a:r>
          </a:p>
          <a:p>
            <a:pPr algn="just">
              <a:lnSpc>
                <a:spcPts val="423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097446" y="6341367"/>
            <a:ext cx="4190554" cy="2916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9"/>
              </a:lnSpc>
              <a:spcBef>
                <a:spcPct val="0"/>
              </a:spcBef>
            </a:pPr>
            <a:r>
              <a:rPr lang="en-US" sz="3285">
                <a:solidFill>
                  <a:srgbClr val="1B1F24"/>
                </a:solidFill>
                <a:latin typeface="Bitter Bold"/>
                <a:ea typeface="Bitter Bold"/>
                <a:cs typeface="Bitter Bold"/>
                <a:sym typeface="Bitter Bold"/>
              </a:rPr>
              <a:t>    Technology Stack: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MernStack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Flask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Node</a:t>
            </a:r>
          </a:p>
          <a:p>
            <a:pPr algn="just" marL="709259" indent="-354630" lvl="1">
              <a:lnSpc>
                <a:spcPts val="4599"/>
              </a:lnSpc>
              <a:buFont typeface="Arial"/>
              <a:buChar char="•"/>
            </a:pPr>
            <a:r>
              <a:rPr lang="en-US" sz="3285">
                <a:solidFill>
                  <a:srgbClr val="1B1F24"/>
                </a:solidFill>
                <a:latin typeface="Bitter"/>
                <a:ea typeface="Bitter"/>
                <a:cs typeface="Bitter"/>
                <a:sym typeface="Bitter"/>
              </a:rPr>
              <a:t>MongoDB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DAGMLDHhOBE</dc:identifier>
  <dcterms:modified xsi:type="dcterms:W3CDTF">2011-08-01T06:04:30Z</dcterms:modified>
  <cp:revision>1</cp:revision>
  <dc:title>Enhanced Asset Management for Municipal Corporations</dc:title>
</cp:coreProperties>
</file>