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hunk Five" charset="1" panose="00000500000000000000"/>
      <p:regular r:id="rId21"/>
    </p:embeddedFont>
    <p:embeddedFont>
      <p:font typeface="Bitter Bold" charset="1" panose="02000000000000000000"/>
      <p:regular r:id="rId22"/>
    </p:embeddedFont>
    <p:embeddedFont>
      <p:font typeface="Bitter" charset="1" panose="02000000000000000000"/>
      <p:regular r:id="rId23"/>
    </p:embeddedFont>
    <p:embeddedFont>
      <p:font typeface="Times New Roman" charset="1" panose="02030502070405020303"/>
      <p:regular r:id="rId24"/>
    </p:embeddedFont>
    <p:embeddedFont>
      <p:font typeface="Times New Roman Bold" charset="1" panose="020308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8526" y="0"/>
            <a:ext cx="20663151" cy="5823766"/>
          </a:xfrm>
          <a:custGeom>
            <a:avLst/>
            <a:gdLst/>
            <a:ahLst/>
            <a:cxnLst/>
            <a:rect r="r" b="b" t="t" l="l"/>
            <a:pathLst>
              <a:path h="5823766" w="20663151">
                <a:moveTo>
                  <a:pt x="0" y="0"/>
                </a:moveTo>
                <a:lnTo>
                  <a:pt x="20663151" y="0"/>
                </a:lnTo>
                <a:lnTo>
                  <a:pt x="20663151" y="5823766"/>
                </a:lnTo>
                <a:lnTo>
                  <a:pt x="0" y="582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970" r="0" b="-425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9182474"/>
          </a:xfrm>
          <a:custGeom>
            <a:avLst/>
            <a:gdLst/>
            <a:ahLst/>
            <a:cxnLst/>
            <a:rect r="r" b="b" t="t" l="l"/>
            <a:pathLst>
              <a:path h="9182474" w="18288000">
                <a:moveTo>
                  <a:pt x="0" y="0"/>
                </a:moveTo>
                <a:lnTo>
                  <a:pt x="18288000" y="0"/>
                </a:lnTo>
                <a:lnTo>
                  <a:pt x="18288000" y="9182474"/>
                </a:lnTo>
                <a:lnTo>
                  <a:pt x="0" y="9182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8" r="0" b="-96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6883" y="5941344"/>
            <a:ext cx="20831766" cy="4878655"/>
          </a:xfrm>
          <a:custGeom>
            <a:avLst/>
            <a:gdLst/>
            <a:ahLst/>
            <a:cxnLst/>
            <a:rect r="r" b="b" t="t" l="l"/>
            <a:pathLst>
              <a:path h="4878655" w="20831766">
                <a:moveTo>
                  <a:pt x="0" y="0"/>
                </a:moveTo>
                <a:lnTo>
                  <a:pt x="20831766" y="0"/>
                </a:lnTo>
                <a:lnTo>
                  <a:pt x="20831766" y="4878655"/>
                </a:lnTo>
                <a:lnTo>
                  <a:pt x="0" y="487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297" r="0" b="-5124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5619" y="2749958"/>
            <a:ext cx="12090285" cy="146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Enhanced Asset Management for Municipal Corporations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7352" y="5065300"/>
            <a:ext cx="3486820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FFFFFF"/>
                </a:solidFill>
                <a:latin typeface="Bitter Bold"/>
                <a:ea typeface="Bitter Bold"/>
                <a:cs typeface="Bitter Bold"/>
                <a:sym typeface="Bitter Bold"/>
              </a:rPr>
              <a:t>BIG BANG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51873" y="6999591"/>
            <a:ext cx="5901873" cy="278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Om Sharma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Vaibhav Waghmare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Vibhaeo Mudia 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Yashraj Gharte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563" y="9237497"/>
            <a:ext cx="7953183" cy="72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6"/>
              </a:lnSpc>
              <a:spcBef>
                <a:spcPct val="0"/>
              </a:spcBef>
            </a:pPr>
            <a:r>
              <a:rPr lang="en-US" sz="3804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Taking City Ahead and beyond 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8174" y="1002508"/>
            <a:ext cx="14750515" cy="381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915" indent="-381457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the location and status of all assets on an interactive map.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comprehensive view of the city’s infrastructure.</a:t>
            </a:r>
          </a:p>
          <a:p>
            <a:pPr algn="l" marL="762915" indent="-381457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Quickly identifying problem areas and addressing them promptly.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maintenance progress and ensuring complete coverage.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5058" y="121541"/>
            <a:ext cx="6317307" cy="90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  <a:spcBef>
                <a:spcPct val="0"/>
              </a:spcBef>
            </a:pPr>
            <a:r>
              <a:rPr lang="en-US" sz="478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Geotagging of Inventory: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34" t="-9833" r="0" b="-353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55765"/>
            <a:ext cx="18435199" cy="8382807"/>
          </a:xfrm>
          <a:custGeom>
            <a:avLst/>
            <a:gdLst/>
            <a:ahLst/>
            <a:cxnLst/>
            <a:rect r="r" b="b" t="t" l="l"/>
            <a:pathLst>
              <a:path h="8382807" w="18435199">
                <a:moveTo>
                  <a:pt x="0" y="0"/>
                </a:moveTo>
                <a:lnTo>
                  <a:pt x="18435199" y="0"/>
                </a:lnTo>
                <a:lnTo>
                  <a:pt x="18435199" y="8382807"/>
                </a:lnTo>
                <a:lnTo>
                  <a:pt x="0" y="8382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941" t="0" r="-17168" b="-314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0784" y="-123825"/>
            <a:ext cx="4832156" cy="1159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sz="6403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GeoTagging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5097" y="154288"/>
            <a:ext cx="14326357" cy="18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Data Integration, Analytics, and Community Engagement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417" y="2096391"/>
            <a:ext cx="14308788" cy="28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Data Integration:</a:t>
            </a:r>
          </a:p>
          <a:p>
            <a:pPr algn="just" marL="795617" indent="-397808" lvl="1">
              <a:lnSpc>
                <a:spcPts val="5159"/>
              </a:lnSpc>
              <a:buFont typeface="Arial"/>
              <a:buChar char="•"/>
            </a:pPr>
            <a:r>
              <a:rPr lang="en-US" sz="36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Centralized platform integrating data from sensors,  maintenance logs, and financial systems.</a:t>
            </a:r>
          </a:p>
          <a:p>
            <a:pPr algn="just">
              <a:lnSpc>
                <a:spcPts val="68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7417" y="4283704"/>
            <a:ext cx="16834148" cy="194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4"/>
              </a:lnSpc>
            </a:pPr>
            <a:r>
              <a:rPr lang="en-US" sz="379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Analytics:</a:t>
            </a:r>
          </a:p>
          <a:p>
            <a:pPr algn="l" marL="762354" indent="-381177" lvl="1">
              <a:lnSpc>
                <a:spcPts val="4943"/>
              </a:lnSpc>
              <a:buFont typeface="Arial"/>
              <a:buChar char="•"/>
            </a:pPr>
            <a:r>
              <a:rPr lang="en-US" sz="353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</a:t>
            </a:r>
            <a:r>
              <a:rPr lang="en-US" sz="353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Insights into asset performance and utilization.</a:t>
            </a:r>
          </a:p>
          <a:p>
            <a:pPr algn="l" marL="762354" indent="-381177" lvl="1">
              <a:lnSpc>
                <a:spcPts val="4943"/>
              </a:lnSpc>
              <a:buFont typeface="Arial"/>
              <a:buChar char="•"/>
            </a:pPr>
            <a:r>
              <a:rPr lang="en-US" sz="353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  Visualization tools for easy data interpretation.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417" y="6543748"/>
            <a:ext cx="18966823" cy="194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Future Enhancements:</a:t>
            </a:r>
          </a:p>
          <a:p>
            <a:pPr algn="just" marL="762128" indent="-381064" lvl="1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</a:t>
            </a:r>
            <a:r>
              <a:rPr lang="en-US" sz="3530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Integration of more departments and assets.</a:t>
            </a:r>
          </a:p>
          <a:p>
            <a:pPr algn="just" marL="762128" indent="-381064" lvl="1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  Advanced analytics and reporting features.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3638" y="3381833"/>
            <a:ext cx="12642169" cy="5876467"/>
          </a:xfrm>
          <a:custGeom>
            <a:avLst/>
            <a:gdLst/>
            <a:ahLst/>
            <a:cxnLst/>
            <a:rect r="r" b="b" t="t" l="l"/>
            <a:pathLst>
              <a:path h="5876467" w="12642169">
                <a:moveTo>
                  <a:pt x="0" y="0"/>
                </a:moveTo>
                <a:lnTo>
                  <a:pt x="12642169" y="0"/>
                </a:lnTo>
                <a:lnTo>
                  <a:pt x="12642169" y="5876467"/>
                </a:lnTo>
                <a:lnTo>
                  <a:pt x="0" y="5876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214" t="-26146" r="-17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0439" y="152656"/>
            <a:ext cx="4883200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Analytic Charts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207986"/>
            <a:ext cx="18288000" cy="259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901" indent="-311451" lvl="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Description</a:t>
            </a:r>
            <a:r>
              <a:rPr lang="en-US" sz="28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: A comprehensive dashboard providing real-time data visualization and analysis for informed decision-making.</a:t>
            </a:r>
          </a:p>
          <a:p>
            <a:pPr algn="l" marL="622901" indent="-311451" lvl="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Features:</a:t>
            </a:r>
          </a:p>
          <a:p>
            <a:pPr algn="l" marL="1245802" indent="-415267" lvl="2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Interactive Charts:</a:t>
            </a:r>
            <a:r>
              <a:rPr lang="en-US" sz="28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The dashboard includes a variety of interactive charts to visualize data trends and patterns.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336" y="1481973"/>
            <a:ext cx="17055327" cy="8805027"/>
          </a:xfrm>
          <a:custGeom>
            <a:avLst/>
            <a:gdLst/>
            <a:ahLst/>
            <a:cxnLst/>
            <a:rect r="r" b="b" t="t" l="l"/>
            <a:pathLst>
              <a:path h="8805027" w="17055327">
                <a:moveTo>
                  <a:pt x="0" y="0"/>
                </a:moveTo>
                <a:lnTo>
                  <a:pt x="17055328" y="0"/>
                </a:lnTo>
                <a:lnTo>
                  <a:pt x="17055328" y="8805027"/>
                </a:lnTo>
                <a:lnTo>
                  <a:pt x="0" y="88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6336" y="127919"/>
            <a:ext cx="4370166" cy="116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sz="6403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Dashboard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24"/>
            <a:ext cx="18288000" cy="10269676"/>
          </a:xfrm>
          <a:custGeom>
            <a:avLst/>
            <a:gdLst/>
            <a:ahLst/>
            <a:cxnLst/>
            <a:rect r="r" b="b" t="t" l="l"/>
            <a:pathLst>
              <a:path h="10269676" w="18288000">
                <a:moveTo>
                  <a:pt x="0" y="0"/>
                </a:moveTo>
                <a:lnTo>
                  <a:pt x="18288000" y="0"/>
                </a:lnTo>
                <a:lnTo>
                  <a:pt x="18288000" y="10269676"/>
                </a:lnTo>
                <a:lnTo>
                  <a:pt x="0" y="10269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5" t="0" r="-685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2077" y="2343662"/>
            <a:ext cx="3350066" cy="4560092"/>
          </a:xfrm>
          <a:custGeom>
            <a:avLst/>
            <a:gdLst/>
            <a:ahLst/>
            <a:cxnLst/>
            <a:rect r="r" b="b" t="t" l="l"/>
            <a:pathLst>
              <a:path h="4560092" w="3350066">
                <a:moveTo>
                  <a:pt x="0" y="0"/>
                </a:moveTo>
                <a:lnTo>
                  <a:pt x="3350066" y="0"/>
                </a:lnTo>
                <a:lnTo>
                  <a:pt x="3350066" y="4560092"/>
                </a:lnTo>
                <a:lnTo>
                  <a:pt x="0" y="4560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9" t="0" r="-145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5784" y="146941"/>
            <a:ext cx="12282652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Problem Statement and Background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9755" y="3063839"/>
            <a:ext cx="13522285" cy="120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5"/>
              </a:lnSpc>
            </a:pPr>
            <a:r>
              <a:rPr lang="en-US" sz="339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Problem Statement:</a:t>
            </a:r>
          </a:p>
          <a:p>
            <a:pPr algn="just" marL="733305" indent="-366652" lvl="1">
              <a:lnSpc>
                <a:spcPts val="4755"/>
              </a:lnSpc>
              <a:spcBef>
                <a:spcPct val="0"/>
              </a:spcBef>
              <a:buFont typeface="Arial"/>
              <a:buChar char="•"/>
            </a:pPr>
            <a:r>
              <a:rPr lang="en-US" sz="339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Enhanced Asset Management for Municipal Corporations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236" y="5835528"/>
            <a:ext cx="12687761" cy="2852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1"/>
              </a:lnSpc>
            </a:pPr>
            <a:r>
              <a:rPr lang="en-US" sz="318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Background:</a:t>
            </a:r>
          </a:p>
          <a:p>
            <a:pPr algn="l" marL="688048" indent="-344024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Indore Municipal Corporation faces challenges in tracking, maintaining, and optimizing assets.</a:t>
            </a:r>
          </a:p>
          <a:p>
            <a:pPr algn="l" marL="688048" indent="-344024" lvl="1">
              <a:lnSpc>
                <a:spcPts val="4461"/>
              </a:lnSpc>
              <a:spcBef>
                <a:spcPct val="0"/>
              </a:spcBef>
              <a:buFont typeface="Arial"/>
              <a:buChar char="•"/>
            </a:pP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Curr</a:t>
            </a: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ent systems are often fragmented and lack real-time tracking capabilities</a:t>
            </a:r>
            <a:r>
              <a:rPr lang="en-US" sz="318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2674" y="146941"/>
            <a:ext cx="12282652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Our Approach to Asset Management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768" y="2081627"/>
            <a:ext cx="17638872" cy="52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Asset List: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Comprehensive database of municipal assets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Geotagging: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Precise location tracking of assets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Resource Management: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Budget and inventory tracking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Pred</a:t>
            </a: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ictive Maintenance: 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AI-driven maintenance scheduling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</a:t>
            </a: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ublic Engagement: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Citizen reporting app(CityAlert)</a:t>
            </a:r>
          </a:p>
          <a:p>
            <a:pPr algn="l" marL="778942" indent="-389471" lvl="1">
              <a:lnSpc>
                <a:spcPts val="5051"/>
              </a:lnSpc>
              <a:spcBef>
                <a:spcPct val="0"/>
              </a:spcBef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Analysis Dashboard: 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 comprehensive dashboard for data visualization and analysis for each department assets and revenue.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2674" y="146941"/>
            <a:ext cx="12282652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Objectives and Solution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0331" y="1822793"/>
            <a:ext cx="10994199" cy="3320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Objectives: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Asset Tracking and Inventory Management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Pred</a:t>
            </a: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ictive Maintenance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Resource Allocation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Data Integration and Analytics</a:t>
            </a:r>
          </a:p>
          <a:p>
            <a:pPr algn="l" marL="677606" indent="-338803" lvl="1">
              <a:lnSpc>
                <a:spcPts val="4393"/>
              </a:lnSpc>
              <a:spcBef>
                <a:spcPct val="0"/>
              </a:spcBef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Community Engagement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999" y="5848850"/>
            <a:ext cx="12919288" cy="295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3"/>
              </a:lnSpc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Solution Overview:</a:t>
            </a:r>
          </a:p>
          <a:p>
            <a:pPr algn="l" marL="700604" indent="-350302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CityAlert: </a:t>
            </a:r>
            <a:r>
              <a:rPr lang="en-US" sz="324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 complaint-based app for citizens to report issues.</a:t>
            </a:r>
          </a:p>
          <a:p>
            <a:pPr algn="l" marL="700604" indent="-350302" lvl="1">
              <a:lnSpc>
                <a:spcPts val="4543"/>
              </a:lnSpc>
              <a:spcBef>
                <a:spcPct val="0"/>
              </a:spcBef>
              <a:buFont typeface="Arial"/>
              <a:buChar char="•"/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I</a:t>
            </a: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ndoreAssetX:</a:t>
            </a:r>
            <a:r>
              <a:rPr lang="en-US" sz="324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A web portal for asset management focusing on roadways and streetlights</a:t>
            </a: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24351" y="1334217"/>
            <a:ext cx="3808791" cy="7698837"/>
          </a:xfrm>
          <a:custGeom>
            <a:avLst/>
            <a:gdLst/>
            <a:ahLst/>
            <a:cxnLst/>
            <a:rect r="r" b="b" t="t" l="l"/>
            <a:pathLst>
              <a:path h="7698837" w="3808791">
                <a:moveTo>
                  <a:pt x="0" y="0"/>
                </a:moveTo>
                <a:lnTo>
                  <a:pt x="3808791" y="0"/>
                </a:lnTo>
                <a:lnTo>
                  <a:pt x="3808791" y="7698838"/>
                </a:lnTo>
                <a:lnTo>
                  <a:pt x="0" y="7698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12265" y="831602"/>
            <a:ext cx="3748631" cy="7807149"/>
          </a:xfrm>
          <a:custGeom>
            <a:avLst/>
            <a:gdLst/>
            <a:ahLst/>
            <a:cxnLst/>
            <a:rect r="r" b="b" t="t" l="l"/>
            <a:pathLst>
              <a:path h="7807149" w="3748631">
                <a:moveTo>
                  <a:pt x="0" y="0"/>
                </a:moveTo>
                <a:lnTo>
                  <a:pt x="3748631" y="0"/>
                </a:lnTo>
                <a:lnTo>
                  <a:pt x="3748631" y="7807150"/>
                </a:lnTo>
                <a:lnTo>
                  <a:pt x="0" y="780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2266" y="-85725"/>
            <a:ext cx="5382473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CityAlert 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362" y="1394250"/>
            <a:ext cx="12688640" cy="361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1"/>
              </a:lnSpc>
            </a:pPr>
            <a:r>
              <a:rPr lang="en-US" sz="338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Features: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Citizens can shoot and upload videos and photos of issues.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Complaints</a:t>
            </a: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are routed to the corresponding department.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Public visibility of reported issues.</a:t>
            </a:r>
          </a:p>
          <a:p>
            <a:pPr algn="just" marL="731274" indent="-365637" lvl="1">
              <a:lnSpc>
                <a:spcPts val="4741"/>
              </a:lnSpc>
              <a:spcBef>
                <a:spcPct val="0"/>
              </a:spcBef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Issue Categorization (According to department)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6362" y="5603992"/>
            <a:ext cx="9631917" cy="310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42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Use case: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Complaint Tracking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Geotagging of Issues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Sentiment Analysis of Description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Chatbot Assistance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9525" y="1403088"/>
            <a:ext cx="18297525" cy="6871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872" indent="-346436" lvl="1">
              <a:lnSpc>
                <a:spcPts val="4492"/>
              </a:lnSpc>
              <a:buFont typeface="Arial"/>
              <a:buChar char="•"/>
            </a:pPr>
            <a:r>
              <a:rPr lang="en-US" sz="3209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Purpose</a:t>
            </a: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: To anticipate maintenance and replacement needs before they become critical.</a:t>
            </a:r>
          </a:p>
          <a:p>
            <a:pPr algn="l" marL="692872" indent="-346436" lvl="1">
              <a:lnSpc>
                <a:spcPts val="4492"/>
              </a:lnSpc>
              <a:buFont typeface="Arial"/>
              <a:buChar char="•"/>
            </a:pPr>
            <a:r>
              <a:rPr lang="en-US" sz="3209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Algorithms:</a:t>
            </a:r>
          </a:p>
          <a:p>
            <a:pPr algn="l" marL="1385744" indent="-461915" lvl="2">
              <a:lnSpc>
                <a:spcPts val="4492"/>
              </a:lnSpc>
              <a:buFont typeface="Arial"/>
              <a:buChar char="⚬"/>
            </a:pPr>
            <a:r>
              <a:rPr lang="en-US" sz="3209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Data Collection: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Collecting data from sensors placed on assets.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Regular inspections and maintenance logs.</a:t>
            </a:r>
          </a:p>
          <a:p>
            <a:pPr algn="l" marL="1385744" indent="-461915" lvl="2">
              <a:lnSpc>
                <a:spcPts val="4492"/>
              </a:lnSpc>
              <a:buFont typeface="Arial"/>
              <a:buChar char="⚬"/>
            </a:pPr>
            <a:r>
              <a:rPr lang="en-US" sz="3209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Analysis: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Using machine learning algorithms to detect patterns and anomalies.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Predicting future maintenance needs based on historical data.</a:t>
            </a:r>
          </a:p>
          <a:p>
            <a:pPr algn="l" marL="1385744" indent="-461915" lvl="2">
              <a:lnSpc>
                <a:spcPts val="4492"/>
              </a:lnSpc>
              <a:buFont typeface="Arial"/>
              <a:buChar char="⚬"/>
            </a:pPr>
            <a:r>
              <a:rPr lang="en-US" sz="3209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Benefits: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Reducing downtime by addressing issues before they escalate.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Extending the lifespan of assets through timely interventions.</a:t>
            </a:r>
          </a:p>
          <a:p>
            <a:pPr algn="l" marL="2078617" indent="-519654" lvl="3">
              <a:lnSpc>
                <a:spcPts val="4492"/>
              </a:lnSpc>
              <a:buFont typeface="Arial"/>
              <a:buChar char="￭"/>
            </a:pPr>
            <a:r>
              <a:rPr lang="en-US" sz="320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Improving service reliability and efficiency.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3505" y="152656"/>
            <a:ext cx="7363867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Predictive Maintenance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3487" y="-85725"/>
            <a:ext cx="8921026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IndoreAssetX Web Portal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5894" y="5672629"/>
            <a:ext cx="18652729" cy="347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sz="316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algn="just">
              <a:lnSpc>
                <a:spcPts val="4426"/>
              </a:lnSpc>
              <a:spcBef>
                <a:spcPct val="0"/>
              </a:spcBef>
            </a:pP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 Technology Stack:</a:t>
            </a:r>
          </a:p>
          <a:p>
            <a:pPr algn="l" marL="682609" indent="-341305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Overview of the technologies used to build the portal</a:t>
            </a: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.</a:t>
            </a:r>
          </a:p>
          <a:p>
            <a:pPr algn="l">
              <a:lnSpc>
                <a:spcPts val="4426"/>
              </a:lnSpc>
              <a:spcBef>
                <a:spcPct val="0"/>
              </a:spcBef>
            </a:pP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 </a:t>
            </a: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User Interface</a:t>
            </a:r>
          </a:p>
          <a:p>
            <a:pPr algn="l" marL="682609" indent="-341305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Screenshots of the portal (Dashboard, Asset Management Screen, Maintenance Scheduling Screen).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9783" y="962025"/>
            <a:ext cx="14241363" cy="538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Feat</a:t>
            </a:r>
            <a:r>
              <a:rPr lang="en-US" sz="321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ures: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Overview of different departments (currently roadways and streetlights).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Predictive Maintenance: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Algorithms to predict maintenance/replacement needs.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Resource Allocation: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Tools for budget planning and expenditure tracking.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Decision-support systems for prioritizing asset needs.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Analytic chart: 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Geotagging of inventory</a:t>
            </a:r>
          </a:p>
          <a:p>
            <a:pPr algn="just">
              <a:lnSpc>
                <a:spcPts val="423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1810" y="-85725"/>
            <a:ext cx="8000851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Overview of Departments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756" y="1517951"/>
            <a:ext cx="15392400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Roadways: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Description: Overseeing the construction, maintenance, and repair of city roads.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Challenges: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Identifying areas requiring immediate maintenance.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Tracking the status of repairs and upgrades.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Ensuring that the road network remains safe and functional.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756" y="5795802"/>
            <a:ext cx="17200959" cy="266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3"/>
              </a:lnSpc>
              <a:spcBef>
                <a:spcPct val="0"/>
              </a:spcBef>
            </a:pPr>
            <a:r>
              <a:rPr lang="en-US" sz="304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Streetlights:</a:t>
            </a:r>
          </a:p>
          <a:p>
            <a:pPr algn="just" marL="657451" indent="-328726" lvl="1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Description: Managing the installation, maintenance, and replacement of street lighting.</a:t>
            </a:r>
          </a:p>
          <a:p>
            <a:pPr algn="just" marL="657451" indent="-328726" lvl="1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Challenges:</a:t>
            </a:r>
          </a:p>
          <a:p>
            <a:pPr algn="just" marL="1314902" indent="-438301" lvl="2">
              <a:lnSpc>
                <a:spcPts val="4263"/>
              </a:lnSpc>
              <a:buFont typeface="Arial"/>
              <a:buChar char="⚬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Monitoring the functionality of streetlights.</a:t>
            </a:r>
          </a:p>
          <a:p>
            <a:pPr algn="just" marL="1314902" indent="-438301" lvl="2">
              <a:lnSpc>
                <a:spcPts val="4263"/>
              </a:lnSpc>
              <a:buFont typeface="Arial"/>
              <a:buChar char="⚬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Addressing outages promptly to ensure public safety.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712" y="1565721"/>
            <a:ext cx="18288000" cy="695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Tools for Budget Planning: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Budget Tracking: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Monitoring expenditure against allocated budget in real-time.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Providing detailed reports on spending patterns and budget utilization.</a:t>
            </a:r>
          </a:p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Forecasting: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Predicting future budget needs based on historical data and upcoming projects.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Adjusting budget allocations to meet changing priorities and demands.</a:t>
            </a:r>
          </a:p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Decision-Support Systems: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Prioritization: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Evaluating asset conditions and prioritizing maintenance tasks based on urgency and impact.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Using criteria such as safety, usage intensity, and strategic importance.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4257" y="152656"/>
            <a:ext cx="6210002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Resource Allocation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DAGMLDHhOBE</dc:identifier>
  <dcterms:modified xsi:type="dcterms:W3CDTF">2011-08-01T06:04:30Z</dcterms:modified>
  <cp:revision>1</cp:revision>
  <dc:title>Enhanced Asset Management for Municipal Corporations</dc:title>
</cp:coreProperties>
</file>