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7" r:id="rId3"/>
    <p:sldId id="261" r:id="rId4"/>
    <p:sldId id="280" r:id="rId5"/>
    <p:sldId id="275" r:id="rId6"/>
    <p:sldId id="257" r:id="rId7"/>
    <p:sldId id="271" r:id="rId8"/>
    <p:sldId id="288" r:id="rId9"/>
    <p:sldId id="281" r:id="rId10"/>
    <p:sldId id="276" r:id="rId11"/>
    <p:sldId id="285" r:id="rId12"/>
    <p:sldId id="266" r:id="rId13"/>
    <p:sldId id="259" r:id="rId14"/>
    <p:sldId id="265" r:id="rId15"/>
    <p:sldId id="289" r:id="rId16"/>
    <p:sldId id="279" r:id="rId17"/>
    <p:sldId id="278" r:id="rId18"/>
    <p:sldId id="286" r:id="rId19"/>
    <p:sldId id="287" r:id="rId20"/>
    <p:sldId id="26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99" autoAdjust="0"/>
    <p:restoredTop sz="94660"/>
  </p:normalViewPr>
  <p:slideViewPr>
    <p:cSldViewPr snapToGrid="0">
      <p:cViewPr varScale="1">
        <p:scale>
          <a:sx n="86" d="100"/>
          <a:sy n="86" d="100"/>
        </p:scale>
        <p:origin x="557"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7E3ACA-BB8F-4AD8-8BCB-4B3FF31D331B}" type="datetimeFigureOut">
              <a:rPr lang="en-AU" smtClean="0"/>
              <a:t>25/05/2022</a:t>
            </a:fld>
            <a:endParaRPr lang="en-AU"/>
          </a:p>
        </p:txBody>
      </p:sp>
      <p:sp>
        <p:nvSpPr>
          <p:cNvPr id="5" name="Footer Placeholder 4"/>
          <p:cNvSpPr>
            <a:spLocks noGrp="1"/>
          </p:cNvSpPr>
          <p:nvPr>
            <p:ph type="ftr" sz="quarter" idx="11"/>
          </p:nvPr>
        </p:nvSpPr>
        <p:spPr>
          <a:xfrm>
            <a:off x="2416500" y="329307"/>
            <a:ext cx="4973915" cy="309201"/>
          </a:xfrm>
        </p:spPr>
        <p:txBody>
          <a:bodyPr/>
          <a:lstStyle/>
          <a:p>
            <a:endParaRPr lang="en-AU"/>
          </a:p>
        </p:txBody>
      </p:sp>
      <p:sp>
        <p:nvSpPr>
          <p:cNvPr id="6" name="Slide Number Placeholder 5"/>
          <p:cNvSpPr>
            <a:spLocks noGrp="1"/>
          </p:cNvSpPr>
          <p:nvPr>
            <p:ph type="sldNum" sz="quarter" idx="12"/>
          </p:nvPr>
        </p:nvSpPr>
        <p:spPr>
          <a:xfrm>
            <a:off x="1437664" y="798973"/>
            <a:ext cx="811019" cy="503578"/>
          </a:xfrm>
        </p:spPr>
        <p:txBody>
          <a:bodyPr/>
          <a:lstStyle/>
          <a:p>
            <a:fld id="{B57E044A-D2A9-4DF9-B5DD-959F5669BB89}" type="slidenum">
              <a:rPr lang="en-AU" smtClean="0"/>
              <a:t>‹#›</a:t>
            </a:fld>
            <a:endParaRPr lang="en-AU"/>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59173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7E3ACA-BB8F-4AD8-8BCB-4B3FF31D331B}" type="datetimeFigureOut">
              <a:rPr lang="en-AU" smtClean="0"/>
              <a:t>25/05/2022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57E044A-D2A9-4DF9-B5DD-959F5669BB89}" type="slidenum">
              <a:rPr lang="en-AU" smtClean="0"/>
              <a:t>‹#›</a:t>
            </a:fld>
            <a:endParaRPr lang="en-AU"/>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95528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7E3ACA-BB8F-4AD8-8BCB-4B3FF31D331B}" type="datetimeFigureOut">
              <a:rPr lang="en-AU" smtClean="0"/>
              <a:t>25/05/2022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57E044A-D2A9-4DF9-B5DD-959F5669BB89}" type="slidenum">
              <a:rPr lang="en-AU" smtClean="0"/>
              <a:t>‹#›</a:t>
            </a:fld>
            <a:endParaRPr lang="en-AU"/>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35811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7E3ACA-BB8F-4AD8-8BCB-4B3FF31D331B}" type="datetimeFigureOut">
              <a:rPr lang="en-AU" smtClean="0"/>
              <a:t>25/05/2022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57E044A-D2A9-4DF9-B5DD-959F5669BB89}" type="slidenum">
              <a:rPr lang="en-AU" smtClean="0"/>
              <a:t>‹#›</a:t>
            </a:fld>
            <a:endParaRPr lang="en-AU"/>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49109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7E3ACA-BB8F-4AD8-8BCB-4B3FF31D331B}" type="datetimeFigureOut">
              <a:rPr lang="en-AU" smtClean="0"/>
              <a:t>25/05/2022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57E044A-D2A9-4DF9-B5DD-959F5669BB89}" type="slidenum">
              <a:rPr lang="en-AU" smtClean="0"/>
              <a:t>‹#›</a:t>
            </a:fld>
            <a:endParaRPr lang="en-AU"/>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44095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97E3ACA-BB8F-4AD8-8BCB-4B3FF31D331B}" type="datetimeFigureOut">
              <a:rPr lang="en-AU" smtClean="0"/>
              <a:t>25/05/2022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57E044A-D2A9-4DF9-B5DD-959F5669BB89}" type="slidenum">
              <a:rPr lang="en-AU" smtClean="0"/>
              <a:t>‹#›</a:t>
            </a:fld>
            <a:endParaRPr lang="en-AU"/>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31920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97E3ACA-BB8F-4AD8-8BCB-4B3FF31D331B}" type="datetimeFigureOut">
              <a:rPr lang="en-AU" smtClean="0"/>
              <a:t>25/05/2022</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B57E044A-D2A9-4DF9-B5DD-959F5669BB89}" type="slidenum">
              <a:rPr lang="en-AU" smtClean="0"/>
              <a:t>‹#›</a:t>
            </a:fld>
            <a:endParaRPr lang="en-AU"/>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16007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97E3ACA-BB8F-4AD8-8BCB-4B3FF31D331B}" type="datetimeFigureOut">
              <a:rPr lang="en-AU" smtClean="0"/>
              <a:t>25/05/2022</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B57E044A-D2A9-4DF9-B5DD-959F5669BB89}" type="slidenum">
              <a:rPr lang="en-AU" smtClean="0"/>
              <a:t>‹#›</a:t>
            </a:fld>
            <a:endParaRPr lang="en-AU"/>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9191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7E3ACA-BB8F-4AD8-8BCB-4B3FF31D331B}" type="datetimeFigureOut">
              <a:rPr lang="en-AU" smtClean="0"/>
              <a:t>25/05/2022</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B57E044A-D2A9-4DF9-B5DD-959F5669BB89}" type="slidenum">
              <a:rPr lang="en-AU" smtClean="0"/>
              <a:t>‹#›</a:t>
            </a:fld>
            <a:endParaRPr lang="en-AU"/>
          </a:p>
        </p:txBody>
      </p:sp>
    </p:spTree>
    <p:extLst>
      <p:ext uri="{BB962C8B-B14F-4D97-AF65-F5344CB8AC3E}">
        <p14:creationId xmlns:p14="http://schemas.microsoft.com/office/powerpoint/2010/main" val="1903016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7E3ACA-BB8F-4AD8-8BCB-4B3FF31D331B}" type="datetimeFigureOut">
              <a:rPr lang="en-AU" smtClean="0"/>
              <a:t>25/05/2022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57E044A-D2A9-4DF9-B5DD-959F5669BB89}" type="slidenum">
              <a:rPr lang="en-AU" smtClean="0"/>
              <a:t>‹#›</a:t>
            </a:fld>
            <a:endParaRPr lang="en-AU"/>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38933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597E3ACA-BB8F-4AD8-8BCB-4B3FF31D331B}" type="datetimeFigureOut">
              <a:rPr lang="en-AU" smtClean="0"/>
              <a:t>25/05/2022</a:t>
            </a:fld>
            <a:endParaRPr lang="en-AU"/>
          </a:p>
        </p:txBody>
      </p:sp>
      <p:sp>
        <p:nvSpPr>
          <p:cNvPr id="6" name="Footer Placeholder 5"/>
          <p:cNvSpPr>
            <a:spLocks noGrp="1"/>
          </p:cNvSpPr>
          <p:nvPr>
            <p:ph type="ftr" sz="quarter" idx="11"/>
          </p:nvPr>
        </p:nvSpPr>
        <p:spPr>
          <a:xfrm>
            <a:off x="1447382" y="318640"/>
            <a:ext cx="5541004" cy="320931"/>
          </a:xfrm>
        </p:spPr>
        <p:txBody>
          <a:bodyPr/>
          <a:lstStyle/>
          <a:p>
            <a:endParaRPr lang="en-AU"/>
          </a:p>
        </p:txBody>
      </p:sp>
      <p:sp>
        <p:nvSpPr>
          <p:cNvPr id="7" name="Slide Number Placeholder 6"/>
          <p:cNvSpPr>
            <a:spLocks noGrp="1"/>
          </p:cNvSpPr>
          <p:nvPr>
            <p:ph type="sldNum" sz="quarter" idx="12"/>
          </p:nvPr>
        </p:nvSpPr>
        <p:spPr/>
        <p:txBody>
          <a:bodyPr/>
          <a:lstStyle/>
          <a:p>
            <a:fld id="{B57E044A-D2A9-4DF9-B5DD-959F5669BB89}" type="slidenum">
              <a:rPr lang="en-AU" smtClean="0"/>
              <a:t>‹#›</a:t>
            </a:fld>
            <a:endParaRPr lang="en-AU"/>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79461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97E3ACA-BB8F-4AD8-8BCB-4B3FF31D331B}" type="datetimeFigureOut">
              <a:rPr lang="en-AU" smtClean="0"/>
              <a:t>25/05/2022</a:t>
            </a:fld>
            <a:endParaRPr lang="en-AU"/>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B57E044A-D2A9-4DF9-B5DD-959F5669BB89}" type="slidenum">
              <a:rPr lang="en-AU" smtClean="0"/>
              <a:t>‹#›</a:t>
            </a:fld>
            <a:endParaRPr lang="en-AU"/>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87995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61161-3D86-2C2D-CD4B-03C64003F4FA}"/>
              </a:ext>
            </a:extLst>
          </p:cNvPr>
          <p:cNvSpPr>
            <a:spLocks noGrp="1"/>
          </p:cNvSpPr>
          <p:nvPr>
            <p:ph type="ctrTitle"/>
          </p:nvPr>
        </p:nvSpPr>
        <p:spPr>
          <a:xfrm>
            <a:off x="1130423" y="-65719"/>
            <a:ext cx="11277600" cy="892868"/>
          </a:xfrm>
        </p:spPr>
        <p:txBody>
          <a:bodyPr>
            <a:normAutofit/>
          </a:bodyPr>
          <a:lstStyle/>
          <a:p>
            <a:pPr algn="ctr"/>
            <a:r>
              <a:rPr lang="en-AU" sz="2000" b="0" i="0" dirty="0">
                <a:effectLst/>
                <a:latin typeface="Bell MT" panose="02020503060305020303" pitchFamily="18" charset="0"/>
              </a:rPr>
              <a:t>VIDYA PRATISHTHAN'S KAMALNAYAN BAJAJ INSTITUTE OF ENGINEERING AND TECHNOLOGY, BARAMATI</a:t>
            </a:r>
            <a:endParaRPr lang="en-AU" sz="2000" dirty="0">
              <a:latin typeface="Bell MT" panose="02020503060305020303" pitchFamily="18" charset="0"/>
            </a:endParaRPr>
          </a:p>
        </p:txBody>
      </p:sp>
      <p:pic>
        <p:nvPicPr>
          <p:cNvPr id="4" name="Picture 3">
            <a:extLst>
              <a:ext uri="{FF2B5EF4-FFF2-40B4-BE49-F238E27FC236}">
                <a16:creationId xmlns:a16="http://schemas.microsoft.com/office/drawing/2014/main" id="{11B91186-BAE1-2658-4D66-CD65E45264C3}"/>
              </a:ext>
            </a:extLst>
          </p:cNvPr>
          <p:cNvPicPr>
            <a:picLocks noChangeAspect="1"/>
          </p:cNvPicPr>
          <p:nvPr/>
        </p:nvPicPr>
        <p:blipFill>
          <a:blip r:embed="rId2"/>
          <a:stretch>
            <a:fillRect/>
          </a:stretch>
        </p:blipFill>
        <p:spPr>
          <a:xfrm>
            <a:off x="168676" y="113444"/>
            <a:ext cx="1336194" cy="1209725"/>
          </a:xfrm>
          <a:prstGeom prst="rect">
            <a:avLst/>
          </a:prstGeom>
        </p:spPr>
      </p:pic>
      <p:sp>
        <p:nvSpPr>
          <p:cNvPr id="5" name="TextBox 4">
            <a:extLst>
              <a:ext uri="{FF2B5EF4-FFF2-40B4-BE49-F238E27FC236}">
                <a16:creationId xmlns:a16="http://schemas.microsoft.com/office/drawing/2014/main" id="{F5C7E2B8-0CB4-A3CE-A330-1CC7D13F9772}"/>
              </a:ext>
            </a:extLst>
          </p:cNvPr>
          <p:cNvSpPr txBox="1"/>
          <p:nvPr/>
        </p:nvSpPr>
        <p:spPr>
          <a:xfrm>
            <a:off x="1910918" y="1248031"/>
            <a:ext cx="8780016" cy="307777"/>
          </a:xfrm>
          <a:prstGeom prst="rect">
            <a:avLst/>
          </a:prstGeom>
          <a:noFill/>
        </p:spPr>
        <p:txBody>
          <a:bodyPr wrap="square" rtlCol="0">
            <a:spAutoFit/>
          </a:bodyPr>
          <a:lstStyle/>
          <a:p>
            <a:pPr algn="ctr"/>
            <a:r>
              <a:rPr lang="en-US" sz="1400" dirty="0">
                <a:latin typeface="Consolas" panose="020B0609020204030204" pitchFamily="49" charset="0"/>
              </a:rPr>
              <a:t>DEPARTMENT OF ARTIFICIAL INTELLIGENCE AND DATA SCIENCE </a:t>
            </a:r>
            <a:endParaRPr lang="en-AU" sz="1400" dirty="0">
              <a:latin typeface="Consolas" panose="020B0609020204030204" pitchFamily="49" charset="0"/>
            </a:endParaRPr>
          </a:p>
        </p:txBody>
      </p:sp>
      <p:sp>
        <p:nvSpPr>
          <p:cNvPr id="6" name="TextBox 5">
            <a:extLst>
              <a:ext uri="{FF2B5EF4-FFF2-40B4-BE49-F238E27FC236}">
                <a16:creationId xmlns:a16="http://schemas.microsoft.com/office/drawing/2014/main" id="{5F50B5CB-4C9E-8F88-755E-D07F5D7405A2}"/>
              </a:ext>
            </a:extLst>
          </p:cNvPr>
          <p:cNvSpPr txBox="1"/>
          <p:nvPr/>
        </p:nvSpPr>
        <p:spPr>
          <a:xfrm>
            <a:off x="768658" y="2138754"/>
            <a:ext cx="11064535" cy="641971"/>
          </a:xfrm>
          <a:prstGeom prst="rect">
            <a:avLst/>
          </a:prstGeom>
          <a:noFill/>
        </p:spPr>
        <p:txBody>
          <a:bodyPr wrap="square" rtlCol="0">
            <a:spAutoFit/>
          </a:bodyPr>
          <a:lstStyle/>
          <a:p>
            <a:pPr algn="ctr">
              <a:lnSpc>
                <a:spcPct val="107000"/>
              </a:lnSpc>
              <a:spcAft>
                <a:spcPts val="800"/>
              </a:spcAft>
            </a:pPr>
            <a:r>
              <a:rPr lang="en-IN" sz="3600" b="1" dirty="0">
                <a:ln w="6600">
                  <a:solidFill>
                    <a:schemeClr val="accent2"/>
                  </a:solidFill>
                  <a:prstDash val="solid"/>
                </a:ln>
                <a:blipFill>
                  <a:blip r:embed="rId3"/>
                  <a:tile tx="0" ty="0" sx="100000" sy="100000" flip="none" algn="tl"/>
                </a:blipFill>
                <a:effectLst>
                  <a:outerShdw dist="38100" dir="2700000" algn="tl" rotWithShape="0">
                    <a:schemeClr val="accent2"/>
                  </a:outerShdw>
                </a:effectLst>
                <a:latin typeface="Cambria" panose="02040503050406030204" pitchFamily="18" charset="0"/>
                <a:ea typeface="Cambria" panose="02040503050406030204" pitchFamily="18" charset="0"/>
                <a:cs typeface="Calibri Light" panose="020F0302020204030204" pitchFamily="34" charset="0"/>
              </a:rPr>
              <a:t>IOT DOOR BUZZER &amp; HOME SECURITY DEVICE</a:t>
            </a:r>
            <a:endParaRPr lang="en-AU" sz="3600" b="1" dirty="0">
              <a:ln w="6600">
                <a:solidFill>
                  <a:schemeClr val="accent2"/>
                </a:solidFill>
                <a:prstDash val="solid"/>
              </a:ln>
              <a:blipFill>
                <a:blip r:embed="rId3"/>
                <a:tile tx="0" ty="0" sx="100000" sy="100000" flip="none" algn="tl"/>
              </a:blipFill>
              <a:effectLst>
                <a:outerShdw dist="38100" dir="2700000" algn="tl" rotWithShape="0">
                  <a:schemeClr val="accent2"/>
                </a:outerShdw>
              </a:effectLst>
              <a:latin typeface="Cambria" panose="02040503050406030204" pitchFamily="18" charset="0"/>
              <a:ea typeface="Cambria" panose="02040503050406030204" pitchFamily="18" charset="0"/>
              <a:cs typeface="Calibri Light" panose="020F0302020204030204" pitchFamily="34" charset="0"/>
            </a:endParaRPr>
          </a:p>
        </p:txBody>
      </p:sp>
      <p:sp>
        <p:nvSpPr>
          <p:cNvPr id="8" name="TextBox 7">
            <a:extLst>
              <a:ext uri="{FF2B5EF4-FFF2-40B4-BE49-F238E27FC236}">
                <a16:creationId xmlns:a16="http://schemas.microsoft.com/office/drawing/2014/main" id="{9154FEDF-3F29-4011-EF1E-7E7A58684347}"/>
              </a:ext>
            </a:extLst>
          </p:cNvPr>
          <p:cNvSpPr txBox="1"/>
          <p:nvPr/>
        </p:nvSpPr>
        <p:spPr>
          <a:xfrm>
            <a:off x="6096000" y="3889927"/>
            <a:ext cx="6312023" cy="2031325"/>
          </a:xfrm>
          <a:prstGeom prst="rect">
            <a:avLst/>
          </a:prstGeom>
          <a:noFill/>
        </p:spPr>
        <p:txBody>
          <a:bodyPr wrap="square" rtlCol="0">
            <a:spAutoFit/>
          </a:bodyPr>
          <a:lstStyle/>
          <a:p>
            <a:pPr marL="285750" indent="-285750">
              <a:buFont typeface="Wingdings" panose="05000000000000000000" pitchFamily="2" charset="2"/>
              <a:buChar char="Ø"/>
            </a:pPr>
            <a:r>
              <a:rPr lang="en-US" b="1" dirty="0"/>
              <a:t>YASH DEVRAT                                    2127011</a:t>
            </a:r>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r>
              <a:rPr lang="en-US" b="1" dirty="0"/>
              <a:t>SHUBHAM KESKAR                           2127029</a:t>
            </a:r>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r>
              <a:rPr lang="en-US" b="1" dirty="0"/>
              <a:t>AVDHOOT KUMBHAR	                 2127037</a:t>
            </a:r>
            <a:br>
              <a:rPr lang="en-US" b="1" dirty="0"/>
            </a:br>
            <a:endParaRPr lang="en-US" b="1" dirty="0"/>
          </a:p>
          <a:p>
            <a:pPr marL="285750" indent="-285750">
              <a:buFont typeface="Wingdings" panose="05000000000000000000" pitchFamily="2" charset="2"/>
              <a:buChar char="Ø"/>
            </a:pPr>
            <a:r>
              <a:rPr lang="en-US" b="1" dirty="0"/>
              <a:t>TUSHAR MAMADGE	                        2127040</a:t>
            </a:r>
            <a:endParaRPr lang="en-AU" b="1" dirty="0"/>
          </a:p>
        </p:txBody>
      </p:sp>
      <p:pic>
        <p:nvPicPr>
          <p:cNvPr id="7" name="Picture 6">
            <a:extLst>
              <a:ext uri="{FF2B5EF4-FFF2-40B4-BE49-F238E27FC236}">
                <a16:creationId xmlns:a16="http://schemas.microsoft.com/office/drawing/2014/main" id="{BB23894E-A78F-31A7-384B-61EDA47D6EE8}"/>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4692" b="94102" l="9892" r="89973">
                        <a14:foregroundMark x1="41057" y1="90885" x2="27100" y2="89946"/>
                        <a14:foregroundMark x1="30352" y1="94102" x2="43631" y2="88472"/>
                        <a14:foregroundMark x1="42547" y1="9383" x2="58808" y2="6971"/>
                        <a14:foregroundMark x1="58808" y1="6971" x2="75203" y2="8847"/>
                        <a14:foregroundMark x1="75203" y1="8847" x2="60163" y2="9786"/>
                        <a14:foregroundMark x1="60163" y1="9786" x2="71951" y2="9383"/>
                        <a14:foregroundMark x1="70867" y1="4692" x2="63686" y2="6166"/>
                      </a14:backgroundRemoval>
                    </a14:imgEffect>
                  </a14:imgLayer>
                </a14:imgProps>
              </a:ext>
              <a:ext uri="{28A0092B-C50C-407E-A947-70E740481C1C}">
                <a14:useLocalDpi xmlns:a14="http://schemas.microsoft.com/office/drawing/2010/main" val="0"/>
              </a:ext>
            </a:extLst>
          </a:blip>
          <a:stretch>
            <a:fillRect/>
          </a:stretch>
        </p:blipFill>
        <p:spPr>
          <a:xfrm>
            <a:off x="-190871" y="3516921"/>
            <a:ext cx="4469908" cy="3468441"/>
          </a:xfrm>
          <a:prstGeom prst="rect">
            <a:avLst/>
          </a:prstGeom>
        </p:spPr>
      </p:pic>
    </p:spTree>
    <p:extLst>
      <p:ext uri="{BB962C8B-B14F-4D97-AF65-F5344CB8AC3E}">
        <p14:creationId xmlns:p14="http://schemas.microsoft.com/office/powerpoint/2010/main" val="431173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375D5-3A2B-A421-2CCA-A2796703DBEA}"/>
              </a:ext>
            </a:extLst>
          </p:cNvPr>
          <p:cNvSpPr>
            <a:spLocks noGrp="1"/>
          </p:cNvSpPr>
          <p:nvPr>
            <p:ph type="title"/>
          </p:nvPr>
        </p:nvSpPr>
        <p:spPr>
          <a:xfrm>
            <a:off x="594808" y="781234"/>
            <a:ext cx="12192000" cy="1325563"/>
          </a:xfrm>
        </p:spPr>
        <p:txBody>
          <a:bodyPr>
            <a:normAutofit/>
          </a:bodyPr>
          <a:lstStyle/>
          <a:p>
            <a:r>
              <a:rPr lang="en-AU" sz="4000" b="1" dirty="0">
                <a:latin typeface="Gill Sans MT (Headings)"/>
              </a:rPr>
              <a:t>SYSTEM IMPLEMENTATION </a:t>
            </a:r>
            <a:endParaRPr lang="en-AU" sz="6000" b="1" dirty="0">
              <a:latin typeface="Gill Sans MT (Headings)"/>
            </a:endParaRPr>
          </a:p>
        </p:txBody>
      </p:sp>
      <p:sp>
        <p:nvSpPr>
          <p:cNvPr id="3" name="Content Placeholder 2">
            <a:extLst>
              <a:ext uri="{FF2B5EF4-FFF2-40B4-BE49-F238E27FC236}">
                <a16:creationId xmlns:a16="http://schemas.microsoft.com/office/drawing/2014/main" id="{BE46E714-7549-BB8E-0697-C1174C14FFA4}"/>
              </a:ext>
            </a:extLst>
          </p:cNvPr>
          <p:cNvSpPr>
            <a:spLocks noGrp="1"/>
          </p:cNvSpPr>
          <p:nvPr>
            <p:ph idx="1"/>
          </p:nvPr>
        </p:nvSpPr>
        <p:spPr>
          <a:xfrm>
            <a:off x="594808" y="2099044"/>
            <a:ext cx="10807081" cy="4351338"/>
          </a:xfrm>
        </p:spPr>
        <p:txBody>
          <a:bodyPr>
            <a:normAutofit/>
          </a:bodyPr>
          <a:lstStyle/>
          <a:p>
            <a:pPr algn="just" fontAlgn="base">
              <a:buFont typeface="Arial" panose="020B0604020202020204" pitchFamily="34" charset="0"/>
              <a:buChar char="•"/>
            </a:pPr>
            <a:r>
              <a:rPr lang="en-AU" dirty="0"/>
              <a:t>The list of modules that are being implemented are given below: </a:t>
            </a:r>
          </a:p>
          <a:p>
            <a:pPr algn="just" fontAlgn="base">
              <a:buFont typeface="Wingdings" panose="05000000000000000000" pitchFamily="2" charset="2"/>
              <a:buChar char="Ø"/>
            </a:pPr>
            <a:r>
              <a:rPr lang="en-AU" dirty="0"/>
              <a:t>    Configuration of Arduino board and Ethernet Shield.</a:t>
            </a:r>
          </a:p>
          <a:p>
            <a:pPr algn="just" fontAlgn="base">
              <a:buFont typeface="Wingdings" panose="05000000000000000000" pitchFamily="2" charset="2"/>
              <a:buChar char="Ø"/>
            </a:pPr>
            <a:r>
              <a:rPr lang="en-AU" dirty="0"/>
              <a:t>    Connecting Arduino to Doorbell.</a:t>
            </a:r>
          </a:p>
          <a:p>
            <a:pPr algn="just" fontAlgn="base">
              <a:buFont typeface="Wingdings" panose="05000000000000000000" pitchFamily="2" charset="2"/>
              <a:buChar char="Ø"/>
            </a:pPr>
            <a:r>
              <a:rPr lang="en-AU" dirty="0"/>
              <a:t>    Wireless Transmitter-Receiver module.</a:t>
            </a:r>
          </a:p>
          <a:p>
            <a:pPr algn="just" fontAlgn="base">
              <a:buFont typeface="Wingdings" panose="05000000000000000000" pitchFamily="2" charset="2"/>
              <a:buChar char="Ø"/>
            </a:pPr>
            <a:r>
              <a:rPr lang="en-AU" dirty="0"/>
              <a:t>    API to send SMS notification.</a:t>
            </a:r>
          </a:p>
          <a:p>
            <a:pPr algn="just" fontAlgn="base">
              <a:buFont typeface="Wingdings" panose="05000000000000000000" pitchFamily="2" charset="2"/>
              <a:buChar char="Ø"/>
            </a:pPr>
            <a:r>
              <a:rPr lang="en-AU" dirty="0"/>
              <a:t>    Response to visitor API</a:t>
            </a:r>
          </a:p>
        </p:txBody>
      </p:sp>
    </p:spTree>
    <p:extLst>
      <p:ext uri="{BB962C8B-B14F-4D97-AF65-F5344CB8AC3E}">
        <p14:creationId xmlns:p14="http://schemas.microsoft.com/office/powerpoint/2010/main" val="3848546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2BC4300-C5E8-3FEE-5D54-37DDB014E39C}"/>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4329" b="92208" l="9651" r="89733">
                        <a14:foregroundMark x1="22177" y1="14069" x2="16838" y2="27056"/>
                        <a14:foregroundMark x1="16838" y1="27056" x2="25257" y2="33333"/>
                        <a14:foregroundMark x1="25257" y1="33333" x2="21150" y2="14069"/>
                        <a14:foregroundMark x1="50103" y1="54545" x2="49487" y2="78571"/>
                        <a14:foregroundMark x1="49487" y1="78571" x2="53183" y2="92208"/>
                        <a14:foregroundMark x1="53183" y1="92208" x2="65914" y2="89177"/>
                        <a14:foregroundMark x1="65914" y1="89177" x2="65092" y2="75108"/>
                        <a14:foregroundMark x1="65092" y1="75108" x2="60986" y2="61905"/>
                        <a14:foregroundMark x1="60986" y1="61905" x2="74127" y2="59957"/>
                        <a14:foregroundMark x1="74127" y1="59957" x2="66119" y2="51732"/>
                        <a14:foregroundMark x1="66119" y1="51732" x2="61191" y2="51732"/>
                        <a14:foregroundMark x1="60370" y1="52381" x2="60370" y2="52381"/>
                        <a14:foregroundMark x1="29363" y1="58874" x2="20534" y2="53896"/>
                        <a14:foregroundMark x1="13347" y1="68831" x2="13347" y2="68831"/>
                        <a14:foregroundMark x1="13347" y1="61450" x2="13347" y2="60823"/>
                        <a14:foregroundMark x1="13347" y1="63097" x2="13347" y2="62405"/>
                        <a14:foregroundMark x1="13347" y1="63636" x2="13347" y2="63527"/>
                        <a14:foregroundMark x1="13347" y1="64684" x2="13347" y2="63636"/>
                        <a14:foregroundMark x1="13347" y1="60823" x2="13347" y2="60390"/>
                        <a14:foregroundMark x1="84600" y1="12771" x2="84600" y2="12771"/>
                        <a14:foregroundMark x1="84189" y1="12771" x2="84189" y2="12771"/>
                        <a14:foregroundMark x1="20534" y1="4329" x2="20534" y2="4329"/>
                        <a14:foregroundMark x1="19713" y1="48268" x2="18070" y2="49351"/>
                        <a14:foregroundMark x1="43737" y1="13203" x2="42300" y2="13203"/>
                        <a14:foregroundMark x1="37372" y1="50216" x2="37577" y2="63636"/>
                        <a14:foregroundMark x1="59138" y1="90043" x2="59138" y2="90043"/>
                        <a14:foregroundMark x1="42916" y1="13203" x2="41478" y2="15801"/>
                        <a14:backgroundMark x1="42411" y1="11007" x2="51335" y2="9091"/>
                        <a14:backgroundMark x1="40246" y1="11472" x2="41138" y2="11280"/>
                        <a14:backgroundMark x1="51335" y1="9091" x2="43186" y2="12291"/>
                        <a14:backgroundMark x1="15811" y1="66234" x2="15811" y2="62554"/>
                        <a14:backgroundMark x1="13963" y1="63636" x2="13963" y2="63636"/>
                        <a14:backgroundMark x1="13963" y1="65368" x2="12731" y2="61255"/>
                        <a14:backgroundMark x1="13552" y1="61472" x2="13552" y2="60823"/>
                        <a14:backgroundMark x1="13963" y1="64286" x2="13142" y2="60823"/>
                        <a14:backgroundMark x1="13758" y1="65584" x2="11910" y2="64502"/>
                        <a14:backgroundMark x1="14168" y1="63636" x2="12731" y2="58442"/>
                      </a14:backgroundRemoval>
                    </a14:imgEffect>
                  </a14:imgLayer>
                </a14:imgProps>
              </a:ext>
              <a:ext uri="{28A0092B-C50C-407E-A947-70E740481C1C}">
                <a14:useLocalDpi xmlns:a14="http://schemas.microsoft.com/office/drawing/2010/main" val="0"/>
              </a:ext>
            </a:extLst>
          </a:blip>
          <a:stretch>
            <a:fillRect/>
          </a:stretch>
        </p:blipFill>
        <p:spPr>
          <a:xfrm>
            <a:off x="3749720" y="773673"/>
            <a:ext cx="4692560" cy="4451669"/>
          </a:xfrm>
          <a:prstGeom prst="rect">
            <a:avLst/>
          </a:prstGeom>
        </p:spPr>
      </p:pic>
      <p:cxnSp>
        <p:nvCxnSpPr>
          <p:cNvPr id="5" name="Straight Connector 4">
            <a:extLst>
              <a:ext uri="{FF2B5EF4-FFF2-40B4-BE49-F238E27FC236}">
                <a16:creationId xmlns:a16="http://schemas.microsoft.com/office/drawing/2014/main" id="{14F0C86E-E444-3F20-2FEE-89BD63E7210E}"/>
              </a:ext>
            </a:extLst>
          </p:cNvPr>
          <p:cNvCxnSpPr>
            <a:cxnSpLocks/>
          </p:cNvCxnSpPr>
          <p:nvPr/>
        </p:nvCxnSpPr>
        <p:spPr>
          <a:xfrm>
            <a:off x="4981575" y="1600200"/>
            <a:ext cx="366713" cy="0"/>
          </a:xfrm>
          <a:prstGeom prst="line">
            <a:avLst/>
          </a:prstGeom>
          <a:ln w="28575" cap="flat" cmpd="sng" algn="ctr">
            <a:solidFill>
              <a:schemeClr val="dk1"/>
            </a:solidFill>
            <a:prstDash val="sys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 name="Straight Connector 6">
            <a:extLst>
              <a:ext uri="{FF2B5EF4-FFF2-40B4-BE49-F238E27FC236}">
                <a16:creationId xmlns:a16="http://schemas.microsoft.com/office/drawing/2014/main" id="{30C775E5-19F5-1551-D675-4C6A7C2EE673}"/>
              </a:ext>
            </a:extLst>
          </p:cNvPr>
          <p:cNvCxnSpPr>
            <a:cxnSpLocks/>
          </p:cNvCxnSpPr>
          <p:nvPr/>
        </p:nvCxnSpPr>
        <p:spPr>
          <a:xfrm rot="16200000">
            <a:off x="5114926" y="1833562"/>
            <a:ext cx="466725" cy="0"/>
          </a:xfrm>
          <a:prstGeom prst="line">
            <a:avLst/>
          </a:prstGeom>
          <a:ln w="28575" cap="flat" cmpd="sng" algn="ctr">
            <a:solidFill>
              <a:schemeClr val="dk1"/>
            </a:solidFill>
            <a:prstDash val="sys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 name="Straight Connector 8">
            <a:extLst>
              <a:ext uri="{FF2B5EF4-FFF2-40B4-BE49-F238E27FC236}">
                <a16:creationId xmlns:a16="http://schemas.microsoft.com/office/drawing/2014/main" id="{E9A1D6D2-036F-3F0E-4C90-71EB969FCB1D}"/>
              </a:ext>
            </a:extLst>
          </p:cNvPr>
          <p:cNvCxnSpPr>
            <a:cxnSpLocks/>
          </p:cNvCxnSpPr>
          <p:nvPr/>
        </p:nvCxnSpPr>
        <p:spPr>
          <a:xfrm>
            <a:off x="5348288" y="2066925"/>
            <a:ext cx="366712" cy="0"/>
          </a:xfrm>
          <a:prstGeom prst="line">
            <a:avLst/>
          </a:prstGeom>
          <a:ln w="28575" cap="flat" cmpd="sng" algn="ctr">
            <a:solidFill>
              <a:schemeClr val="dk1"/>
            </a:solidFill>
            <a:prstDash val="sys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 name="Straight Connector 11">
            <a:extLst>
              <a:ext uri="{FF2B5EF4-FFF2-40B4-BE49-F238E27FC236}">
                <a16:creationId xmlns:a16="http://schemas.microsoft.com/office/drawing/2014/main" id="{AFD966BC-000E-BB75-356D-8ABF46A76A18}"/>
              </a:ext>
            </a:extLst>
          </p:cNvPr>
          <p:cNvCxnSpPr>
            <a:cxnSpLocks/>
          </p:cNvCxnSpPr>
          <p:nvPr/>
        </p:nvCxnSpPr>
        <p:spPr>
          <a:xfrm>
            <a:off x="5027976" y="3952875"/>
            <a:ext cx="853712" cy="0"/>
          </a:xfrm>
          <a:prstGeom prst="line">
            <a:avLst/>
          </a:prstGeom>
          <a:ln w="28575" cap="flat" cmpd="sng" algn="ctr">
            <a:solidFill>
              <a:schemeClr val="dk1"/>
            </a:solidFill>
            <a:prstDash val="sys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4" name="Straight Connector 13">
            <a:extLst>
              <a:ext uri="{FF2B5EF4-FFF2-40B4-BE49-F238E27FC236}">
                <a16:creationId xmlns:a16="http://schemas.microsoft.com/office/drawing/2014/main" id="{D5B39F47-CD21-452C-1D29-D1F08EB7F5B2}"/>
              </a:ext>
            </a:extLst>
          </p:cNvPr>
          <p:cNvCxnSpPr>
            <a:cxnSpLocks/>
          </p:cNvCxnSpPr>
          <p:nvPr/>
        </p:nvCxnSpPr>
        <p:spPr>
          <a:xfrm>
            <a:off x="5045870" y="2795595"/>
            <a:ext cx="835818" cy="4762"/>
          </a:xfrm>
          <a:prstGeom prst="line">
            <a:avLst/>
          </a:prstGeom>
          <a:ln w="28575" cap="flat" cmpd="sng" algn="ctr">
            <a:solidFill>
              <a:schemeClr val="dk1"/>
            </a:solidFill>
            <a:prstDash val="sys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032CAE1B-E73B-9A7B-FB9A-85CE33B36F43}"/>
              </a:ext>
            </a:extLst>
          </p:cNvPr>
          <p:cNvCxnSpPr>
            <a:cxnSpLocks/>
          </p:cNvCxnSpPr>
          <p:nvPr/>
        </p:nvCxnSpPr>
        <p:spPr>
          <a:xfrm flipH="1">
            <a:off x="5129212" y="3952875"/>
            <a:ext cx="35719" cy="0"/>
          </a:xfrm>
          <a:prstGeom prst="line">
            <a:avLst/>
          </a:prstGeom>
          <a:ln w="28575" cap="flat" cmpd="sng" algn="ctr">
            <a:solidFill>
              <a:schemeClr val="dk1"/>
            </a:solidFill>
            <a:prstDash val="sys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9" name="Straight Connector 18">
            <a:extLst>
              <a:ext uri="{FF2B5EF4-FFF2-40B4-BE49-F238E27FC236}">
                <a16:creationId xmlns:a16="http://schemas.microsoft.com/office/drawing/2014/main" id="{5C4AE07C-2896-96D4-C46D-C6C53E0CF2FE}"/>
              </a:ext>
            </a:extLst>
          </p:cNvPr>
          <p:cNvCxnSpPr>
            <a:cxnSpLocks/>
          </p:cNvCxnSpPr>
          <p:nvPr/>
        </p:nvCxnSpPr>
        <p:spPr>
          <a:xfrm flipV="1">
            <a:off x="5027976" y="3662362"/>
            <a:ext cx="7212" cy="290513"/>
          </a:xfrm>
          <a:prstGeom prst="line">
            <a:avLst/>
          </a:prstGeom>
          <a:ln w="28575" cap="flat" cmpd="sng" algn="ctr">
            <a:solidFill>
              <a:schemeClr val="dk1"/>
            </a:solidFill>
            <a:prstDash val="sys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0" name="Straight Connector 19">
            <a:extLst>
              <a:ext uri="{FF2B5EF4-FFF2-40B4-BE49-F238E27FC236}">
                <a16:creationId xmlns:a16="http://schemas.microsoft.com/office/drawing/2014/main" id="{760940B7-ACE2-9890-F896-FBF42F45FDAE}"/>
              </a:ext>
            </a:extLst>
          </p:cNvPr>
          <p:cNvCxnSpPr>
            <a:cxnSpLocks/>
          </p:cNvCxnSpPr>
          <p:nvPr/>
        </p:nvCxnSpPr>
        <p:spPr>
          <a:xfrm flipV="1">
            <a:off x="5053012" y="2809875"/>
            <a:ext cx="0" cy="189632"/>
          </a:xfrm>
          <a:prstGeom prst="line">
            <a:avLst/>
          </a:prstGeom>
          <a:ln w="28575" cap="flat" cmpd="sng" algn="ctr">
            <a:solidFill>
              <a:schemeClr val="dk1"/>
            </a:solidFill>
            <a:prstDash val="sys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8" name="Straight Connector 27">
            <a:extLst>
              <a:ext uri="{FF2B5EF4-FFF2-40B4-BE49-F238E27FC236}">
                <a16:creationId xmlns:a16="http://schemas.microsoft.com/office/drawing/2014/main" id="{AAF2CCD4-4C86-AC6A-CB8A-0D8C5AE61D34}"/>
              </a:ext>
            </a:extLst>
          </p:cNvPr>
          <p:cNvCxnSpPr>
            <a:cxnSpLocks/>
          </p:cNvCxnSpPr>
          <p:nvPr/>
        </p:nvCxnSpPr>
        <p:spPr>
          <a:xfrm flipV="1">
            <a:off x="5881688" y="2715059"/>
            <a:ext cx="0" cy="94816"/>
          </a:xfrm>
          <a:prstGeom prst="line">
            <a:avLst/>
          </a:prstGeom>
          <a:ln w="28575" cap="flat" cmpd="sng" algn="ctr">
            <a:solidFill>
              <a:schemeClr val="dk1"/>
            </a:solidFill>
            <a:prstDash val="sys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1" name="Straight Connector 40">
            <a:extLst>
              <a:ext uri="{FF2B5EF4-FFF2-40B4-BE49-F238E27FC236}">
                <a16:creationId xmlns:a16="http://schemas.microsoft.com/office/drawing/2014/main" id="{096B3108-68A1-BC23-8845-E0B86CF2B76F}"/>
              </a:ext>
            </a:extLst>
          </p:cNvPr>
          <p:cNvCxnSpPr>
            <a:cxnSpLocks/>
          </p:cNvCxnSpPr>
          <p:nvPr/>
        </p:nvCxnSpPr>
        <p:spPr>
          <a:xfrm>
            <a:off x="4358980" y="3305175"/>
            <a:ext cx="0" cy="423862"/>
          </a:xfrm>
          <a:prstGeom prst="line">
            <a:avLst/>
          </a:prstGeom>
          <a:ln w="19050"/>
        </p:spPr>
        <p:style>
          <a:lnRef idx="3">
            <a:schemeClr val="dk1"/>
          </a:lnRef>
          <a:fillRef idx="0">
            <a:schemeClr val="dk1"/>
          </a:fillRef>
          <a:effectRef idx="2">
            <a:schemeClr val="dk1"/>
          </a:effectRef>
          <a:fontRef idx="minor">
            <a:schemeClr val="tx1"/>
          </a:fontRef>
        </p:style>
      </p:cxnSp>
      <p:cxnSp>
        <p:nvCxnSpPr>
          <p:cNvPr id="48" name="Straight Connector 47">
            <a:extLst>
              <a:ext uri="{FF2B5EF4-FFF2-40B4-BE49-F238E27FC236}">
                <a16:creationId xmlns:a16="http://schemas.microsoft.com/office/drawing/2014/main" id="{33ED3B1E-2285-B459-2417-202BD695190E}"/>
              </a:ext>
            </a:extLst>
          </p:cNvPr>
          <p:cNvCxnSpPr>
            <a:cxnSpLocks/>
          </p:cNvCxnSpPr>
          <p:nvPr/>
        </p:nvCxnSpPr>
        <p:spPr>
          <a:xfrm>
            <a:off x="4358980" y="3305175"/>
            <a:ext cx="155870" cy="0"/>
          </a:xfrm>
          <a:prstGeom prst="line">
            <a:avLst/>
          </a:prstGeom>
          <a:ln w="19050"/>
        </p:spPr>
        <p:style>
          <a:lnRef idx="3">
            <a:schemeClr val="dk1"/>
          </a:lnRef>
          <a:fillRef idx="0">
            <a:schemeClr val="dk1"/>
          </a:fillRef>
          <a:effectRef idx="2">
            <a:schemeClr val="dk1"/>
          </a:effectRef>
          <a:fontRef idx="minor">
            <a:schemeClr val="tx1"/>
          </a:fontRef>
        </p:style>
      </p:cxnSp>
      <p:cxnSp>
        <p:nvCxnSpPr>
          <p:cNvPr id="52" name="Straight Connector 51">
            <a:extLst>
              <a:ext uri="{FF2B5EF4-FFF2-40B4-BE49-F238E27FC236}">
                <a16:creationId xmlns:a16="http://schemas.microsoft.com/office/drawing/2014/main" id="{229A3764-8584-FAB2-817E-FA6E8C4CF5DB}"/>
              </a:ext>
            </a:extLst>
          </p:cNvPr>
          <p:cNvCxnSpPr>
            <a:cxnSpLocks/>
          </p:cNvCxnSpPr>
          <p:nvPr/>
        </p:nvCxnSpPr>
        <p:spPr>
          <a:xfrm>
            <a:off x="4739980" y="1104900"/>
            <a:ext cx="0" cy="190500"/>
          </a:xfrm>
          <a:prstGeom prst="line">
            <a:avLst/>
          </a:prstGeom>
          <a:ln w="19050"/>
        </p:spPr>
        <p:style>
          <a:lnRef idx="3">
            <a:schemeClr val="dk1"/>
          </a:lnRef>
          <a:fillRef idx="0">
            <a:schemeClr val="dk1"/>
          </a:fillRef>
          <a:effectRef idx="2">
            <a:schemeClr val="dk1"/>
          </a:effectRef>
          <a:fontRef idx="minor">
            <a:schemeClr val="tx1"/>
          </a:fontRef>
        </p:style>
      </p:cxnSp>
      <p:cxnSp>
        <p:nvCxnSpPr>
          <p:cNvPr id="54" name="Straight Connector 53">
            <a:extLst>
              <a:ext uri="{FF2B5EF4-FFF2-40B4-BE49-F238E27FC236}">
                <a16:creationId xmlns:a16="http://schemas.microsoft.com/office/drawing/2014/main" id="{5B008EC0-F35B-C488-D5FF-2A10C355817E}"/>
              </a:ext>
            </a:extLst>
          </p:cNvPr>
          <p:cNvCxnSpPr>
            <a:cxnSpLocks/>
          </p:cNvCxnSpPr>
          <p:nvPr/>
        </p:nvCxnSpPr>
        <p:spPr>
          <a:xfrm>
            <a:off x="7422016" y="1619248"/>
            <a:ext cx="264659" cy="0"/>
          </a:xfrm>
          <a:prstGeom prst="line">
            <a:avLst/>
          </a:prstGeom>
          <a:ln w="19050"/>
        </p:spPr>
        <p:style>
          <a:lnRef idx="3">
            <a:schemeClr val="dk1"/>
          </a:lnRef>
          <a:fillRef idx="0">
            <a:schemeClr val="dk1"/>
          </a:fillRef>
          <a:effectRef idx="2">
            <a:schemeClr val="dk1"/>
          </a:effectRef>
          <a:fontRef idx="minor">
            <a:schemeClr val="tx1"/>
          </a:fontRef>
        </p:style>
      </p:cxnSp>
      <p:cxnSp>
        <p:nvCxnSpPr>
          <p:cNvPr id="57" name="Straight Connector 56">
            <a:extLst>
              <a:ext uri="{FF2B5EF4-FFF2-40B4-BE49-F238E27FC236}">
                <a16:creationId xmlns:a16="http://schemas.microsoft.com/office/drawing/2014/main" id="{ED6EC752-08F7-9C42-601F-DDD55D0A1C94}"/>
              </a:ext>
            </a:extLst>
          </p:cNvPr>
          <p:cNvCxnSpPr>
            <a:cxnSpLocks/>
          </p:cNvCxnSpPr>
          <p:nvPr/>
        </p:nvCxnSpPr>
        <p:spPr>
          <a:xfrm>
            <a:off x="7673680" y="1409700"/>
            <a:ext cx="0" cy="209548"/>
          </a:xfrm>
          <a:prstGeom prst="line">
            <a:avLst/>
          </a:prstGeom>
          <a:ln w="19050"/>
        </p:spPr>
        <p:style>
          <a:lnRef idx="3">
            <a:schemeClr val="dk1"/>
          </a:lnRef>
          <a:fillRef idx="0">
            <a:schemeClr val="dk1"/>
          </a:fillRef>
          <a:effectRef idx="2">
            <a:schemeClr val="dk1"/>
          </a:effectRef>
          <a:fontRef idx="minor">
            <a:schemeClr val="tx1"/>
          </a:fontRef>
        </p:style>
      </p:cxnSp>
      <p:cxnSp>
        <p:nvCxnSpPr>
          <p:cNvPr id="59" name="Straight Connector 58">
            <a:extLst>
              <a:ext uri="{FF2B5EF4-FFF2-40B4-BE49-F238E27FC236}">
                <a16:creationId xmlns:a16="http://schemas.microsoft.com/office/drawing/2014/main" id="{4BEAB58B-4607-696B-9A85-FC4BAB17AF54}"/>
              </a:ext>
            </a:extLst>
          </p:cNvPr>
          <p:cNvCxnSpPr>
            <a:cxnSpLocks/>
          </p:cNvCxnSpPr>
          <p:nvPr/>
        </p:nvCxnSpPr>
        <p:spPr>
          <a:xfrm>
            <a:off x="6829425" y="4431506"/>
            <a:ext cx="278606" cy="0"/>
          </a:xfrm>
          <a:prstGeom prst="line">
            <a:avLst/>
          </a:prstGeom>
          <a:ln w="19050"/>
        </p:spPr>
        <p:style>
          <a:lnRef idx="3">
            <a:schemeClr val="dk1"/>
          </a:lnRef>
          <a:fillRef idx="0">
            <a:schemeClr val="dk1"/>
          </a:fillRef>
          <a:effectRef idx="2">
            <a:schemeClr val="dk1"/>
          </a:effectRef>
          <a:fontRef idx="minor">
            <a:schemeClr val="tx1"/>
          </a:fontRef>
        </p:style>
      </p:cxnSp>
      <p:sp>
        <p:nvSpPr>
          <p:cNvPr id="2" name="TextBox 1">
            <a:extLst>
              <a:ext uri="{FF2B5EF4-FFF2-40B4-BE49-F238E27FC236}">
                <a16:creationId xmlns:a16="http://schemas.microsoft.com/office/drawing/2014/main" id="{B94EEE2A-513C-0700-91C7-F240F102CDD4}"/>
              </a:ext>
            </a:extLst>
          </p:cNvPr>
          <p:cNvSpPr txBox="1"/>
          <p:nvPr/>
        </p:nvSpPr>
        <p:spPr>
          <a:xfrm>
            <a:off x="65358" y="89661"/>
            <a:ext cx="496261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AU" sz="1800" b="1" i="0" u="none" strike="noStrike" baseline="0" dirty="0">
                <a:latin typeface="Times New Roman" panose="02020603050405020304" pitchFamily="18" charset="0"/>
              </a:rPr>
              <a:t>Diagrammatic Representation Of Module Flow</a:t>
            </a:r>
            <a:endParaRPr lang="en-AU" b="1" dirty="0"/>
          </a:p>
        </p:txBody>
      </p:sp>
    </p:spTree>
    <p:extLst>
      <p:ext uri="{BB962C8B-B14F-4D97-AF65-F5344CB8AC3E}">
        <p14:creationId xmlns:p14="http://schemas.microsoft.com/office/powerpoint/2010/main" val="2563057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9F70E-C3B5-48A0-7DB7-29BD960F9C26}"/>
              </a:ext>
            </a:extLst>
          </p:cNvPr>
          <p:cNvSpPr>
            <a:spLocks noGrp="1"/>
          </p:cNvSpPr>
          <p:nvPr>
            <p:ph type="title"/>
          </p:nvPr>
        </p:nvSpPr>
        <p:spPr>
          <a:xfrm>
            <a:off x="639192" y="721711"/>
            <a:ext cx="12192000" cy="1325563"/>
          </a:xfrm>
        </p:spPr>
        <p:txBody>
          <a:bodyPr>
            <a:normAutofit/>
          </a:bodyPr>
          <a:lstStyle/>
          <a:p>
            <a:r>
              <a:rPr lang="en-IN" sz="4000" b="1" dirty="0">
                <a:effectLst/>
                <a:latin typeface="Gill Sans MT (Headings)"/>
                <a:ea typeface="Calibri" panose="020F0502020204030204" pitchFamily="34" charset="0"/>
                <a:cs typeface="Sakal Marathi"/>
              </a:rPr>
              <a:t>Applications </a:t>
            </a:r>
            <a:endParaRPr lang="en-AU" sz="7200" dirty="0">
              <a:latin typeface="Arial Narrow" panose="020B0606020202030204" pitchFamily="34" charset="0"/>
            </a:endParaRPr>
          </a:p>
        </p:txBody>
      </p:sp>
      <p:sp>
        <p:nvSpPr>
          <p:cNvPr id="3" name="Content Placeholder 2">
            <a:extLst>
              <a:ext uri="{FF2B5EF4-FFF2-40B4-BE49-F238E27FC236}">
                <a16:creationId xmlns:a16="http://schemas.microsoft.com/office/drawing/2014/main" id="{2539F5F3-F77E-8439-1052-401DB69121E3}"/>
              </a:ext>
            </a:extLst>
          </p:cNvPr>
          <p:cNvSpPr>
            <a:spLocks noGrp="1"/>
          </p:cNvSpPr>
          <p:nvPr>
            <p:ph idx="1"/>
          </p:nvPr>
        </p:nvSpPr>
        <p:spPr>
          <a:xfrm>
            <a:off x="639192" y="2242876"/>
            <a:ext cx="12192000" cy="4351338"/>
          </a:xfrm>
        </p:spPr>
        <p:txBody>
          <a:bodyPr>
            <a:normAutofit/>
          </a:bodyPr>
          <a:lstStyle/>
          <a:p>
            <a:pPr lvl="0">
              <a:lnSpc>
                <a:spcPct val="107000"/>
              </a:lnSpc>
              <a:buFont typeface="Wingdings" panose="05000000000000000000" pitchFamily="2" charset="2"/>
              <a:buChar char="q"/>
            </a:pPr>
            <a:r>
              <a:rPr lang="en-IN" sz="2400" dirty="0">
                <a:effectLst/>
                <a:latin typeface="Calibri" panose="020F0502020204030204" pitchFamily="34" charset="0"/>
                <a:ea typeface="Calibri" panose="020F0502020204030204" pitchFamily="34" charset="0"/>
                <a:cs typeface="Sakal Marathi"/>
              </a:rPr>
              <a:t>   House &amp; Bungalows</a:t>
            </a:r>
            <a:endParaRPr lang="en-AU" sz="2400" dirty="0">
              <a:effectLst/>
              <a:latin typeface="Sakal Marathi"/>
              <a:ea typeface="Calibri" panose="020F0502020204030204" pitchFamily="34" charset="0"/>
              <a:cs typeface="Sakal Marathi"/>
            </a:endParaRPr>
          </a:p>
          <a:p>
            <a:pPr lvl="0">
              <a:lnSpc>
                <a:spcPct val="107000"/>
              </a:lnSpc>
              <a:buFont typeface="Wingdings" panose="05000000000000000000" pitchFamily="2" charset="2"/>
              <a:buChar char="q"/>
            </a:pPr>
            <a:r>
              <a:rPr lang="en-IN" sz="2400" dirty="0">
                <a:effectLst/>
                <a:latin typeface="Calibri" panose="020F0502020204030204" pitchFamily="34" charset="0"/>
                <a:ea typeface="Calibri" panose="020F0502020204030204" pitchFamily="34" charset="0"/>
                <a:cs typeface="Sakal Marathi"/>
              </a:rPr>
              <a:t>   Offices</a:t>
            </a:r>
          </a:p>
          <a:p>
            <a:pPr lvl="0">
              <a:lnSpc>
                <a:spcPct val="107000"/>
              </a:lnSpc>
              <a:buFont typeface="Wingdings" panose="05000000000000000000" pitchFamily="2" charset="2"/>
              <a:buChar char="q"/>
            </a:pPr>
            <a:r>
              <a:rPr lang="en-IN" sz="2400" dirty="0">
                <a:latin typeface="Calibri" panose="020F0502020204030204" pitchFamily="34" charset="0"/>
                <a:ea typeface="Calibri" panose="020F0502020204030204" pitchFamily="34" charset="0"/>
                <a:cs typeface="Sakal Marathi"/>
              </a:rPr>
              <a:t>   </a:t>
            </a:r>
            <a:r>
              <a:rPr lang="en-IN" sz="2400" dirty="0">
                <a:effectLst/>
                <a:latin typeface="Calibri" panose="020F0502020204030204" pitchFamily="34" charset="0"/>
                <a:ea typeface="Calibri" panose="020F0502020204030204" pitchFamily="34" charset="0"/>
                <a:cs typeface="Sakal Marathi"/>
              </a:rPr>
              <a:t>Apartments</a:t>
            </a:r>
          </a:p>
          <a:p>
            <a:pPr lvl="0">
              <a:lnSpc>
                <a:spcPct val="107000"/>
              </a:lnSpc>
              <a:spcAft>
                <a:spcPts val="800"/>
              </a:spcAft>
              <a:buFont typeface="Wingdings" panose="05000000000000000000" pitchFamily="2" charset="2"/>
              <a:buChar char="q"/>
            </a:pPr>
            <a:r>
              <a:rPr lang="en-IN" sz="2400" dirty="0">
                <a:effectLst/>
                <a:latin typeface="Calibri" panose="020F0502020204030204" pitchFamily="34" charset="0"/>
                <a:ea typeface="Calibri" panose="020F0502020204030204" pitchFamily="34" charset="0"/>
              </a:rPr>
              <a:t>   Farmhouses</a:t>
            </a:r>
            <a:endParaRPr lang="en-AU" sz="3200" dirty="0"/>
          </a:p>
          <a:p>
            <a:pPr lvl="0">
              <a:lnSpc>
                <a:spcPct val="107000"/>
              </a:lnSpc>
              <a:spcAft>
                <a:spcPts val="800"/>
              </a:spcAft>
              <a:buFont typeface="Wingdings" panose="05000000000000000000" pitchFamily="2" charset="2"/>
              <a:buChar char="q"/>
            </a:pPr>
            <a:endParaRPr lang="en-AU" sz="2400" dirty="0"/>
          </a:p>
        </p:txBody>
      </p:sp>
    </p:spTree>
    <p:extLst>
      <p:ext uri="{BB962C8B-B14F-4D97-AF65-F5344CB8AC3E}">
        <p14:creationId xmlns:p14="http://schemas.microsoft.com/office/powerpoint/2010/main" val="24686080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CE02CA5-769A-88EE-B74F-1C3BD76F00E7}"/>
              </a:ext>
            </a:extLst>
          </p:cNvPr>
          <p:cNvSpPr>
            <a:spLocks noGrp="1"/>
          </p:cNvSpPr>
          <p:nvPr>
            <p:ph type="title"/>
          </p:nvPr>
        </p:nvSpPr>
        <p:spPr>
          <a:xfrm>
            <a:off x="572689" y="819782"/>
            <a:ext cx="9603275" cy="1049235"/>
          </a:xfrm>
        </p:spPr>
        <p:txBody>
          <a:bodyPr>
            <a:normAutofit/>
          </a:bodyPr>
          <a:lstStyle/>
          <a:p>
            <a:pPr marL="342900" indent="-342900"/>
            <a:r>
              <a:rPr lang="en-IN" sz="4000" b="1" dirty="0">
                <a:effectLst/>
                <a:latin typeface="Gill Sans MT (Headings)"/>
                <a:ea typeface="Calibri" panose="020F0502020204030204" pitchFamily="34" charset="0"/>
                <a:cs typeface="Sakal Marathi"/>
              </a:rPr>
              <a:t>Advantages </a:t>
            </a:r>
            <a:endParaRPr lang="en-AU" sz="6000" dirty="0"/>
          </a:p>
        </p:txBody>
      </p:sp>
      <p:sp>
        <p:nvSpPr>
          <p:cNvPr id="7" name="Content Placeholder 6">
            <a:extLst>
              <a:ext uri="{FF2B5EF4-FFF2-40B4-BE49-F238E27FC236}">
                <a16:creationId xmlns:a16="http://schemas.microsoft.com/office/drawing/2014/main" id="{ECC07409-670F-C6E7-9ED1-52ED97D7836F}"/>
              </a:ext>
            </a:extLst>
          </p:cNvPr>
          <p:cNvSpPr>
            <a:spLocks noGrp="1"/>
          </p:cNvSpPr>
          <p:nvPr>
            <p:ph idx="1"/>
          </p:nvPr>
        </p:nvSpPr>
        <p:spPr>
          <a:xfrm>
            <a:off x="572689" y="2282062"/>
            <a:ext cx="9603275" cy="3450613"/>
          </a:xfrm>
        </p:spPr>
        <p:txBody>
          <a:bodyPr>
            <a:normAutofit/>
          </a:bodyPr>
          <a:lstStyle/>
          <a:p>
            <a:pPr lvl="0">
              <a:buFont typeface="Wingdings" panose="05000000000000000000" pitchFamily="2" charset="2"/>
              <a:buChar char="ü"/>
            </a:pPr>
            <a:r>
              <a:rPr lang="en-IN" dirty="0">
                <a:effectLst/>
                <a:latin typeface="Calibri" panose="020F0502020204030204" pitchFamily="34" charset="0"/>
                <a:ea typeface="Calibri" panose="020F0502020204030204" pitchFamily="34" charset="0"/>
                <a:cs typeface="Sakal Marathi"/>
              </a:rPr>
              <a:t>Automatic Visitor Recognition</a:t>
            </a:r>
            <a:endParaRPr lang="en-AU" dirty="0">
              <a:effectLst/>
              <a:latin typeface="Sakal Marathi"/>
              <a:ea typeface="Calibri" panose="020F0502020204030204" pitchFamily="34" charset="0"/>
              <a:cs typeface="Sakal Marathi"/>
            </a:endParaRPr>
          </a:p>
          <a:p>
            <a:pPr lvl="0">
              <a:buFont typeface="Wingdings" panose="05000000000000000000" pitchFamily="2" charset="2"/>
              <a:buChar char="ü"/>
            </a:pPr>
            <a:r>
              <a:rPr lang="en-IN" dirty="0">
                <a:effectLst/>
                <a:latin typeface="Calibri" panose="020F0502020204030204" pitchFamily="34" charset="0"/>
                <a:ea typeface="Calibri" panose="020F0502020204030204" pitchFamily="34" charset="0"/>
                <a:cs typeface="Sakal Marathi"/>
              </a:rPr>
              <a:t>Voice Assisted Interface</a:t>
            </a:r>
            <a:endParaRPr lang="en-AU" dirty="0">
              <a:effectLst/>
              <a:latin typeface="Sakal Marathi"/>
              <a:ea typeface="Calibri" panose="020F0502020204030204" pitchFamily="34" charset="0"/>
              <a:cs typeface="Sakal Marathi"/>
            </a:endParaRPr>
          </a:p>
          <a:p>
            <a:pPr lvl="0">
              <a:buFont typeface="Wingdings" panose="05000000000000000000" pitchFamily="2" charset="2"/>
              <a:buChar char="ü"/>
            </a:pPr>
            <a:r>
              <a:rPr lang="en-IN" dirty="0">
                <a:effectLst/>
                <a:latin typeface="Calibri" panose="020F0502020204030204" pitchFamily="34" charset="0"/>
                <a:ea typeface="Calibri" panose="020F0502020204030204" pitchFamily="34" charset="0"/>
                <a:cs typeface="Sakal Marathi"/>
              </a:rPr>
              <a:t>Instant Online Alerts on Desktop/Mobile</a:t>
            </a:r>
            <a:endParaRPr lang="en-AU" dirty="0">
              <a:effectLst/>
              <a:latin typeface="Sakal Marathi"/>
              <a:ea typeface="Calibri" panose="020F0502020204030204" pitchFamily="34" charset="0"/>
              <a:cs typeface="Sakal Marathi"/>
            </a:endParaRPr>
          </a:p>
          <a:p>
            <a:pPr lvl="0">
              <a:buFont typeface="Wingdings" panose="05000000000000000000" pitchFamily="2" charset="2"/>
              <a:buChar char="ü"/>
            </a:pPr>
            <a:r>
              <a:rPr lang="en-IN" dirty="0">
                <a:effectLst/>
                <a:latin typeface="Calibri" panose="020F0502020204030204" pitchFamily="34" charset="0"/>
                <a:ea typeface="Calibri" panose="020F0502020204030204" pitchFamily="34" charset="0"/>
                <a:cs typeface="Sakal Marathi"/>
              </a:rPr>
              <a:t>Ability to Sound Alarm at remote Location</a:t>
            </a:r>
            <a:endParaRPr lang="en-AU" dirty="0">
              <a:effectLst/>
              <a:latin typeface="Sakal Marathi"/>
              <a:ea typeface="Calibri" panose="020F0502020204030204" pitchFamily="34" charset="0"/>
              <a:cs typeface="Sakal Marathi"/>
            </a:endParaRPr>
          </a:p>
          <a:p>
            <a:pPr lvl="0">
              <a:buFont typeface="Wingdings" panose="05000000000000000000" pitchFamily="2" charset="2"/>
              <a:buChar char="ü"/>
            </a:pPr>
            <a:r>
              <a:rPr lang="en-IN" dirty="0">
                <a:effectLst/>
                <a:latin typeface="Calibri" panose="020F0502020204030204" pitchFamily="34" charset="0"/>
                <a:ea typeface="Calibri" panose="020F0502020204030204" pitchFamily="34" charset="0"/>
                <a:cs typeface="Sakal Marathi"/>
              </a:rPr>
              <a:t>Monitor Activity Outside the House at any Time</a:t>
            </a:r>
            <a:endParaRPr lang="en-AU" dirty="0">
              <a:effectLst/>
              <a:latin typeface="Sakal Marathi"/>
              <a:ea typeface="Calibri" panose="020F0502020204030204" pitchFamily="34" charset="0"/>
              <a:cs typeface="Sakal Marathi"/>
            </a:endParaRPr>
          </a:p>
          <a:p>
            <a:pPr>
              <a:buFont typeface="Wingdings" panose="05000000000000000000" pitchFamily="2" charset="2"/>
              <a:buChar char="ü"/>
            </a:pPr>
            <a:r>
              <a:rPr lang="en-IN" dirty="0">
                <a:effectLst/>
                <a:latin typeface="Calibri" panose="020F0502020204030204" pitchFamily="34" charset="0"/>
                <a:ea typeface="Calibri" panose="020F0502020204030204" pitchFamily="34" charset="0"/>
                <a:cs typeface="Sakal Marathi"/>
              </a:rPr>
              <a:t>  Fully Automated System</a:t>
            </a:r>
            <a:endParaRPr lang="en-AU" sz="2400" dirty="0"/>
          </a:p>
        </p:txBody>
      </p:sp>
    </p:spTree>
    <p:extLst>
      <p:ext uri="{BB962C8B-B14F-4D97-AF65-F5344CB8AC3E}">
        <p14:creationId xmlns:p14="http://schemas.microsoft.com/office/powerpoint/2010/main" val="33425441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533A5-14A0-65A4-CD2B-CBA6CA326AC6}"/>
              </a:ext>
            </a:extLst>
          </p:cNvPr>
          <p:cNvSpPr>
            <a:spLocks noGrp="1"/>
          </p:cNvSpPr>
          <p:nvPr>
            <p:ph type="title"/>
          </p:nvPr>
        </p:nvSpPr>
        <p:spPr>
          <a:xfrm>
            <a:off x="603682" y="810688"/>
            <a:ext cx="12192000" cy="1325563"/>
          </a:xfrm>
        </p:spPr>
        <p:txBody>
          <a:bodyPr>
            <a:normAutofit/>
          </a:bodyPr>
          <a:lstStyle/>
          <a:p>
            <a:r>
              <a:rPr lang="en-IN" sz="4000" b="1" dirty="0">
                <a:effectLst/>
                <a:latin typeface="Gill Sans MT (Headings)"/>
                <a:ea typeface="Calibri" panose="020F0502020204030204" pitchFamily="34" charset="0"/>
                <a:cs typeface="Sakal Marathi"/>
              </a:rPr>
              <a:t>Disadvantages </a:t>
            </a:r>
            <a:endParaRPr lang="en-AU" sz="7200" b="1" dirty="0">
              <a:latin typeface="Arial Narrow" panose="020B0606020202030204" pitchFamily="34" charset="0"/>
            </a:endParaRPr>
          </a:p>
        </p:txBody>
      </p:sp>
      <p:sp>
        <p:nvSpPr>
          <p:cNvPr id="3" name="Content Placeholder 2">
            <a:extLst>
              <a:ext uri="{FF2B5EF4-FFF2-40B4-BE49-F238E27FC236}">
                <a16:creationId xmlns:a16="http://schemas.microsoft.com/office/drawing/2014/main" id="{F0987E54-9900-7D71-5CCC-B6225665C3CE}"/>
              </a:ext>
            </a:extLst>
          </p:cNvPr>
          <p:cNvSpPr>
            <a:spLocks noGrp="1"/>
          </p:cNvSpPr>
          <p:nvPr>
            <p:ph idx="1"/>
          </p:nvPr>
        </p:nvSpPr>
        <p:spPr>
          <a:xfrm>
            <a:off x="692458" y="2254928"/>
            <a:ext cx="12192000" cy="3886524"/>
          </a:xfrm>
        </p:spPr>
        <p:txBody>
          <a:bodyPr>
            <a:normAutofit/>
          </a:bodyPr>
          <a:lstStyle/>
          <a:p>
            <a:pPr marL="342900" lvl="0" indent="-342900">
              <a:lnSpc>
                <a:spcPct val="107000"/>
              </a:lnSpc>
              <a:buFont typeface="Symbol" panose="05050102010706020507" pitchFamily="18" charset="2"/>
              <a:buChar char=""/>
            </a:pPr>
            <a:r>
              <a:rPr lang="en-IN" dirty="0">
                <a:effectLst/>
                <a:latin typeface="Calibri" panose="020F0502020204030204" pitchFamily="34" charset="0"/>
                <a:ea typeface="Calibri" panose="020F0502020204030204" pitchFamily="34" charset="0"/>
                <a:cs typeface="Sakal Marathi"/>
              </a:rPr>
              <a:t>The arriving person cannot talk to owner</a:t>
            </a:r>
            <a:endParaRPr lang="en-AU" dirty="0">
              <a:effectLst/>
              <a:latin typeface="Sakal Marathi"/>
              <a:ea typeface="Calibri" panose="020F0502020204030204" pitchFamily="34" charset="0"/>
              <a:cs typeface="Sakal Marathi"/>
            </a:endParaRPr>
          </a:p>
          <a:p>
            <a:pPr marL="342900" lvl="0" indent="-342900">
              <a:lnSpc>
                <a:spcPct val="107000"/>
              </a:lnSpc>
              <a:buFont typeface="Symbol" panose="05050102010706020507" pitchFamily="18" charset="2"/>
              <a:buChar char=""/>
            </a:pPr>
            <a:r>
              <a:rPr lang="en-IN" dirty="0">
                <a:effectLst/>
                <a:latin typeface="Calibri" panose="020F0502020204030204" pitchFamily="34" charset="0"/>
                <a:ea typeface="Calibri" panose="020F0502020204030204" pitchFamily="34" charset="0"/>
                <a:cs typeface="Sakal Marathi"/>
              </a:rPr>
              <a:t>Cannot open the door remotely</a:t>
            </a:r>
            <a:endParaRPr lang="en-AU" dirty="0">
              <a:effectLst/>
              <a:latin typeface="Sakal Marathi"/>
              <a:ea typeface="Calibri" panose="020F0502020204030204" pitchFamily="34" charset="0"/>
              <a:cs typeface="Sakal Marathi"/>
            </a:endParaRPr>
          </a:p>
          <a:p>
            <a:pPr marL="342900" lvl="0" indent="-342900">
              <a:lnSpc>
                <a:spcPct val="107000"/>
              </a:lnSpc>
              <a:spcAft>
                <a:spcPts val="800"/>
              </a:spcAft>
              <a:buFont typeface="Symbol" panose="05050102010706020507" pitchFamily="18" charset="2"/>
              <a:buChar char=""/>
            </a:pPr>
            <a:r>
              <a:rPr lang="en-IN" dirty="0">
                <a:effectLst/>
                <a:latin typeface="Calibri" panose="020F0502020204030204" pitchFamily="34" charset="0"/>
                <a:ea typeface="Calibri" panose="020F0502020204030204" pitchFamily="34" charset="0"/>
                <a:cs typeface="Sakal Marathi"/>
              </a:rPr>
              <a:t>Doesn’t auto detect robbery inside home</a:t>
            </a:r>
            <a:endParaRPr lang="en-AU" dirty="0">
              <a:effectLst/>
              <a:latin typeface="Sakal Marathi"/>
              <a:ea typeface="Calibri" panose="020F0502020204030204" pitchFamily="34" charset="0"/>
              <a:cs typeface="Sakal Marathi"/>
            </a:endParaRPr>
          </a:p>
          <a:p>
            <a:pPr marL="0" indent="0">
              <a:buNone/>
            </a:pPr>
            <a:endParaRPr lang="en-AU" sz="2400" b="0" i="0" u="none" strike="noStrike" dirty="0">
              <a:solidFill>
                <a:srgbClr val="000000"/>
              </a:solidFill>
              <a:effectLst/>
              <a:latin typeface="Work Sans" pitchFamily="2" charset="0"/>
            </a:endParaRPr>
          </a:p>
        </p:txBody>
      </p:sp>
    </p:spTree>
    <p:extLst>
      <p:ext uri="{BB962C8B-B14F-4D97-AF65-F5344CB8AC3E}">
        <p14:creationId xmlns:p14="http://schemas.microsoft.com/office/powerpoint/2010/main" val="24548865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A589B-B54E-5D44-A6B0-386EA980535A}"/>
              </a:ext>
            </a:extLst>
          </p:cNvPr>
          <p:cNvSpPr>
            <a:spLocks noGrp="1"/>
          </p:cNvSpPr>
          <p:nvPr>
            <p:ph type="title"/>
          </p:nvPr>
        </p:nvSpPr>
        <p:spPr>
          <a:xfrm>
            <a:off x="643789" y="757001"/>
            <a:ext cx="9603275" cy="1049235"/>
          </a:xfrm>
        </p:spPr>
        <p:txBody>
          <a:bodyPr>
            <a:normAutofit/>
          </a:bodyPr>
          <a:lstStyle/>
          <a:p>
            <a:r>
              <a:rPr lang="en-AU" sz="4000" b="1" dirty="0"/>
              <a:t>TESTING AND RESULTS </a:t>
            </a:r>
          </a:p>
        </p:txBody>
      </p:sp>
      <p:sp>
        <p:nvSpPr>
          <p:cNvPr id="3" name="Content Placeholder 2">
            <a:extLst>
              <a:ext uri="{FF2B5EF4-FFF2-40B4-BE49-F238E27FC236}">
                <a16:creationId xmlns:a16="http://schemas.microsoft.com/office/drawing/2014/main" id="{CC2463D5-7B3D-7961-3121-404C6AE8850F}"/>
              </a:ext>
            </a:extLst>
          </p:cNvPr>
          <p:cNvSpPr>
            <a:spLocks noGrp="1"/>
          </p:cNvSpPr>
          <p:nvPr>
            <p:ph idx="1"/>
          </p:nvPr>
        </p:nvSpPr>
        <p:spPr>
          <a:xfrm>
            <a:off x="718154" y="2034782"/>
            <a:ext cx="9603275" cy="3450613"/>
          </a:xfrm>
        </p:spPr>
        <p:txBody>
          <a:bodyPr/>
          <a:lstStyle/>
          <a:p>
            <a:r>
              <a:rPr lang="en-AU" dirty="0"/>
              <a:t>As we performed testing under various cases and the outcomes of test cases are recorded and listed below: </a:t>
            </a:r>
          </a:p>
          <a:p>
            <a:endParaRPr lang="en-AU" dirty="0"/>
          </a:p>
          <a:p>
            <a:pPr marL="0" indent="0">
              <a:buNone/>
            </a:pPr>
            <a:endParaRPr lang="en-AU" dirty="0"/>
          </a:p>
        </p:txBody>
      </p:sp>
      <p:graphicFrame>
        <p:nvGraphicFramePr>
          <p:cNvPr id="6" name="Table 6">
            <a:extLst>
              <a:ext uri="{FF2B5EF4-FFF2-40B4-BE49-F238E27FC236}">
                <a16:creationId xmlns:a16="http://schemas.microsoft.com/office/drawing/2014/main" id="{F8FAAB93-7692-945B-ED72-77AFA7C65FA8}"/>
              </a:ext>
            </a:extLst>
          </p:cNvPr>
          <p:cNvGraphicFramePr>
            <a:graphicFrameLocks noGrp="1"/>
          </p:cNvGraphicFramePr>
          <p:nvPr/>
        </p:nvGraphicFramePr>
        <p:xfrm>
          <a:off x="718154" y="3310466"/>
          <a:ext cx="9073545" cy="2565400"/>
        </p:xfrm>
        <a:graphic>
          <a:graphicData uri="http://schemas.openxmlformats.org/drawingml/2006/table">
            <a:tbl>
              <a:tblPr firstRow="1" bandRow="1">
                <a:tableStyleId>{5C22544A-7EE6-4342-B048-85BDC9FD1C3A}</a:tableStyleId>
              </a:tblPr>
              <a:tblGrid>
                <a:gridCol w="3024515">
                  <a:extLst>
                    <a:ext uri="{9D8B030D-6E8A-4147-A177-3AD203B41FA5}">
                      <a16:colId xmlns:a16="http://schemas.microsoft.com/office/drawing/2014/main" val="2894510801"/>
                    </a:ext>
                  </a:extLst>
                </a:gridCol>
                <a:gridCol w="3024515">
                  <a:extLst>
                    <a:ext uri="{9D8B030D-6E8A-4147-A177-3AD203B41FA5}">
                      <a16:colId xmlns:a16="http://schemas.microsoft.com/office/drawing/2014/main" val="3491660915"/>
                    </a:ext>
                  </a:extLst>
                </a:gridCol>
                <a:gridCol w="3024515">
                  <a:extLst>
                    <a:ext uri="{9D8B030D-6E8A-4147-A177-3AD203B41FA5}">
                      <a16:colId xmlns:a16="http://schemas.microsoft.com/office/drawing/2014/main" val="642757375"/>
                    </a:ext>
                  </a:extLst>
                </a:gridCol>
              </a:tblGrid>
              <a:tr h="370840">
                <a:tc>
                  <a:txBody>
                    <a:bodyPr/>
                    <a:lstStyle/>
                    <a:p>
                      <a:pPr algn="ctr"/>
                      <a:r>
                        <a:rPr lang="en-AU" dirty="0"/>
                        <a:t>Scenario</a:t>
                      </a:r>
                    </a:p>
                  </a:txBody>
                  <a:tcPr/>
                </a:tc>
                <a:tc>
                  <a:txBody>
                    <a:bodyPr/>
                    <a:lstStyle/>
                    <a:p>
                      <a:pPr algn="ctr"/>
                      <a:r>
                        <a:rPr lang="en-AU" dirty="0"/>
                        <a:t>Test Type</a:t>
                      </a:r>
                    </a:p>
                  </a:txBody>
                  <a:tcPr/>
                </a:tc>
                <a:tc>
                  <a:txBody>
                    <a:bodyPr/>
                    <a:lstStyle/>
                    <a:p>
                      <a:pPr algn="ctr"/>
                      <a:r>
                        <a:rPr lang="en-AU" dirty="0"/>
                        <a:t>Outcome</a:t>
                      </a:r>
                    </a:p>
                  </a:txBody>
                  <a:tcPr/>
                </a:tc>
                <a:extLst>
                  <a:ext uri="{0D108BD9-81ED-4DB2-BD59-A6C34878D82A}">
                    <a16:rowId xmlns:a16="http://schemas.microsoft.com/office/drawing/2014/main" val="1477795116"/>
                  </a:ext>
                </a:extLst>
              </a:tr>
              <a:tr h="370840">
                <a:tc>
                  <a:txBody>
                    <a:bodyPr/>
                    <a:lstStyle/>
                    <a:p>
                      <a:pPr algn="ctr"/>
                      <a:r>
                        <a:rPr lang="en-AU" dirty="0"/>
                        <a:t>Under different weather conditions</a:t>
                      </a:r>
                    </a:p>
                  </a:txBody>
                  <a:tcPr/>
                </a:tc>
                <a:tc>
                  <a:txBody>
                    <a:bodyPr/>
                    <a:lstStyle/>
                    <a:p>
                      <a:pPr algn="ctr"/>
                      <a:r>
                        <a:rPr lang="en-AU" dirty="0"/>
                        <a:t>Sensor test</a:t>
                      </a:r>
                    </a:p>
                  </a:txBody>
                  <a:tcPr/>
                </a:tc>
                <a:tc>
                  <a:txBody>
                    <a:bodyPr/>
                    <a:lstStyle/>
                    <a:p>
                      <a:pPr algn="ctr"/>
                      <a:r>
                        <a:rPr lang="en-AU" dirty="0"/>
                        <a:t>Works perfectly in all weather conditions</a:t>
                      </a:r>
                    </a:p>
                  </a:txBody>
                  <a:tcPr/>
                </a:tc>
                <a:extLst>
                  <a:ext uri="{0D108BD9-81ED-4DB2-BD59-A6C34878D82A}">
                    <a16:rowId xmlns:a16="http://schemas.microsoft.com/office/drawing/2014/main" val="2350159531"/>
                  </a:ext>
                </a:extLst>
              </a:tr>
              <a:tr h="370840">
                <a:tc>
                  <a:txBody>
                    <a:bodyPr/>
                    <a:lstStyle/>
                    <a:p>
                      <a:pPr algn="ctr"/>
                      <a:r>
                        <a:rPr lang="en-AU" dirty="0"/>
                        <a:t>When visitor rings the bell</a:t>
                      </a:r>
                    </a:p>
                  </a:txBody>
                  <a:tcPr/>
                </a:tc>
                <a:tc>
                  <a:txBody>
                    <a:bodyPr/>
                    <a:lstStyle/>
                    <a:p>
                      <a:pPr algn="ctr"/>
                      <a:r>
                        <a:rPr lang="en-AU" dirty="0"/>
                        <a:t>Visitor Arrival Test</a:t>
                      </a:r>
                    </a:p>
                  </a:txBody>
                  <a:tcPr/>
                </a:tc>
                <a:tc>
                  <a:txBody>
                    <a:bodyPr/>
                    <a:lstStyle/>
                    <a:p>
                      <a:pPr algn="ctr"/>
                      <a:r>
                        <a:rPr lang="en-AU" dirty="0"/>
                        <a:t>Bell rings, SMS is received by owner after 3 minutes</a:t>
                      </a:r>
                    </a:p>
                  </a:txBody>
                  <a:tcPr/>
                </a:tc>
                <a:extLst>
                  <a:ext uri="{0D108BD9-81ED-4DB2-BD59-A6C34878D82A}">
                    <a16:rowId xmlns:a16="http://schemas.microsoft.com/office/drawing/2014/main" val="787980934"/>
                  </a:ext>
                </a:extLst>
              </a:tr>
              <a:tr h="370840">
                <a:tc>
                  <a:txBody>
                    <a:bodyPr/>
                    <a:lstStyle/>
                    <a:p>
                      <a:pPr algn="ctr"/>
                      <a:r>
                        <a:rPr lang="en-AU" dirty="0"/>
                        <a:t>Waiting time </a:t>
                      </a:r>
                    </a:p>
                  </a:txBody>
                  <a:tcPr/>
                </a:tc>
                <a:tc>
                  <a:txBody>
                    <a:bodyPr/>
                    <a:lstStyle/>
                    <a:p>
                      <a:pPr algn="ctr"/>
                      <a:r>
                        <a:rPr lang="en-AU" dirty="0"/>
                        <a:t>Message transmission reception test</a:t>
                      </a:r>
                    </a:p>
                  </a:txBody>
                  <a:tcPr/>
                </a:tc>
                <a:tc>
                  <a:txBody>
                    <a:bodyPr/>
                    <a:lstStyle/>
                    <a:p>
                      <a:pPr algn="ctr"/>
                      <a:r>
                        <a:rPr lang="en-AU" dirty="0"/>
                        <a:t>Acknowledgement by owner was displayed on the LCD screen</a:t>
                      </a:r>
                    </a:p>
                  </a:txBody>
                  <a:tcPr/>
                </a:tc>
                <a:extLst>
                  <a:ext uri="{0D108BD9-81ED-4DB2-BD59-A6C34878D82A}">
                    <a16:rowId xmlns:a16="http://schemas.microsoft.com/office/drawing/2014/main" val="2884524441"/>
                  </a:ext>
                </a:extLst>
              </a:tr>
            </a:tbl>
          </a:graphicData>
        </a:graphic>
      </p:graphicFrame>
    </p:spTree>
    <p:extLst>
      <p:ext uri="{BB962C8B-B14F-4D97-AF65-F5344CB8AC3E}">
        <p14:creationId xmlns:p14="http://schemas.microsoft.com/office/powerpoint/2010/main" val="24091302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6BAD9857-24A2-C3D2-14D3-7D32B644DD01}"/>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864" b="99452" l="327" r="89924">
                        <a14:foregroundMark x1="46078" y1="9868" x2="52996" y2="5373"/>
                        <a14:foregroundMark x1="52996" y1="5373" x2="60131" y2="4825"/>
                        <a14:foregroundMark x1="60131" y1="4825" x2="63562" y2="7566"/>
                        <a14:foregroundMark x1="60675" y1="8443" x2="54902" y2="9649"/>
                        <a14:foregroundMark x1="8403" y1="98979" x2="8606" y2="99561"/>
                        <a14:foregroundMark x1="7951" y1="97686" x2="8223" y2="98465"/>
                        <a14:foregroundMark x1="327" y1="75877" x2="3662" y2="85416"/>
                        <a14:foregroundMark x1="42647" y1="37061" x2="39052" y2="27083"/>
                        <a14:foregroundMark x1="39052" y1="27083" x2="38072" y2="8882"/>
                        <a14:foregroundMark x1="38072" y1="8882" x2="33224" y2="34430"/>
                        <a14:foregroundMark x1="33224" y1="34430" x2="19281" y2="37610"/>
                        <a14:foregroundMark x1="19281" y1="37610" x2="17484" y2="24123"/>
                        <a14:foregroundMark x1="17484" y1="24123" x2="42320" y2="1864"/>
                        <a14:foregroundMark x1="42320" y1="1864" x2="42320" y2="1864"/>
                        <a14:foregroundMark x1="43301" y1="29715" x2="41340" y2="32566"/>
                        <a14:foregroundMark x1="41776" y1="29496" x2="41340" y2="29496"/>
                        <a14:foregroundMark x1="42320" y1="31140" x2="41013" y2="29715"/>
                        <a14:foregroundMark x1="44063" y1="27961" x2="40196" y2="36623"/>
                        <a14:foregroundMark x1="40196" y1="36623" x2="39760" y2="32346"/>
                        <a14:foregroundMark x1="38399" y1="25987" x2="39760" y2="23794"/>
                        <a14:foregroundMark x1="39760" y1="23794" x2="39597" y2="23794"/>
                        <a14:foregroundMark x1="39597" y1="23794" x2="39379" y2="23794"/>
                        <a14:foregroundMark x1="39379" y1="23794" x2="39379" y2="23794"/>
                        <a14:foregroundMark x1="39379" y1="23794" x2="39379" y2="23794"/>
                        <a14:foregroundMark x1="39379" y1="23794" x2="39379" y2="23794"/>
                        <a14:foregroundMark x1="11275" y1="84211" x2="14488" y2="93640"/>
                        <a14:foregroundMark x1="14488" y1="93640" x2="22386" y2="93860"/>
                        <a14:foregroundMark x1="22386" y1="93860" x2="16721" y2="87061"/>
                        <a14:foregroundMark x1="3595" y1="85307" x2="7789" y2="96601"/>
                        <a14:backgroundMark x1="218" y1="82675" x2="3326" y2="88467"/>
                        <a14:backgroundMark x1="4494" y1="91614" x2="1743" y2="86623"/>
                        <a14:backgroundMark x1="1743" y1="86623" x2="980" y2="98794"/>
                        <a14:backgroundMark x1="980" y1="98794" x2="545" y2="88706"/>
                        <a14:backgroundMark x1="545" y1="88706" x2="545" y2="88706"/>
                        <a14:backgroundMark x1="7081" y1="97149" x2="7571" y2="98246"/>
                        <a14:backgroundMark x1="7625" y1="98465" x2="7625" y2="98465"/>
                        <a14:backgroundMark x1="7789" y1="99013" x2="7843" y2="99342"/>
                        <a14:backgroundMark x1="8170" y1="99561" x2="7789" y2="99013"/>
                      </a14:backgroundRemoval>
                    </a14:imgEffect>
                  </a14:imgLayer>
                </a14:imgProps>
              </a:ext>
              <a:ext uri="{28A0092B-C50C-407E-A947-70E740481C1C}">
                <a14:useLocalDpi xmlns:a14="http://schemas.microsoft.com/office/drawing/2010/main" val="0"/>
              </a:ext>
            </a:extLst>
          </a:blip>
          <a:srcRect/>
          <a:stretch>
            <a:fillRect/>
          </a:stretch>
        </p:blipFill>
        <p:spPr bwMode="auto">
          <a:xfrm>
            <a:off x="0" y="1341638"/>
            <a:ext cx="13360893" cy="551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BB0C5337-3899-A3D8-FF25-EBCC8F3D7905}"/>
              </a:ext>
            </a:extLst>
          </p:cNvPr>
          <p:cNvSpPr txBox="1"/>
          <p:nvPr/>
        </p:nvSpPr>
        <p:spPr>
          <a:xfrm>
            <a:off x="152400" y="378465"/>
            <a:ext cx="4895850" cy="707886"/>
          </a:xfrm>
          <a:prstGeom prst="rect">
            <a:avLst/>
          </a:prstGeom>
          <a:noFill/>
        </p:spPr>
        <p:txBody>
          <a:bodyPr wrap="square" rtlCol="0">
            <a:spAutoFit/>
          </a:bodyPr>
          <a:lstStyle/>
          <a:p>
            <a:r>
              <a:rPr lang="en-US" sz="4000" b="1" dirty="0"/>
              <a:t>DESIGN IMAGE </a:t>
            </a:r>
            <a:endParaRPr lang="en-AU" sz="4000" b="1" dirty="0"/>
          </a:p>
        </p:txBody>
      </p:sp>
    </p:spTree>
    <p:extLst>
      <p:ext uri="{BB962C8B-B14F-4D97-AF65-F5344CB8AC3E}">
        <p14:creationId xmlns:p14="http://schemas.microsoft.com/office/powerpoint/2010/main" val="34278328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a:extLst>
              <a:ext uri="{FF2B5EF4-FFF2-40B4-BE49-F238E27FC236}">
                <a16:creationId xmlns:a16="http://schemas.microsoft.com/office/drawing/2014/main" id="{92DBB18E-32C6-CC83-9912-A30601FB02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542843" cy="3386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7">
            <a:extLst>
              <a:ext uri="{FF2B5EF4-FFF2-40B4-BE49-F238E27FC236}">
                <a16:creationId xmlns:a16="http://schemas.microsoft.com/office/drawing/2014/main" id="{943E7C19-8F8E-6844-B194-519DA5F1D6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9157" y="3482267"/>
            <a:ext cx="6542843" cy="3375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68112899-38D8-CA7D-D6F1-2CF122B9C7FA}"/>
              </a:ext>
            </a:extLst>
          </p:cNvPr>
          <p:cNvSpPr txBox="1"/>
          <p:nvPr/>
        </p:nvSpPr>
        <p:spPr>
          <a:xfrm>
            <a:off x="6542843" y="0"/>
            <a:ext cx="3338004" cy="1323439"/>
          </a:xfrm>
          <a:prstGeom prst="rect">
            <a:avLst/>
          </a:prstGeom>
          <a:noFill/>
        </p:spPr>
        <p:txBody>
          <a:bodyPr wrap="square" rtlCol="0">
            <a:spAutoFit/>
          </a:bodyPr>
          <a:lstStyle/>
          <a:p>
            <a:r>
              <a:rPr lang="en-US" sz="4000" b="1" dirty="0"/>
              <a:t>DAY MODE</a:t>
            </a:r>
          </a:p>
          <a:p>
            <a:endParaRPr lang="en-AU" sz="4000" b="1" dirty="0"/>
          </a:p>
        </p:txBody>
      </p:sp>
      <p:sp>
        <p:nvSpPr>
          <p:cNvPr id="3" name="TextBox 2">
            <a:extLst>
              <a:ext uri="{FF2B5EF4-FFF2-40B4-BE49-F238E27FC236}">
                <a16:creationId xmlns:a16="http://schemas.microsoft.com/office/drawing/2014/main" id="{ECB9A779-27DC-3546-4A80-804057A375EF}"/>
              </a:ext>
            </a:extLst>
          </p:cNvPr>
          <p:cNvSpPr txBox="1"/>
          <p:nvPr/>
        </p:nvSpPr>
        <p:spPr>
          <a:xfrm>
            <a:off x="1899823" y="5379867"/>
            <a:ext cx="3817398" cy="707886"/>
          </a:xfrm>
          <a:prstGeom prst="rect">
            <a:avLst/>
          </a:prstGeom>
          <a:noFill/>
        </p:spPr>
        <p:txBody>
          <a:bodyPr wrap="square" rtlCol="0">
            <a:spAutoFit/>
          </a:bodyPr>
          <a:lstStyle/>
          <a:p>
            <a:r>
              <a:rPr lang="en-US" sz="4000" b="1" dirty="0"/>
              <a:t>NIGHT MODE</a:t>
            </a:r>
            <a:endParaRPr lang="en-AU" sz="4000" b="1" dirty="0"/>
          </a:p>
        </p:txBody>
      </p:sp>
    </p:spTree>
    <p:extLst>
      <p:ext uri="{BB962C8B-B14F-4D97-AF65-F5344CB8AC3E}">
        <p14:creationId xmlns:p14="http://schemas.microsoft.com/office/powerpoint/2010/main" val="1557598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C38E1-FD85-0AEC-4627-9D156EB5DE72}"/>
              </a:ext>
            </a:extLst>
          </p:cNvPr>
          <p:cNvSpPr>
            <a:spLocks noGrp="1"/>
          </p:cNvSpPr>
          <p:nvPr>
            <p:ph type="title"/>
          </p:nvPr>
        </p:nvSpPr>
        <p:spPr>
          <a:xfrm>
            <a:off x="727678" y="800362"/>
            <a:ext cx="9603275" cy="1049235"/>
          </a:xfrm>
        </p:spPr>
        <p:txBody>
          <a:bodyPr>
            <a:normAutofit/>
          </a:bodyPr>
          <a:lstStyle/>
          <a:p>
            <a:r>
              <a:rPr lang="en-AU" sz="4000" b="1" dirty="0"/>
              <a:t>CONCLUSION</a:t>
            </a:r>
          </a:p>
        </p:txBody>
      </p:sp>
      <p:sp>
        <p:nvSpPr>
          <p:cNvPr id="3" name="Content Placeholder 2">
            <a:extLst>
              <a:ext uri="{FF2B5EF4-FFF2-40B4-BE49-F238E27FC236}">
                <a16:creationId xmlns:a16="http://schemas.microsoft.com/office/drawing/2014/main" id="{CAE5C858-F7A8-974A-DBCD-4FCCB375D5A8}"/>
              </a:ext>
            </a:extLst>
          </p:cNvPr>
          <p:cNvSpPr>
            <a:spLocks noGrp="1"/>
          </p:cNvSpPr>
          <p:nvPr>
            <p:ph idx="1"/>
          </p:nvPr>
        </p:nvSpPr>
        <p:spPr>
          <a:xfrm>
            <a:off x="727679" y="2082407"/>
            <a:ext cx="9603275" cy="3450613"/>
          </a:xfrm>
        </p:spPr>
        <p:txBody>
          <a:bodyPr/>
          <a:lstStyle/>
          <a:p>
            <a:r>
              <a:rPr lang="en-AU" dirty="0"/>
              <a:t>The project named "Smart IOT Doorbell Surveillance" has been designed with the domain as Internet of Things. </a:t>
            </a:r>
          </a:p>
          <a:p>
            <a:r>
              <a:rPr lang="en-AU" dirty="0"/>
              <a:t>The basic concepts and working of IOT has been displayed in the running of the project. The project uses mainly an Arduino Board and OOPS programming concept. </a:t>
            </a:r>
          </a:p>
          <a:p>
            <a:r>
              <a:rPr lang="en-AU" dirty="0"/>
              <a:t>Since, today, in a technologically enhancing environment, security issues is of utmost concern, this project shows how technology can be used to enhance the security features of people's homes.</a:t>
            </a:r>
          </a:p>
        </p:txBody>
      </p:sp>
    </p:spTree>
    <p:extLst>
      <p:ext uri="{BB962C8B-B14F-4D97-AF65-F5344CB8AC3E}">
        <p14:creationId xmlns:p14="http://schemas.microsoft.com/office/powerpoint/2010/main" val="7579835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191DF-7EE2-E45C-A61C-E6B05E636594}"/>
              </a:ext>
            </a:extLst>
          </p:cNvPr>
          <p:cNvSpPr>
            <a:spLocks noGrp="1"/>
          </p:cNvSpPr>
          <p:nvPr>
            <p:ph type="title"/>
          </p:nvPr>
        </p:nvSpPr>
        <p:spPr>
          <a:xfrm>
            <a:off x="732488" y="753433"/>
            <a:ext cx="9603275" cy="1049235"/>
          </a:xfrm>
        </p:spPr>
        <p:txBody>
          <a:bodyPr>
            <a:normAutofit/>
          </a:bodyPr>
          <a:lstStyle/>
          <a:p>
            <a:r>
              <a:rPr lang="en-AU" sz="4000" b="1" i="0" dirty="0">
                <a:solidFill>
                  <a:srgbClr val="000000"/>
                </a:solidFill>
                <a:effectLst/>
                <a:latin typeface="Gill Sans MT (Body)"/>
              </a:rPr>
              <a:t>Acknowledgments</a:t>
            </a:r>
            <a:endParaRPr lang="en-AU" sz="4000" dirty="0">
              <a:latin typeface="Gill Sans MT (Body)"/>
            </a:endParaRPr>
          </a:p>
        </p:txBody>
      </p:sp>
      <p:sp>
        <p:nvSpPr>
          <p:cNvPr id="3" name="Content Placeholder 2">
            <a:extLst>
              <a:ext uri="{FF2B5EF4-FFF2-40B4-BE49-F238E27FC236}">
                <a16:creationId xmlns:a16="http://schemas.microsoft.com/office/drawing/2014/main" id="{192C8959-2CE7-5966-3546-A7A031E657CA}"/>
              </a:ext>
            </a:extLst>
          </p:cNvPr>
          <p:cNvSpPr>
            <a:spLocks noGrp="1"/>
          </p:cNvSpPr>
          <p:nvPr>
            <p:ph idx="1"/>
          </p:nvPr>
        </p:nvSpPr>
        <p:spPr>
          <a:xfrm>
            <a:off x="732488" y="2051242"/>
            <a:ext cx="10045004" cy="3450613"/>
          </a:xfrm>
        </p:spPr>
        <p:txBody>
          <a:bodyPr>
            <a:normAutofit/>
          </a:bodyPr>
          <a:lstStyle/>
          <a:p>
            <a:pPr marL="0" indent="0">
              <a:buNone/>
            </a:pPr>
            <a:endParaRPr lang="en-AU" b="1" dirty="0">
              <a:solidFill>
                <a:srgbClr val="000000"/>
              </a:solidFill>
              <a:latin typeface="FSBrabo"/>
              <a:cs typeface="Arial" panose="020B0604020202020204" pitchFamily="34" charset="0"/>
            </a:endParaRPr>
          </a:p>
          <a:p>
            <a:pPr marL="0" indent="0">
              <a:buNone/>
            </a:pPr>
            <a:r>
              <a:rPr lang="en-AU" i="0" dirty="0">
                <a:solidFill>
                  <a:srgbClr val="000000"/>
                </a:solidFill>
                <a:effectLst/>
                <a:latin typeface="Corbel" panose="020B0503020204020204" pitchFamily="34" charset="0"/>
                <a:cs typeface="Arial" panose="020B0604020202020204" pitchFamily="34" charset="0"/>
              </a:rPr>
              <a:t>I sincerely express my heartfelt gratitude and appreciation to my supervisors </a:t>
            </a:r>
            <a:r>
              <a:rPr lang="en-AU" i="0" dirty="0" err="1">
                <a:solidFill>
                  <a:srgbClr val="000000"/>
                </a:solidFill>
                <a:effectLst/>
                <a:latin typeface="Corbel" panose="020B0503020204020204" pitchFamily="34" charset="0"/>
                <a:cs typeface="Arial" panose="020B0604020202020204" pitchFamily="34" charset="0"/>
              </a:rPr>
              <a:t>Mr.Sahil</a:t>
            </a:r>
            <a:r>
              <a:rPr lang="en-AU" i="0" dirty="0">
                <a:solidFill>
                  <a:srgbClr val="000000"/>
                </a:solidFill>
                <a:effectLst/>
                <a:latin typeface="Corbel" panose="020B0503020204020204" pitchFamily="34" charset="0"/>
                <a:cs typeface="Arial" panose="020B0604020202020204" pitchFamily="34" charset="0"/>
              </a:rPr>
              <a:t> Shah Sir, Department of </a:t>
            </a:r>
            <a:r>
              <a:rPr lang="en-US" dirty="0">
                <a:latin typeface="Corbel" panose="020B0503020204020204" pitchFamily="34" charset="0"/>
                <a:cs typeface="Arial" panose="020B0604020202020204" pitchFamily="34" charset="0"/>
              </a:rPr>
              <a:t>Artificial Intelligence And Data Science </a:t>
            </a:r>
            <a:r>
              <a:rPr lang="en-AU" i="0" dirty="0">
                <a:solidFill>
                  <a:srgbClr val="000000"/>
                </a:solidFill>
                <a:effectLst/>
                <a:latin typeface="Corbel" panose="020B0503020204020204" pitchFamily="34" charset="0"/>
                <a:cs typeface="Arial" panose="020B0604020202020204" pitchFamily="34" charset="0"/>
              </a:rPr>
              <a:t>for their supervision and guidance during the whole semester. I am greatly indebted to group members and for their constant support and helpful </a:t>
            </a:r>
            <a:r>
              <a:rPr lang="en-AU" i="0" dirty="0" err="1">
                <a:solidFill>
                  <a:srgbClr val="000000"/>
                </a:solidFill>
                <a:effectLst/>
                <a:latin typeface="Corbel" panose="020B0503020204020204" pitchFamily="34" charset="0"/>
                <a:cs typeface="Arial" panose="020B0604020202020204" pitchFamily="34" charset="0"/>
              </a:rPr>
              <a:t>nature.It</a:t>
            </a:r>
            <a:r>
              <a:rPr lang="en-AU" i="0" dirty="0">
                <a:solidFill>
                  <a:srgbClr val="000000"/>
                </a:solidFill>
                <a:effectLst/>
                <a:latin typeface="Corbel" panose="020B0503020204020204" pitchFamily="34" charset="0"/>
                <a:cs typeface="Arial" panose="020B0604020202020204" pitchFamily="34" charset="0"/>
              </a:rPr>
              <a:t> is my pleasure to acknowledge my colleagues. </a:t>
            </a:r>
            <a:br>
              <a:rPr lang="en-AU" i="0" dirty="0">
                <a:solidFill>
                  <a:srgbClr val="000000"/>
                </a:solidFill>
                <a:effectLst/>
                <a:latin typeface="Corbel" panose="020B0503020204020204" pitchFamily="34" charset="0"/>
                <a:cs typeface="Arial" panose="020B0604020202020204" pitchFamily="34" charset="0"/>
              </a:rPr>
            </a:br>
            <a:endParaRPr lang="en-AU" dirty="0"/>
          </a:p>
        </p:txBody>
      </p:sp>
    </p:spTree>
    <p:extLst>
      <p:ext uri="{BB962C8B-B14F-4D97-AF65-F5344CB8AC3E}">
        <p14:creationId xmlns:p14="http://schemas.microsoft.com/office/powerpoint/2010/main" val="1982409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C3CE4-D238-E3A8-6B7B-B52E82FBF19F}"/>
              </a:ext>
            </a:extLst>
          </p:cNvPr>
          <p:cNvSpPr>
            <a:spLocks noGrp="1"/>
          </p:cNvSpPr>
          <p:nvPr>
            <p:ph type="title"/>
          </p:nvPr>
        </p:nvSpPr>
        <p:spPr>
          <a:xfrm>
            <a:off x="874530" y="867037"/>
            <a:ext cx="9603275" cy="1049235"/>
          </a:xfrm>
        </p:spPr>
        <p:txBody>
          <a:bodyPr>
            <a:noAutofit/>
          </a:bodyPr>
          <a:lstStyle/>
          <a:p>
            <a:r>
              <a:rPr lang="en-US" sz="4000" b="1" dirty="0"/>
              <a:t>CONTENTS :</a:t>
            </a:r>
            <a:br>
              <a:rPr lang="en-US" sz="4000" b="1" dirty="0"/>
            </a:br>
            <a:endParaRPr lang="en-AU" sz="4000" b="1" dirty="0"/>
          </a:p>
        </p:txBody>
      </p:sp>
      <p:sp>
        <p:nvSpPr>
          <p:cNvPr id="3" name="Content Placeholder 2">
            <a:extLst>
              <a:ext uri="{FF2B5EF4-FFF2-40B4-BE49-F238E27FC236}">
                <a16:creationId xmlns:a16="http://schemas.microsoft.com/office/drawing/2014/main" id="{049119E5-6670-60E4-02E1-805604B475B7}"/>
              </a:ext>
            </a:extLst>
          </p:cNvPr>
          <p:cNvSpPr>
            <a:spLocks noGrp="1"/>
          </p:cNvSpPr>
          <p:nvPr>
            <p:ph idx="1"/>
          </p:nvPr>
        </p:nvSpPr>
        <p:spPr>
          <a:xfrm>
            <a:off x="874529" y="1916272"/>
            <a:ext cx="9603275" cy="4074691"/>
          </a:xfrm>
        </p:spPr>
        <p:txBody>
          <a:bodyPr>
            <a:noAutofit/>
          </a:bodyPr>
          <a:lstStyle/>
          <a:p>
            <a:pPr>
              <a:buFont typeface="Wingdings" panose="05000000000000000000" pitchFamily="2" charset="2"/>
              <a:buChar char="v"/>
            </a:pPr>
            <a:r>
              <a:rPr lang="en-US" sz="1400" b="1" dirty="0"/>
              <a:t>INTRODUCTION</a:t>
            </a:r>
          </a:p>
          <a:p>
            <a:pPr>
              <a:buFont typeface="Wingdings" panose="05000000000000000000" pitchFamily="2" charset="2"/>
              <a:buChar char="v"/>
            </a:pPr>
            <a:r>
              <a:rPr lang="en-US" sz="1400" b="1" dirty="0"/>
              <a:t>OBJECTIVE</a:t>
            </a:r>
          </a:p>
          <a:p>
            <a:pPr>
              <a:buFont typeface="Wingdings" panose="05000000000000000000" pitchFamily="2" charset="2"/>
              <a:buChar char="v"/>
            </a:pPr>
            <a:r>
              <a:rPr lang="en-US" sz="1400" b="1" dirty="0"/>
              <a:t>COMPONENTS</a:t>
            </a:r>
          </a:p>
          <a:p>
            <a:pPr>
              <a:buFont typeface="Wingdings" panose="05000000000000000000" pitchFamily="2" charset="2"/>
              <a:buChar char="v"/>
            </a:pPr>
            <a:r>
              <a:rPr lang="en-AU" sz="1400" b="1" dirty="0"/>
              <a:t>LITERATURE REVIEW</a:t>
            </a:r>
          </a:p>
          <a:p>
            <a:pPr>
              <a:buFont typeface="Wingdings" panose="05000000000000000000" pitchFamily="2" charset="2"/>
              <a:buChar char="v"/>
            </a:pPr>
            <a:r>
              <a:rPr lang="en-AU" sz="1400" b="1" dirty="0"/>
              <a:t>SYSTEM ARCHITECTURE</a:t>
            </a:r>
          </a:p>
          <a:p>
            <a:pPr>
              <a:buFont typeface="Wingdings" panose="05000000000000000000" pitchFamily="2" charset="2"/>
              <a:buChar char="v"/>
            </a:pPr>
            <a:r>
              <a:rPr lang="en-AU" sz="1400" b="1" dirty="0"/>
              <a:t>SYSTEM IMPLEMENTATION</a:t>
            </a:r>
          </a:p>
          <a:p>
            <a:pPr>
              <a:buFont typeface="Wingdings" panose="05000000000000000000" pitchFamily="2" charset="2"/>
              <a:buChar char="v"/>
            </a:pPr>
            <a:r>
              <a:rPr lang="en-US" sz="1400" b="1" dirty="0"/>
              <a:t>APPLICATIONS</a:t>
            </a:r>
          </a:p>
          <a:p>
            <a:pPr>
              <a:buFont typeface="Wingdings" panose="05000000000000000000" pitchFamily="2" charset="2"/>
              <a:buChar char="v"/>
            </a:pPr>
            <a:r>
              <a:rPr lang="en-US" sz="1400" b="1" dirty="0"/>
              <a:t>ADVANTAGES</a:t>
            </a:r>
          </a:p>
          <a:p>
            <a:pPr>
              <a:buFont typeface="Wingdings" panose="05000000000000000000" pitchFamily="2" charset="2"/>
              <a:buChar char="v"/>
            </a:pPr>
            <a:r>
              <a:rPr lang="en-US" sz="1400" b="1" dirty="0"/>
              <a:t>DISADVANTAGES</a:t>
            </a:r>
          </a:p>
          <a:p>
            <a:pPr>
              <a:buFont typeface="Wingdings" panose="05000000000000000000" pitchFamily="2" charset="2"/>
              <a:buChar char="v"/>
            </a:pPr>
            <a:r>
              <a:rPr lang="en-AU" sz="1400" b="1" dirty="0"/>
              <a:t>TESTING AND RESULTS</a:t>
            </a:r>
            <a:endParaRPr lang="en-US" sz="1400" b="1" dirty="0"/>
          </a:p>
          <a:p>
            <a:pPr>
              <a:buFont typeface="Wingdings" panose="05000000000000000000" pitchFamily="2" charset="2"/>
              <a:buChar char="v"/>
            </a:pPr>
            <a:r>
              <a:rPr lang="en-AU" sz="1400" b="1" dirty="0"/>
              <a:t>CONCLUSION</a:t>
            </a:r>
            <a:br>
              <a:rPr lang="en-US" sz="1400" b="1" dirty="0"/>
            </a:br>
            <a:br>
              <a:rPr lang="en-AU" sz="1400" b="1" dirty="0"/>
            </a:br>
            <a:endParaRPr lang="en-AU" sz="1400" b="1" dirty="0"/>
          </a:p>
        </p:txBody>
      </p:sp>
    </p:spTree>
    <p:extLst>
      <p:ext uri="{BB962C8B-B14F-4D97-AF65-F5344CB8AC3E}">
        <p14:creationId xmlns:p14="http://schemas.microsoft.com/office/powerpoint/2010/main" val="1381657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7D4CD4F-AC50-2B29-77B9-221D039FD1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094078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577E3-0865-BF3A-17C5-98FC373BF915}"/>
              </a:ext>
            </a:extLst>
          </p:cNvPr>
          <p:cNvSpPr>
            <a:spLocks noGrp="1"/>
          </p:cNvSpPr>
          <p:nvPr>
            <p:ph type="title"/>
          </p:nvPr>
        </p:nvSpPr>
        <p:spPr>
          <a:xfrm>
            <a:off x="790112" y="720232"/>
            <a:ext cx="12192000" cy="1325563"/>
          </a:xfrm>
        </p:spPr>
        <p:txBody>
          <a:bodyPr>
            <a:normAutofit/>
          </a:bodyPr>
          <a:lstStyle/>
          <a:p>
            <a:r>
              <a:rPr lang="en-US" sz="4000" b="1" dirty="0"/>
              <a:t>Introduction </a:t>
            </a:r>
            <a:endParaRPr lang="en-AU" sz="4000" b="1" dirty="0"/>
          </a:p>
        </p:txBody>
      </p:sp>
      <p:sp>
        <p:nvSpPr>
          <p:cNvPr id="3" name="Content Placeholder 2">
            <a:extLst>
              <a:ext uri="{FF2B5EF4-FFF2-40B4-BE49-F238E27FC236}">
                <a16:creationId xmlns:a16="http://schemas.microsoft.com/office/drawing/2014/main" id="{26ADED21-7015-E0AC-10EA-E2608F63D6AD}"/>
              </a:ext>
            </a:extLst>
          </p:cNvPr>
          <p:cNvSpPr>
            <a:spLocks noGrp="1"/>
          </p:cNvSpPr>
          <p:nvPr>
            <p:ph idx="1"/>
          </p:nvPr>
        </p:nvSpPr>
        <p:spPr>
          <a:xfrm>
            <a:off x="476250" y="2125662"/>
            <a:ext cx="9124950" cy="4351338"/>
          </a:xfrm>
        </p:spPr>
        <p:txBody>
          <a:bodyPr>
            <a:normAutofit/>
          </a:bodyPr>
          <a:lstStyle/>
          <a:p>
            <a:r>
              <a:rPr lang="en-IN" dirty="0">
                <a:effectLst/>
                <a:latin typeface="Calibri" panose="020F0502020204030204" pitchFamily="34" charset="0"/>
                <a:ea typeface="Calibri" panose="020F0502020204030204" pitchFamily="34" charset="0"/>
                <a:cs typeface="Sakal Marathi"/>
              </a:rPr>
              <a:t>We live in the 21</a:t>
            </a:r>
            <a:r>
              <a:rPr lang="en-IN" baseline="30000" dirty="0">
                <a:effectLst/>
                <a:latin typeface="Calibri" panose="020F0502020204030204" pitchFamily="34" charset="0"/>
                <a:ea typeface="Calibri" panose="020F0502020204030204" pitchFamily="34" charset="0"/>
                <a:cs typeface="Sakal Marathi"/>
              </a:rPr>
              <a:t>st</a:t>
            </a:r>
            <a:r>
              <a:rPr lang="en-IN" dirty="0">
                <a:effectLst/>
                <a:latin typeface="Calibri" panose="020F0502020204030204" pitchFamily="34" charset="0"/>
                <a:ea typeface="Calibri" panose="020F0502020204030204" pitchFamily="34" charset="0"/>
                <a:cs typeface="Sakal Marathi"/>
              </a:rPr>
              <a:t> century where everything is preferred to be fast contactless and automated. COVID has even more increased the need for contactless systems. Well here we propose a contactless doorbell as well as safety system using IOT for automatic visitor recognition and alerting home owner.</a:t>
            </a:r>
            <a:endParaRPr lang="en-AU" dirty="0">
              <a:effectLst/>
              <a:latin typeface="Sakal Marathi"/>
              <a:ea typeface="Calibri" panose="020F0502020204030204" pitchFamily="34" charset="0"/>
              <a:cs typeface="Sakal Marathi"/>
            </a:endParaRPr>
          </a:p>
          <a:p>
            <a:r>
              <a:rPr lang="en-IN" dirty="0">
                <a:effectLst/>
                <a:latin typeface="Calibri" panose="020F0502020204030204" pitchFamily="34" charset="0"/>
                <a:ea typeface="Calibri" panose="020F0502020204030204" pitchFamily="34" charset="0"/>
                <a:cs typeface="Sakal Marathi"/>
              </a:rPr>
              <a:t>The contactless doorbell uses a raspberry pi controller to work along with a camera module and speaker to perform automatic operations. This system will help home owner know who has arrived at his/her door as well as it will act as a security system when the owner is not at home to alert on any robbery</a:t>
            </a:r>
            <a:r>
              <a:rPr lang="en-IN" sz="1800" dirty="0">
                <a:effectLst/>
                <a:latin typeface="Calibri" panose="020F0502020204030204" pitchFamily="34" charset="0"/>
                <a:ea typeface="Calibri" panose="020F0502020204030204" pitchFamily="34" charset="0"/>
                <a:cs typeface="Sakal Marathi"/>
              </a:rPr>
              <a:t>.</a:t>
            </a:r>
            <a:endParaRPr lang="en-AU" sz="1800" dirty="0">
              <a:effectLst/>
              <a:latin typeface="Sakal Marathi"/>
              <a:ea typeface="Calibri" panose="020F0502020204030204" pitchFamily="34" charset="0"/>
              <a:cs typeface="Sakal Marathi"/>
            </a:endParaRPr>
          </a:p>
          <a:p>
            <a:endParaRPr lang="en-AU" sz="1600" dirty="0"/>
          </a:p>
        </p:txBody>
      </p:sp>
    </p:spTree>
    <p:extLst>
      <p:ext uri="{BB962C8B-B14F-4D97-AF65-F5344CB8AC3E}">
        <p14:creationId xmlns:p14="http://schemas.microsoft.com/office/powerpoint/2010/main" val="1046234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A7D16-04B6-3BC8-C6F1-8253B8A09B58}"/>
              </a:ext>
            </a:extLst>
          </p:cNvPr>
          <p:cNvSpPr>
            <a:spLocks noGrp="1"/>
          </p:cNvSpPr>
          <p:nvPr>
            <p:ph type="title"/>
          </p:nvPr>
        </p:nvSpPr>
        <p:spPr>
          <a:xfrm>
            <a:off x="767999" y="804519"/>
            <a:ext cx="9603275" cy="1049235"/>
          </a:xfrm>
        </p:spPr>
        <p:txBody>
          <a:bodyPr>
            <a:normAutofit/>
          </a:bodyPr>
          <a:lstStyle/>
          <a:p>
            <a:r>
              <a:rPr lang="en-AU" sz="4000" b="1" dirty="0"/>
              <a:t>Objective </a:t>
            </a:r>
          </a:p>
        </p:txBody>
      </p:sp>
      <p:sp>
        <p:nvSpPr>
          <p:cNvPr id="3" name="Content Placeholder 2">
            <a:extLst>
              <a:ext uri="{FF2B5EF4-FFF2-40B4-BE49-F238E27FC236}">
                <a16:creationId xmlns:a16="http://schemas.microsoft.com/office/drawing/2014/main" id="{60BA13B1-CB8C-03DE-D4ED-B5A792D75DBB}"/>
              </a:ext>
            </a:extLst>
          </p:cNvPr>
          <p:cNvSpPr>
            <a:spLocks noGrp="1"/>
          </p:cNvSpPr>
          <p:nvPr>
            <p:ph idx="1"/>
          </p:nvPr>
        </p:nvSpPr>
        <p:spPr>
          <a:xfrm>
            <a:off x="767999" y="2246552"/>
            <a:ext cx="9603275" cy="3450613"/>
          </a:xfrm>
        </p:spPr>
        <p:txBody>
          <a:bodyPr/>
          <a:lstStyle/>
          <a:p>
            <a:r>
              <a:rPr lang="en-AU" dirty="0"/>
              <a:t>The objective of this project is to facilitate the user with a simple and customised technology to effectively manage visitors flowing to his/her premises. It is a real time smart doorbell notification system for home security. </a:t>
            </a:r>
          </a:p>
          <a:p>
            <a:r>
              <a:rPr lang="en-AU" dirty="0"/>
              <a:t>The system combines the functions of a smart and a house network system. It enables the users to monitor visitors in real time via the IOT based doorbell installed near the entrance door to a house. </a:t>
            </a:r>
          </a:p>
        </p:txBody>
      </p:sp>
    </p:spTree>
    <p:extLst>
      <p:ext uri="{BB962C8B-B14F-4D97-AF65-F5344CB8AC3E}">
        <p14:creationId xmlns:p14="http://schemas.microsoft.com/office/powerpoint/2010/main" val="1106717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5B0E1A-7FAB-CFA1-D18F-27E437173871}"/>
              </a:ext>
            </a:extLst>
          </p:cNvPr>
          <p:cNvSpPr>
            <a:spLocks noGrp="1"/>
          </p:cNvSpPr>
          <p:nvPr>
            <p:ph idx="1"/>
          </p:nvPr>
        </p:nvSpPr>
        <p:spPr>
          <a:xfrm>
            <a:off x="670345" y="1917575"/>
            <a:ext cx="3711156" cy="4549807"/>
          </a:xfrm>
        </p:spPr>
        <p:txBody>
          <a:bodyPr>
            <a:normAutofit fontScale="77500" lnSpcReduction="20000"/>
          </a:bodyPr>
          <a:lstStyle/>
          <a:p>
            <a:pPr>
              <a:lnSpc>
                <a:spcPct val="150000"/>
              </a:lnSpc>
              <a:buFont typeface="Wingdings" panose="05000000000000000000" pitchFamily="2" charset="2"/>
              <a:buChar char="Ø"/>
            </a:pPr>
            <a:r>
              <a:rPr lang="en-IN" sz="2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Raspberry Pi                                          </a:t>
            </a:r>
          </a:p>
          <a:p>
            <a:pPr>
              <a:lnSpc>
                <a:spcPct val="150000"/>
              </a:lnSpc>
              <a:buFont typeface="Wingdings" panose="05000000000000000000" pitchFamily="2" charset="2"/>
              <a:buChar char="Ø"/>
            </a:pPr>
            <a:r>
              <a:rPr lang="en-IN" sz="2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Camera Module</a:t>
            </a:r>
          </a:p>
          <a:p>
            <a:pPr>
              <a:lnSpc>
                <a:spcPct val="150000"/>
              </a:lnSpc>
              <a:buFont typeface="Wingdings" panose="05000000000000000000" pitchFamily="2" charset="2"/>
              <a:buChar char="Ø"/>
            </a:pPr>
            <a:r>
              <a:rPr lang="en-IN" sz="2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Wifi</a:t>
            </a:r>
            <a:r>
              <a:rPr lang="en-IN" sz="2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Module</a:t>
            </a:r>
          </a:p>
          <a:p>
            <a:pPr>
              <a:lnSpc>
                <a:spcPct val="150000"/>
              </a:lnSpc>
              <a:buFont typeface="Wingdings" panose="05000000000000000000" pitchFamily="2" charset="2"/>
              <a:buChar char="Ø"/>
            </a:pPr>
            <a:r>
              <a:rPr lang="en-IN" sz="2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Speaker</a:t>
            </a:r>
          </a:p>
          <a:p>
            <a:pPr>
              <a:lnSpc>
                <a:spcPct val="150000"/>
              </a:lnSpc>
              <a:buFont typeface="Wingdings" panose="05000000000000000000" pitchFamily="2" charset="2"/>
              <a:buChar char="Ø"/>
            </a:pPr>
            <a:r>
              <a:rPr lang="en-IN" sz="2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LCD Display</a:t>
            </a:r>
          </a:p>
          <a:p>
            <a:pPr>
              <a:lnSpc>
                <a:spcPct val="150000"/>
              </a:lnSpc>
              <a:buFont typeface="Wingdings" panose="05000000000000000000" pitchFamily="2" charset="2"/>
              <a:buChar char="Ø"/>
            </a:pPr>
            <a:r>
              <a:rPr lang="en-IN" sz="2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Ultrasonic Sensor</a:t>
            </a:r>
          </a:p>
          <a:p>
            <a:pPr>
              <a:lnSpc>
                <a:spcPct val="150000"/>
              </a:lnSpc>
              <a:buFont typeface="Wingdings" panose="05000000000000000000" pitchFamily="2" charset="2"/>
              <a:buChar char="Ø"/>
            </a:pPr>
            <a:r>
              <a:rPr lang="en-IN" sz="2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Resistors</a:t>
            </a:r>
            <a:br>
              <a:rPr lang="en-AU" sz="2800" dirty="0">
                <a:effectLst/>
                <a:latin typeface="Calibri" panose="020F0502020204030204" pitchFamily="34" charset="0"/>
                <a:ea typeface="Calibri" panose="020F0502020204030204" pitchFamily="34" charset="0"/>
                <a:cs typeface="Calibri" panose="020F0502020204030204" pitchFamily="34" charset="0"/>
              </a:rPr>
            </a:br>
            <a:endParaRPr lang="en-AU" sz="2800" dirty="0"/>
          </a:p>
        </p:txBody>
      </p:sp>
      <p:sp>
        <p:nvSpPr>
          <p:cNvPr id="5" name="Title 4">
            <a:extLst>
              <a:ext uri="{FF2B5EF4-FFF2-40B4-BE49-F238E27FC236}">
                <a16:creationId xmlns:a16="http://schemas.microsoft.com/office/drawing/2014/main" id="{83E9C726-2C49-8554-8CF1-552037F6B333}"/>
              </a:ext>
            </a:extLst>
          </p:cNvPr>
          <p:cNvSpPr>
            <a:spLocks noGrp="1"/>
          </p:cNvSpPr>
          <p:nvPr>
            <p:ph type="title"/>
          </p:nvPr>
        </p:nvSpPr>
        <p:spPr>
          <a:xfrm>
            <a:off x="670344" y="769009"/>
            <a:ext cx="9603275" cy="1049235"/>
          </a:xfrm>
        </p:spPr>
        <p:txBody>
          <a:bodyPr>
            <a:normAutofit/>
          </a:bodyPr>
          <a:lstStyle/>
          <a:p>
            <a:pPr>
              <a:lnSpc>
                <a:spcPct val="107000"/>
              </a:lnSpc>
              <a:spcAft>
                <a:spcPts val="800"/>
              </a:spcAft>
            </a:pPr>
            <a:r>
              <a:rPr lang="en-IN" sz="4000" b="1" dirty="0">
                <a:effectLst/>
                <a:latin typeface="Gill Sans MT (Headings)"/>
                <a:ea typeface="Calibri" panose="020F0502020204030204" pitchFamily="34" charset="0"/>
                <a:cs typeface="Sakal Marathi"/>
              </a:rPr>
              <a:t>Components </a:t>
            </a:r>
            <a:endParaRPr lang="en-AU" sz="6000" dirty="0">
              <a:latin typeface="Gill Sans MT (Headings)"/>
            </a:endParaRPr>
          </a:p>
        </p:txBody>
      </p:sp>
      <p:sp>
        <p:nvSpPr>
          <p:cNvPr id="6" name="TextBox 5">
            <a:extLst>
              <a:ext uri="{FF2B5EF4-FFF2-40B4-BE49-F238E27FC236}">
                <a16:creationId xmlns:a16="http://schemas.microsoft.com/office/drawing/2014/main" id="{A4839C0F-9F6C-D49A-8E0E-C1BCEC73270E}"/>
              </a:ext>
            </a:extLst>
          </p:cNvPr>
          <p:cNvSpPr txBox="1"/>
          <p:nvPr/>
        </p:nvSpPr>
        <p:spPr>
          <a:xfrm>
            <a:off x="3755762" y="1917575"/>
            <a:ext cx="4680475" cy="4095288"/>
          </a:xfrm>
          <a:prstGeom prst="rect">
            <a:avLst/>
          </a:prstGeom>
          <a:noFill/>
        </p:spPr>
        <p:txBody>
          <a:bodyPr wrap="square" rtlCol="0">
            <a:spAutoFit/>
          </a:bodyPr>
          <a:lstStyle/>
          <a:p>
            <a:pPr marL="457200" indent="-457200">
              <a:lnSpc>
                <a:spcPct val="150000"/>
              </a:lnSpc>
              <a:buClr>
                <a:schemeClr val="accent1"/>
              </a:buClr>
              <a:buFont typeface="Wingdings" panose="05000000000000000000" pitchFamily="2" charset="2"/>
              <a:buChar char="Ø"/>
            </a:pPr>
            <a:r>
              <a:rPr lang="en-IN" sz="2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Capacitors</a:t>
            </a:r>
            <a:endParaRPr lang="en-AU" sz="22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457200" indent="-457200">
              <a:lnSpc>
                <a:spcPct val="150000"/>
              </a:lnSpc>
              <a:buClr>
                <a:schemeClr val="accent1"/>
              </a:buClr>
              <a:buFont typeface="Wingdings" panose="05000000000000000000" pitchFamily="2" charset="2"/>
              <a:buChar char="Ø"/>
            </a:pPr>
            <a:r>
              <a:rPr lang="en-IN" sz="2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Buttons &amp; Switches</a:t>
            </a:r>
            <a:endParaRPr lang="en-AU" sz="22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457200" indent="-457200">
              <a:lnSpc>
                <a:spcPct val="150000"/>
              </a:lnSpc>
              <a:buClr>
                <a:schemeClr val="accent1"/>
              </a:buClr>
              <a:buFont typeface="Wingdings" panose="05000000000000000000" pitchFamily="2" charset="2"/>
              <a:buChar char="Ø"/>
            </a:pPr>
            <a:r>
              <a:rPr lang="en-IN" sz="2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Electrical &amp; Wirings</a:t>
            </a:r>
            <a:endParaRPr lang="en-AU" sz="22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457200" indent="-457200">
              <a:lnSpc>
                <a:spcPct val="150000"/>
              </a:lnSpc>
              <a:buClr>
                <a:schemeClr val="accent1"/>
              </a:buClr>
              <a:buFont typeface="Wingdings" panose="05000000000000000000" pitchFamily="2" charset="2"/>
              <a:buChar char="Ø"/>
            </a:pPr>
            <a:r>
              <a:rPr lang="en-IN" sz="2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PCB Board</a:t>
            </a:r>
            <a:endParaRPr lang="en-AU" sz="22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457200" indent="-457200">
              <a:lnSpc>
                <a:spcPct val="150000"/>
              </a:lnSpc>
              <a:buClr>
                <a:schemeClr val="accent1"/>
              </a:buClr>
              <a:buFont typeface="Wingdings" panose="05000000000000000000" pitchFamily="2" charset="2"/>
              <a:buChar char="Ø"/>
            </a:pPr>
            <a:r>
              <a:rPr lang="en-IN" sz="2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Diodes Transistors</a:t>
            </a:r>
            <a:endParaRPr lang="en-AU" sz="22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457200" indent="-457200">
              <a:lnSpc>
                <a:spcPct val="150000"/>
              </a:lnSpc>
              <a:buClr>
                <a:schemeClr val="accent1"/>
              </a:buClr>
              <a:buFont typeface="Wingdings" panose="05000000000000000000" pitchFamily="2" charset="2"/>
              <a:buChar char="Ø"/>
            </a:pPr>
            <a:r>
              <a:rPr lang="en-IN" sz="2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Connectors</a:t>
            </a:r>
            <a:endParaRPr lang="en-AU" sz="22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457200" indent="-457200">
              <a:lnSpc>
                <a:spcPct val="150000"/>
              </a:lnSpc>
              <a:buClr>
                <a:schemeClr val="accent1"/>
              </a:buClr>
              <a:buFont typeface="Wingdings" panose="05000000000000000000" pitchFamily="2" charset="2"/>
              <a:buChar char="Ø"/>
            </a:pPr>
            <a:r>
              <a:rPr lang="en-IN" sz="2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Screws and Fittings</a:t>
            </a:r>
            <a:br>
              <a:rPr lang="en-AU" sz="2200" dirty="0">
                <a:effectLst/>
                <a:latin typeface="Calibri" panose="020F0502020204030204" pitchFamily="34" charset="0"/>
                <a:ea typeface="Calibri" panose="020F0502020204030204" pitchFamily="34" charset="0"/>
                <a:cs typeface="Calibri" panose="020F0502020204030204" pitchFamily="34" charset="0"/>
              </a:rPr>
            </a:br>
            <a:endParaRPr lang="en-AU" sz="2200" dirty="0"/>
          </a:p>
        </p:txBody>
      </p:sp>
    </p:spTree>
    <p:extLst>
      <p:ext uri="{BB962C8B-B14F-4D97-AF65-F5344CB8AC3E}">
        <p14:creationId xmlns:p14="http://schemas.microsoft.com/office/powerpoint/2010/main" val="1198755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748DA-2BE3-C642-6F7B-3F591D08B433}"/>
              </a:ext>
            </a:extLst>
          </p:cNvPr>
          <p:cNvSpPr>
            <a:spLocks noGrp="1"/>
          </p:cNvSpPr>
          <p:nvPr>
            <p:ph type="title"/>
          </p:nvPr>
        </p:nvSpPr>
        <p:spPr>
          <a:xfrm>
            <a:off x="656948" y="854659"/>
            <a:ext cx="10463813" cy="1223978"/>
          </a:xfrm>
        </p:spPr>
        <p:txBody>
          <a:bodyPr>
            <a:normAutofit/>
          </a:bodyPr>
          <a:lstStyle/>
          <a:p>
            <a:r>
              <a:rPr lang="en-AU" sz="4000" b="1" dirty="0"/>
              <a:t>LITERATURE REVIEW </a:t>
            </a:r>
            <a:endParaRPr lang="en-AU" sz="4000" b="1" dirty="0">
              <a:latin typeface="Gill Sans MT (Headings)"/>
            </a:endParaRPr>
          </a:p>
        </p:txBody>
      </p:sp>
      <p:sp>
        <p:nvSpPr>
          <p:cNvPr id="3" name="Content Placeholder 2">
            <a:extLst>
              <a:ext uri="{FF2B5EF4-FFF2-40B4-BE49-F238E27FC236}">
                <a16:creationId xmlns:a16="http://schemas.microsoft.com/office/drawing/2014/main" id="{CA32C5BD-7FFF-61E2-2B17-1FF04185BC60}"/>
              </a:ext>
            </a:extLst>
          </p:cNvPr>
          <p:cNvSpPr>
            <a:spLocks noGrp="1"/>
          </p:cNvSpPr>
          <p:nvPr>
            <p:ph idx="1"/>
          </p:nvPr>
        </p:nvSpPr>
        <p:spPr>
          <a:xfrm>
            <a:off x="656948" y="2259612"/>
            <a:ext cx="9889724" cy="4042516"/>
          </a:xfrm>
        </p:spPr>
        <p:txBody>
          <a:bodyPr>
            <a:normAutofit/>
          </a:bodyPr>
          <a:lstStyle/>
          <a:p>
            <a:r>
              <a:rPr lang="en-AU" dirty="0"/>
              <a:t>The system, ‘Home Security System for Alone Elderly People’, is a project which was implemented in Thailand. It is in the aging society because the number of elderly population is more than 10 percent and keeps increasing every year, while the household size is decreasing. </a:t>
            </a:r>
          </a:p>
          <a:p>
            <a:r>
              <a:rPr lang="en-AU" dirty="0"/>
              <a:t>As a consequence, more elderly people have to live alone. Moreover, there are more than 10 percent of elderly's accidents occurred each year</a:t>
            </a:r>
            <a:endParaRPr lang="en-AU" sz="2000" dirty="0"/>
          </a:p>
        </p:txBody>
      </p:sp>
    </p:spTree>
    <p:extLst>
      <p:ext uri="{BB962C8B-B14F-4D97-AF65-F5344CB8AC3E}">
        <p14:creationId xmlns:p14="http://schemas.microsoft.com/office/powerpoint/2010/main" val="4198690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3701D5D-0C11-A42A-8BCB-A79B8CF22597}"/>
              </a:ext>
            </a:extLst>
          </p:cNvPr>
          <p:cNvSpPr>
            <a:spLocks noGrp="1"/>
          </p:cNvSpPr>
          <p:nvPr>
            <p:ph type="title"/>
          </p:nvPr>
        </p:nvSpPr>
        <p:spPr>
          <a:xfrm>
            <a:off x="654438" y="905399"/>
            <a:ext cx="9603275" cy="1049235"/>
          </a:xfrm>
        </p:spPr>
        <p:txBody>
          <a:bodyPr>
            <a:normAutofit/>
          </a:bodyPr>
          <a:lstStyle/>
          <a:p>
            <a:r>
              <a:rPr lang="en-AU" sz="4000" b="1" dirty="0"/>
              <a:t>SYSTEM ARCHITECTURE </a:t>
            </a:r>
          </a:p>
        </p:txBody>
      </p:sp>
      <p:sp>
        <p:nvSpPr>
          <p:cNvPr id="7" name="Content Placeholder 6">
            <a:extLst>
              <a:ext uri="{FF2B5EF4-FFF2-40B4-BE49-F238E27FC236}">
                <a16:creationId xmlns:a16="http://schemas.microsoft.com/office/drawing/2014/main" id="{12970140-32F6-AF57-F813-1F33E0E865C6}"/>
              </a:ext>
            </a:extLst>
          </p:cNvPr>
          <p:cNvSpPr>
            <a:spLocks noGrp="1"/>
          </p:cNvSpPr>
          <p:nvPr>
            <p:ph idx="1"/>
          </p:nvPr>
        </p:nvSpPr>
        <p:spPr>
          <a:xfrm>
            <a:off x="654438" y="2521038"/>
            <a:ext cx="9603275" cy="3450613"/>
          </a:xfrm>
        </p:spPr>
        <p:txBody>
          <a:bodyPr/>
          <a:lstStyle/>
          <a:p>
            <a:r>
              <a:rPr lang="en-AU" dirty="0"/>
              <a:t>The system architecture diagram includes the main components, the Doorbell, Smart Doorbell System, Wireless transmitter-receiver module and LCD Response.</a:t>
            </a:r>
          </a:p>
          <a:p>
            <a:r>
              <a:rPr lang="en-AU" dirty="0"/>
              <a:t> The data flow diagram shows the back end of the system. It shows the process and flow of data when the doorbell is pushed and how the visitor receives a LCD response. </a:t>
            </a:r>
          </a:p>
        </p:txBody>
      </p:sp>
    </p:spTree>
    <p:extLst>
      <p:ext uri="{BB962C8B-B14F-4D97-AF65-F5344CB8AC3E}">
        <p14:creationId xmlns:p14="http://schemas.microsoft.com/office/powerpoint/2010/main" val="3462753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0310E2CE-17BE-6471-E8AB-9CC5AC39C842}"/>
              </a:ext>
            </a:extLst>
          </p:cNvPr>
          <p:cNvGraphicFramePr>
            <a:graphicFrameLocks noGrp="1"/>
          </p:cNvGraphicFramePr>
          <p:nvPr>
            <p:extLst>
              <p:ext uri="{D42A27DB-BD31-4B8C-83A1-F6EECF244321}">
                <p14:modId xmlns:p14="http://schemas.microsoft.com/office/powerpoint/2010/main" val="3049503247"/>
              </p:ext>
            </p:extLst>
          </p:nvPr>
        </p:nvGraphicFramePr>
        <p:xfrm>
          <a:off x="1390650" y="934720"/>
          <a:ext cx="9648825" cy="3751578"/>
        </p:xfrm>
        <a:graphic>
          <a:graphicData uri="http://schemas.openxmlformats.org/drawingml/2006/table">
            <a:tbl>
              <a:tblPr firstRow="1" bandRow="1">
                <a:tableStyleId>{5C22544A-7EE6-4342-B048-85BDC9FD1C3A}</a:tableStyleId>
              </a:tblPr>
              <a:tblGrid>
                <a:gridCol w="4840287">
                  <a:extLst>
                    <a:ext uri="{9D8B030D-6E8A-4147-A177-3AD203B41FA5}">
                      <a16:colId xmlns:a16="http://schemas.microsoft.com/office/drawing/2014/main" val="1108512572"/>
                    </a:ext>
                  </a:extLst>
                </a:gridCol>
                <a:gridCol w="4808538">
                  <a:extLst>
                    <a:ext uri="{9D8B030D-6E8A-4147-A177-3AD203B41FA5}">
                      <a16:colId xmlns:a16="http://schemas.microsoft.com/office/drawing/2014/main" val="1327286870"/>
                    </a:ext>
                  </a:extLst>
                </a:gridCol>
              </a:tblGrid>
              <a:tr h="96272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HARDWARE REQUIREMENTS: </a:t>
                      </a:r>
                    </a:p>
                    <a:p>
                      <a:endParaRPr lang="en-AU" dirty="0"/>
                    </a:p>
                  </a:txBody>
                  <a:tcPr/>
                </a:tc>
                <a:tc>
                  <a:txBody>
                    <a:bodyPr/>
                    <a:lstStyle/>
                    <a:p>
                      <a:r>
                        <a:rPr lang="en-AU" dirty="0"/>
                        <a:t>SOFTWARE REQUIREMENTS: </a:t>
                      </a:r>
                    </a:p>
                  </a:txBody>
                  <a:tcPr/>
                </a:tc>
                <a:extLst>
                  <a:ext uri="{0D108BD9-81ED-4DB2-BD59-A6C34878D82A}">
                    <a16:rowId xmlns:a16="http://schemas.microsoft.com/office/drawing/2014/main" val="1307515647"/>
                  </a:ext>
                </a:extLst>
              </a:tr>
              <a:tr h="557770">
                <a:tc>
                  <a:txBody>
                    <a:bodyPr/>
                    <a:lstStyle/>
                    <a:p>
                      <a:r>
                        <a:rPr lang="en-AU" dirty="0"/>
                        <a:t>Arduino Mega </a:t>
                      </a:r>
                    </a:p>
                  </a:txBody>
                  <a:tcPr/>
                </a:tc>
                <a:tc>
                  <a:txBody>
                    <a:bodyPr/>
                    <a:lstStyle/>
                    <a:p>
                      <a:r>
                        <a:rPr lang="en-AU" dirty="0"/>
                        <a:t>Arduino IDE </a:t>
                      </a:r>
                    </a:p>
                  </a:txBody>
                  <a:tcPr/>
                </a:tc>
                <a:extLst>
                  <a:ext uri="{0D108BD9-81ED-4DB2-BD59-A6C34878D82A}">
                    <a16:rowId xmlns:a16="http://schemas.microsoft.com/office/drawing/2014/main" val="607501763"/>
                  </a:ext>
                </a:extLst>
              </a:tr>
              <a:tr h="557770">
                <a:tc>
                  <a:txBody>
                    <a:bodyPr/>
                    <a:lstStyle/>
                    <a:p>
                      <a:r>
                        <a:rPr lang="en-AU" dirty="0"/>
                        <a:t>Ethernet Shield </a:t>
                      </a:r>
                    </a:p>
                  </a:txBody>
                  <a:tcPr/>
                </a:tc>
                <a:tc>
                  <a:txBody>
                    <a:bodyPr/>
                    <a:lstStyle/>
                    <a:p>
                      <a:r>
                        <a:rPr lang="en-AU" dirty="0" err="1"/>
                        <a:t>Pushinbox</a:t>
                      </a:r>
                      <a:r>
                        <a:rPr lang="en-AU" dirty="0"/>
                        <a:t> API</a:t>
                      </a:r>
                    </a:p>
                  </a:txBody>
                  <a:tcPr/>
                </a:tc>
                <a:extLst>
                  <a:ext uri="{0D108BD9-81ED-4DB2-BD59-A6C34878D82A}">
                    <a16:rowId xmlns:a16="http://schemas.microsoft.com/office/drawing/2014/main" val="2902223690"/>
                  </a:ext>
                </a:extLst>
              </a:tr>
              <a:tr h="557770">
                <a:tc>
                  <a:txBody>
                    <a:bodyPr/>
                    <a:lstStyle/>
                    <a:p>
                      <a:r>
                        <a:rPr lang="en-AU" dirty="0"/>
                        <a:t>Doorbell/Switch </a:t>
                      </a:r>
                    </a:p>
                  </a:txBody>
                  <a:tcPr/>
                </a:tc>
                <a:tc>
                  <a:txBody>
                    <a:bodyPr/>
                    <a:lstStyle/>
                    <a:p>
                      <a:r>
                        <a:rPr lang="en-US" dirty="0"/>
                        <a:t>-</a:t>
                      </a:r>
                      <a:endParaRPr lang="en-AU" dirty="0"/>
                    </a:p>
                  </a:txBody>
                  <a:tcPr/>
                </a:tc>
                <a:extLst>
                  <a:ext uri="{0D108BD9-81ED-4DB2-BD59-A6C34878D82A}">
                    <a16:rowId xmlns:a16="http://schemas.microsoft.com/office/drawing/2014/main" val="1702409151"/>
                  </a:ext>
                </a:extLst>
              </a:tr>
              <a:tr h="557770">
                <a:tc>
                  <a:txBody>
                    <a:bodyPr/>
                    <a:lstStyle/>
                    <a:p>
                      <a:r>
                        <a:rPr lang="en-AU" dirty="0"/>
                        <a:t>Jumper cables </a:t>
                      </a:r>
                    </a:p>
                  </a:txBody>
                  <a:tcPr/>
                </a:tc>
                <a:tc>
                  <a:txBody>
                    <a:bodyPr/>
                    <a:lstStyle/>
                    <a:p>
                      <a:r>
                        <a:rPr lang="en-US" dirty="0"/>
                        <a:t>-</a:t>
                      </a:r>
                      <a:endParaRPr lang="en-AU" dirty="0"/>
                    </a:p>
                  </a:txBody>
                  <a:tcPr/>
                </a:tc>
                <a:extLst>
                  <a:ext uri="{0D108BD9-81ED-4DB2-BD59-A6C34878D82A}">
                    <a16:rowId xmlns:a16="http://schemas.microsoft.com/office/drawing/2014/main" val="3794777200"/>
                  </a:ext>
                </a:extLst>
              </a:tr>
              <a:tr h="557770">
                <a:tc>
                  <a:txBody>
                    <a:bodyPr/>
                    <a:lstStyle/>
                    <a:p>
                      <a:r>
                        <a:rPr lang="en-AU" dirty="0"/>
                        <a:t>Ethernet cable Software </a:t>
                      </a:r>
                    </a:p>
                  </a:txBody>
                  <a:tcPr/>
                </a:tc>
                <a:tc>
                  <a:txBody>
                    <a:bodyPr/>
                    <a:lstStyle/>
                    <a:p>
                      <a:r>
                        <a:rPr lang="en-US" dirty="0"/>
                        <a:t>-</a:t>
                      </a:r>
                      <a:endParaRPr lang="en-AU" dirty="0"/>
                    </a:p>
                  </a:txBody>
                  <a:tcPr/>
                </a:tc>
                <a:extLst>
                  <a:ext uri="{0D108BD9-81ED-4DB2-BD59-A6C34878D82A}">
                    <a16:rowId xmlns:a16="http://schemas.microsoft.com/office/drawing/2014/main" val="2684789519"/>
                  </a:ext>
                </a:extLst>
              </a:tr>
            </a:tbl>
          </a:graphicData>
        </a:graphic>
      </p:graphicFrame>
    </p:spTree>
    <p:extLst>
      <p:ext uri="{BB962C8B-B14F-4D97-AF65-F5344CB8AC3E}">
        <p14:creationId xmlns:p14="http://schemas.microsoft.com/office/powerpoint/2010/main" val="4077608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39809AF-448B-EA03-85CF-8FDC9F7FBB89}"/>
              </a:ext>
            </a:extLst>
          </p:cNvPr>
          <p:cNvSpPr/>
          <p:nvPr/>
        </p:nvSpPr>
        <p:spPr>
          <a:xfrm>
            <a:off x="674704" y="870012"/>
            <a:ext cx="2965141" cy="13849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Rectangle 2">
            <a:extLst>
              <a:ext uri="{FF2B5EF4-FFF2-40B4-BE49-F238E27FC236}">
                <a16:creationId xmlns:a16="http://schemas.microsoft.com/office/drawing/2014/main" id="{8F2AB98D-17E7-FC2F-2963-DA2348892F38}"/>
              </a:ext>
            </a:extLst>
          </p:cNvPr>
          <p:cNvSpPr/>
          <p:nvPr/>
        </p:nvSpPr>
        <p:spPr>
          <a:xfrm>
            <a:off x="8552154" y="3993473"/>
            <a:ext cx="2965141" cy="13849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Rectangle 3">
            <a:extLst>
              <a:ext uri="{FF2B5EF4-FFF2-40B4-BE49-F238E27FC236}">
                <a16:creationId xmlns:a16="http://schemas.microsoft.com/office/drawing/2014/main" id="{E2C0CAE3-FA90-2FB9-52C7-1352BBC29F77}"/>
              </a:ext>
            </a:extLst>
          </p:cNvPr>
          <p:cNvSpPr/>
          <p:nvPr/>
        </p:nvSpPr>
        <p:spPr>
          <a:xfrm>
            <a:off x="4613429" y="3993473"/>
            <a:ext cx="2965141" cy="13849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Rectangle 4">
            <a:extLst>
              <a:ext uri="{FF2B5EF4-FFF2-40B4-BE49-F238E27FC236}">
                <a16:creationId xmlns:a16="http://schemas.microsoft.com/office/drawing/2014/main" id="{3E5E732C-4B9C-3D36-47E2-33B6FFC8C448}"/>
              </a:ext>
            </a:extLst>
          </p:cNvPr>
          <p:cNvSpPr/>
          <p:nvPr/>
        </p:nvSpPr>
        <p:spPr>
          <a:xfrm>
            <a:off x="8552154" y="870012"/>
            <a:ext cx="2965141" cy="13849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Rectangle 5">
            <a:extLst>
              <a:ext uri="{FF2B5EF4-FFF2-40B4-BE49-F238E27FC236}">
                <a16:creationId xmlns:a16="http://schemas.microsoft.com/office/drawing/2014/main" id="{96C3D8A8-65EA-3645-F639-E84E0F87A589}"/>
              </a:ext>
            </a:extLst>
          </p:cNvPr>
          <p:cNvSpPr/>
          <p:nvPr/>
        </p:nvSpPr>
        <p:spPr>
          <a:xfrm>
            <a:off x="4613429" y="870012"/>
            <a:ext cx="2965141" cy="13849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7" name="Rectangle 6">
            <a:extLst>
              <a:ext uri="{FF2B5EF4-FFF2-40B4-BE49-F238E27FC236}">
                <a16:creationId xmlns:a16="http://schemas.microsoft.com/office/drawing/2014/main" id="{7934617B-A549-D7BB-476A-B00A2CF470C5}"/>
              </a:ext>
            </a:extLst>
          </p:cNvPr>
          <p:cNvSpPr/>
          <p:nvPr/>
        </p:nvSpPr>
        <p:spPr>
          <a:xfrm>
            <a:off x="674703" y="3993473"/>
            <a:ext cx="2965141" cy="13849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9" name="Straight Arrow Connector 8">
            <a:extLst>
              <a:ext uri="{FF2B5EF4-FFF2-40B4-BE49-F238E27FC236}">
                <a16:creationId xmlns:a16="http://schemas.microsoft.com/office/drawing/2014/main" id="{DB60E35E-FE7B-9C34-6502-5719111EC8F5}"/>
              </a:ext>
            </a:extLst>
          </p:cNvPr>
          <p:cNvCxnSpPr>
            <a:cxnSpLocks/>
            <a:stCxn id="2" idx="3"/>
            <a:endCxn id="6" idx="1"/>
          </p:cNvCxnSpPr>
          <p:nvPr/>
        </p:nvCxnSpPr>
        <p:spPr>
          <a:xfrm>
            <a:off x="3639845" y="1562470"/>
            <a:ext cx="973584" cy="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9">
            <a:extLst>
              <a:ext uri="{FF2B5EF4-FFF2-40B4-BE49-F238E27FC236}">
                <a16:creationId xmlns:a16="http://schemas.microsoft.com/office/drawing/2014/main" id="{11B78539-7A9C-8EF2-24B4-66816D82DABB}"/>
              </a:ext>
            </a:extLst>
          </p:cNvPr>
          <p:cNvCxnSpPr/>
          <p:nvPr/>
        </p:nvCxnSpPr>
        <p:spPr>
          <a:xfrm>
            <a:off x="7578570" y="1475173"/>
            <a:ext cx="973584" cy="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11" name="Straight Arrow Connector 10">
            <a:extLst>
              <a:ext uri="{FF2B5EF4-FFF2-40B4-BE49-F238E27FC236}">
                <a16:creationId xmlns:a16="http://schemas.microsoft.com/office/drawing/2014/main" id="{D482777D-83B3-9E78-A7C3-F5FF13E4E756}"/>
              </a:ext>
            </a:extLst>
          </p:cNvPr>
          <p:cNvCxnSpPr>
            <a:cxnSpLocks/>
            <a:stCxn id="5" idx="2"/>
            <a:endCxn id="3" idx="0"/>
          </p:cNvCxnSpPr>
          <p:nvPr/>
        </p:nvCxnSpPr>
        <p:spPr>
          <a:xfrm>
            <a:off x="10034725" y="2254928"/>
            <a:ext cx="0" cy="173854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2BD7411E-26F1-FFDC-BB40-3BB06CAE05EA}"/>
              </a:ext>
            </a:extLst>
          </p:cNvPr>
          <p:cNvCxnSpPr>
            <a:cxnSpLocks/>
          </p:cNvCxnSpPr>
          <p:nvPr/>
        </p:nvCxnSpPr>
        <p:spPr>
          <a:xfrm flipH="1">
            <a:off x="3639844" y="4685931"/>
            <a:ext cx="973584" cy="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B3B87D1E-DA2B-94BB-6D50-288B03D60EA4}"/>
              </a:ext>
            </a:extLst>
          </p:cNvPr>
          <p:cNvCxnSpPr>
            <a:cxnSpLocks/>
          </p:cNvCxnSpPr>
          <p:nvPr/>
        </p:nvCxnSpPr>
        <p:spPr>
          <a:xfrm flipH="1">
            <a:off x="7578570" y="4685931"/>
            <a:ext cx="973584" cy="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17" name="TextBox 16">
            <a:extLst>
              <a:ext uri="{FF2B5EF4-FFF2-40B4-BE49-F238E27FC236}">
                <a16:creationId xmlns:a16="http://schemas.microsoft.com/office/drawing/2014/main" id="{2BD911AD-B9F4-C3EC-053C-3950E4CD28DD}"/>
              </a:ext>
            </a:extLst>
          </p:cNvPr>
          <p:cNvSpPr txBox="1"/>
          <p:nvPr/>
        </p:nvSpPr>
        <p:spPr>
          <a:xfrm>
            <a:off x="674702" y="1362414"/>
            <a:ext cx="2965141" cy="400110"/>
          </a:xfrm>
          <a:prstGeom prst="rect">
            <a:avLst/>
          </a:prstGeom>
          <a:noFill/>
        </p:spPr>
        <p:txBody>
          <a:bodyPr wrap="square" rtlCol="0">
            <a:spAutoFit/>
          </a:bodyPr>
          <a:lstStyle/>
          <a:p>
            <a:pPr algn="ctr"/>
            <a:r>
              <a:rPr lang="en-US" sz="2000" dirty="0">
                <a:solidFill>
                  <a:schemeClr val="bg1"/>
                </a:solidFill>
              </a:rPr>
              <a:t>VISITOR</a:t>
            </a:r>
            <a:endParaRPr lang="en-AU" sz="2000" dirty="0">
              <a:solidFill>
                <a:schemeClr val="bg1"/>
              </a:solidFill>
            </a:endParaRPr>
          </a:p>
        </p:txBody>
      </p:sp>
      <p:sp>
        <p:nvSpPr>
          <p:cNvPr id="21" name="TextBox 20">
            <a:extLst>
              <a:ext uri="{FF2B5EF4-FFF2-40B4-BE49-F238E27FC236}">
                <a16:creationId xmlns:a16="http://schemas.microsoft.com/office/drawing/2014/main" id="{635C214D-7E79-CA22-57C2-813071B39DE6}"/>
              </a:ext>
            </a:extLst>
          </p:cNvPr>
          <p:cNvSpPr txBox="1"/>
          <p:nvPr/>
        </p:nvSpPr>
        <p:spPr>
          <a:xfrm>
            <a:off x="4613428" y="1362414"/>
            <a:ext cx="2965140" cy="400110"/>
          </a:xfrm>
          <a:prstGeom prst="rect">
            <a:avLst/>
          </a:prstGeom>
          <a:noFill/>
        </p:spPr>
        <p:txBody>
          <a:bodyPr wrap="square" rtlCol="0">
            <a:spAutoFit/>
          </a:bodyPr>
          <a:lstStyle/>
          <a:p>
            <a:pPr algn="ctr"/>
            <a:r>
              <a:rPr lang="en-US" sz="2000" dirty="0">
                <a:solidFill>
                  <a:schemeClr val="bg1"/>
                </a:solidFill>
              </a:rPr>
              <a:t>DOORBELL</a:t>
            </a:r>
            <a:endParaRPr lang="en-AU" sz="2000" dirty="0">
              <a:solidFill>
                <a:schemeClr val="bg1"/>
              </a:solidFill>
            </a:endParaRPr>
          </a:p>
        </p:txBody>
      </p:sp>
      <p:sp>
        <p:nvSpPr>
          <p:cNvPr id="23" name="TextBox 22">
            <a:extLst>
              <a:ext uri="{FF2B5EF4-FFF2-40B4-BE49-F238E27FC236}">
                <a16:creationId xmlns:a16="http://schemas.microsoft.com/office/drawing/2014/main" id="{F0D7D7B9-47AF-D5DA-9ECC-EDCE8473209E}"/>
              </a:ext>
            </a:extLst>
          </p:cNvPr>
          <p:cNvSpPr txBox="1"/>
          <p:nvPr/>
        </p:nvSpPr>
        <p:spPr>
          <a:xfrm>
            <a:off x="8885066" y="1054638"/>
            <a:ext cx="2299316" cy="1015663"/>
          </a:xfrm>
          <a:prstGeom prst="rect">
            <a:avLst/>
          </a:prstGeom>
          <a:noFill/>
        </p:spPr>
        <p:txBody>
          <a:bodyPr wrap="square" rtlCol="0">
            <a:spAutoFit/>
          </a:bodyPr>
          <a:lstStyle/>
          <a:p>
            <a:pPr algn="ctr"/>
            <a:r>
              <a:rPr lang="en-US" sz="2000" dirty="0">
                <a:solidFill>
                  <a:schemeClr val="bg1"/>
                </a:solidFill>
              </a:rPr>
              <a:t>SMART DOORBELL</a:t>
            </a:r>
          </a:p>
          <a:p>
            <a:pPr algn="ctr"/>
            <a:r>
              <a:rPr lang="en-US" sz="2000" dirty="0">
                <a:solidFill>
                  <a:schemeClr val="bg1"/>
                </a:solidFill>
              </a:rPr>
              <a:t>SYSTEM</a:t>
            </a:r>
            <a:endParaRPr lang="en-AU" sz="2000" dirty="0">
              <a:solidFill>
                <a:schemeClr val="bg1"/>
              </a:solidFill>
            </a:endParaRPr>
          </a:p>
        </p:txBody>
      </p:sp>
      <p:sp>
        <p:nvSpPr>
          <p:cNvPr id="25" name="TextBox 24">
            <a:extLst>
              <a:ext uri="{FF2B5EF4-FFF2-40B4-BE49-F238E27FC236}">
                <a16:creationId xmlns:a16="http://schemas.microsoft.com/office/drawing/2014/main" id="{0952EC8E-3080-DC20-B7B2-52C25D0CD9A5}"/>
              </a:ext>
            </a:extLst>
          </p:cNvPr>
          <p:cNvSpPr txBox="1"/>
          <p:nvPr/>
        </p:nvSpPr>
        <p:spPr>
          <a:xfrm>
            <a:off x="8733408" y="4178099"/>
            <a:ext cx="2602632" cy="1015663"/>
          </a:xfrm>
          <a:prstGeom prst="rect">
            <a:avLst/>
          </a:prstGeom>
          <a:noFill/>
        </p:spPr>
        <p:txBody>
          <a:bodyPr wrap="square" rtlCol="0">
            <a:spAutoFit/>
          </a:bodyPr>
          <a:lstStyle/>
          <a:p>
            <a:pPr algn="ctr"/>
            <a:r>
              <a:rPr lang="en-US" sz="2000" dirty="0">
                <a:solidFill>
                  <a:schemeClr val="bg1"/>
                </a:solidFill>
              </a:rPr>
              <a:t>WIRELESS TRANSMITTER RECEIVER MODULE</a:t>
            </a:r>
            <a:endParaRPr lang="en-AU" sz="2000" dirty="0">
              <a:solidFill>
                <a:schemeClr val="bg1"/>
              </a:solidFill>
            </a:endParaRPr>
          </a:p>
        </p:txBody>
      </p:sp>
      <p:sp>
        <p:nvSpPr>
          <p:cNvPr id="26" name="TextBox 25">
            <a:extLst>
              <a:ext uri="{FF2B5EF4-FFF2-40B4-BE49-F238E27FC236}">
                <a16:creationId xmlns:a16="http://schemas.microsoft.com/office/drawing/2014/main" id="{29600D5F-8E96-55D0-7BCA-5CA678D2F0FC}"/>
              </a:ext>
            </a:extLst>
          </p:cNvPr>
          <p:cNvSpPr txBox="1"/>
          <p:nvPr/>
        </p:nvSpPr>
        <p:spPr>
          <a:xfrm>
            <a:off x="4613428" y="4485876"/>
            <a:ext cx="2965141" cy="400110"/>
          </a:xfrm>
          <a:prstGeom prst="rect">
            <a:avLst/>
          </a:prstGeom>
          <a:noFill/>
        </p:spPr>
        <p:txBody>
          <a:bodyPr wrap="square" rtlCol="0">
            <a:spAutoFit/>
          </a:bodyPr>
          <a:lstStyle/>
          <a:p>
            <a:pPr algn="ctr"/>
            <a:r>
              <a:rPr lang="en-US" sz="2000" dirty="0">
                <a:solidFill>
                  <a:schemeClr val="bg1"/>
                </a:solidFill>
              </a:rPr>
              <a:t>SMS NOTIFICATION</a:t>
            </a:r>
            <a:endParaRPr lang="en-AU" sz="2000" dirty="0">
              <a:solidFill>
                <a:schemeClr val="bg1"/>
              </a:solidFill>
            </a:endParaRPr>
          </a:p>
        </p:txBody>
      </p:sp>
      <p:sp>
        <p:nvSpPr>
          <p:cNvPr id="27" name="TextBox 26">
            <a:extLst>
              <a:ext uri="{FF2B5EF4-FFF2-40B4-BE49-F238E27FC236}">
                <a16:creationId xmlns:a16="http://schemas.microsoft.com/office/drawing/2014/main" id="{E4FB4680-5DB8-7B92-494E-4C8F46966455}"/>
              </a:ext>
            </a:extLst>
          </p:cNvPr>
          <p:cNvSpPr txBox="1"/>
          <p:nvPr/>
        </p:nvSpPr>
        <p:spPr>
          <a:xfrm>
            <a:off x="986564" y="4485876"/>
            <a:ext cx="2341418" cy="400110"/>
          </a:xfrm>
          <a:prstGeom prst="rect">
            <a:avLst/>
          </a:prstGeom>
          <a:noFill/>
        </p:spPr>
        <p:txBody>
          <a:bodyPr wrap="square" rtlCol="0">
            <a:spAutoFit/>
          </a:bodyPr>
          <a:lstStyle/>
          <a:p>
            <a:pPr algn="ctr"/>
            <a:r>
              <a:rPr lang="en-US" sz="2000" dirty="0">
                <a:solidFill>
                  <a:schemeClr val="bg1"/>
                </a:solidFill>
              </a:rPr>
              <a:t>LCD RESPONSE</a:t>
            </a:r>
            <a:endParaRPr lang="en-AU" sz="2000" dirty="0">
              <a:solidFill>
                <a:schemeClr val="bg1"/>
              </a:solidFill>
            </a:endParaRPr>
          </a:p>
        </p:txBody>
      </p:sp>
      <p:sp>
        <p:nvSpPr>
          <p:cNvPr id="8" name="TextBox 7">
            <a:extLst>
              <a:ext uri="{FF2B5EF4-FFF2-40B4-BE49-F238E27FC236}">
                <a16:creationId xmlns:a16="http://schemas.microsoft.com/office/drawing/2014/main" id="{0B2D51D9-6148-2486-4578-215BC942EA84}"/>
              </a:ext>
            </a:extLst>
          </p:cNvPr>
          <p:cNvSpPr txBox="1"/>
          <p:nvPr/>
        </p:nvSpPr>
        <p:spPr>
          <a:xfrm>
            <a:off x="62143" y="62274"/>
            <a:ext cx="3062795"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AU" sz="1800" b="1" i="0" u="none" strike="noStrike" baseline="0" dirty="0">
                <a:latin typeface="Times New Roman" panose="02020603050405020304" pitchFamily="18" charset="0"/>
              </a:rPr>
              <a:t>System Architecture Chart </a:t>
            </a:r>
            <a:endParaRPr lang="en-AU" b="1" dirty="0"/>
          </a:p>
        </p:txBody>
      </p:sp>
    </p:spTree>
    <p:extLst>
      <p:ext uri="{BB962C8B-B14F-4D97-AF65-F5344CB8AC3E}">
        <p14:creationId xmlns:p14="http://schemas.microsoft.com/office/powerpoint/2010/main" val="114703103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498</TotalTime>
  <Words>801</Words>
  <Application>Microsoft Office PowerPoint</Application>
  <PresentationFormat>Widescreen</PresentationFormat>
  <Paragraphs>116</Paragraphs>
  <Slides>20</Slides>
  <Notes>0</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20</vt:i4>
      </vt:variant>
    </vt:vector>
  </HeadingPairs>
  <TitlesOfParts>
    <vt:vector size="37" baseType="lpstr">
      <vt:lpstr>Arial</vt:lpstr>
      <vt:lpstr>Arial Narrow</vt:lpstr>
      <vt:lpstr>Bell MT</vt:lpstr>
      <vt:lpstr>Calibri</vt:lpstr>
      <vt:lpstr>Cambria</vt:lpstr>
      <vt:lpstr>Consolas</vt:lpstr>
      <vt:lpstr>Corbel</vt:lpstr>
      <vt:lpstr>FSBrabo</vt:lpstr>
      <vt:lpstr>Gill Sans MT</vt:lpstr>
      <vt:lpstr>Gill Sans MT (Body)</vt:lpstr>
      <vt:lpstr>Gill Sans MT (Headings)</vt:lpstr>
      <vt:lpstr>Sakal Marathi</vt:lpstr>
      <vt:lpstr>Symbol</vt:lpstr>
      <vt:lpstr>Times New Roman</vt:lpstr>
      <vt:lpstr>Wingdings</vt:lpstr>
      <vt:lpstr>Work Sans</vt:lpstr>
      <vt:lpstr>Gallery</vt:lpstr>
      <vt:lpstr>VIDYA PRATISHTHAN'S KAMALNAYAN BAJAJ INSTITUTE OF ENGINEERING AND TECHNOLOGY, BARAMATI</vt:lpstr>
      <vt:lpstr>CONTENTS : </vt:lpstr>
      <vt:lpstr>Introduction </vt:lpstr>
      <vt:lpstr>Objective </vt:lpstr>
      <vt:lpstr>Components </vt:lpstr>
      <vt:lpstr>LITERATURE REVIEW </vt:lpstr>
      <vt:lpstr>SYSTEM ARCHITECTURE </vt:lpstr>
      <vt:lpstr>PowerPoint Presentation</vt:lpstr>
      <vt:lpstr>PowerPoint Presentation</vt:lpstr>
      <vt:lpstr>SYSTEM IMPLEMENTATION </vt:lpstr>
      <vt:lpstr>PowerPoint Presentation</vt:lpstr>
      <vt:lpstr>Applications </vt:lpstr>
      <vt:lpstr>Advantages </vt:lpstr>
      <vt:lpstr>Disadvantages </vt:lpstr>
      <vt:lpstr>TESTING AND RESULTS </vt:lpstr>
      <vt:lpstr>PowerPoint Presentation</vt:lpstr>
      <vt:lpstr>PowerPoint Presentation</vt:lpstr>
      <vt:lpstr>CONCLUSION</vt:lpstr>
      <vt:lpstr>Acknowledgments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VIDYA PRATISHTHAN'S KAMALNAYAN BAJAJ INSTITUTE OF ENGINEERING AND TECHNOLOGY, BARAMATI</dc:title>
  <dc:creator>HP</dc:creator>
  <cp:lastModifiedBy>HP</cp:lastModifiedBy>
  <cp:revision>5</cp:revision>
  <dcterms:created xsi:type="dcterms:W3CDTF">2022-05-19T16:01:20Z</dcterms:created>
  <dcterms:modified xsi:type="dcterms:W3CDTF">2022-05-25T05:30:19Z</dcterms:modified>
</cp:coreProperties>
</file>