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90" r:id="rId3"/>
    <p:sldId id="257" r:id="rId4"/>
    <p:sldId id="294" r:id="rId5"/>
    <p:sldId id="297" r:id="rId6"/>
    <p:sldId id="291" r:id="rId7"/>
    <p:sldId id="292" r:id="rId8"/>
    <p:sldId id="293" r:id="rId9"/>
    <p:sldId id="258" r:id="rId10"/>
    <p:sldId id="260" r:id="rId11"/>
    <p:sldId id="299" r:id="rId12"/>
    <p:sldId id="261" r:id="rId13"/>
    <p:sldId id="262" r:id="rId14"/>
    <p:sldId id="259" r:id="rId15"/>
    <p:sldId id="300" r:id="rId16"/>
    <p:sldId id="301" r:id="rId17"/>
    <p:sldId id="302" r:id="rId18"/>
    <p:sldId id="263" r:id="rId19"/>
    <p:sldId id="303" r:id="rId20"/>
    <p:sldId id="295" r:id="rId21"/>
    <p:sldId id="296" r:id="rId22"/>
    <p:sldId id="304" r:id="rId23"/>
    <p:sldId id="306" r:id="rId24"/>
    <p:sldId id="307" r:id="rId25"/>
    <p:sldId id="308" r:id="rId26"/>
    <p:sldId id="310" r:id="rId27"/>
    <p:sldId id="311" r:id="rId28"/>
    <p:sldId id="264" r:id="rId29"/>
    <p:sldId id="265" r:id="rId30"/>
    <p:sldId id="266" r:id="rId31"/>
    <p:sldId id="267" r:id="rId32"/>
    <p:sldId id="268" r:id="rId33"/>
    <p:sldId id="312" r:id="rId34"/>
    <p:sldId id="269" r:id="rId35"/>
    <p:sldId id="313" r:id="rId36"/>
    <p:sldId id="270" r:id="rId37"/>
    <p:sldId id="314" r:id="rId38"/>
    <p:sldId id="315" r:id="rId39"/>
    <p:sldId id="316" r:id="rId40"/>
    <p:sldId id="317" r:id="rId41"/>
    <p:sldId id="271" r:id="rId42"/>
    <p:sldId id="272" r:id="rId43"/>
    <p:sldId id="273" r:id="rId44"/>
    <p:sldId id="274" r:id="rId45"/>
    <p:sldId id="275" r:id="rId46"/>
    <p:sldId id="318"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A97DE-533F-408D-8CB7-276FD4E3F2B6}" type="datetimeFigureOut">
              <a:rPr lang="en-IN" smtClean="0"/>
              <a:t>13-05-2022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35582-6B1A-442B-AD74-CC39F07E68E5}" type="slidenum">
              <a:rPr lang="en-IN" smtClean="0"/>
              <a:t>‹#›</a:t>
            </a:fld>
            <a:endParaRPr lang="en-IN"/>
          </a:p>
        </p:txBody>
      </p:sp>
    </p:spTree>
    <p:extLst>
      <p:ext uri="{BB962C8B-B14F-4D97-AF65-F5344CB8AC3E}">
        <p14:creationId xmlns:p14="http://schemas.microsoft.com/office/powerpoint/2010/main" val="138346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Transport Service access point</a:t>
            </a:r>
          </a:p>
        </p:txBody>
      </p:sp>
      <p:sp>
        <p:nvSpPr>
          <p:cNvPr id="4" name="Slide Number Placeholder 3"/>
          <p:cNvSpPr>
            <a:spLocks noGrp="1"/>
          </p:cNvSpPr>
          <p:nvPr>
            <p:ph type="sldNum" sz="quarter" idx="5"/>
          </p:nvPr>
        </p:nvSpPr>
        <p:spPr/>
        <p:txBody>
          <a:bodyPr/>
          <a:lstStyle/>
          <a:p>
            <a:fld id="{A9A35582-6B1A-442B-AD74-CC39F07E68E5}" type="slidenum">
              <a:rPr lang="en-IN" smtClean="0"/>
              <a:t>8</a:t>
            </a:fld>
            <a:endParaRPr lang="en-IN"/>
          </a:p>
        </p:txBody>
      </p:sp>
    </p:spTree>
    <p:extLst>
      <p:ext uri="{BB962C8B-B14F-4D97-AF65-F5344CB8AC3E}">
        <p14:creationId xmlns:p14="http://schemas.microsoft.com/office/powerpoint/2010/main" val="4101327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7D51-5D8A-414D-A1C2-5F5C5A188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15DF9F-97EF-4257-A41D-7942C9B77C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B8C1F8-1B00-480A-BB93-CAE9EBB9342D}"/>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5" name="Footer Placeholder 4">
            <a:extLst>
              <a:ext uri="{FF2B5EF4-FFF2-40B4-BE49-F238E27FC236}">
                <a16:creationId xmlns:a16="http://schemas.microsoft.com/office/drawing/2014/main" id="{50DE051E-FC9E-4C41-8CDF-23B4FB7CF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75315-FCB3-4754-8B7D-E6A8DE7D8BAB}"/>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380583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5293-23A2-4C81-BFF3-5398B40A86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3B5044-BF71-4842-8F34-676BDEFF7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81E8F-ACDF-4FB3-8CFC-B5BB2B79504E}"/>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5" name="Footer Placeholder 4">
            <a:extLst>
              <a:ext uri="{FF2B5EF4-FFF2-40B4-BE49-F238E27FC236}">
                <a16:creationId xmlns:a16="http://schemas.microsoft.com/office/drawing/2014/main" id="{7B376E13-583C-41BA-AB3C-14B1B2EED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4356F-EAA9-443D-9794-612F2197C07F}"/>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279684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8861B-04D0-4386-810A-B4099036EC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9C884-52A3-4455-849D-1C007F0B3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0EDEA-D6CC-444C-965E-489B45DFC5C8}"/>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5" name="Footer Placeholder 4">
            <a:extLst>
              <a:ext uri="{FF2B5EF4-FFF2-40B4-BE49-F238E27FC236}">
                <a16:creationId xmlns:a16="http://schemas.microsoft.com/office/drawing/2014/main" id="{E123C3B3-4281-4227-932F-795603740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8A445-2A5B-4B4D-9DDE-703155AAD349}"/>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27072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D7C9-1139-4CC1-9832-108EB7628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1AB9EA-334B-46DE-944C-BD592AC10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0EFDF-71D9-4B0B-AD38-B90E36E17F6C}"/>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5" name="Footer Placeholder 4">
            <a:extLst>
              <a:ext uri="{FF2B5EF4-FFF2-40B4-BE49-F238E27FC236}">
                <a16:creationId xmlns:a16="http://schemas.microsoft.com/office/drawing/2014/main" id="{EF86B839-AD5B-43A6-B2C7-64176DE93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A4EB1-B3F1-4051-A4E8-9C3C0B4FFF5C}"/>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95531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F25A-6E1E-4B69-A7AF-B1221530A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8A27DB-D1E8-460C-9303-0F37DEE29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A6926-F94A-4DEA-B1BA-835A1C2C7222}"/>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5" name="Footer Placeholder 4">
            <a:extLst>
              <a:ext uri="{FF2B5EF4-FFF2-40B4-BE49-F238E27FC236}">
                <a16:creationId xmlns:a16="http://schemas.microsoft.com/office/drawing/2014/main" id="{767DD70C-AB46-4ED3-B17F-3769FBA6A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99D78-E995-489D-B00E-C3CD49859BF0}"/>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35326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699A-0B4A-4035-8670-6700CEE0C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74B84-C27D-44AE-B391-1839E381B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D4E41C-6798-4A39-929D-F047B5326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1585A5-7484-4E9D-89A3-B0EC070634BF}"/>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6" name="Footer Placeholder 5">
            <a:extLst>
              <a:ext uri="{FF2B5EF4-FFF2-40B4-BE49-F238E27FC236}">
                <a16:creationId xmlns:a16="http://schemas.microsoft.com/office/drawing/2014/main" id="{670093DB-FC25-4F8A-A64E-4137692E4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E7330-22DC-460E-8811-2325BE581AAD}"/>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10348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919A-A615-44B2-81F5-9F5A021FD6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2EE8B-10E2-43D8-867D-8ABD98C1B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A0877-47E0-4C20-90C7-BB4BAA2B12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4DE075-785D-4149-A47C-AC7582C2F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6E52B3-A849-4571-BAC1-FE32CF593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CE8D7-A9A6-46E1-B311-719DAA910668}"/>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8" name="Footer Placeholder 7">
            <a:extLst>
              <a:ext uri="{FF2B5EF4-FFF2-40B4-BE49-F238E27FC236}">
                <a16:creationId xmlns:a16="http://schemas.microsoft.com/office/drawing/2014/main" id="{B563B534-5C1D-4E6D-9612-5A9565C712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555A6B-EBD4-45C6-A5CA-89722067B963}"/>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63894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14F5-C8AA-4EB7-AB26-69237F7963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38A00D-FC7E-4F34-8EC8-73C35BC45D82}"/>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4" name="Footer Placeholder 3">
            <a:extLst>
              <a:ext uri="{FF2B5EF4-FFF2-40B4-BE49-F238E27FC236}">
                <a16:creationId xmlns:a16="http://schemas.microsoft.com/office/drawing/2014/main" id="{8D94E44D-AA85-45ED-8BD0-97948FCA0C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B01C83-EDAF-42C5-89FE-4949DAFCDF7F}"/>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40314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4CE1D-B821-48EC-883D-889D387EA34C}"/>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3" name="Footer Placeholder 2">
            <a:extLst>
              <a:ext uri="{FF2B5EF4-FFF2-40B4-BE49-F238E27FC236}">
                <a16:creationId xmlns:a16="http://schemas.microsoft.com/office/drawing/2014/main" id="{D134A60A-EEFC-4458-BC05-EAB2525266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BB6499-E615-4B39-9968-586808A7F645}"/>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125584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272-BB1F-4525-A7BE-BC403B3AE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0F93ED-DC4B-482F-9B11-65C52ECC3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E4495A-1F93-452E-963D-8EAF6E47C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D4038-51F8-4970-A266-064A44215349}"/>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6" name="Footer Placeholder 5">
            <a:extLst>
              <a:ext uri="{FF2B5EF4-FFF2-40B4-BE49-F238E27FC236}">
                <a16:creationId xmlns:a16="http://schemas.microsoft.com/office/drawing/2014/main" id="{FE8EE3B0-7FE3-4E14-BE2A-77CAB56BC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14653-F601-4962-9657-3917BD53F36B}"/>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224898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C787-5DA3-4362-9F4C-8AB078A42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C56331-895F-47AC-AC62-7E0291F75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E4F928-B853-437D-A304-8849E382C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78FC2-8CF7-44AD-AED1-217E81178864}"/>
              </a:ext>
            </a:extLst>
          </p:cNvPr>
          <p:cNvSpPr>
            <a:spLocks noGrp="1"/>
          </p:cNvSpPr>
          <p:nvPr>
            <p:ph type="dt" sz="half" idx="10"/>
          </p:nvPr>
        </p:nvSpPr>
        <p:spPr/>
        <p:txBody>
          <a:bodyPr/>
          <a:lstStyle/>
          <a:p>
            <a:fld id="{9B37C43C-3A9E-4B24-A7ED-1ACF07FB8069}" type="datetimeFigureOut">
              <a:rPr lang="en-IN" smtClean="0"/>
              <a:t>13-05-2022</a:t>
            </a:fld>
            <a:endParaRPr lang="en-IN"/>
          </a:p>
        </p:txBody>
      </p:sp>
      <p:sp>
        <p:nvSpPr>
          <p:cNvPr id="6" name="Footer Placeholder 5">
            <a:extLst>
              <a:ext uri="{FF2B5EF4-FFF2-40B4-BE49-F238E27FC236}">
                <a16:creationId xmlns:a16="http://schemas.microsoft.com/office/drawing/2014/main" id="{F3F7D153-4772-43FD-9172-23476C25D3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8A7CA-11F5-4467-AD87-A751B3F2CA4D}"/>
              </a:ext>
            </a:extLst>
          </p:cNvPr>
          <p:cNvSpPr>
            <a:spLocks noGrp="1"/>
          </p:cNvSpPr>
          <p:nvPr>
            <p:ph type="sldNum" sz="quarter" idx="12"/>
          </p:nvPr>
        </p:nvSpPr>
        <p:spPr/>
        <p:txBody>
          <a:bodyPr/>
          <a:lstStyle/>
          <a:p>
            <a:fld id="{85149F87-8DC0-4869-812A-9257D8DCCF05}" type="slidenum">
              <a:rPr lang="en-IN" smtClean="0"/>
              <a:t>‹#›</a:t>
            </a:fld>
            <a:endParaRPr lang="en-IN"/>
          </a:p>
        </p:txBody>
      </p:sp>
    </p:spTree>
    <p:extLst>
      <p:ext uri="{BB962C8B-B14F-4D97-AF65-F5344CB8AC3E}">
        <p14:creationId xmlns:p14="http://schemas.microsoft.com/office/powerpoint/2010/main" val="61837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434AE-963F-4F83-B9D3-E6BFF44E4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AD0782-7390-45FF-A289-44FA2CFA2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39CD0-4F8F-4E25-93AF-3AB163BEE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7C43C-3A9E-4B24-A7ED-1ACF07FB8069}" type="datetimeFigureOut">
              <a:rPr lang="en-IN" smtClean="0"/>
              <a:t>13-05-2022</a:t>
            </a:fld>
            <a:endParaRPr lang="en-IN"/>
          </a:p>
        </p:txBody>
      </p:sp>
      <p:sp>
        <p:nvSpPr>
          <p:cNvPr id="5" name="Footer Placeholder 4">
            <a:extLst>
              <a:ext uri="{FF2B5EF4-FFF2-40B4-BE49-F238E27FC236}">
                <a16:creationId xmlns:a16="http://schemas.microsoft.com/office/drawing/2014/main" id="{8A2AB4C6-4AD0-4C09-8D5E-ADF67E3D9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B64702-CE95-41B9-B7BC-3AB9D4BA6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49F87-8DC0-4869-812A-9257D8DCCF05}" type="slidenum">
              <a:rPr lang="en-IN" smtClean="0"/>
              <a:t>‹#›</a:t>
            </a:fld>
            <a:endParaRPr lang="en-IN"/>
          </a:p>
        </p:txBody>
      </p:sp>
    </p:spTree>
    <p:extLst>
      <p:ext uri="{BB962C8B-B14F-4D97-AF65-F5344CB8AC3E}">
        <p14:creationId xmlns:p14="http://schemas.microsoft.com/office/powerpoint/2010/main" val="319509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9A67-1BA4-437C-8B60-F7564C80EF6E}"/>
              </a:ext>
            </a:extLst>
          </p:cNvPr>
          <p:cNvSpPr>
            <a:spLocks noGrp="1"/>
          </p:cNvSpPr>
          <p:nvPr>
            <p:ph type="ctrTitle"/>
          </p:nvPr>
        </p:nvSpPr>
        <p:spPr/>
        <p:txBody>
          <a:bodyPr/>
          <a:lstStyle/>
          <a:p>
            <a:r>
              <a:rPr lang="en-US" dirty="0"/>
              <a:t>Module 4:</a:t>
            </a:r>
            <a:endParaRPr lang="en-IN" dirty="0"/>
          </a:p>
        </p:txBody>
      </p:sp>
      <p:sp>
        <p:nvSpPr>
          <p:cNvPr id="3" name="Subtitle 2">
            <a:extLst>
              <a:ext uri="{FF2B5EF4-FFF2-40B4-BE49-F238E27FC236}">
                <a16:creationId xmlns:a16="http://schemas.microsoft.com/office/drawing/2014/main" id="{2C15B3A8-6DDC-45CD-AD0F-3F9797A135A3}"/>
              </a:ext>
            </a:extLst>
          </p:cNvPr>
          <p:cNvSpPr>
            <a:spLocks noGrp="1"/>
          </p:cNvSpPr>
          <p:nvPr>
            <p:ph type="subTitle" idx="1"/>
          </p:nvPr>
        </p:nvSpPr>
        <p:spPr/>
        <p:txBody>
          <a:bodyPr/>
          <a:lstStyle/>
          <a:p>
            <a:r>
              <a:rPr lang="en-IN" dirty="0"/>
              <a:t>The Internet Transport Protocols</a:t>
            </a:r>
          </a:p>
        </p:txBody>
      </p:sp>
    </p:spTree>
    <p:extLst>
      <p:ext uri="{BB962C8B-B14F-4D97-AF65-F5344CB8AC3E}">
        <p14:creationId xmlns:p14="http://schemas.microsoft.com/office/powerpoint/2010/main" val="412298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CB97-F930-40F4-A6E4-2D48F21140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DD8B0B-46DD-4471-B61A-BF3014755333}"/>
              </a:ext>
            </a:extLst>
          </p:cNvPr>
          <p:cNvSpPr>
            <a:spLocks noGrp="1"/>
          </p:cNvSpPr>
          <p:nvPr>
            <p:ph idx="1"/>
          </p:nvPr>
        </p:nvSpPr>
        <p:spPr/>
        <p:txBody>
          <a:bodyPr/>
          <a:lstStyle/>
          <a:p>
            <a:pPr algn="l"/>
            <a:endParaRPr lang="en-IN" dirty="0"/>
          </a:p>
        </p:txBody>
      </p:sp>
      <p:pic>
        <p:nvPicPr>
          <p:cNvPr id="5124" name="Picture 4" descr="Chapter 6 The Transport Layer. - ppt download">
            <a:extLst>
              <a:ext uri="{FF2B5EF4-FFF2-40B4-BE49-F238E27FC236}">
                <a16:creationId xmlns:a16="http://schemas.microsoft.com/office/drawing/2014/main" id="{4E09E6E0-F78D-4B5B-6B79-951AF6E9B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52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3CE741-3401-2B8E-D90D-12FB109BD81E}"/>
              </a:ext>
            </a:extLst>
          </p:cNvPr>
          <p:cNvSpPr>
            <a:spLocks noGrp="1" noChangeArrowheads="1"/>
          </p:cNvSpPr>
          <p:nvPr>
            <p:ph type="title"/>
          </p:nvPr>
        </p:nvSpPr>
        <p:spPr/>
        <p:txBody>
          <a:bodyPr/>
          <a:lstStyle/>
          <a:p>
            <a:r>
              <a:rPr lang="en-US" altLang="en-US"/>
              <a:t>The Transmission Control Protocol (TCP)</a:t>
            </a:r>
          </a:p>
        </p:txBody>
      </p:sp>
      <p:sp>
        <p:nvSpPr>
          <p:cNvPr id="4099" name="Rectangle 3">
            <a:extLst>
              <a:ext uri="{FF2B5EF4-FFF2-40B4-BE49-F238E27FC236}">
                <a16:creationId xmlns:a16="http://schemas.microsoft.com/office/drawing/2014/main" id="{ABCA8709-B110-60C3-6232-ECB79898A786}"/>
              </a:ext>
            </a:extLst>
          </p:cNvPr>
          <p:cNvSpPr>
            <a:spLocks noGrp="1" noChangeArrowheads="1"/>
          </p:cNvSpPr>
          <p:nvPr>
            <p:ph type="body" idx="1"/>
          </p:nvPr>
        </p:nvSpPr>
        <p:spPr/>
        <p:txBody>
          <a:bodyPr/>
          <a:lstStyle/>
          <a:p>
            <a:r>
              <a:rPr lang="en-US" altLang="en-US" dirty="0"/>
              <a:t>TCP is a protocol that specifies:</a:t>
            </a:r>
          </a:p>
          <a:p>
            <a:pPr lvl="1">
              <a:buFontTx/>
              <a:buNone/>
            </a:pPr>
            <a:endParaRPr lang="en-US" altLang="en-US" sz="1200" dirty="0"/>
          </a:p>
          <a:p>
            <a:pPr lvl="1"/>
            <a:r>
              <a:rPr lang="en-US" altLang="en-US" dirty="0"/>
              <a:t>How to distinguish among multiple destinations on a given machine</a:t>
            </a:r>
          </a:p>
          <a:p>
            <a:pPr lvl="1"/>
            <a:r>
              <a:rPr lang="en-US" altLang="en-US" dirty="0"/>
              <a:t>How to initiate and terminate a stream transfer</a:t>
            </a:r>
          </a:p>
          <a:p>
            <a:pPr lvl="1"/>
            <a:r>
              <a:rPr lang="en-US" altLang="en-US" dirty="0"/>
              <a:t>Format of the data and acknowledgments that two computers exchange to achieve a reliable transfer</a:t>
            </a:r>
          </a:p>
          <a:p>
            <a:pPr lvl="1"/>
            <a:r>
              <a:rPr lang="en-US" altLang="en-US" dirty="0"/>
              <a:t>Procedures the computers use to ensure that the data arrives correctly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D644-C08A-4C74-B59F-2F70284F3137}"/>
              </a:ext>
            </a:extLst>
          </p:cNvPr>
          <p:cNvSpPr>
            <a:spLocks noGrp="1"/>
          </p:cNvSpPr>
          <p:nvPr>
            <p:ph type="title"/>
          </p:nvPr>
        </p:nvSpPr>
        <p:spPr>
          <a:xfrm>
            <a:off x="838200" y="365125"/>
            <a:ext cx="3640494" cy="614589"/>
          </a:xfrm>
        </p:spPr>
        <p:txBody>
          <a:bodyPr>
            <a:normAutofit/>
          </a:bodyPr>
          <a:lstStyle/>
          <a:p>
            <a:r>
              <a:rPr lang="en-IN" sz="2800" b="1" i="0" u="none" strike="noStrike" baseline="0" dirty="0">
                <a:latin typeface="Arial" panose="020B0604020202020204" pitchFamily="34" charset="0"/>
              </a:rPr>
              <a:t>The TCP Protocol</a:t>
            </a:r>
            <a:endParaRPr lang="en-IN" sz="2800" dirty="0"/>
          </a:p>
        </p:txBody>
      </p:sp>
      <p:sp>
        <p:nvSpPr>
          <p:cNvPr id="3" name="Content Placeholder 2">
            <a:extLst>
              <a:ext uri="{FF2B5EF4-FFF2-40B4-BE49-F238E27FC236}">
                <a16:creationId xmlns:a16="http://schemas.microsoft.com/office/drawing/2014/main" id="{499C6B1E-790A-4590-B458-3C296DE5244A}"/>
              </a:ext>
            </a:extLst>
          </p:cNvPr>
          <p:cNvSpPr>
            <a:spLocks noGrp="1"/>
          </p:cNvSpPr>
          <p:nvPr>
            <p:ph idx="1"/>
          </p:nvPr>
        </p:nvSpPr>
        <p:spPr>
          <a:xfrm>
            <a:off x="838199" y="1278294"/>
            <a:ext cx="10759751" cy="5214581"/>
          </a:xfrm>
        </p:spPr>
        <p:txBody>
          <a:bodyPr/>
          <a:lstStyle/>
          <a:p>
            <a:pPr algn="l">
              <a:lnSpc>
                <a:spcPct val="150000"/>
              </a:lnSpc>
            </a:pPr>
            <a:r>
              <a:rPr lang="en-US" sz="1800" b="0" i="0" u="none" strike="noStrike" baseline="0" dirty="0">
                <a:solidFill>
                  <a:srgbClr val="333333"/>
                </a:solidFill>
                <a:latin typeface="Verdana" panose="020B0604030504040204" pitchFamily="34" charset="0"/>
              </a:rPr>
              <a:t>A key feature of TCP, and one which dominates the protocol design, is that every byte on a TCP connection has its own 32-bit sequence number.</a:t>
            </a:r>
          </a:p>
          <a:p>
            <a:pPr algn="l">
              <a:lnSpc>
                <a:spcPct val="150000"/>
              </a:lnSpc>
            </a:pPr>
            <a:r>
              <a:rPr lang="en-IN" sz="1800" b="0" i="0" u="none" strike="noStrike" baseline="0" dirty="0">
                <a:solidFill>
                  <a:srgbClr val="333333"/>
                </a:solidFill>
                <a:latin typeface="Verdana" panose="020B0604030504040204" pitchFamily="34" charset="0"/>
              </a:rPr>
              <a:t>A </a:t>
            </a:r>
            <a:r>
              <a:rPr lang="en-IN" sz="1800" b="1" i="0" u="none" strike="noStrike" baseline="0" dirty="0">
                <a:solidFill>
                  <a:srgbClr val="333333"/>
                </a:solidFill>
                <a:latin typeface="Verdana" panose="020B0604030504040204" pitchFamily="34" charset="0"/>
              </a:rPr>
              <a:t>TCP </a:t>
            </a:r>
            <a:r>
              <a:rPr lang="en-US" sz="1800" b="1" i="0" u="none" strike="noStrike" baseline="0" dirty="0">
                <a:solidFill>
                  <a:srgbClr val="333333"/>
                </a:solidFill>
                <a:latin typeface="Verdana" panose="020B0604030504040204" pitchFamily="34" charset="0"/>
              </a:rPr>
              <a:t>segment </a:t>
            </a:r>
            <a:r>
              <a:rPr lang="en-US" sz="1800" b="0" i="0" u="none" strike="noStrike" baseline="0" dirty="0">
                <a:solidFill>
                  <a:srgbClr val="333333"/>
                </a:solidFill>
                <a:latin typeface="Verdana" panose="020B0604030504040204" pitchFamily="34" charset="0"/>
              </a:rPr>
              <a:t>consists of a fixed 20-byte header (plus an optional part) followed by zero or more data bytes. The TCP software decides how big segments should be.</a:t>
            </a:r>
            <a:endParaRPr lang="en-US" sz="1800" dirty="0">
              <a:solidFill>
                <a:srgbClr val="333333"/>
              </a:solidFill>
              <a:latin typeface="Verdana" panose="020B0604030504040204" pitchFamily="34" charset="0"/>
            </a:endParaRPr>
          </a:p>
          <a:p>
            <a:pPr algn="l">
              <a:lnSpc>
                <a:spcPct val="150000"/>
              </a:lnSpc>
            </a:pPr>
            <a:r>
              <a:rPr lang="en-US" sz="1800" b="0" i="0" u="none" strike="noStrike" baseline="0" dirty="0">
                <a:solidFill>
                  <a:srgbClr val="333333"/>
                </a:solidFill>
                <a:latin typeface="Verdana" panose="020B0604030504040204" pitchFamily="34" charset="0"/>
              </a:rPr>
              <a:t>First, each segment, including the TCP header, must fit in the 65,515-byte IP payload. Second, each network has a </a:t>
            </a:r>
            <a:r>
              <a:rPr lang="en-US" sz="1800" b="1" i="0" u="none" strike="noStrike" baseline="0" dirty="0">
                <a:solidFill>
                  <a:srgbClr val="333333"/>
                </a:solidFill>
                <a:latin typeface="Verdana" panose="020B0604030504040204" pitchFamily="34" charset="0"/>
              </a:rPr>
              <a:t>maximum transfer unit</a:t>
            </a:r>
            <a:r>
              <a:rPr lang="en-US" sz="1800" b="0" i="0" u="none" strike="noStrike" baseline="0" dirty="0">
                <a:solidFill>
                  <a:srgbClr val="333333"/>
                </a:solidFill>
                <a:latin typeface="Verdana" panose="020B0604030504040204" pitchFamily="34" charset="0"/>
              </a:rPr>
              <a:t>, or </a:t>
            </a:r>
            <a:r>
              <a:rPr lang="en-US" sz="1800" b="1" i="0" u="none" strike="noStrike" baseline="0" dirty="0">
                <a:solidFill>
                  <a:srgbClr val="333333"/>
                </a:solidFill>
                <a:latin typeface="Verdana" panose="020B0604030504040204" pitchFamily="34" charset="0"/>
              </a:rPr>
              <a:t>MTU</a:t>
            </a:r>
            <a:r>
              <a:rPr lang="en-US" sz="1800" b="0" i="0" u="none" strike="noStrike" baseline="0" dirty="0">
                <a:solidFill>
                  <a:srgbClr val="333333"/>
                </a:solidFill>
                <a:latin typeface="Verdana" panose="020B0604030504040204" pitchFamily="34" charset="0"/>
              </a:rPr>
              <a:t>, and each segment must fit in the MTU.</a:t>
            </a:r>
            <a:endParaRPr lang="en-IN" dirty="0"/>
          </a:p>
        </p:txBody>
      </p:sp>
    </p:spTree>
    <p:extLst>
      <p:ext uri="{BB962C8B-B14F-4D97-AF65-F5344CB8AC3E}">
        <p14:creationId xmlns:p14="http://schemas.microsoft.com/office/powerpoint/2010/main" val="212574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9683-A543-451E-9D71-643E94D88114}"/>
              </a:ext>
            </a:extLst>
          </p:cNvPr>
          <p:cNvSpPr>
            <a:spLocks noGrp="1"/>
          </p:cNvSpPr>
          <p:nvPr>
            <p:ph type="title"/>
          </p:nvPr>
        </p:nvSpPr>
        <p:spPr>
          <a:xfrm>
            <a:off x="838200" y="365125"/>
            <a:ext cx="6355702" cy="735887"/>
          </a:xfrm>
        </p:spPr>
        <p:txBody>
          <a:bodyPr>
            <a:normAutofit/>
          </a:bodyPr>
          <a:lstStyle/>
          <a:p>
            <a:r>
              <a:rPr lang="en-IN" sz="3200" b="1" i="0" u="none" strike="noStrike" baseline="0" dirty="0">
                <a:latin typeface="Arial" panose="020B0604020202020204" pitchFamily="34" charset="0"/>
              </a:rPr>
              <a:t>The TCP Segment Header</a:t>
            </a:r>
            <a:endParaRPr lang="en-IN" sz="3200" dirty="0"/>
          </a:p>
        </p:txBody>
      </p:sp>
      <p:pic>
        <p:nvPicPr>
          <p:cNvPr id="5" name="Content Placeholder 4">
            <a:extLst>
              <a:ext uri="{FF2B5EF4-FFF2-40B4-BE49-F238E27FC236}">
                <a16:creationId xmlns:a16="http://schemas.microsoft.com/office/drawing/2014/main" id="{BAF45544-F52E-4C3F-8ADA-B118366CB4CA}"/>
              </a:ext>
            </a:extLst>
          </p:cNvPr>
          <p:cNvPicPr>
            <a:picLocks noGrp="1" noChangeAspect="1"/>
          </p:cNvPicPr>
          <p:nvPr>
            <p:ph idx="1"/>
          </p:nvPr>
        </p:nvPicPr>
        <p:blipFill>
          <a:blip r:embed="rId2"/>
          <a:stretch>
            <a:fillRect/>
          </a:stretch>
        </p:blipFill>
        <p:spPr>
          <a:xfrm>
            <a:off x="2093949" y="1765181"/>
            <a:ext cx="6687712" cy="4159757"/>
          </a:xfrm>
        </p:spPr>
      </p:pic>
      <p:pic>
        <p:nvPicPr>
          <p:cNvPr id="6148" name="Picture 4" descr="The Transport Layer TCP - ppt download">
            <a:extLst>
              <a:ext uri="{FF2B5EF4-FFF2-40B4-BE49-F238E27FC236}">
                <a16:creationId xmlns:a16="http://schemas.microsoft.com/office/drawing/2014/main" id="{1DE8CE67-B948-E831-0728-9AC677A2C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82" y="136617"/>
            <a:ext cx="10355424" cy="656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6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186C429-B127-40A7-F844-18147F8300CF}"/>
              </a:ext>
            </a:extLst>
          </p:cNvPr>
          <p:cNvSpPr>
            <a:spLocks noGrp="1" noChangeArrowheads="1"/>
          </p:cNvSpPr>
          <p:nvPr>
            <p:ph type="title"/>
          </p:nvPr>
        </p:nvSpPr>
        <p:spPr/>
        <p:txBody>
          <a:bodyPr/>
          <a:lstStyle/>
          <a:p>
            <a:r>
              <a:rPr lang="en-US" altLang="en-US"/>
              <a:t>TCP Segment Format</a:t>
            </a:r>
          </a:p>
        </p:txBody>
      </p:sp>
      <p:sp>
        <p:nvSpPr>
          <p:cNvPr id="5123" name="Rectangle 3">
            <a:extLst>
              <a:ext uri="{FF2B5EF4-FFF2-40B4-BE49-F238E27FC236}">
                <a16:creationId xmlns:a16="http://schemas.microsoft.com/office/drawing/2014/main" id="{5C0787A7-253C-8AD1-61D0-2878E568B2CC}"/>
              </a:ext>
            </a:extLst>
          </p:cNvPr>
          <p:cNvSpPr>
            <a:spLocks noGrp="1" noChangeArrowheads="1"/>
          </p:cNvSpPr>
          <p:nvPr>
            <p:ph type="body" idx="1"/>
          </p:nvPr>
        </p:nvSpPr>
        <p:spPr/>
        <p:txBody>
          <a:bodyPr/>
          <a:lstStyle/>
          <a:p>
            <a:r>
              <a:rPr lang="en-US" altLang="en-US" dirty="0"/>
              <a:t>TCP divides the data stream into </a:t>
            </a:r>
            <a:r>
              <a:rPr lang="en-US" altLang="en-US" i="1" dirty="0"/>
              <a:t>segments</a:t>
            </a:r>
            <a:r>
              <a:rPr lang="en-US" altLang="en-US" dirty="0"/>
              <a:t> for transmission:</a:t>
            </a:r>
          </a:p>
        </p:txBody>
      </p:sp>
      <p:grpSp>
        <p:nvGrpSpPr>
          <p:cNvPr id="5124" name="Group 4">
            <a:extLst>
              <a:ext uri="{FF2B5EF4-FFF2-40B4-BE49-F238E27FC236}">
                <a16:creationId xmlns:a16="http://schemas.microsoft.com/office/drawing/2014/main" id="{258FEB79-CC60-1F91-0D99-A537D4550577}"/>
              </a:ext>
            </a:extLst>
          </p:cNvPr>
          <p:cNvGrpSpPr>
            <a:grpSpLocks/>
          </p:cNvGrpSpPr>
          <p:nvPr/>
        </p:nvGrpSpPr>
        <p:grpSpPr bwMode="auto">
          <a:xfrm>
            <a:off x="1905000" y="2819401"/>
            <a:ext cx="8496300" cy="3597275"/>
            <a:chOff x="408" y="1248"/>
            <a:chExt cx="5352" cy="2266"/>
          </a:xfrm>
        </p:grpSpPr>
        <p:sp>
          <p:nvSpPr>
            <p:cNvPr id="5125" name="Text Box 5">
              <a:extLst>
                <a:ext uri="{FF2B5EF4-FFF2-40B4-BE49-F238E27FC236}">
                  <a16:creationId xmlns:a16="http://schemas.microsoft.com/office/drawing/2014/main" id="{3883BB37-DB7C-C656-0B1F-1C73845D7F34}"/>
                </a:ext>
              </a:extLst>
            </p:cNvPr>
            <p:cNvSpPr txBox="1">
              <a:spLocks noChangeArrowheads="1"/>
            </p:cNvSpPr>
            <p:nvPr/>
          </p:nvSpPr>
          <p:spPr bwMode="auto">
            <a:xfrm>
              <a:off x="428" y="1248"/>
              <a:ext cx="53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0          4               10                16                       24                     31</a:t>
              </a:r>
            </a:p>
          </p:txBody>
        </p:sp>
        <p:grpSp>
          <p:nvGrpSpPr>
            <p:cNvPr id="5126" name="Group 6">
              <a:extLst>
                <a:ext uri="{FF2B5EF4-FFF2-40B4-BE49-F238E27FC236}">
                  <a16:creationId xmlns:a16="http://schemas.microsoft.com/office/drawing/2014/main" id="{B8004A98-5377-624A-F585-03FBC351570B}"/>
                </a:ext>
              </a:extLst>
            </p:cNvPr>
            <p:cNvGrpSpPr>
              <a:grpSpLocks/>
            </p:cNvGrpSpPr>
            <p:nvPr/>
          </p:nvGrpSpPr>
          <p:grpSpPr bwMode="auto">
            <a:xfrm>
              <a:off x="408" y="3264"/>
              <a:ext cx="5352" cy="250"/>
              <a:chOff x="408" y="3792"/>
              <a:chExt cx="5352" cy="250"/>
            </a:xfrm>
          </p:grpSpPr>
          <p:sp>
            <p:nvSpPr>
              <p:cNvPr id="5127" name="Rectangle 7">
                <a:extLst>
                  <a:ext uri="{FF2B5EF4-FFF2-40B4-BE49-F238E27FC236}">
                    <a16:creationId xmlns:a16="http://schemas.microsoft.com/office/drawing/2014/main" id="{28389D78-4C3F-519B-EE69-368034113A75}"/>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8" name="Text Box 8">
                <a:extLst>
                  <a:ext uri="{FF2B5EF4-FFF2-40B4-BE49-F238E27FC236}">
                    <a16:creationId xmlns:a16="http://schemas.microsoft.com/office/drawing/2014/main" id="{A09DEC54-146C-5778-361E-E2940A885D8A}"/>
                  </a:ext>
                </a:extLst>
              </p:cNvPr>
              <p:cNvSpPr txBox="1">
                <a:spLocks noChangeArrowheads="1"/>
              </p:cNvSpPr>
              <p:nvPr/>
            </p:nvSpPr>
            <p:spPr bwMode="auto">
              <a:xfrm>
                <a:off x="432" y="3792"/>
                <a:ext cx="5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t>...</a:t>
                </a:r>
                <a:endParaRPr lang="en-US" altLang="en-US"/>
              </a:p>
            </p:txBody>
          </p:sp>
        </p:grpSp>
        <p:grpSp>
          <p:nvGrpSpPr>
            <p:cNvPr id="5129" name="Group 9">
              <a:extLst>
                <a:ext uri="{FF2B5EF4-FFF2-40B4-BE49-F238E27FC236}">
                  <a16:creationId xmlns:a16="http://schemas.microsoft.com/office/drawing/2014/main" id="{4DAA97CE-F0EB-C29F-6611-193500997878}"/>
                </a:ext>
              </a:extLst>
            </p:cNvPr>
            <p:cNvGrpSpPr>
              <a:grpSpLocks/>
            </p:cNvGrpSpPr>
            <p:nvPr/>
          </p:nvGrpSpPr>
          <p:grpSpPr bwMode="auto">
            <a:xfrm>
              <a:off x="408" y="2544"/>
              <a:ext cx="5352" cy="240"/>
              <a:chOff x="408" y="3792"/>
              <a:chExt cx="5352" cy="240"/>
            </a:xfrm>
          </p:grpSpPr>
          <p:sp>
            <p:nvSpPr>
              <p:cNvPr id="5130" name="Rectangle 10">
                <a:extLst>
                  <a:ext uri="{FF2B5EF4-FFF2-40B4-BE49-F238E27FC236}">
                    <a16:creationId xmlns:a16="http://schemas.microsoft.com/office/drawing/2014/main" id="{C7A61D52-EA8D-5D09-9C09-B3C4CAD500A9}"/>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 name="Text Box 11">
                <a:extLst>
                  <a:ext uri="{FF2B5EF4-FFF2-40B4-BE49-F238E27FC236}">
                    <a16:creationId xmlns:a16="http://schemas.microsoft.com/office/drawing/2014/main" id="{0F592C0F-5174-A1A4-2EEB-210DA0628D52}"/>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                       CHECKSUM                                          URGENT POINTER</a:t>
                </a:r>
              </a:p>
            </p:txBody>
          </p:sp>
        </p:grpSp>
        <p:grpSp>
          <p:nvGrpSpPr>
            <p:cNvPr id="5132" name="Group 12">
              <a:extLst>
                <a:ext uri="{FF2B5EF4-FFF2-40B4-BE49-F238E27FC236}">
                  <a16:creationId xmlns:a16="http://schemas.microsoft.com/office/drawing/2014/main" id="{7C7DDE3E-80A9-3FEF-009F-F3229DEE9F60}"/>
                </a:ext>
              </a:extLst>
            </p:cNvPr>
            <p:cNvGrpSpPr>
              <a:grpSpLocks/>
            </p:cNvGrpSpPr>
            <p:nvPr/>
          </p:nvGrpSpPr>
          <p:grpSpPr bwMode="auto">
            <a:xfrm>
              <a:off x="408" y="2784"/>
              <a:ext cx="5352" cy="240"/>
              <a:chOff x="408" y="3792"/>
              <a:chExt cx="5352" cy="240"/>
            </a:xfrm>
          </p:grpSpPr>
          <p:sp>
            <p:nvSpPr>
              <p:cNvPr id="5133" name="Rectangle 13">
                <a:extLst>
                  <a:ext uri="{FF2B5EF4-FFF2-40B4-BE49-F238E27FC236}">
                    <a16:creationId xmlns:a16="http://schemas.microsoft.com/office/drawing/2014/main" id="{ABE5EBF2-9CE7-06DC-F5A6-9F57446B9C49}"/>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4" name="Text Box 14">
                <a:extLst>
                  <a:ext uri="{FF2B5EF4-FFF2-40B4-BE49-F238E27FC236}">
                    <a16:creationId xmlns:a16="http://schemas.microsoft.com/office/drawing/2014/main" id="{C890F01B-6CFB-ECF3-2572-DB40DCCB127E}"/>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                          OPTIONS (IF ANY)                                                     PADDING</a:t>
                </a:r>
              </a:p>
            </p:txBody>
          </p:sp>
        </p:grpSp>
        <p:grpSp>
          <p:nvGrpSpPr>
            <p:cNvPr id="5135" name="Group 15">
              <a:extLst>
                <a:ext uri="{FF2B5EF4-FFF2-40B4-BE49-F238E27FC236}">
                  <a16:creationId xmlns:a16="http://schemas.microsoft.com/office/drawing/2014/main" id="{EE35FFBD-74D4-DCB8-7E57-26F8F3B5EE1A}"/>
                </a:ext>
              </a:extLst>
            </p:cNvPr>
            <p:cNvGrpSpPr>
              <a:grpSpLocks/>
            </p:cNvGrpSpPr>
            <p:nvPr/>
          </p:nvGrpSpPr>
          <p:grpSpPr bwMode="auto">
            <a:xfrm>
              <a:off x="408" y="3024"/>
              <a:ext cx="5352" cy="240"/>
              <a:chOff x="408" y="3792"/>
              <a:chExt cx="5352" cy="240"/>
            </a:xfrm>
          </p:grpSpPr>
          <p:sp>
            <p:nvSpPr>
              <p:cNvPr id="5136" name="Rectangle 16">
                <a:extLst>
                  <a:ext uri="{FF2B5EF4-FFF2-40B4-BE49-F238E27FC236}">
                    <a16:creationId xmlns:a16="http://schemas.microsoft.com/office/drawing/2014/main" id="{CA72C3A2-AA6B-2E8C-18F5-0478DDCB6E74}"/>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7" name="Text Box 17">
                <a:extLst>
                  <a:ext uri="{FF2B5EF4-FFF2-40B4-BE49-F238E27FC236}">
                    <a16:creationId xmlns:a16="http://schemas.microsoft.com/office/drawing/2014/main" id="{984666F4-2320-E322-D48F-9CFF35B0622E}"/>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DATA</a:t>
                </a:r>
              </a:p>
            </p:txBody>
          </p:sp>
        </p:grpSp>
        <p:grpSp>
          <p:nvGrpSpPr>
            <p:cNvPr id="5138" name="Group 18">
              <a:extLst>
                <a:ext uri="{FF2B5EF4-FFF2-40B4-BE49-F238E27FC236}">
                  <a16:creationId xmlns:a16="http://schemas.microsoft.com/office/drawing/2014/main" id="{78A4C944-B509-F70C-24EA-16769C42A27F}"/>
                </a:ext>
              </a:extLst>
            </p:cNvPr>
            <p:cNvGrpSpPr>
              <a:grpSpLocks/>
            </p:cNvGrpSpPr>
            <p:nvPr/>
          </p:nvGrpSpPr>
          <p:grpSpPr bwMode="auto">
            <a:xfrm>
              <a:off x="408" y="2304"/>
              <a:ext cx="5352" cy="240"/>
              <a:chOff x="408" y="3792"/>
              <a:chExt cx="5352" cy="240"/>
            </a:xfrm>
          </p:grpSpPr>
          <p:sp>
            <p:nvSpPr>
              <p:cNvPr id="5139" name="Rectangle 19">
                <a:extLst>
                  <a:ext uri="{FF2B5EF4-FFF2-40B4-BE49-F238E27FC236}">
                    <a16:creationId xmlns:a16="http://schemas.microsoft.com/office/drawing/2014/main" id="{C70790B0-2795-2B16-8ACA-FCA2A8D63FC9}"/>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0" name="Text Box 20">
                <a:extLst>
                  <a:ext uri="{FF2B5EF4-FFF2-40B4-BE49-F238E27FC236}">
                    <a16:creationId xmlns:a16="http://schemas.microsoft.com/office/drawing/2014/main" id="{15CD89D4-EAA1-9C8F-28B5-D0E889A3923B}"/>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  HLEN      RESERVED     CODE BITS                               WINDOW</a:t>
                </a:r>
              </a:p>
            </p:txBody>
          </p:sp>
        </p:grpSp>
        <p:grpSp>
          <p:nvGrpSpPr>
            <p:cNvPr id="5141" name="Group 21">
              <a:extLst>
                <a:ext uri="{FF2B5EF4-FFF2-40B4-BE49-F238E27FC236}">
                  <a16:creationId xmlns:a16="http://schemas.microsoft.com/office/drawing/2014/main" id="{0C5B0688-B030-729F-BBBA-38E919FFD153}"/>
                </a:ext>
              </a:extLst>
            </p:cNvPr>
            <p:cNvGrpSpPr>
              <a:grpSpLocks/>
            </p:cNvGrpSpPr>
            <p:nvPr/>
          </p:nvGrpSpPr>
          <p:grpSpPr bwMode="auto">
            <a:xfrm>
              <a:off x="408" y="2064"/>
              <a:ext cx="5352" cy="240"/>
              <a:chOff x="408" y="3792"/>
              <a:chExt cx="5352" cy="240"/>
            </a:xfrm>
          </p:grpSpPr>
          <p:sp>
            <p:nvSpPr>
              <p:cNvPr id="5142" name="Rectangle 22">
                <a:extLst>
                  <a:ext uri="{FF2B5EF4-FFF2-40B4-BE49-F238E27FC236}">
                    <a16:creationId xmlns:a16="http://schemas.microsoft.com/office/drawing/2014/main" id="{04BE11CC-9F05-D876-CADB-C9087B690948}"/>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3" name="Text Box 23">
                <a:extLst>
                  <a:ext uri="{FF2B5EF4-FFF2-40B4-BE49-F238E27FC236}">
                    <a16:creationId xmlns:a16="http://schemas.microsoft.com/office/drawing/2014/main" id="{718CCD3F-7526-C381-74F6-F5D869BEA0DD}"/>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ACKNOWLEDGMENT NUMBER</a:t>
                </a:r>
              </a:p>
            </p:txBody>
          </p:sp>
        </p:grpSp>
        <p:grpSp>
          <p:nvGrpSpPr>
            <p:cNvPr id="5144" name="Group 24">
              <a:extLst>
                <a:ext uri="{FF2B5EF4-FFF2-40B4-BE49-F238E27FC236}">
                  <a16:creationId xmlns:a16="http://schemas.microsoft.com/office/drawing/2014/main" id="{C892B8CD-7663-3C79-F1C1-743FD5E0F24D}"/>
                </a:ext>
              </a:extLst>
            </p:cNvPr>
            <p:cNvGrpSpPr>
              <a:grpSpLocks/>
            </p:cNvGrpSpPr>
            <p:nvPr/>
          </p:nvGrpSpPr>
          <p:grpSpPr bwMode="auto">
            <a:xfrm>
              <a:off x="408" y="1584"/>
              <a:ext cx="5352" cy="240"/>
              <a:chOff x="408" y="3792"/>
              <a:chExt cx="5352" cy="240"/>
            </a:xfrm>
          </p:grpSpPr>
          <p:sp>
            <p:nvSpPr>
              <p:cNvPr id="5145" name="Rectangle 25">
                <a:extLst>
                  <a:ext uri="{FF2B5EF4-FFF2-40B4-BE49-F238E27FC236}">
                    <a16:creationId xmlns:a16="http://schemas.microsoft.com/office/drawing/2014/main" id="{D27FBC87-D495-6886-9EC9-F9D038EFFFD3}"/>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6" name="Text Box 26">
                <a:extLst>
                  <a:ext uri="{FF2B5EF4-FFF2-40B4-BE49-F238E27FC236}">
                    <a16:creationId xmlns:a16="http://schemas.microsoft.com/office/drawing/2014/main" id="{41D31251-E83B-D3C4-6687-8319ADC803D6}"/>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                   SOURCE PORT                                        DESTINATION PORT</a:t>
                </a:r>
              </a:p>
            </p:txBody>
          </p:sp>
        </p:grpSp>
        <p:grpSp>
          <p:nvGrpSpPr>
            <p:cNvPr id="5147" name="Group 27">
              <a:extLst>
                <a:ext uri="{FF2B5EF4-FFF2-40B4-BE49-F238E27FC236}">
                  <a16:creationId xmlns:a16="http://schemas.microsoft.com/office/drawing/2014/main" id="{5F2484A4-942D-2602-EE40-CBA2C453A132}"/>
                </a:ext>
              </a:extLst>
            </p:cNvPr>
            <p:cNvGrpSpPr>
              <a:grpSpLocks/>
            </p:cNvGrpSpPr>
            <p:nvPr/>
          </p:nvGrpSpPr>
          <p:grpSpPr bwMode="auto">
            <a:xfrm>
              <a:off x="408" y="1824"/>
              <a:ext cx="5352" cy="240"/>
              <a:chOff x="408" y="3792"/>
              <a:chExt cx="5352" cy="240"/>
            </a:xfrm>
          </p:grpSpPr>
          <p:sp>
            <p:nvSpPr>
              <p:cNvPr id="5148" name="Rectangle 28">
                <a:extLst>
                  <a:ext uri="{FF2B5EF4-FFF2-40B4-BE49-F238E27FC236}">
                    <a16:creationId xmlns:a16="http://schemas.microsoft.com/office/drawing/2014/main" id="{7817AC05-3557-5DC9-918B-DCB754331D4C}"/>
                  </a:ext>
                </a:extLst>
              </p:cNvPr>
              <p:cNvSpPr>
                <a:spLocks noChangeArrowheads="1"/>
              </p:cNvSpPr>
              <p:nvPr/>
            </p:nvSpPr>
            <p:spPr bwMode="auto">
              <a:xfrm>
                <a:off x="408" y="3792"/>
                <a:ext cx="518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9" name="Text Box 29">
                <a:extLst>
                  <a:ext uri="{FF2B5EF4-FFF2-40B4-BE49-F238E27FC236}">
                    <a16:creationId xmlns:a16="http://schemas.microsoft.com/office/drawing/2014/main" id="{59DB06D8-4A7F-929C-2259-0091538215AD}"/>
                  </a:ext>
                </a:extLst>
              </p:cNvPr>
              <p:cNvSpPr txBox="1">
                <a:spLocks noChangeArrowheads="1"/>
              </p:cNvSpPr>
              <p:nvPr/>
            </p:nvSpPr>
            <p:spPr bwMode="auto">
              <a:xfrm>
                <a:off x="432" y="3792"/>
                <a:ext cx="5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SEQUENCE NUMBER</a:t>
                </a:r>
              </a:p>
            </p:txBody>
          </p:sp>
        </p:grpSp>
        <p:sp>
          <p:nvSpPr>
            <p:cNvPr id="5150" name="Line 30">
              <a:extLst>
                <a:ext uri="{FF2B5EF4-FFF2-40B4-BE49-F238E27FC236}">
                  <a16:creationId xmlns:a16="http://schemas.microsoft.com/office/drawing/2014/main" id="{D755C8DA-A04E-5EB6-175F-128FFFCF0E91}"/>
                </a:ext>
              </a:extLst>
            </p:cNvPr>
            <p:cNvSpPr>
              <a:spLocks noChangeShapeType="1"/>
            </p:cNvSpPr>
            <p:nvPr/>
          </p:nvSpPr>
          <p:spPr bwMode="auto">
            <a:xfrm flipV="1">
              <a:off x="4224"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1" name="Line 31">
              <a:extLst>
                <a:ext uri="{FF2B5EF4-FFF2-40B4-BE49-F238E27FC236}">
                  <a16:creationId xmlns:a16="http://schemas.microsoft.com/office/drawing/2014/main" id="{0D49037D-B4B2-8233-52A7-559D03A25067}"/>
                </a:ext>
              </a:extLst>
            </p:cNvPr>
            <p:cNvSpPr>
              <a:spLocks noChangeShapeType="1"/>
            </p:cNvSpPr>
            <p:nvPr/>
          </p:nvSpPr>
          <p:spPr bwMode="auto">
            <a:xfrm>
              <a:off x="2976" y="25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 name="Line 32">
              <a:extLst>
                <a:ext uri="{FF2B5EF4-FFF2-40B4-BE49-F238E27FC236}">
                  <a16:creationId xmlns:a16="http://schemas.microsoft.com/office/drawing/2014/main" id="{B0F26C44-38EA-675F-99A7-0E4B99F7E6DA}"/>
                </a:ext>
              </a:extLst>
            </p:cNvPr>
            <p:cNvSpPr>
              <a:spLocks noChangeShapeType="1"/>
            </p:cNvSpPr>
            <p:nvPr/>
          </p:nvSpPr>
          <p:spPr bwMode="auto">
            <a:xfrm>
              <a:off x="1056" y="23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3" name="Line 33">
              <a:extLst>
                <a:ext uri="{FF2B5EF4-FFF2-40B4-BE49-F238E27FC236}">
                  <a16:creationId xmlns:a16="http://schemas.microsoft.com/office/drawing/2014/main" id="{911AD060-7978-8DA1-9203-97824875DC68}"/>
                </a:ext>
              </a:extLst>
            </p:cNvPr>
            <p:cNvSpPr>
              <a:spLocks noChangeShapeType="1"/>
            </p:cNvSpPr>
            <p:nvPr/>
          </p:nvSpPr>
          <p:spPr bwMode="auto">
            <a:xfrm>
              <a:off x="1968" y="23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4" name="Line 34">
              <a:extLst>
                <a:ext uri="{FF2B5EF4-FFF2-40B4-BE49-F238E27FC236}">
                  <a16:creationId xmlns:a16="http://schemas.microsoft.com/office/drawing/2014/main" id="{FC59C23C-9A37-359C-A2D5-7B92B02B4A53}"/>
                </a:ext>
              </a:extLst>
            </p:cNvPr>
            <p:cNvSpPr>
              <a:spLocks noChangeShapeType="1"/>
            </p:cNvSpPr>
            <p:nvPr/>
          </p:nvSpPr>
          <p:spPr bwMode="auto">
            <a:xfrm>
              <a:off x="2976" y="23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5" name="Line 35">
              <a:extLst>
                <a:ext uri="{FF2B5EF4-FFF2-40B4-BE49-F238E27FC236}">
                  <a16:creationId xmlns:a16="http://schemas.microsoft.com/office/drawing/2014/main" id="{E754CAAC-0F6D-5A66-75B1-B3C1F622006D}"/>
                </a:ext>
              </a:extLst>
            </p:cNvPr>
            <p:cNvSpPr>
              <a:spLocks noChangeShapeType="1"/>
            </p:cNvSpPr>
            <p:nvPr/>
          </p:nvSpPr>
          <p:spPr bwMode="auto">
            <a:xfrm>
              <a:off x="2976" y="15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F854DC5-50BE-2DCE-7965-452B0EA3E87A}"/>
              </a:ext>
            </a:extLst>
          </p:cNvPr>
          <p:cNvSpPr>
            <a:spLocks noGrp="1" noChangeArrowheads="1"/>
          </p:cNvSpPr>
          <p:nvPr>
            <p:ph type="title"/>
          </p:nvPr>
        </p:nvSpPr>
        <p:spPr/>
        <p:txBody>
          <a:bodyPr/>
          <a:lstStyle/>
          <a:p>
            <a:r>
              <a:rPr lang="en-US" altLang="en-US"/>
              <a:t>TCP Segment Header Fields</a:t>
            </a:r>
          </a:p>
        </p:txBody>
      </p:sp>
      <p:sp>
        <p:nvSpPr>
          <p:cNvPr id="6147" name="Rectangle 3">
            <a:extLst>
              <a:ext uri="{FF2B5EF4-FFF2-40B4-BE49-F238E27FC236}">
                <a16:creationId xmlns:a16="http://schemas.microsoft.com/office/drawing/2014/main" id="{98062754-EBC6-7424-08B6-FBB8E70558C7}"/>
              </a:ext>
            </a:extLst>
          </p:cNvPr>
          <p:cNvSpPr>
            <a:spLocks noGrp="1" noChangeArrowheads="1"/>
          </p:cNvSpPr>
          <p:nvPr>
            <p:ph type="body" idx="1"/>
          </p:nvPr>
        </p:nvSpPr>
        <p:spPr/>
        <p:txBody>
          <a:bodyPr/>
          <a:lstStyle/>
          <a:p>
            <a:pPr>
              <a:lnSpc>
                <a:spcPct val="90000"/>
              </a:lnSpc>
            </a:pPr>
            <a:r>
              <a:rPr lang="en-US" altLang="en-US" i="1"/>
              <a:t>Code bits</a:t>
            </a:r>
            <a:r>
              <a:rPr lang="en-US" altLang="en-US"/>
              <a:t> - identify the contents of the segment:</a:t>
            </a:r>
          </a:p>
          <a:p>
            <a:pPr>
              <a:lnSpc>
                <a:spcPct val="90000"/>
              </a:lnSpc>
              <a:buFontTx/>
              <a:buNone/>
            </a:pPr>
            <a:endParaRPr lang="en-US" altLang="en-US"/>
          </a:p>
          <a:p>
            <a:pPr>
              <a:lnSpc>
                <a:spcPct val="90000"/>
              </a:lnSpc>
              <a:buFontTx/>
              <a:buNone/>
            </a:pPr>
            <a:endParaRPr lang="en-US" altLang="en-US"/>
          </a:p>
          <a:p>
            <a:pPr>
              <a:lnSpc>
                <a:spcPct val="90000"/>
              </a:lnSpc>
              <a:buFontTx/>
              <a:buNone/>
            </a:pPr>
            <a:endParaRPr lang="en-US" altLang="en-US"/>
          </a:p>
          <a:p>
            <a:pPr>
              <a:lnSpc>
                <a:spcPct val="90000"/>
              </a:lnSpc>
              <a:buFontTx/>
              <a:buNone/>
            </a:pPr>
            <a:endParaRPr lang="en-US" altLang="en-US"/>
          </a:p>
          <a:p>
            <a:pPr>
              <a:lnSpc>
                <a:spcPct val="90000"/>
              </a:lnSpc>
            </a:pPr>
            <a:r>
              <a:rPr lang="en-US" altLang="en-US" i="1"/>
              <a:t>Window</a:t>
            </a:r>
            <a:r>
              <a:rPr lang="en-US" altLang="en-US"/>
              <a:t> - how much data the sender is willing to accept (flow control)</a:t>
            </a:r>
          </a:p>
          <a:p>
            <a:pPr>
              <a:lnSpc>
                <a:spcPct val="90000"/>
              </a:lnSpc>
            </a:pPr>
            <a:r>
              <a:rPr lang="en-US" altLang="en-US" i="1"/>
              <a:t>Urgent pointer</a:t>
            </a:r>
            <a:r>
              <a:rPr lang="en-US" altLang="en-US"/>
              <a:t> - specifies the position in the segment where urgent data ends</a:t>
            </a:r>
          </a:p>
        </p:txBody>
      </p:sp>
      <p:graphicFrame>
        <p:nvGraphicFramePr>
          <p:cNvPr id="6148" name="Object 4">
            <a:extLst>
              <a:ext uri="{FF2B5EF4-FFF2-40B4-BE49-F238E27FC236}">
                <a16:creationId xmlns:a16="http://schemas.microsoft.com/office/drawing/2014/main" id="{0FC92712-FFB7-E38C-9D6C-189793B35AC9}"/>
              </a:ext>
            </a:extLst>
          </p:cNvPr>
          <p:cNvGraphicFramePr>
            <a:graphicFrameLocks noChangeAspect="1"/>
          </p:cNvGraphicFramePr>
          <p:nvPr/>
        </p:nvGraphicFramePr>
        <p:xfrm>
          <a:off x="2819400" y="2362201"/>
          <a:ext cx="6084888" cy="2468563"/>
        </p:xfrm>
        <a:graphic>
          <a:graphicData uri="http://schemas.openxmlformats.org/presentationml/2006/ole">
            <mc:AlternateContent xmlns:mc="http://schemas.openxmlformats.org/markup-compatibility/2006">
              <mc:Choice xmlns:v="urn:schemas-microsoft-com:vml" Requires="v">
                <p:oleObj spid="_x0000_s3089" name="Document" r:id="rId3" imgW="6082560" imgH="2469240" progId="Word.Document.8">
                  <p:embed/>
                </p:oleObj>
              </mc:Choice>
              <mc:Fallback>
                <p:oleObj name="Document" r:id="rId3" imgW="6082560" imgH="2469240" progId="Word.Document.8">
                  <p:embed/>
                  <p:pic>
                    <p:nvPicPr>
                      <p:cNvPr id="6148" name="Object 4">
                        <a:extLst>
                          <a:ext uri="{FF2B5EF4-FFF2-40B4-BE49-F238E27FC236}">
                            <a16:creationId xmlns:a16="http://schemas.microsoft.com/office/drawing/2014/main" id="{0FC92712-FFB7-E38C-9D6C-189793B35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62201"/>
                        <a:ext cx="6084888" cy="246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F2AD129-5563-7534-2F9F-4BF2C7B97204}"/>
              </a:ext>
            </a:extLst>
          </p:cNvPr>
          <p:cNvSpPr>
            <a:spLocks noGrp="1" noChangeArrowheads="1"/>
          </p:cNvSpPr>
          <p:nvPr>
            <p:ph type="title"/>
          </p:nvPr>
        </p:nvSpPr>
        <p:spPr/>
        <p:txBody>
          <a:bodyPr/>
          <a:lstStyle/>
          <a:p>
            <a:r>
              <a:rPr lang="en-US" altLang="en-US"/>
              <a:t>Out of Band Data</a:t>
            </a:r>
          </a:p>
        </p:txBody>
      </p:sp>
      <p:sp>
        <p:nvSpPr>
          <p:cNvPr id="7171" name="Rectangle 3">
            <a:extLst>
              <a:ext uri="{FF2B5EF4-FFF2-40B4-BE49-F238E27FC236}">
                <a16:creationId xmlns:a16="http://schemas.microsoft.com/office/drawing/2014/main" id="{31223D47-3338-5EF6-F1BF-DC8D656AFE30}"/>
              </a:ext>
            </a:extLst>
          </p:cNvPr>
          <p:cNvSpPr>
            <a:spLocks noGrp="1" noChangeArrowheads="1"/>
          </p:cNvSpPr>
          <p:nvPr>
            <p:ph type="body" idx="1"/>
          </p:nvPr>
        </p:nvSpPr>
        <p:spPr/>
        <p:txBody>
          <a:bodyPr/>
          <a:lstStyle/>
          <a:p>
            <a:r>
              <a:rPr lang="en-US" altLang="en-US" sz="2400" dirty="0"/>
              <a:t>TCP provides a mechanism to handle urgent data</a:t>
            </a:r>
          </a:p>
          <a:p>
            <a:r>
              <a:rPr lang="en-US" altLang="en-US" sz="2400" dirty="0"/>
              <a:t>Urgent data is received before octets already in the stream</a:t>
            </a:r>
          </a:p>
          <a:p>
            <a:r>
              <a:rPr lang="en-US" altLang="en-US" sz="2400" dirty="0"/>
              <a:t>Sender:</a:t>
            </a:r>
          </a:p>
          <a:p>
            <a:pPr lvl="1"/>
            <a:r>
              <a:rPr lang="en-US" altLang="en-US" sz="2000" dirty="0"/>
              <a:t>Sets urgent bit in segment header</a:t>
            </a:r>
          </a:p>
          <a:p>
            <a:pPr lvl="1"/>
            <a:r>
              <a:rPr lang="en-US" altLang="en-US" sz="2000" dirty="0"/>
              <a:t>Puts urgent data at the beginning of the data field</a:t>
            </a:r>
          </a:p>
          <a:p>
            <a:pPr lvl="1"/>
            <a:r>
              <a:rPr lang="en-US" altLang="en-US" sz="2000" dirty="0"/>
              <a:t>Sets urgent pointer to the end of the urgent data</a:t>
            </a:r>
            <a:endParaRPr lang="en-US" altLang="en-US" dirty="0"/>
          </a:p>
          <a:p>
            <a:r>
              <a:rPr lang="en-US" altLang="en-US" sz="2400" dirty="0"/>
              <a:t>Receiver:</a:t>
            </a:r>
          </a:p>
          <a:p>
            <a:pPr lvl="1"/>
            <a:r>
              <a:rPr lang="en-US" altLang="en-US" sz="2000" dirty="0"/>
              <a:t>Notified of the urgent data as soon as it arrives</a:t>
            </a:r>
          </a:p>
          <a:p>
            <a:pPr lvl="1"/>
            <a:r>
              <a:rPr lang="en-US" altLang="en-US" sz="2000" dirty="0"/>
              <a:t>Enters “urgent mode” until all urgent data has been consumed</a:t>
            </a:r>
          </a:p>
          <a:p>
            <a:pPr lvl="1"/>
            <a:r>
              <a:rPr lang="en-US" altLang="en-US" sz="2000" dirty="0"/>
              <a:t>Returns to “normal mode”</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ED9A65C-DA00-6A63-78FB-F5E3DA4DC5AC}"/>
              </a:ext>
            </a:extLst>
          </p:cNvPr>
          <p:cNvSpPr>
            <a:spLocks noGrp="1" noChangeArrowheads="1"/>
          </p:cNvSpPr>
          <p:nvPr>
            <p:ph type="title"/>
          </p:nvPr>
        </p:nvSpPr>
        <p:spPr/>
        <p:txBody>
          <a:bodyPr/>
          <a:lstStyle/>
          <a:p>
            <a:r>
              <a:rPr lang="en-US" altLang="en-US"/>
              <a:t>TCP Segment Header Fields (cont)</a:t>
            </a:r>
          </a:p>
        </p:txBody>
      </p:sp>
      <p:sp>
        <p:nvSpPr>
          <p:cNvPr id="8195" name="Rectangle 3">
            <a:extLst>
              <a:ext uri="{FF2B5EF4-FFF2-40B4-BE49-F238E27FC236}">
                <a16:creationId xmlns:a16="http://schemas.microsoft.com/office/drawing/2014/main" id="{7E64EF9F-333B-C775-A254-486EEE854F73}"/>
              </a:ext>
            </a:extLst>
          </p:cNvPr>
          <p:cNvSpPr>
            <a:spLocks noGrp="1" noChangeArrowheads="1"/>
          </p:cNvSpPr>
          <p:nvPr>
            <p:ph type="body" idx="1"/>
          </p:nvPr>
        </p:nvSpPr>
        <p:spPr/>
        <p:txBody>
          <a:bodyPr/>
          <a:lstStyle/>
          <a:p>
            <a:r>
              <a:rPr lang="en-US" altLang="en-US" i="1"/>
              <a:t>Checksum - </a:t>
            </a:r>
            <a:r>
              <a:rPr lang="en-US" altLang="en-US"/>
              <a:t>used to verify the integrity of the segment</a:t>
            </a:r>
          </a:p>
          <a:p>
            <a:pPr lvl="1"/>
            <a:r>
              <a:rPr lang="en-US" altLang="en-US"/>
              <a:t>Computed over:</a:t>
            </a:r>
          </a:p>
          <a:p>
            <a:pPr lvl="2"/>
            <a:r>
              <a:rPr lang="en-US" altLang="en-US"/>
              <a:t>Segment header</a:t>
            </a:r>
          </a:p>
          <a:p>
            <a:pPr lvl="2"/>
            <a:r>
              <a:rPr lang="en-US" altLang="en-US"/>
              <a:t>Segment data</a:t>
            </a:r>
          </a:p>
          <a:p>
            <a:pPr lvl="2"/>
            <a:r>
              <a:rPr lang="en-US" altLang="en-US"/>
              <a:t>Pseudo header</a:t>
            </a:r>
          </a:p>
          <a:p>
            <a:pPr lvl="1"/>
            <a:r>
              <a:rPr lang="en-US" altLang="en-US"/>
              <a:t>1’s complement addition algorithm</a:t>
            </a:r>
          </a:p>
          <a:p>
            <a:r>
              <a:rPr lang="en-US" altLang="en-US" i="1"/>
              <a:t>Options - </a:t>
            </a:r>
            <a:r>
              <a:rPr lang="en-US" altLang="en-US"/>
              <a:t>signal various options</a:t>
            </a:r>
          </a:p>
          <a:p>
            <a:pPr lvl="1"/>
            <a:r>
              <a:rPr lang="en-US" altLang="en-US"/>
              <a:t>Maximum segment size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159B30D-98B9-FB57-25C6-A079AF4CAE7F}"/>
              </a:ext>
            </a:extLst>
          </p:cNvPr>
          <p:cNvSpPr>
            <a:spLocks noGrp="1" noChangeArrowheads="1"/>
          </p:cNvSpPr>
          <p:nvPr>
            <p:ph type="title"/>
          </p:nvPr>
        </p:nvSpPr>
        <p:spPr/>
        <p:txBody>
          <a:bodyPr/>
          <a:lstStyle/>
          <a:p>
            <a:r>
              <a:rPr lang="en-US" altLang="en-US"/>
              <a:t>TCP - Acknowledgments and Retransmission</a:t>
            </a:r>
          </a:p>
        </p:txBody>
      </p:sp>
      <p:sp>
        <p:nvSpPr>
          <p:cNvPr id="9219" name="Rectangle 3">
            <a:extLst>
              <a:ext uri="{FF2B5EF4-FFF2-40B4-BE49-F238E27FC236}">
                <a16:creationId xmlns:a16="http://schemas.microsoft.com/office/drawing/2014/main" id="{52CFF336-C6AC-D07C-EAEC-ED77BB9BB175}"/>
              </a:ext>
            </a:extLst>
          </p:cNvPr>
          <p:cNvSpPr>
            <a:spLocks noGrp="1" noChangeArrowheads="1"/>
          </p:cNvSpPr>
          <p:nvPr>
            <p:ph type="body" idx="1"/>
          </p:nvPr>
        </p:nvSpPr>
        <p:spPr/>
        <p:txBody>
          <a:bodyPr/>
          <a:lstStyle/>
          <a:p>
            <a:r>
              <a:rPr lang="en-US" altLang="en-US" dirty="0"/>
              <a:t>Uses </a:t>
            </a:r>
            <a:r>
              <a:rPr lang="en-US" altLang="en-US" i="1" dirty="0"/>
              <a:t>cumulative</a:t>
            </a:r>
            <a:r>
              <a:rPr lang="en-US" altLang="en-US" dirty="0"/>
              <a:t> acknowledgment scheme:</a:t>
            </a:r>
          </a:p>
          <a:p>
            <a:pPr lvl="1"/>
            <a:r>
              <a:rPr lang="en-US" altLang="en-US" dirty="0"/>
              <a:t>ACK 7 = “all octets up to but not including number 7 have been received correctly”</a:t>
            </a:r>
          </a:p>
          <a:p>
            <a:r>
              <a:rPr lang="en-US" altLang="en-US" dirty="0"/>
              <a:t>Advantages</a:t>
            </a:r>
          </a:p>
          <a:p>
            <a:pPr lvl="1"/>
            <a:r>
              <a:rPr lang="en-US" altLang="en-US" dirty="0"/>
              <a:t>ACKs are easy to generate and unambiguous</a:t>
            </a:r>
          </a:p>
          <a:p>
            <a:pPr lvl="1"/>
            <a:r>
              <a:rPr lang="en-US" altLang="en-US" dirty="0"/>
              <a:t>Lost acknowledgments do not force retransmission</a:t>
            </a:r>
          </a:p>
          <a:p>
            <a:r>
              <a:rPr lang="en-US" altLang="en-US" dirty="0"/>
              <a:t>Disadvantages</a:t>
            </a:r>
          </a:p>
          <a:p>
            <a:pPr lvl="1"/>
            <a:r>
              <a:rPr lang="en-US" altLang="en-US" dirty="0"/>
              <a:t>Sender does not receive information about all successful transmissions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A639CD1-4279-C94A-89D4-0E810C42FDB8}"/>
              </a:ext>
            </a:extLst>
          </p:cNvPr>
          <p:cNvSpPr>
            <a:spLocks noGrp="1" noChangeArrowheads="1"/>
          </p:cNvSpPr>
          <p:nvPr>
            <p:ph type="title"/>
          </p:nvPr>
        </p:nvSpPr>
        <p:spPr/>
        <p:txBody>
          <a:bodyPr/>
          <a:lstStyle/>
          <a:p>
            <a:r>
              <a:rPr lang="en-US" altLang="en-US"/>
              <a:t>TCP - Timeout and Retransmission</a:t>
            </a:r>
          </a:p>
        </p:txBody>
      </p:sp>
      <p:sp>
        <p:nvSpPr>
          <p:cNvPr id="10243" name="Rectangle 3">
            <a:extLst>
              <a:ext uri="{FF2B5EF4-FFF2-40B4-BE49-F238E27FC236}">
                <a16:creationId xmlns:a16="http://schemas.microsoft.com/office/drawing/2014/main" id="{E97CCCC0-06F1-77E7-20E6-84BB7BB59BFF}"/>
              </a:ext>
            </a:extLst>
          </p:cNvPr>
          <p:cNvSpPr>
            <a:spLocks noGrp="1" noChangeArrowheads="1"/>
          </p:cNvSpPr>
          <p:nvPr>
            <p:ph type="body" idx="1"/>
          </p:nvPr>
        </p:nvSpPr>
        <p:spPr/>
        <p:txBody>
          <a:bodyPr/>
          <a:lstStyle/>
          <a:p>
            <a:r>
              <a:rPr lang="en-US" altLang="en-US"/>
              <a:t>For each segment sent:</a:t>
            </a:r>
          </a:p>
          <a:p>
            <a:pPr lvl="1"/>
            <a:r>
              <a:rPr lang="en-US" altLang="en-US"/>
              <a:t>Start timer and wait for acknowledgment</a:t>
            </a:r>
          </a:p>
          <a:p>
            <a:pPr lvl="1"/>
            <a:r>
              <a:rPr lang="en-US" altLang="en-US"/>
              <a:t>Retransmit if timer expires</a:t>
            </a:r>
          </a:p>
          <a:p>
            <a:r>
              <a:rPr lang="en-US" altLang="en-US"/>
              <a:t>TCP uses an </a:t>
            </a:r>
            <a:r>
              <a:rPr lang="en-US" altLang="en-US" i="1"/>
              <a:t>adaptive retransmission algorithm</a:t>
            </a:r>
            <a:r>
              <a:rPr lang="en-US" altLang="en-US"/>
              <a:t> because </a:t>
            </a:r>
            <a:r>
              <a:rPr lang="en-US" altLang="en-US" u="sng"/>
              <a:t>internet delays are so variable</a:t>
            </a:r>
          </a:p>
          <a:p>
            <a:r>
              <a:rPr lang="en-US" altLang="en-US" i="1"/>
              <a:t>Round trip time</a:t>
            </a:r>
            <a:r>
              <a:rPr lang="en-US" altLang="en-US"/>
              <a:t> of each connection is recomputed every time an acknowledgment arrives</a:t>
            </a:r>
          </a:p>
          <a:p>
            <a:r>
              <a:rPr lang="en-US" altLang="en-US"/>
              <a:t>Timeout value is adjusted accordingly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FF9-EE68-D087-C241-5D9BB491A79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AE917CF-CCE2-2B88-545E-4C042B677215}"/>
              </a:ext>
            </a:extLst>
          </p:cNvPr>
          <p:cNvSpPr>
            <a:spLocks noGrp="1"/>
          </p:cNvSpPr>
          <p:nvPr>
            <p:ph idx="1"/>
          </p:nvPr>
        </p:nvSpPr>
        <p:spPr/>
        <p:txBody>
          <a:bodyPr>
            <a:normAutofit/>
          </a:bodyPr>
          <a:lstStyle/>
          <a:p>
            <a:pPr algn="l"/>
            <a:r>
              <a:rPr lang="en-US" b="1" i="0" u="none" strike="noStrike" baseline="0" dirty="0">
                <a:latin typeface="Times New Roman" panose="02020603050405020304" pitchFamily="18" charset="0"/>
              </a:rPr>
              <a:t>The Internet Transport Protocols: </a:t>
            </a:r>
            <a:r>
              <a:rPr lang="en-US" b="0" i="0" u="none" strike="noStrike" baseline="0" dirty="0">
                <a:latin typeface="Times New Roman" panose="02020603050405020304" pitchFamily="18" charset="0"/>
              </a:rPr>
              <a:t>Introduction to TCP and UDP, The TCP Service Model,</a:t>
            </a:r>
          </a:p>
          <a:p>
            <a:pPr algn="l"/>
            <a:r>
              <a:rPr lang="en-US" b="0" i="0" u="none" strike="noStrike" baseline="0" dirty="0">
                <a:latin typeface="Times New Roman" panose="02020603050405020304" pitchFamily="18" charset="0"/>
              </a:rPr>
              <a:t>The TCP Segment Header, The Connection Establishment, The TCP Connection Release,</a:t>
            </a:r>
          </a:p>
          <a:p>
            <a:pPr algn="l"/>
            <a:r>
              <a:rPr lang="en-US" b="0" i="0" u="none" strike="noStrike" baseline="0" dirty="0">
                <a:latin typeface="Times New Roman" panose="02020603050405020304" pitchFamily="18" charset="0"/>
              </a:rPr>
              <a:t>The TCP Connection Management Modeling, The TCP Sliding Window, The TCP</a:t>
            </a:r>
          </a:p>
          <a:p>
            <a:pPr algn="l"/>
            <a:r>
              <a:rPr lang="en-US" b="0" i="0" u="none" strike="noStrike" baseline="0" dirty="0">
                <a:latin typeface="Times New Roman" panose="02020603050405020304" pitchFamily="18" charset="0"/>
              </a:rPr>
              <a:t>Congestion Control, The future of TCP.</a:t>
            </a:r>
            <a:endParaRPr lang="en-IN" dirty="0"/>
          </a:p>
        </p:txBody>
      </p:sp>
    </p:spTree>
    <p:extLst>
      <p:ext uri="{BB962C8B-B14F-4D97-AF65-F5344CB8AC3E}">
        <p14:creationId xmlns:p14="http://schemas.microsoft.com/office/powerpoint/2010/main" val="199333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E55E-786A-B959-8881-1B24A4193A3A}"/>
              </a:ext>
            </a:extLst>
          </p:cNvPr>
          <p:cNvSpPr>
            <a:spLocks noGrp="1"/>
          </p:cNvSpPr>
          <p:nvPr>
            <p:ph type="title"/>
          </p:nvPr>
        </p:nvSpPr>
        <p:spPr/>
        <p:txBody>
          <a:bodyPr/>
          <a:lstStyle/>
          <a:p>
            <a:endParaRPr lang="en-IN"/>
          </a:p>
        </p:txBody>
      </p:sp>
      <p:pic>
        <p:nvPicPr>
          <p:cNvPr id="7170" name="Picture 2" descr="Chapter 6 TCP Study. - ppt video online download">
            <a:extLst>
              <a:ext uri="{FF2B5EF4-FFF2-40B4-BE49-F238E27FC236}">
                <a16:creationId xmlns:a16="http://schemas.microsoft.com/office/drawing/2014/main" id="{55F55C54-94DD-D1EF-0015-A696895CC9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054" y="464546"/>
            <a:ext cx="7905210" cy="592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59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C70F-0C67-B6D6-C3FA-0137FFAF0967}"/>
              </a:ext>
            </a:extLst>
          </p:cNvPr>
          <p:cNvSpPr>
            <a:spLocks noGrp="1"/>
          </p:cNvSpPr>
          <p:nvPr>
            <p:ph type="title"/>
          </p:nvPr>
        </p:nvSpPr>
        <p:spPr/>
        <p:txBody>
          <a:bodyPr/>
          <a:lstStyle/>
          <a:p>
            <a:endParaRPr lang="en-IN"/>
          </a:p>
        </p:txBody>
      </p:sp>
      <p:pic>
        <p:nvPicPr>
          <p:cNvPr id="8194" name="Picture 2" descr="Solved] 3 TCP Connection Establishment TCP connections are established via  an exchange known as the three-way handshake. IfA is the client and B is...  | Course Hero">
            <a:extLst>
              <a:ext uri="{FF2B5EF4-FFF2-40B4-BE49-F238E27FC236}">
                <a16:creationId xmlns:a16="http://schemas.microsoft.com/office/drawing/2014/main" id="{395F2A58-9E6A-B624-B726-58D7180C1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489" y="606490"/>
            <a:ext cx="10320625" cy="580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51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FF137-CF2D-40A9-B60B-8759E18AFE86}"/>
              </a:ext>
            </a:extLst>
          </p:cNvPr>
          <p:cNvSpPr>
            <a:spLocks noGrp="1"/>
          </p:cNvSpPr>
          <p:nvPr>
            <p:ph idx="1"/>
          </p:nvPr>
        </p:nvSpPr>
        <p:spPr>
          <a:xfrm>
            <a:off x="838200" y="439271"/>
            <a:ext cx="10515600" cy="5737692"/>
          </a:xfrm>
        </p:spPr>
        <p:txBody>
          <a:bodyPr>
            <a:normAutofit/>
          </a:bodyPr>
          <a:lstStyle/>
          <a:p>
            <a:pPr marL="0" indent="0" algn="l">
              <a:buNone/>
            </a:pPr>
            <a:r>
              <a:rPr lang="en-US" sz="2400" b="1" i="0" dirty="0">
                <a:solidFill>
                  <a:srgbClr val="222222"/>
                </a:solidFill>
                <a:effectLst/>
                <a:latin typeface="Arial" panose="020B0604020202020204" pitchFamily="34" charset="0"/>
                <a:cs typeface="Arial" panose="020B0604020202020204" pitchFamily="34" charset="0"/>
              </a:rPr>
              <a:t>Three-Way Handshake</a:t>
            </a:r>
            <a:r>
              <a:rPr lang="en-US" sz="2400" b="0" i="0" dirty="0">
                <a:solidFill>
                  <a:srgbClr val="222222"/>
                </a:solidFill>
                <a:effectLst/>
                <a:latin typeface="Arial" panose="020B0604020202020204" pitchFamily="34" charset="0"/>
                <a:cs typeface="Arial" panose="020B0604020202020204" pitchFamily="34" charset="0"/>
              </a:rPr>
              <a:t> or a TCP 3-way handshake is a process which is used in a TCP/IP network to make a connection between the server and client. </a:t>
            </a:r>
          </a:p>
          <a:p>
            <a:pPr marL="0" indent="0" algn="l">
              <a:buNone/>
            </a:pPr>
            <a:r>
              <a:rPr lang="en-US" sz="2400" b="0" i="0" dirty="0">
                <a:solidFill>
                  <a:srgbClr val="222222"/>
                </a:solidFill>
                <a:effectLst/>
                <a:latin typeface="Arial" panose="020B0604020202020204" pitchFamily="34" charset="0"/>
                <a:cs typeface="Arial" panose="020B0604020202020204" pitchFamily="34" charset="0"/>
              </a:rPr>
              <a:t>It is a three-step process that requires both the client and server to exchange synchronization and acknowledgment packets before the real data communication process starts.</a:t>
            </a:r>
          </a:p>
          <a:p>
            <a:pPr algn="l"/>
            <a:r>
              <a:rPr lang="en-US" sz="2400" b="0" i="0" dirty="0">
                <a:solidFill>
                  <a:srgbClr val="222222"/>
                </a:solidFill>
                <a:effectLst/>
                <a:latin typeface="Arial" panose="020B0604020202020204" pitchFamily="34" charset="0"/>
                <a:cs typeface="Arial" panose="020B0604020202020204" pitchFamily="34" charset="0"/>
              </a:rPr>
              <a:t>Three-way handshake process is designed in such a way that both ends help you to initiate, negotiate, and separate TCP socket connections at the same time.</a:t>
            </a:r>
          </a:p>
          <a:p>
            <a:pPr algn="l"/>
            <a:r>
              <a:rPr lang="en-US" sz="2400" b="0" i="0" dirty="0">
                <a:solidFill>
                  <a:srgbClr val="222222"/>
                </a:solidFill>
                <a:effectLst/>
                <a:latin typeface="Arial" panose="020B0604020202020204" pitchFamily="34" charset="0"/>
                <a:cs typeface="Arial" panose="020B0604020202020204" pitchFamily="34" charset="0"/>
              </a:rPr>
              <a:t> It allows you to transfer multiple TCP socket connections in both directions at the same time.</a:t>
            </a:r>
          </a:p>
          <a:p>
            <a:endParaRPr lang="en-IN" dirty="0"/>
          </a:p>
        </p:txBody>
      </p:sp>
    </p:spTree>
    <p:extLst>
      <p:ext uri="{BB962C8B-B14F-4D97-AF65-F5344CB8AC3E}">
        <p14:creationId xmlns:p14="http://schemas.microsoft.com/office/powerpoint/2010/main" val="302584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E9C8C6-7DFB-4944-AAB6-EE1B170DA52B}"/>
              </a:ext>
            </a:extLst>
          </p:cNvPr>
          <p:cNvPicPr>
            <a:picLocks noGrp="1" noChangeAspect="1"/>
          </p:cNvPicPr>
          <p:nvPr>
            <p:ph idx="1"/>
          </p:nvPr>
        </p:nvPicPr>
        <p:blipFill>
          <a:blip r:embed="rId2"/>
          <a:stretch>
            <a:fillRect/>
          </a:stretch>
        </p:blipFill>
        <p:spPr>
          <a:xfrm>
            <a:off x="1954306" y="1217589"/>
            <a:ext cx="7395882" cy="4708082"/>
          </a:xfrm>
        </p:spPr>
      </p:pic>
    </p:spTree>
    <p:extLst>
      <p:ext uri="{BB962C8B-B14F-4D97-AF65-F5344CB8AC3E}">
        <p14:creationId xmlns:p14="http://schemas.microsoft.com/office/powerpoint/2010/main" val="3344656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E75D92-180C-4435-984B-235D013172E6}"/>
              </a:ext>
            </a:extLst>
          </p:cNvPr>
          <p:cNvGraphicFramePr>
            <a:graphicFrameLocks noGrp="1"/>
          </p:cNvGraphicFramePr>
          <p:nvPr>
            <p:ph idx="1"/>
          </p:nvPr>
        </p:nvGraphicFramePr>
        <p:xfrm>
          <a:off x="1479176" y="1308847"/>
          <a:ext cx="7816404" cy="4455461"/>
        </p:xfrm>
        <a:graphic>
          <a:graphicData uri="http://schemas.openxmlformats.org/drawingml/2006/table">
            <a:tbl>
              <a:tblPr/>
              <a:tblGrid>
                <a:gridCol w="3863788">
                  <a:extLst>
                    <a:ext uri="{9D8B030D-6E8A-4147-A177-3AD203B41FA5}">
                      <a16:colId xmlns:a16="http://schemas.microsoft.com/office/drawing/2014/main" val="1034159987"/>
                    </a:ext>
                  </a:extLst>
                </a:gridCol>
                <a:gridCol w="3952616">
                  <a:extLst>
                    <a:ext uri="{9D8B030D-6E8A-4147-A177-3AD203B41FA5}">
                      <a16:colId xmlns:a16="http://schemas.microsoft.com/office/drawing/2014/main" val="695172538"/>
                    </a:ext>
                  </a:extLst>
                </a:gridCol>
              </a:tblGrid>
              <a:tr h="509196">
                <a:tc>
                  <a:txBody>
                    <a:bodyPr/>
                    <a:lstStyle/>
                    <a:p>
                      <a:pPr algn="l"/>
                      <a:r>
                        <a:rPr lang="en-IN">
                          <a:effectLst/>
                        </a:rPr>
                        <a:t>Message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Description</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006465638"/>
                  </a:ext>
                </a:extLst>
              </a:tr>
              <a:tr h="1654885">
                <a:tc>
                  <a:txBody>
                    <a:bodyPr/>
                    <a:lstStyle/>
                    <a:p>
                      <a:r>
                        <a:rPr lang="en-IN" dirty="0">
                          <a:effectLst/>
                        </a:rPr>
                        <a:t>Syn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Used to initiate and establish a connection. It also helps you to synchronize sequence numbers between devices.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013118391"/>
                  </a:ext>
                </a:extLst>
              </a:tr>
              <a:tr h="891092">
                <a:tc>
                  <a:txBody>
                    <a:bodyPr/>
                    <a:lstStyle/>
                    <a:p>
                      <a:r>
                        <a:rPr lang="en-IN" dirty="0">
                          <a:effectLst/>
                        </a:rPr>
                        <a:t>ACK</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a:effectLst/>
                        </a:rPr>
                        <a:t>Helps to confirm to the other side that it has received the SYN.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842629611"/>
                  </a:ext>
                </a:extLst>
              </a:tr>
              <a:tr h="891092">
                <a:tc>
                  <a:txBody>
                    <a:bodyPr/>
                    <a:lstStyle/>
                    <a:p>
                      <a:r>
                        <a:rPr lang="en-IN">
                          <a:effectLst/>
                        </a:rPr>
                        <a:t>SYN-ACK</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a:effectLst/>
                        </a:rPr>
                        <a:t>SYN message from local device and ACK of the earlier packet.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84394175"/>
                  </a:ext>
                </a:extLst>
              </a:tr>
              <a:tr h="509196">
                <a:tc>
                  <a:txBody>
                    <a:bodyPr/>
                    <a:lstStyle/>
                    <a:p>
                      <a:r>
                        <a:rPr lang="en-IN">
                          <a:effectLst/>
                        </a:rPr>
                        <a:t>FIN</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Used to terminate a connection.</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838340905"/>
                  </a:ext>
                </a:extLst>
              </a:tr>
            </a:tbl>
          </a:graphicData>
        </a:graphic>
      </p:graphicFrame>
      <p:sp>
        <p:nvSpPr>
          <p:cNvPr id="5" name="Rectangle 1">
            <a:extLst>
              <a:ext uri="{FF2B5EF4-FFF2-40B4-BE49-F238E27FC236}">
                <a16:creationId xmlns:a16="http://schemas.microsoft.com/office/drawing/2014/main" id="{C060AEFA-5C08-4861-A9C5-23069F9B0E4B}"/>
              </a:ext>
            </a:extLst>
          </p:cNvPr>
          <p:cNvSpPr>
            <a:spLocks noChangeArrowheads="1"/>
          </p:cNvSpPr>
          <p:nvPr/>
        </p:nvSpPr>
        <p:spPr bwMode="auto">
          <a:xfrm>
            <a:off x="224118" y="378974"/>
            <a:ext cx="5701553" cy="6495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222222"/>
                </a:solidFill>
                <a:effectLst/>
                <a:latin typeface="Source Sans Pro" panose="020B0503030403020204" pitchFamily="34" charset="0"/>
              </a:rPr>
              <a:t>TCP message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49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04B543F-002B-4E16-9AD3-94C9CDA276EA}"/>
              </a:ext>
            </a:extLst>
          </p:cNvPr>
          <p:cNvPicPr>
            <a:picLocks noGrp="1" noChangeAspect="1"/>
          </p:cNvPicPr>
          <p:nvPr>
            <p:ph idx="1"/>
          </p:nvPr>
        </p:nvPicPr>
        <p:blipFill>
          <a:blip r:embed="rId2"/>
          <a:stretch>
            <a:fillRect/>
          </a:stretch>
        </p:blipFill>
        <p:spPr>
          <a:xfrm>
            <a:off x="806823" y="473961"/>
            <a:ext cx="9030281" cy="3238781"/>
          </a:xfrm>
        </p:spPr>
      </p:pic>
      <p:pic>
        <p:nvPicPr>
          <p:cNvPr id="10" name="Picture 9">
            <a:extLst>
              <a:ext uri="{FF2B5EF4-FFF2-40B4-BE49-F238E27FC236}">
                <a16:creationId xmlns:a16="http://schemas.microsoft.com/office/drawing/2014/main" id="{4D7DA7DB-2057-41D2-95E5-A77A2E7FB0D9}"/>
              </a:ext>
            </a:extLst>
          </p:cNvPr>
          <p:cNvPicPr>
            <a:picLocks noChangeAspect="1"/>
          </p:cNvPicPr>
          <p:nvPr/>
        </p:nvPicPr>
        <p:blipFill>
          <a:blip r:embed="rId3"/>
          <a:stretch>
            <a:fillRect/>
          </a:stretch>
        </p:blipFill>
        <p:spPr>
          <a:xfrm>
            <a:off x="1059958" y="3800035"/>
            <a:ext cx="9446677" cy="2377646"/>
          </a:xfrm>
          <a:prstGeom prst="rect">
            <a:avLst/>
          </a:prstGeom>
        </p:spPr>
      </p:pic>
    </p:spTree>
    <p:extLst>
      <p:ext uri="{BB962C8B-B14F-4D97-AF65-F5344CB8AC3E}">
        <p14:creationId xmlns:p14="http://schemas.microsoft.com/office/powerpoint/2010/main" val="152783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6766B7-312F-4140-AB9D-6B308ABBEE7F}"/>
              </a:ext>
            </a:extLst>
          </p:cNvPr>
          <p:cNvPicPr>
            <a:picLocks noGrp="1" noChangeAspect="1"/>
          </p:cNvPicPr>
          <p:nvPr>
            <p:ph idx="1"/>
          </p:nvPr>
        </p:nvPicPr>
        <p:blipFill>
          <a:blip r:embed="rId2"/>
          <a:stretch>
            <a:fillRect/>
          </a:stretch>
        </p:blipFill>
        <p:spPr>
          <a:xfrm>
            <a:off x="592436" y="470739"/>
            <a:ext cx="8192210" cy="2385267"/>
          </a:xfrm>
        </p:spPr>
      </p:pic>
      <p:pic>
        <p:nvPicPr>
          <p:cNvPr id="7" name="Picture 6">
            <a:extLst>
              <a:ext uri="{FF2B5EF4-FFF2-40B4-BE49-F238E27FC236}">
                <a16:creationId xmlns:a16="http://schemas.microsoft.com/office/drawing/2014/main" id="{271B8C5C-1F9A-4476-929D-07435A7D8294}"/>
              </a:ext>
            </a:extLst>
          </p:cNvPr>
          <p:cNvPicPr>
            <a:picLocks noChangeAspect="1"/>
          </p:cNvPicPr>
          <p:nvPr/>
        </p:nvPicPr>
        <p:blipFill>
          <a:blip r:embed="rId3"/>
          <a:stretch>
            <a:fillRect/>
          </a:stretch>
        </p:blipFill>
        <p:spPr>
          <a:xfrm>
            <a:off x="825519" y="3184326"/>
            <a:ext cx="8192210" cy="3391194"/>
          </a:xfrm>
          <a:prstGeom prst="rect">
            <a:avLst/>
          </a:prstGeom>
        </p:spPr>
      </p:pic>
    </p:spTree>
    <p:extLst>
      <p:ext uri="{BB962C8B-B14F-4D97-AF65-F5344CB8AC3E}">
        <p14:creationId xmlns:p14="http://schemas.microsoft.com/office/powerpoint/2010/main" val="2141735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E427-BE48-E43D-A2BD-52B52E47D3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457E61-A36B-6B10-A412-A1734EC527A1}"/>
              </a:ext>
            </a:extLst>
          </p:cNvPr>
          <p:cNvSpPr>
            <a:spLocks noGrp="1"/>
          </p:cNvSpPr>
          <p:nvPr>
            <p:ph idx="1"/>
          </p:nvPr>
        </p:nvSpPr>
        <p:spPr/>
        <p:txBody>
          <a:bodyPr/>
          <a:lstStyle/>
          <a:p>
            <a:pPr algn="l"/>
            <a:r>
              <a:rPr lang="en-US" b="0" i="0" dirty="0">
                <a:solidFill>
                  <a:srgbClr val="202124"/>
                </a:solidFill>
                <a:effectLst/>
                <a:latin typeface="arial" panose="020B0604020202020204" pitchFamily="34" charset="0"/>
              </a:rPr>
              <a:t>What is connection release in TCP?</a:t>
            </a:r>
          </a:p>
          <a:p>
            <a:pPr algn="l"/>
            <a:r>
              <a:rPr lang="en-US" b="1" i="0" dirty="0">
                <a:solidFill>
                  <a:srgbClr val="202124"/>
                </a:solidFill>
                <a:effectLst/>
                <a:latin typeface="arial" panose="020B0604020202020204" pitchFamily="34" charset="0"/>
              </a:rPr>
              <a:t>Releasing a TCP connection is symmetric</a:t>
            </a:r>
          </a:p>
          <a:p>
            <a:pPr algn="l"/>
            <a:r>
              <a:rPr lang="en-US" b="0" i="0" dirty="0">
                <a:solidFill>
                  <a:srgbClr val="202124"/>
                </a:solidFill>
                <a:effectLst/>
                <a:latin typeface="arial" panose="020B0604020202020204" pitchFamily="34" charset="0"/>
              </a:rPr>
              <a:t>. Either port can send a TCP segment with the FIN bit set, meaning it has no more information to send when the FIN is acknowledged that direction is shut down. </a:t>
            </a:r>
          </a:p>
          <a:p>
            <a:pPr algn="l"/>
            <a:r>
              <a:rPr lang="en-US" b="0" i="0" dirty="0">
                <a:solidFill>
                  <a:srgbClr val="202124"/>
                </a:solidFill>
                <a:effectLst/>
                <a:latin typeface="arial" panose="020B0604020202020204" pitchFamily="34" charset="0"/>
              </a:rPr>
              <a:t>Still, data can continue to flow continually in the other direction.</a:t>
            </a:r>
          </a:p>
          <a:p>
            <a:endParaRPr lang="en-IN" dirty="0"/>
          </a:p>
        </p:txBody>
      </p:sp>
    </p:spTree>
    <p:extLst>
      <p:ext uri="{BB962C8B-B14F-4D97-AF65-F5344CB8AC3E}">
        <p14:creationId xmlns:p14="http://schemas.microsoft.com/office/powerpoint/2010/main" val="2046390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1C47C-F593-4495-8282-6AFD55C9862A}"/>
              </a:ext>
            </a:extLst>
          </p:cNvPr>
          <p:cNvSpPr>
            <a:spLocks noGrp="1"/>
          </p:cNvSpPr>
          <p:nvPr>
            <p:ph type="title"/>
          </p:nvPr>
        </p:nvSpPr>
        <p:spPr/>
        <p:txBody>
          <a:bodyPr/>
          <a:lstStyle/>
          <a:p>
            <a:r>
              <a:rPr lang="en-IN" dirty="0"/>
              <a:t>TCP Connection Release</a:t>
            </a:r>
          </a:p>
        </p:txBody>
      </p:sp>
      <p:sp>
        <p:nvSpPr>
          <p:cNvPr id="5" name="Content Placeholder 4">
            <a:extLst>
              <a:ext uri="{FF2B5EF4-FFF2-40B4-BE49-F238E27FC236}">
                <a16:creationId xmlns:a16="http://schemas.microsoft.com/office/drawing/2014/main" id="{CAC3CB3B-4F2C-4A5F-9D09-91E2DDE4626D}"/>
              </a:ext>
            </a:extLst>
          </p:cNvPr>
          <p:cNvSpPr>
            <a:spLocks noGrp="1"/>
          </p:cNvSpPr>
          <p:nvPr>
            <p:ph idx="1"/>
          </p:nvPr>
        </p:nvSpPr>
        <p:spPr/>
        <p:txBody>
          <a:bodyPr/>
          <a:lstStyle/>
          <a:p>
            <a:r>
              <a:rPr lang="en-US" dirty="0"/>
              <a:t>One way to avoid data loss is to use symmetric release, in which each direction is released independently of the other one. </a:t>
            </a:r>
          </a:p>
          <a:p>
            <a:r>
              <a:rPr lang="en-US" dirty="0"/>
              <a:t> One can envision a protocol in which host 1 says: I am done. Are you done too? If host 2 responds: I am done too. Goodbye, the connection can be safely released. </a:t>
            </a:r>
          </a:p>
          <a:p>
            <a:r>
              <a:rPr lang="en-US" dirty="0"/>
              <a:t> Unfortunately, this protocol does not always work.</a:t>
            </a:r>
            <a:endParaRPr lang="en-IN" dirty="0"/>
          </a:p>
        </p:txBody>
      </p:sp>
    </p:spTree>
    <p:extLst>
      <p:ext uri="{BB962C8B-B14F-4D97-AF65-F5344CB8AC3E}">
        <p14:creationId xmlns:p14="http://schemas.microsoft.com/office/powerpoint/2010/main" val="1521717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622C-9E68-4C94-8FEE-1EC20F5064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304EA0B-AE36-490E-9E6D-12DB4B5344B8}"/>
              </a:ext>
            </a:extLst>
          </p:cNvPr>
          <p:cNvPicPr>
            <a:picLocks noGrp="1" noChangeAspect="1"/>
          </p:cNvPicPr>
          <p:nvPr>
            <p:ph idx="1"/>
          </p:nvPr>
        </p:nvPicPr>
        <p:blipFill>
          <a:blip r:embed="rId2"/>
          <a:stretch>
            <a:fillRect/>
          </a:stretch>
        </p:blipFill>
        <p:spPr>
          <a:xfrm>
            <a:off x="838200" y="528032"/>
            <a:ext cx="8864082" cy="5306193"/>
          </a:xfrm>
        </p:spPr>
      </p:pic>
    </p:spTree>
    <p:extLst>
      <p:ext uri="{BB962C8B-B14F-4D97-AF65-F5344CB8AC3E}">
        <p14:creationId xmlns:p14="http://schemas.microsoft.com/office/powerpoint/2010/main" val="211013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1D20-5DDC-4B4E-AD3A-A3E3C38D759A}"/>
              </a:ext>
            </a:extLst>
          </p:cNvPr>
          <p:cNvSpPr>
            <a:spLocks noGrp="1"/>
          </p:cNvSpPr>
          <p:nvPr>
            <p:ph type="title"/>
          </p:nvPr>
        </p:nvSpPr>
        <p:spPr/>
        <p:txBody>
          <a:bodyPr/>
          <a:lstStyle/>
          <a:p>
            <a:r>
              <a:rPr lang="en-IN" sz="1800" b="1" i="0" u="none" strike="noStrike" baseline="0" dirty="0">
                <a:latin typeface="Arial" panose="020B0604020202020204" pitchFamily="34" charset="0"/>
              </a:rPr>
              <a:t>Introduction to TCP</a:t>
            </a:r>
            <a:endParaRPr lang="en-IN" dirty="0"/>
          </a:p>
        </p:txBody>
      </p:sp>
      <p:sp>
        <p:nvSpPr>
          <p:cNvPr id="3" name="Content Placeholder 2">
            <a:extLst>
              <a:ext uri="{FF2B5EF4-FFF2-40B4-BE49-F238E27FC236}">
                <a16:creationId xmlns:a16="http://schemas.microsoft.com/office/drawing/2014/main" id="{255B5473-5681-4405-9440-4998FD207814}"/>
              </a:ext>
            </a:extLst>
          </p:cNvPr>
          <p:cNvSpPr>
            <a:spLocks noGrp="1"/>
          </p:cNvSpPr>
          <p:nvPr>
            <p:ph idx="1"/>
          </p:nvPr>
        </p:nvSpPr>
        <p:spPr>
          <a:xfrm>
            <a:off x="735563" y="1527046"/>
            <a:ext cx="10515600" cy="4351338"/>
          </a:xfrm>
        </p:spPr>
        <p:txBody>
          <a:bodyPr/>
          <a:lstStyle/>
          <a:p>
            <a:pPr algn="l">
              <a:lnSpc>
                <a:spcPct val="200000"/>
              </a:lnSpc>
            </a:pPr>
            <a:r>
              <a:rPr lang="en-US" sz="1800" b="1" i="0" u="none" strike="noStrike" baseline="0" dirty="0">
                <a:solidFill>
                  <a:srgbClr val="333333"/>
                </a:solidFill>
                <a:latin typeface="Verdana" panose="020B0604030504040204" pitchFamily="34" charset="0"/>
              </a:rPr>
              <a:t>TCP </a:t>
            </a:r>
            <a:r>
              <a:rPr lang="en-US" sz="1800" b="0" i="0" u="none" strike="noStrike" baseline="0" dirty="0">
                <a:solidFill>
                  <a:srgbClr val="333333"/>
                </a:solidFill>
                <a:latin typeface="Verdana" panose="020B0604030504040204" pitchFamily="34" charset="0"/>
              </a:rPr>
              <a:t>(</a:t>
            </a:r>
            <a:r>
              <a:rPr lang="en-US" sz="1800" b="1" i="0" u="none" strike="noStrike" baseline="0" dirty="0">
                <a:solidFill>
                  <a:srgbClr val="333333"/>
                </a:solidFill>
                <a:latin typeface="Verdana" panose="020B0604030504040204" pitchFamily="34" charset="0"/>
              </a:rPr>
              <a:t>Transmission Control Protocol</a:t>
            </a:r>
            <a:r>
              <a:rPr lang="en-US" sz="1800" b="0" i="0" u="none" strike="noStrike" baseline="0" dirty="0">
                <a:solidFill>
                  <a:srgbClr val="333333"/>
                </a:solidFill>
                <a:latin typeface="Verdana" panose="020B0604030504040204" pitchFamily="34" charset="0"/>
              </a:rPr>
              <a:t>) was specifically designed to provide a reliable end-to end</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byte stream over an unreliable internetwork.</a:t>
            </a:r>
          </a:p>
          <a:p>
            <a:pPr algn="l">
              <a:lnSpc>
                <a:spcPct val="200000"/>
              </a:lnSpc>
            </a:pPr>
            <a:r>
              <a:rPr lang="en-US" sz="1800" b="0" i="0" u="none" strike="noStrike" baseline="0" dirty="0">
                <a:solidFill>
                  <a:srgbClr val="333333"/>
                </a:solidFill>
                <a:latin typeface="Verdana" panose="020B0604030504040204" pitchFamily="34" charset="0"/>
              </a:rPr>
              <a:t> An internetwork differs from a single network because different parts may have wildly different topologies, bandwidths, delays, packet sizes, and other parameters. </a:t>
            </a:r>
          </a:p>
          <a:p>
            <a:pPr algn="l">
              <a:lnSpc>
                <a:spcPct val="200000"/>
              </a:lnSpc>
            </a:pPr>
            <a:r>
              <a:rPr lang="en-US" sz="1800" b="0" i="0" u="none" strike="noStrike" baseline="0" dirty="0">
                <a:solidFill>
                  <a:srgbClr val="333333"/>
                </a:solidFill>
                <a:latin typeface="Verdana" panose="020B0604030504040204" pitchFamily="34" charset="0"/>
              </a:rPr>
              <a:t>TCP was designed to dynamically adapt to properties of the internetwork and to be robust in the face of many kinds of failures. </a:t>
            </a:r>
            <a:endParaRPr lang="en-IN" dirty="0"/>
          </a:p>
        </p:txBody>
      </p:sp>
    </p:spTree>
    <p:extLst>
      <p:ext uri="{BB962C8B-B14F-4D97-AF65-F5344CB8AC3E}">
        <p14:creationId xmlns:p14="http://schemas.microsoft.com/office/powerpoint/2010/main" val="3481235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0D94-F719-4A0A-8964-E968DEF7C73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B50708-AEDF-48A0-96C5-51C4DA590205}"/>
              </a:ext>
            </a:extLst>
          </p:cNvPr>
          <p:cNvPicPr>
            <a:picLocks noGrp="1" noChangeAspect="1"/>
          </p:cNvPicPr>
          <p:nvPr>
            <p:ph idx="1"/>
          </p:nvPr>
        </p:nvPicPr>
        <p:blipFill>
          <a:blip r:embed="rId2"/>
          <a:stretch>
            <a:fillRect/>
          </a:stretch>
        </p:blipFill>
        <p:spPr>
          <a:xfrm>
            <a:off x="690530" y="587828"/>
            <a:ext cx="10011358" cy="5830765"/>
          </a:xfrm>
        </p:spPr>
      </p:pic>
    </p:spTree>
    <p:extLst>
      <p:ext uri="{BB962C8B-B14F-4D97-AF65-F5344CB8AC3E}">
        <p14:creationId xmlns:p14="http://schemas.microsoft.com/office/powerpoint/2010/main" val="2716219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221B-B341-4CB0-BAD2-93FF898DF43E}"/>
              </a:ext>
            </a:extLst>
          </p:cNvPr>
          <p:cNvSpPr>
            <a:spLocks noGrp="1"/>
          </p:cNvSpPr>
          <p:nvPr>
            <p:ph type="title"/>
          </p:nvPr>
        </p:nvSpPr>
        <p:spPr/>
        <p:txBody>
          <a:bodyPr/>
          <a:lstStyle/>
          <a:p>
            <a:r>
              <a:rPr lang="en-IN" dirty="0"/>
              <a:t>Connection Release</a:t>
            </a:r>
          </a:p>
        </p:txBody>
      </p:sp>
      <p:pic>
        <p:nvPicPr>
          <p:cNvPr id="5" name="Content Placeholder 4">
            <a:extLst>
              <a:ext uri="{FF2B5EF4-FFF2-40B4-BE49-F238E27FC236}">
                <a16:creationId xmlns:a16="http://schemas.microsoft.com/office/drawing/2014/main" id="{09B3124C-58E5-4EDB-AD55-E25C1AA66543}"/>
              </a:ext>
            </a:extLst>
          </p:cNvPr>
          <p:cNvPicPr>
            <a:picLocks noGrp="1" noChangeAspect="1"/>
          </p:cNvPicPr>
          <p:nvPr>
            <p:ph idx="1"/>
          </p:nvPr>
        </p:nvPicPr>
        <p:blipFill>
          <a:blip r:embed="rId2"/>
          <a:stretch>
            <a:fillRect/>
          </a:stretch>
        </p:blipFill>
        <p:spPr>
          <a:xfrm>
            <a:off x="2286147" y="1825625"/>
            <a:ext cx="7619705" cy="4351338"/>
          </a:xfrm>
        </p:spPr>
      </p:pic>
    </p:spTree>
    <p:extLst>
      <p:ext uri="{BB962C8B-B14F-4D97-AF65-F5344CB8AC3E}">
        <p14:creationId xmlns:p14="http://schemas.microsoft.com/office/powerpoint/2010/main" val="226928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F37-AD3D-4822-B40F-BF87F2DB73BE}"/>
              </a:ext>
            </a:extLst>
          </p:cNvPr>
          <p:cNvSpPr>
            <a:spLocks noGrp="1"/>
          </p:cNvSpPr>
          <p:nvPr>
            <p:ph type="title"/>
          </p:nvPr>
        </p:nvSpPr>
        <p:spPr/>
        <p:txBody>
          <a:bodyPr/>
          <a:lstStyle/>
          <a:p>
            <a:r>
              <a:rPr lang="en-IN" dirty="0"/>
              <a:t>Connection Release</a:t>
            </a:r>
          </a:p>
        </p:txBody>
      </p:sp>
      <p:pic>
        <p:nvPicPr>
          <p:cNvPr id="5" name="Content Placeholder 4">
            <a:extLst>
              <a:ext uri="{FF2B5EF4-FFF2-40B4-BE49-F238E27FC236}">
                <a16:creationId xmlns:a16="http://schemas.microsoft.com/office/drawing/2014/main" id="{B68766E2-E583-44E8-9B81-95DAA88F8F75}"/>
              </a:ext>
            </a:extLst>
          </p:cNvPr>
          <p:cNvPicPr>
            <a:picLocks noGrp="1" noChangeAspect="1"/>
          </p:cNvPicPr>
          <p:nvPr>
            <p:ph idx="1"/>
          </p:nvPr>
        </p:nvPicPr>
        <p:blipFill>
          <a:blip r:embed="rId2"/>
          <a:stretch>
            <a:fillRect/>
          </a:stretch>
        </p:blipFill>
        <p:spPr>
          <a:xfrm>
            <a:off x="2108885" y="1825625"/>
            <a:ext cx="7974229" cy="4351338"/>
          </a:xfrm>
        </p:spPr>
      </p:pic>
    </p:spTree>
    <p:extLst>
      <p:ext uri="{BB962C8B-B14F-4D97-AF65-F5344CB8AC3E}">
        <p14:creationId xmlns:p14="http://schemas.microsoft.com/office/powerpoint/2010/main" val="240999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EAAC-A3DE-1CB3-93D8-4B8F0559AB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982D1F-D332-3AE9-0144-2B4258FD254B}"/>
              </a:ext>
            </a:extLst>
          </p:cNvPr>
          <p:cNvSpPr>
            <a:spLocks noGrp="1"/>
          </p:cNvSpPr>
          <p:nvPr>
            <p:ph idx="1"/>
          </p:nvPr>
        </p:nvSpPr>
        <p:spPr/>
        <p:txBody>
          <a:bodyPr/>
          <a:lstStyle/>
          <a:p>
            <a:r>
              <a:rPr lang="en-US" b="0" i="0" dirty="0">
                <a:solidFill>
                  <a:srgbClr val="202124"/>
                </a:solidFill>
                <a:effectLst/>
                <a:latin typeface="arial" panose="020B0604020202020204" pitchFamily="34" charset="0"/>
              </a:rPr>
              <a:t>1. </a:t>
            </a:r>
            <a:r>
              <a:rPr lang="en-US" b="1" i="0" dirty="0">
                <a:solidFill>
                  <a:srgbClr val="202124"/>
                </a:solidFill>
                <a:effectLst/>
                <a:latin typeface="arial" panose="020B0604020202020204" pitchFamily="34" charset="0"/>
              </a:rPr>
              <a:t>Asymmetric: either side issues disconnect, connection will be released.</a:t>
            </a:r>
          </a:p>
          <a:p>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Symmetric: both the side need to separately execute disconnect</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195075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2E56-D6B3-44A9-A8B4-291757FE4331}"/>
              </a:ext>
            </a:extLst>
          </p:cNvPr>
          <p:cNvSpPr>
            <a:spLocks noGrp="1"/>
          </p:cNvSpPr>
          <p:nvPr>
            <p:ph type="title"/>
          </p:nvPr>
        </p:nvSpPr>
        <p:spPr>
          <a:xfrm>
            <a:off x="838200" y="365126"/>
            <a:ext cx="9450788" cy="930938"/>
          </a:xfrm>
        </p:spPr>
        <p:txBody>
          <a:bodyPr/>
          <a:lstStyle/>
          <a:p>
            <a:r>
              <a:rPr lang="en-IN" b="0" i="0" dirty="0">
                <a:solidFill>
                  <a:srgbClr val="27262B"/>
                </a:solidFill>
                <a:effectLst/>
                <a:latin typeface="-apple-system"/>
              </a:rPr>
              <a:t>TCP connection management </a:t>
            </a:r>
            <a:r>
              <a:rPr lang="en-IN" b="0" i="0" dirty="0" err="1">
                <a:solidFill>
                  <a:srgbClr val="27262B"/>
                </a:solidFill>
                <a:effectLst/>
                <a:latin typeface="-apple-system"/>
              </a:rPr>
              <a:t>modeling</a:t>
            </a:r>
            <a:endParaRPr lang="en-IN" dirty="0"/>
          </a:p>
        </p:txBody>
      </p:sp>
      <p:sp>
        <p:nvSpPr>
          <p:cNvPr id="3" name="Content Placeholder 2">
            <a:extLst>
              <a:ext uri="{FF2B5EF4-FFF2-40B4-BE49-F238E27FC236}">
                <a16:creationId xmlns:a16="http://schemas.microsoft.com/office/drawing/2014/main" id="{112B4AA4-3F49-4F49-B9CF-E23CC7AB1093}"/>
              </a:ext>
            </a:extLst>
          </p:cNvPr>
          <p:cNvSpPr>
            <a:spLocks noGrp="1"/>
          </p:cNvSpPr>
          <p:nvPr>
            <p:ph idx="1"/>
          </p:nvPr>
        </p:nvSpPr>
        <p:spPr/>
        <p:txBody>
          <a:bodyPr/>
          <a:lstStyle/>
          <a:p>
            <a:r>
              <a:rPr lang="en-US" dirty="0"/>
              <a:t>The steps of a establishing and releasing a TCP connection can be represented as a finite state machine with 11 states.</a:t>
            </a:r>
          </a:p>
          <a:p>
            <a:endParaRPr lang="en-IN" dirty="0"/>
          </a:p>
        </p:txBody>
      </p:sp>
      <p:pic>
        <p:nvPicPr>
          <p:cNvPr id="8" name="Picture 7">
            <a:extLst>
              <a:ext uri="{FF2B5EF4-FFF2-40B4-BE49-F238E27FC236}">
                <a16:creationId xmlns:a16="http://schemas.microsoft.com/office/drawing/2014/main" id="{872776C8-3C9A-4ABD-A48B-79E5FFB69D1D}"/>
              </a:ext>
            </a:extLst>
          </p:cNvPr>
          <p:cNvPicPr>
            <a:picLocks noChangeAspect="1"/>
          </p:cNvPicPr>
          <p:nvPr/>
        </p:nvPicPr>
        <p:blipFill>
          <a:blip r:embed="rId2"/>
          <a:stretch>
            <a:fillRect/>
          </a:stretch>
        </p:blipFill>
        <p:spPr>
          <a:xfrm>
            <a:off x="1467323" y="2533047"/>
            <a:ext cx="7975255" cy="4173477"/>
          </a:xfrm>
          <a:prstGeom prst="rect">
            <a:avLst/>
          </a:prstGeom>
        </p:spPr>
      </p:pic>
    </p:spTree>
    <p:extLst>
      <p:ext uri="{BB962C8B-B14F-4D97-AF65-F5344CB8AC3E}">
        <p14:creationId xmlns:p14="http://schemas.microsoft.com/office/powerpoint/2010/main" val="2135668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B87E-076D-E490-8786-8FF5838B12B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AB90CBB-4CF0-A419-502B-DA2E5ABCA000}"/>
              </a:ext>
            </a:extLst>
          </p:cNvPr>
          <p:cNvPicPr>
            <a:picLocks noGrp="1" noChangeAspect="1"/>
          </p:cNvPicPr>
          <p:nvPr>
            <p:ph idx="1"/>
          </p:nvPr>
        </p:nvPicPr>
        <p:blipFill>
          <a:blip r:embed="rId2"/>
          <a:stretch>
            <a:fillRect/>
          </a:stretch>
        </p:blipFill>
        <p:spPr>
          <a:xfrm>
            <a:off x="0" y="1511551"/>
            <a:ext cx="11946212" cy="3834898"/>
          </a:xfrm>
        </p:spPr>
      </p:pic>
    </p:spTree>
    <p:extLst>
      <p:ext uri="{BB962C8B-B14F-4D97-AF65-F5344CB8AC3E}">
        <p14:creationId xmlns:p14="http://schemas.microsoft.com/office/powerpoint/2010/main" val="449548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B094-AFF0-4365-8703-98C477FC478C}"/>
              </a:ext>
            </a:extLst>
          </p:cNvPr>
          <p:cNvSpPr>
            <a:spLocks noGrp="1"/>
          </p:cNvSpPr>
          <p:nvPr>
            <p:ph type="title"/>
          </p:nvPr>
        </p:nvSpPr>
        <p:spPr/>
        <p:txBody>
          <a:bodyPr/>
          <a:lstStyle/>
          <a:p>
            <a:r>
              <a:rPr lang="en-IN" b="0" i="0" dirty="0">
                <a:solidFill>
                  <a:srgbClr val="27262B"/>
                </a:solidFill>
                <a:effectLst/>
                <a:latin typeface="-apple-system"/>
              </a:rPr>
              <a:t> TCP connection management </a:t>
            </a:r>
            <a:r>
              <a:rPr lang="en-IN" b="0" i="0" dirty="0" err="1">
                <a:solidFill>
                  <a:srgbClr val="27262B"/>
                </a:solidFill>
                <a:effectLst/>
                <a:latin typeface="-apple-system"/>
              </a:rPr>
              <a:t>modeling</a:t>
            </a:r>
            <a:endParaRPr lang="en-IN" dirty="0"/>
          </a:p>
        </p:txBody>
      </p:sp>
      <p:sp>
        <p:nvSpPr>
          <p:cNvPr id="3" name="Content Placeholder 2">
            <a:extLst>
              <a:ext uri="{FF2B5EF4-FFF2-40B4-BE49-F238E27FC236}">
                <a16:creationId xmlns:a16="http://schemas.microsoft.com/office/drawing/2014/main" id="{6FB97A4B-017D-45BE-A5D8-EE58EE3E32B8}"/>
              </a:ext>
            </a:extLst>
          </p:cNvPr>
          <p:cNvSpPr>
            <a:spLocks noGrp="1"/>
          </p:cNvSpPr>
          <p:nvPr>
            <p:ph sz="half" idx="1"/>
          </p:nvPr>
        </p:nvSpPr>
        <p:spPr/>
        <p:txBody>
          <a:bodyPr/>
          <a:lstStyle/>
          <a:p>
            <a:r>
              <a:rPr lang="en-US" dirty="0"/>
              <a:t>Solid line is the normal path for a client.</a:t>
            </a:r>
          </a:p>
          <a:p>
            <a:r>
              <a:rPr lang="en-US" dirty="0"/>
              <a:t> Dashed line is the normal path for a server.</a:t>
            </a:r>
          </a:p>
          <a:p>
            <a:r>
              <a:rPr lang="en-US" dirty="0"/>
              <a:t> Light lines are unusual events.</a:t>
            </a:r>
          </a:p>
          <a:p>
            <a:r>
              <a:rPr lang="en-US" dirty="0"/>
              <a:t> Transitions are labeled by the cause and action,</a:t>
            </a:r>
            <a:r>
              <a:rPr lang="en-IN" dirty="0"/>
              <a:t> separated by a slash.</a:t>
            </a:r>
          </a:p>
        </p:txBody>
      </p:sp>
      <p:pic>
        <p:nvPicPr>
          <p:cNvPr id="5" name="Content Placeholder 4">
            <a:extLst>
              <a:ext uri="{FF2B5EF4-FFF2-40B4-BE49-F238E27FC236}">
                <a16:creationId xmlns:a16="http://schemas.microsoft.com/office/drawing/2014/main" id="{D95CE728-5B03-4B39-9494-6F81F8A6A51F}"/>
              </a:ext>
            </a:extLst>
          </p:cNvPr>
          <p:cNvPicPr>
            <a:picLocks noGrp="1" noChangeAspect="1"/>
          </p:cNvPicPr>
          <p:nvPr>
            <p:ph sz="half" idx="2"/>
          </p:nvPr>
        </p:nvPicPr>
        <p:blipFill>
          <a:blip r:embed="rId2"/>
          <a:stretch>
            <a:fillRect/>
          </a:stretch>
        </p:blipFill>
        <p:spPr>
          <a:xfrm>
            <a:off x="5669280" y="1825625"/>
            <a:ext cx="5439121" cy="5045502"/>
          </a:xfrm>
        </p:spPr>
      </p:pic>
    </p:spTree>
    <p:extLst>
      <p:ext uri="{BB962C8B-B14F-4D97-AF65-F5344CB8AC3E}">
        <p14:creationId xmlns:p14="http://schemas.microsoft.com/office/powerpoint/2010/main" val="718129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6968-DE0F-BCF6-83CA-6FD83E0A759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082F50F-3185-EC3C-71AA-38B8D69F8A74}"/>
              </a:ext>
            </a:extLst>
          </p:cNvPr>
          <p:cNvPicPr>
            <a:picLocks noGrp="1" noChangeAspect="1"/>
          </p:cNvPicPr>
          <p:nvPr>
            <p:ph sz="half" idx="1"/>
          </p:nvPr>
        </p:nvPicPr>
        <p:blipFill>
          <a:blip r:embed="rId2"/>
          <a:stretch>
            <a:fillRect/>
          </a:stretch>
        </p:blipFill>
        <p:spPr>
          <a:xfrm>
            <a:off x="21771" y="436896"/>
            <a:ext cx="8623041" cy="6421104"/>
          </a:xfrm>
        </p:spPr>
      </p:pic>
      <p:sp>
        <p:nvSpPr>
          <p:cNvPr id="5" name="TextBox 4">
            <a:extLst>
              <a:ext uri="{FF2B5EF4-FFF2-40B4-BE49-F238E27FC236}">
                <a16:creationId xmlns:a16="http://schemas.microsoft.com/office/drawing/2014/main" id="{BEB309DC-DD17-5C78-19C9-616AE3F5E1D3}"/>
              </a:ext>
            </a:extLst>
          </p:cNvPr>
          <p:cNvSpPr txBox="1"/>
          <p:nvPr/>
        </p:nvSpPr>
        <p:spPr>
          <a:xfrm>
            <a:off x="8556171" y="1757274"/>
            <a:ext cx="3573626" cy="3139321"/>
          </a:xfrm>
          <a:prstGeom prst="rect">
            <a:avLst/>
          </a:prstGeom>
          <a:noFill/>
        </p:spPr>
        <p:txBody>
          <a:bodyPr wrap="square">
            <a:spAutoFit/>
          </a:bodyPr>
          <a:lstStyle/>
          <a:p>
            <a:pPr algn="l"/>
            <a:r>
              <a:rPr lang="en-US" b="0" i="0" dirty="0">
                <a:solidFill>
                  <a:srgbClr val="202124"/>
                </a:solidFill>
                <a:effectLst/>
                <a:latin typeface="arial" panose="020B0604020202020204" pitchFamily="34" charset="0"/>
              </a:rPr>
              <a:t>What is active close and passive close in TCP?</a:t>
            </a:r>
          </a:p>
          <a:p>
            <a:pPr algn="l"/>
            <a:endParaRPr lang="en-US" b="0" i="0" dirty="0">
              <a:solidFill>
                <a:srgbClr val="202124"/>
              </a:solidFill>
              <a:effectLst/>
              <a:latin typeface="arial" panose="020B0604020202020204" pitchFamily="34" charset="0"/>
            </a:endParaRPr>
          </a:p>
          <a:p>
            <a:pPr algn="l"/>
            <a:r>
              <a:rPr lang="en-US" b="0" i="0" dirty="0">
                <a:solidFill>
                  <a:srgbClr val="202124"/>
                </a:solidFill>
                <a:effectLst/>
                <a:latin typeface="arial" panose="020B0604020202020204" pitchFamily="34" charset="0"/>
              </a:rPr>
              <a:t>The program that initiates the closedown process by issuing the first close() call is said to initiate an active close.</a:t>
            </a:r>
          </a:p>
          <a:p>
            <a:pPr algn="l"/>
            <a:endParaRPr lang="en-US" dirty="0">
              <a:solidFill>
                <a:srgbClr val="202124"/>
              </a:solidFill>
              <a:latin typeface="arial" panose="020B0604020202020204" pitchFamily="34" charset="0"/>
            </a:endParaRPr>
          </a:p>
          <a:p>
            <a:pPr algn="l"/>
            <a:r>
              <a:rPr lang="en-US" b="0" i="0" dirty="0">
                <a:solidFill>
                  <a:srgbClr val="202124"/>
                </a:solidFill>
                <a:effectLst/>
                <a:latin typeface="arial" panose="020B0604020202020204" pitchFamily="34" charset="0"/>
              </a:rPr>
              <a:t> The program that closes in response to the initiation is said to initiate a passive close.</a:t>
            </a:r>
          </a:p>
        </p:txBody>
      </p:sp>
    </p:spTree>
    <p:extLst>
      <p:ext uri="{BB962C8B-B14F-4D97-AF65-F5344CB8AC3E}">
        <p14:creationId xmlns:p14="http://schemas.microsoft.com/office/powerpoint/2010/main" val="1629637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333D-08CB-048F-AABB-3BC0A8BC7FA8}"/>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TCP sliding window </a:t>
            </a:r>
            <a:endParaRPr lang="en-IN" dirty="0"/>
          </a:p>
        </p:txBody>
      </p:sp>
      <p:sp>
        <p:nvSpPr>
          <p:cNvPr id="3" name="Content Placeholder 2">
            <a:extLst>
              <a:ext uri="{FF2B5EF4-FFF2-40B4-BE49-F238E27FC236}">
                <a16:creationId xmlns:a16="http://schemas.microsoft.com/office/drawing/2014/main" id="{DCB9E983-1234-35E3-FBCD-6B280B35E699}"/>
              </a:ext>
            </a:extLst>
          </p:cNvPr>
          <p:cNvSpPr>
            <a:spLocks noGrp="1"/>
          </p:cNvSpPr>
          <p:nvPr>
            <p:ph sz="half" idx="1"/>
          </p:nvPr>
        </p:nvSpPr>
        <p:spPr>
          <a:xfrm>
            <a:off x="838200" y="1825625"/>
            <a:ext cx="11353800" cy="4351338"/>
          </a:xfrm>
        </p:spPr>
        <p:txBody>
          <a:bodyPr/>
          <a:lstStyle/>
          <a:p>
            <a:r>
              <a:rPr lang="en-US" b="0" i="0" dirty="0">
                <a:solidFill>
                  <a:srgbClr val="202124"/>
                </a:solidFill>
                <a:effectLst/>
                <a:latin typeface="arial" panose="020B0604020202020204" pitchFamily="34" charset="0"/>
              </a:rPr>
              <a:t>The TCP sliding window </a:t>
            </a:r>
            <a:r>
              <a:rPr lang="en-US" b="1" i="0" dirty="0">
                <a:solidFill>
                  <a:srgbClr val="202124"/>
                </a:solidFill>
                <a:effectLst/>
                <a:latin typeface="arial" panose="020B0604020202020204" pitchFamily="34" charset="0"/>
              </a:rPr>
              <a:t>determines the number of unacknowledged bytes, x , that one system can send to another</a:t>
            </a:r>
            <a:r>
              <a:rPr lang="en-US" b="0" i="0" dirty="0">
                <a:solidFill>
                  <a:srgbClr val="202124"/>
                </a:solidFill>
                <a:effectLst/>
                <a:latin typeface="arial" panose="020B0604020202020204" pitchFamily="34" charset="0"/>
              </a:rPr>
              <a:t>. Two factors determine the value of x : </a:t>
            </a:r>
          </a:p>
          <a:p>
            <a:r>
              <a:rPr lang="en-US" b="0" i="0" dirty="0">
                <a:solidFill>
                  <a:srgbClr val="202124"/>
                </a:solidFill>
                <a:effectLst/>
                <a:latin typeface="arial" panose="020B0604020202020204" pitchFamily="34" charset="0"/>
              </a:rPr>
              <a:t>The size of the send buffer on the sending system. </a:t>
            </a:r>
          </a:p>
          <a:p>
            <a:r>
              <a:rPr lang="en-US" b="0" i="0" dirty="0">
                <a:solidFill>
                  <a:srgbClr val="202124"/>
                </a:solidFill>
                <a:effectLst/>
                <a:latin typeface="arial" panose="020B0604020202020204" pitchFamily="34" charset="0"/>
              </a:rPr>
              <a:t>The size and available space in the receive buffer on the receiving system.</a:t>
            </a:r>
            <a:endParaRPr lang="en-IN" dirty="0"/>
          </a:p>
        </p:txBody>
      </p:sp>
    </p:spTree>
    <p:extLst>
      <p:ext uri="{BB962C8B-B14F-4D97-AF65-F5344CB8AC3E}">
        <p14:creationId xmlns:p14="http://schemas.microsoft.com/office/powerpoint/2010/main" val="1711873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A663-1CE6-4D94-3B7A-817EC15BBC7C}"/>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Why does TCP use a sliding window?</a:t>
            </a:r>
            <a:endParaRPr lang="en-IN" dirty="0"/>
          </a:p>
        </p:txBody>
      </p:sp>
      <p:sp>
        <p:nvSpPr>
          <p:cNvPr id="3" name="Content Placeholder 2">
            <a:extLst>
              <a:ext uri="{FF2B5EF4-FFF2-40B4-BE49-F238E27FC236}">
                <a16:creationId xmlns:a16="http://schemas.microsoft.com/office/drawing/2014/main" id="{0486CD84-A97D-672E-1C17-2493955BA0EA}"/>
              </a:ext>
            </a:extLst>
          </p:cNvPr>
          <p:cNvSpPr>
            <a:spLocks noGrp="1"/>
          </p:cNvSpPr>
          <p:nvPr>
            <p:ph sz="half" idx="1"/>
          </p:nvPr>
        </p:nvSpPr>
        <p:spPr>
          <a:xfrm>
            <a:off x="838199" y="1825625"/>
            <a:ext cx="11272935" cy="4351338"/>
          </a:xfrm>
        </p:spPr>
        <p:txBody>
          <a:bodyPr/>
          <a:lstStyle/>
          <a:p>
            <a:r>
              <a:rPr lang="en-US" b="0" i="0" dirty="0">
                <a:solidFill>
                  <a:srgbClr val="202124"/>
                </a:solidFill>
                <a:effectLst/>
                <a:latin typeface="arial" panose="020B0604020202020204" pitchFamily="34" charset="0"/>
              </a:rPr>
              <a:t>"TCP windowing" is what we call it when the Transmission Control Protocol (TCP) uses a sliding window protocol </a:t>
            </a:r>
            <a:r>
              <a:rPr lang="en-US" b="1" i="0" dirty="0">
                <a:solidFill>
                  <a:srgbClr val="202124"/>
                </a:solidFill>
                <a:effectLst/>
                <a:latin typeface="arial" panose="020B0604020202020204" pitchFamily="34" charset="0"/>
              </a:rPr>
              <a:t>to mitigate problems with clients and servers trying to share segments of data that are too large or small, and therefore cannot transmit effectively</a:t>
            </a:r>
            <a:endParaRPr lang="en-IN" dirty="0"/>
          </a:p>
        </p:txBody>
      </p:sp>
    </p:spTree>
    <p:extLst>
      <p:ext uri="{BB962C8B-B14F-4D97-AF65-F5344CB8AC3E}">
        <p14:creationId xmlns:p14="http://schemas.microsoft.com/office/powerpoint/2010/main" val="33389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E23B-83C1-6F8B-E4D5-A6B90FAD60B2}"/>
              </a:ext>
            </a:extLst>
          </p:cNvPr>
          <p:cNvSpPr>
            <a:spLocks noGrp="1"/>
          </p:cNvSpPr>
          <p:nvPr>
            <p:ph type="title"/>
          </p:nvPr>
        </p:nvSpPr>
        <p:spPr/>
        <p:txBody>
          <a:bodyPr/>
          <a:lstStyle/>
          <a:p>
            <a:endParaRPr lang="en-IN"/>
          </a:p>
        </p:txBody>
      </p:sp>
      <p:pic>
        <p:nvPicPr>
          <p:cNvPr id="3074" name="Picture 2" descr="Introduction of tcp, ip &amp; udp">
            <a:extLst>
              <a:ext uri="{FF2B5EF4-FFF2-40B4-BE49-F238E27FC236}">
                <a16:creationId xmlns:a16="http://schemas.microsoft.com/office/drawing/2014/main" id="{3A7F5A0A-4719-912C-0B12-44AE01C465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019" y="365125"/>
            <a:ext cx="8901405" cy="626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028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2810-FF2A-8F52-1A93-B0D408A2C9D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B3072D1A-1511-0503-F7EE-091197F78793}"/>
              </a:ext>
            </a:extLst>
          </p:cNvPr>
          <p:cNvSpPr>
            <a:spLocks noGrp="1"/>
          </p:cNvSpPr>
          <p:nvPr>
            <p:ph sz="half" idx="2"/>
          </p:nvPr>
        </p:nvSpPr>
        <p:spPr/>
        <p:txBody>
          <a:bodyPr/>
          <a:lstStyle/>
          <a:p>
            <a:endParaRPr lang="en-IN"/>
          </a:p>
        </p:txBody>
      </p:sp>
      <p:pic>
        <p:nvPicPr>
          <p:cNvPr id="5" name="Content Placeholder 4">
            <a:extLst>
              <a:ext uri="{FF2B5EF4-FFF2-40B4-BE49-F238E27FC236}">
                <a16:creationId xmlns:a16="http://schemas.microsoft.com/office/drawing/2014/main" id="{0D2CDEEB-AA67-9DA7-5C7D-4427B3716006}"/>
              </a:ext>
            </a:extLst>
          </p:cNvPr>
          <p:cNvPicPr>
            <a:picLocks noGrp="1" noChangeAspect="1"/>
          </p:cNvPicPr>
          <p:nvPr>
            <p:ph sz="half" idx="1"/>
          </p:nvPr>
        </p:nvPicPr>
        <p:blipFill>
          <a:blip r:embed="rId2"/>
          <a:stretch>
            <a:fillRect/>
          </a:stretch>
        </p:blipFill>
        <p:spPr>
          <a:xfrm>
            <a:off x="996820" y="1027905"/>
            <a:ext cx="10031964" cy="5543457"/>
          </a:xfrm>
          <a:prstGeom prst="rect">
            <a:avLst/>
          </a:prstGeom>
        </p:spPr>
      </p:pic>
    </p:spTree>
    <p:extLst>
      <p:ext uri="{BB962C8B-B14F-4D97-AF65-F5344CB8AC3E}">
        <p14:creationId xmlns:p14="http://schemas.microsoft.com/office/powerpoint/2010/main" val="1947302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66681-BBFE-463C-A7BC-56575496D26E}"/>
              </a:ext>
            </a:extLst>
          </p:cNvPr>
          <p:cNvSpPr>
            <a:spLocks noGrp="1"/>
          </p:cNvSpPr>
          <p:nvPr>
            <p:ph idx="1"/>
          </p:nvPr>
        </p:nvSpPr>
        <p:spPr>
          <a:xfrm>
            <a:off x="251011" y="412377"/>
            <a:ext cx="11483789" cy="5979458"/>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TCP Sliding Window: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window management in TCP decouples the issues of acknowledgement of the correct receipt of segments and receiver buffer allocation. For example, suppose the receiver has a 4096-byte buffer, as shown in Fig. 6-40.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the sender transmits a 2048-byte segment that is correctly received, the receiver will acknowledge the segment. However, since it now has only 2048 bytes of buffer space (until the application removes some data from the buffer), it will advertise a window of 2048 starting at the next byte expected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Now the sender transmits another 2048 bytes, which are acknowledged, but the advertised window is of size 0.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sender must stop until the application process on the receiving host has removed some data from the buffer, at which time TCP can advertise a larger window and more data can be sent.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When the window is 0, the sender may not normally send segments, with two exceptions.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First, urgent data may be sent, for example, to allow the user to kill the process running on the remote machine.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2486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114D73-8124-4D28-B746-A03FCE2BC689}"/>
              </a:ext>
            </a:extLst>
          </p:cNvPr>
          <p:cNvPicPr>
            <a:picLocks noGrp="1" noChangeAspect="1"/>
          </p:cNvPicPr>
          <p:nvPr>
            <p:ph idx="1"/>
          </p:nvPr>
        </p:nvPicPr>
        <p:blipFill>
          <a:blip r:embed="rId2"/>
          <a:stretch>
            <a:fillRect/>
          </a:stretch>
        </p:blipFill>
        <p:spPr>
          <a:xfrm>
            <a:off x="1882588" y="695403"/>
            <a:ext cx="7871011" cy="5540220"/>
          </a:xfrm>
          <a:prstGeom prst="rect">
            <a:avLst/>
          </a:prstGeom>
        </p:spPr>
      </p:pic>
    </p:spTree>
    <p:extLst>
      <p:ext uri="{BB962C8B-B14F-4D97-AF65-F5344CB8AC3E}">
        <p14:creationId xmlns:p14="http://schemas.microsoft.com/office/powerpoint/2010/main" val="1381502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660F4-DB5F-4D48-8FA5-5EBCD0DD20EF}"/>
              </a:ext>
            </a:extLst>
          </p:cNvPr>
          <p:cNvSpPr>
            <a:spLocks noGrp="1"/>
          </p:cNvSpPr>
          <p:nvPr>
            <p:ph idx="1"/>
          </p:nvPr>
        </p:nvSpPr>
        <p:spPr>
          <a:xfrm>
            <a:off x="277906" y="215152"/>
            <a:ext cx="11403106" cy="6257365"/>
          </a:xfrm>
        </p:spPr>
        <p:txBody>
          <a:bodyPr>
            <a:normAutofit/>
          </a:bodyPr>
          <a:lstStyle/>
          <a:p>
            <a:pPr marL="34290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Second, the sender may send a 1-byte segment to force the receiver to reannounce the next byte expected and the window size. This packet is called a window probe. The TCP standard explicitly provides this option to prevent deadlock if a window update ever gets lost.</a:t>
            </a:r>
          </a:p>
          <a:p>
            <a:pPr marL="342900" lvl="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Senders are not required to transmit data as soon as they come in from the application. Neither are receivers required to send acknowledgements as soon as possible.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 example, in Fig. 6-40, when the first 2 KB of data came in, TCP, knowing that it had a 4-KB window, would have been completely correct in just buffering the data until another 2 KB came in, to be able to transmit a segment with a 4-KB payload. This freedom can be used to improve 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Consider a connection to a remote terminal, for example using SSH or telnet, that reacts on every keystroke. In the worst case, whenever a character arrives at the sending TCP entity, TCP creates a 21-byte TCP segment, which it gives to IP to send as a 41-byte IP datagram. At the receiving side, TCP immediately sends a 40-byte acknowledgement (20 bytes of TCP header and 20 bytes of IP header).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7795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A168E-FE94-4341-816C-DFB3BB3B3161}"/>
              </a:ext>
            </a:extLst>
          </p:cNvPr>
          <p:cNvSpPr>
            <a:spLocks noGrp="1"/>
          </p:cNvSpPr>
          <p:nvPr>
            <p:ph idx="1"/>
          </p:nvPr>
        </p:nvSpPr>
        <p:spPr>
          <a:xfrm>
            <a:off x="322729" y="367552"/>
            <a:ext cx="11725836" cy="6311153"/>
          </a:xfrm>
        </p:spPr>
        <p:txBody>
          <a:bodyPr/>
          <a:lstStyle/>
          <a:p>
            <a:pPr marL="34290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Later, when the remote terminal has read the byte, TCP sends a window update, moving the window 1 byte to the right. This packet is also 40 bytes. Finally, when the remote terminal has processed the character, it echoes the character for local display using a 41-byte packet. </a:t>
            </a:r>
          </a:p>
          <a:p>
            <a:pPr marL="34290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all, 162 bytes of bandwidth are used and four segments are sent for each character typed. When bandwidth is scarce, this method of doing business is not desirable.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One approach that many TCP implementations use to optimize this situation is called delayed acknowledgements. The idea is to delay acknowledgements and window updates for up to 500 msec in the hope of acquiring some data on which to hitch a free ride.</a:t>
            </a:r>
          </a:p>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Assuming the terminal echoes within 500 msec, only one 41-byte packet now need be sent back by the remote side, cutting the packet count and bandwidth usage in half.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Although delayed acknowledgements reduce the load placed on the network by the receiver, a sender that sends multiple short packets (e.g., 41-byte packets containing 1 byte of data) is still operating inefficiently. A way to reduce this usage is known as Nagle’s algorithm (Nagle, 1984). </a:t>
            </a:r>
            <a:endParaRPr lang="en-IN" sz="2000" dirty="0"/>
          </a:p>
        </p:txBody>
      </p:sp>
    </p:spTree>
    <p:extLst>
      <p:ext uri="{BB962C8B-B14F-4D97-AF65-F5344CB8AC3E}">
        <p14:creationId xmlns:p14="http://schemas.microsoft.com/office/powerpoint/2010/main" val="4107184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6D15-4B4A-4A17-BDB0-E8D0F32987BB}"/>
              </a:ext>
            </a:extLst>
          </p:cNvPr>
          <p:cNvSpPr>
            <a:spLocks noGrp="1"/>
          </p:cNvSpPr>
          <p:nvPr>
            <p:ph type="title"/>
          </p:nvPr>
        </p:nvSpPr>
        <p:spPr/>
        <p:txBody>
          <a:bodyPr/>
          <a:lstStyle/>
          <a:p>
            <a:r>
              <a:rPr lang="en-IN" b="1" i="0" dirty="0">
                <a:solidFill>
                  <a:srgbClr val="444444"/>
                </a:solidFill>
                <a:effectLst/>
                <a:latin typeface="Open Sans" panose="020B0606030504020204" pitchFamily="34" charset="0"/>
              </a:rPr>
              <a:t>TCP Congestion Control</a:t>
            </a:r>
            <a:endParaRPr lang="en-IN" dirty="0"/>
          </a:p>
        </p:txBody>
      </p:sp>
      <p:sp>
        <p:nvSpPr>
          <p:cNvPr id="3" name="Content Placeholder 2">
            <a:extLst>
              <a:ext uri="{FF2B5EF4-FFF2-40B4-BE49-F238E27FC236}">
                <a16:creationId xmlns:a16="http://schemas.microsoft.com/office/drawing/2014/main" id="{AACCAD53-ED65-4AB5-AA42-3B400F6E00B0}"/>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When the load offered to any networks is more than it can handle, congestion builds up. The Internet is no exception.</a:t>
            </a:r>
          </a:p>
          <a:p>
            <a:pPr algn="just"/>
            <a:r>
              <a:rPr lang="en-US" b="0" i="0" dirty="0">
                <a:solidFill>
                  <a:srgbClr val="444444"/>
                </a:solidFill>
                <a:effectLst/>
                <a:latin typeface="Open Sans" panose="020B0606030504020204" pitchFamily="34" charset="0"/>
              </a:rPr>
              <a:t>Algorithms have been developed over the past decade to deal with congestion.</a:t>
            </a:r>
          </a:p>
          <a:p>
            <a:pPr algn="just"/>
            <a:r>
              <a:rPr lang="en-US" b="0" i="0" dirty="0">
                <a:solidFill>
                  <a:srgbClr val="444444"/>
                </a:solidFill>
                <a:effectLst/>
                <a:latin typeface="Open Sans" panose="020B0606030504020204" pitchFamily="34" charset="0"/>
              </a:rPr>
              <a:t>Although the network layer also tries to manage congestion, most of the heavy lifting is done by TCP because the real solution to congestion is to slow down the data rate.</a:t>
            </a:r>
            <a:endParaRPr lang="en-IN" dirty="0"/>
          </a:p>
        </p:txBody>
      </p:sp>
    </p:spTree>
    <p:extLst>
      <p:ext uri="{BB962C8B-B14F-4D97-AF65-F5344CB8AC3E}">
        <p14:creationId xmlns:p14="http://schemas.microsoft.com/office/powerpoint/2010/main" val="3521010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4B55-CF91-EC28-067F-27D0FA18DB4A}"/>
              </a:ext>
            </a:extLst>
          </p:cNvPr>
          <p:cNvSpPr>
            <a:spLocks noGrp="1"/>
          </p:cNvSpPr>
          <p:nvPr>
            <p:ph type="title"/>
          </p:nvPr>
        </p:nvSpPr>
        <p:spPr/>
        <p:txBody>
          <a:bodyPr/>
          <a:lstStyle/>
          <a:p>
            <a:r>
              <a:rPr lang="en-US" dirty="0">
                <a:solidFill>
                  <a:srgbClr val="202124"/>
                </a:solidFill>
                <a:latin typeface="arial" panose="020B0604020202020204" pitchFamily="34" charset="0"/>
              </a:rPr>
              <a:t>How does TCP do congestion control?</a:t>
            </a:r>
            <a:br>
              <a:rPr lang="en-US" dirty="0">
                <a:solidFill>
                  <a:srgbClr val="202124"/>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B8E9132-17E8-42E1-CB54-AD082CB616CD}"/>
              </a:ext>
            </a:extLst>
          </p:cNvPr>
          <p:cNvSpPr>
            <a:spLocks noGrp="1"/>
          </p:cNvSpPr>
          <p:nvPr>
            <p:ph idx="1"/>
          </p:nvPr>
        </p:nvSpPr>
        <p:spPr/>
        <p:txBody>
          <a:bodyPr/>
          <a:lstStyle/>
          <a:p>
            <a:pPr algn="l"/>
            <a:r>
              <a:rPr lang="en-US" b="1" i="0" dirty="0">
                <a:solidFill>
                  <a:srgbClr val="202124"/>
                </a:solidFill>
                <a:effectLst/>
                <a:latin typeface="arial" panose="020B0604020202020204" pitchFamily="34" charset="0"/>
              </a:rPr>
              <a:t>TCP detects congestion when it fails to receive an acknowledgement for a packet within the estimated timeout</a:t>
            </a:r>
            <a:r>
              <a:rPr lang="en-US" b="0" i="0" dirty="0">
                <a:solidFill>
                  <a:srgbClr val="202124"/>
                </a:solidFill>
                <a:effectLst/>
                <a:latin typeface="arial" panose="020B0604020202020204" pitchFamily="34" charset="0"/>
              </a:rPr>
              <a:t>.</a:t>
            </a:r>
          </a:p>
          <a:p>
            <a:pPr algn="l"/>
            <a:r>
              <a:rPr lang="en-US" b="0" i="0" dirty="0">
                <a:solidFill>
                  <a:srgbClr val="202124"/>
                </a:solidFill>
                <a:effectLst/>
                <a:latin typeface="arial" panose="020B0604020202020204" pitchFamily="34" charset="0"/>
              </a:rPr>
              <a:t> In such a situation, it decreases the congestion window to one maximum segment size (MSS), and under other cases it increases the congestion window by one MSS.</a:t>
            </a:r>
          </a:p>
          <a:p>
            <a:endParaRPr lang="en-IN" dirty="0"/>
          </a:p>
        </p:txBody>
      </p:sp>
    </p:spTree>
    <p:extLst>
      <p:ext uri="{BB962C8B-B14F-4D97-AF65-F5344CB8AC3E}">
        <p14:creationId xmlns:p14="http://schemas.microsoft.com/office/powerpoint/2010/main" val="2571564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75271-64AF-40B0-A921-BFCEF4B09584}"/>
              </a:ext>
            </a:extLst>
          </p:cNvPr>
          <p:cNvSpPr>
            <a:spLocks noGrp="1"/>
          </p:cNvSpPr>
          <p:nvPr>
            <p:ph idx="1"/>
          </p:nvPr>
        </p:nvSpPr>
        <p:spPr>
          <a:xfrm>
            <a:off x="838200" y="975946"/>
            <a:ext cx="10515600" cy="5201017"/>
          </a:xfrm>
        </p:spPr>
        <p:txBody>
          <a:bodyPr>
            <a:normAutofit/>
          </a:bodyPr>
          <a:lstStyle/>
          <a:p>
            <a:r>
              <a:rPr lang="en-US"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rPr>
              <a:t>In theory congestion can be dealt with by employing a principle borrowed from physics: the law of conservation of packets. The idea is not to inject a new packet into the network until an old one leaves (i.e. is delivered). TCP attempts to achieve this goal by dynamically manipulating the Window size.</a:t>
            </a:r>
          </a:p>
          <a:p>
            <a:r>
              <a:rPr lang="en-US" dirty="0">
                <a:latin typeface="Open Sans" panose="020B0606030504020204" pitchFamily="34" charset="0"/>
                <a:ea typeface="Open Sans" panose="020B0606030504020204" pitchFamily="34" charset="0"/>
                <a:cs typeface="Open Sans" panose="020B0606030504020204" pitchFamily="34" charset="0"/>
              </a:rPr>
              <a:t>The first step in managing congestion is detecting it.</a:t>
            </a:r>
          </a:p>
          <a:p>
            <a:r>
              <a:rPr lang="en-US" dirty="0">
                <a:latin typeface="Open Sans" panose="020B0606030504020204" pitchFamily="34" charset="0"/>
                <a:ea typeface="Open Sans" panose="020B0606030504020204" pitchFamily="34" charset="0"/>
                <a:cs typeface="Open Sans" panose="020B0606030504020204" pitchFamily="34" charset="0"/>
              </a:rPr>
              <a:t>A timeout caused by a lost packet could have been caused either </a:t>
            </a:r>
          </a:p>
          <a:p>
            <a:pPr marL="971550" lvl="1" indent="-514350">
              <a:buAutoNum type="alphaLcPeriod"/>
            </a:pPr>
            <a:r>
              <a:rPr lang="en-US" dirty="0">
                <a:latin typeface="Open Sans" panose="020B0606030504020204" pitchFamily="34" charset="0"/>
                <a:ea typeface="Open Sans" panose="020B0606030504020204" pitchFamily="34" charset="0"/>
                <a:cs typeface="Open Sans" panose="020B0606030504020204" pitchFamily="34" charset="0"/>
              </a:rPr>
              <a:t>Noise on a transmission line</a:t>
            </a:r>
          </a:p>
          <a:p>
            <a:pPr marL="971550" lvl="1" indent="-514350">
              <a:buAutoNum type="alphaLcPeriod"/>
            </a:pPr>
            <a:r>
              <a:rPr lang="en-US" dirty="0">
                <a:latin typeface="Open Sans" panose="020B0606030504020204" pitchFamily="34" charset="0"/>
                <a:ea typeface="Open Sans" panose="020B0606030504020204" pitchFamily="34" charset="0"/>
                <a:cs typeface="Open Sans" panose="020B0606030504020204" pitchFamily="34" charset="0"/>
              </a:rPr>
              <a:t>Packet discarded at a congested router</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25364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15845-CE69-4531-BF18-D43F3BB993C9}"/>
              </a:ext>
            </a:extLst>
          </p:cNvPr>
          <p:cNvSpPr>
            <a:spLocks noGrp="1"/>
          </p:cNvSpPr>
          <p:nvPr>
            <p:ph idx="1"/>
          </p:nvPr>
        </p:nvSpPr>
        <p:spPr>
          <a:xfrm>
            <a:off x="838200" y="5108331"/>
            <a:ext cx="10515600" cy="1068631"/>
          </a:xfrm>
        </p:spPr>
        <p:txBody>
          <a:bodyPr/>
          <a:lstStyle/>
          <a:p>
            <a:pPr marL="0" indent="0">
              <a:buNone/>
            </a:pPr>
            <a:r>
              <a:rPr lang="en-US" b="0" i="0" dirty="0">
                <a:solidFill>
                  <a:srgbClr val="444444"/>
                </a:solidFill>
                <a:effectLst/>
                <a:latin typeface="Open Sans" panose="020B0606030504020204" pitchFamily="34" charset="0"/>
              </a:rPr>
              <a:t>(a) A fast network feeding a low capacity receiver</a:t>
            </a:r>
          </a:p>
          <a:p>
            <a:pPr marL="0" indent="0">
              <a:buNone/>
            </a:pPr>
            <a:r>
              <a:rPr lang="en-US" b="0" i="0" dirty="0">
                <a:solidFill>
                  <a:srgbClr val="444444"/>
                </a:solidFill>
                <a:effectLst/>
                <a:latin typeface="Open Sans" panose="020B0606030504020204" pitchFamily="34" charset="0"/>
              </a:rPr>
              <a:t>(b) A slow network feeding a high capacity receiver</a:t>
            </a:r>
            <a:endParaRPr lang="en-IN" dirty="0"/>
          </a:p>
        </p:txBody>
      </p:sp>
      <p:pic>
        <p:nvPicPr>
          <p:cNvPr id="5" name="Picture 4">
            <a:extLst>
              <a:ext uri="{FF2B5EF4-FFF2-40B4-BE49-F238E27FC236}">
                <a16:creationId xmlns:a16="http://schemas.microsoft.com/office/drawing/2014/main" id="{EB77B7EE-FF22-4970-9611-8F3F0B58E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093" y="276486"/>
            <a:ext cx="6995675" cy="4831845"/>
          </a:xfrm>
          <a:prstGeom prst="rect">
            <a:avLst/>
          </a:prstGeom>
        </p:spPr>
      </p:pic>
    </p:spTree>
    <p:extLst>
      <p:ext uri="{BB962C8B-B14F-4D97-AF65-F5344CB8AC3E}">
        <p14:creationId xmlns:p14="http://schemas.microsoft.com/office/powerpoint/2010/main" val="2097558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BB6A-481A-4805-B677-24F450DD260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A1E3ABC-AB3B-4D31-AA54-65B7DEF031AB}"/>
              </a:ext>
            </a:extLst>
          </p:cNvPr>
          <p:cNvSpPr>
            <a:spLocks noGrp="1"/>
          </p:cNvSpPr>
          <p:nvPr>
            <p:ph idx="1"/>
          </p:nvPr>
        </p:nvSpPr>
        <p:spPr>
          <a:xfrm>
            <a:off x="838200" y="984738"/>
            <a:ext cx="10515600" cy="5192225"/>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internet solution is to realize that potential problem exist</a:t>
            </a:r>
          </a:p>
          <a:p>
            <a:pPr marL="971550" lvl="1" indent="-514350">
              <a:buFont typeface="+mj-lt"/>
              <a:buAutoNum type="alphaLcPeriod"/>
            </a:pPr>
            <a:r>
              <a:rPr lang="en-US" dirty="0">
                <a:latin typeface="Open Sans" panose="020B0606030504020204" pitchFamily="34" charset="0"/>
                <a:ea typeface="Open Sans" panose="020B0606030504020204" pitchFamily="34" charset="0"/>
                <a:cs typeface="Open Sans" panose="020B0606030504020204" pitchFamily="34" charset="0"/>
              </a:rPr>
              <a:t>Sender capacity</a:t>
            </a:r>
          </a:p>
          <a:p>
            <a:pPr marL="971550" lvl="1" indent="-514350">
              <a:buFont typeface="+mj-lt"/>
              <a:buAutoNum type="alphaLcPeriod"/>
            </a:pPr>
            <a:r>
              <a:rPr lang="en-US" dirty="0">
                <a:latin typeface="Open Sans" panose="020B0606030504020204" pitchFamily="34" charset="0"/>
                <a:ea typeface="Open Sans" panose="020B0606030504020204" pitchFamily="34" charset="0"/>
                <a:cs typeface="Open Sans" panose="020B0606030504020204" pitchFamily="34" charset="0"/>
              </a:rPr>
              <a:t>Receiver capacity</a:t>
            </a:r>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Each sender maintains two windows: the window the receiver has granted and a second </a:t>
            </a:r>
            <a:r>
              <a:rPr lang="en-IN" b="1" dirty="0">
                <a:latin typeface="Open Sans" panose="020B0606030504020204" pitchFamily="34" charset="0"/>
                <a:ea typeface="Open Sans" panose="020B0606030504020204" pitchFamily="34" charset="0"/>
                <a:cs typeface="Open Sans" panose="020B0606030504020204" pitchFamily="34" charset="0"/>
              </a:rPr>
              <a:t>congestion window </a:t>
            </a:r>
            <a:r>
              <a:rPr lang="en-IN" dirty="0">
                <a:latin typeface="Open Sans" panose="020B0606030504020204" pitchFamily="34" charset="0"/>
                <a:ea typeface="Open Sans" panose="020B0606030504020204" pitchFamily="34" charset="0"/>
                <a:cs typeface="Open Sans" panose="020B0606030504020204" pitchFamily="34" charset="0"/>
              </a:rPr>
              <a:t>each reflects the number of bytes that sender may transmit</a:t>
            </a:r>
          </a:p>
          <a:p>
            <a:r>
              <a:rPr lang="en-IN" dirty="0">
                <a:latin typeface="Open Sans" panose="020B0606030504020204" pitchFamily="34" charset="0"/>
                <a:ea typeface="Open Sans" panose="020B0606030504020204" pitchFamily="34" charset="0"/>
                <a:cs typeface="Open Sans" panose="020B0606030504020204" pitchFamily="34" charset="0"/>
              </a:rPr>
              <a:t>Each reflects the number of bytes the sender may transmit. The number of bytes that may be sent is the minimum of the two windows.</a:t>
            </a: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9406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9DA-FC83-D241-37BA-260FAF9A2603}"/>
              </a:ext>
            </a:extLst>
          </p:cNvPr>
          <p:cNvSpPr>
            <a:spLocks noGrp="1"/>
          </p:cNvSpPr>
          <p:nvPr>
            <p:ph type="title"/>
          </p:nvPr>
        </p:nvSpPr>
        <p:spPr/>
        <p:txBody>
          <a:bodyPr/>
          <a:lstStyle/>
          <a:p>
            <a:endParaRPr lang="en-IN"/>
          </a:p>
        </p:txBody>
      </p:sp>
      <p:pic>
        <p:nvPicPr>
          <p:cNvPr id="1026" name="Picture 2" descr="What is UDP (User Datagram Protocol)?">
            <a:extLst>
              <a:ext uri="{FF2B5EF4-FFF2-40B4-BE49-F238E27FC236}">
                <a16:creationId xmlns:a16="http://schemas.microsoft.com/office/drawing/2014/main" id="{0622EB56-AF07-5C1B-D47F-BE911379E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565" y="213589"/>
            <a:ext cx="4276990" cy="2954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UDP (User Datagram Protocol)? · Blog - Cue Hosting">
            <a:extLst>
              <a:ext uri="{FF2B5EF4-FFF2-40B4-BE49-F238E27FC236}">
                <a16:creationId xmlns:a16="http://schemas.microsoft.com/office/drawing/2014/main" id="{04F21F31-49B7-1AAA-4042-858F60A5E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666" y="3037679"/>
            <a:ext cx="761557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34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BC62B-ABC4-452E-BD85-E3A6468BED1C}"/>
              </a:ext>
            </a:extLst>
          </p:cNvPr>
          <p:cNvSpPr>
            <a:spLocks noGrp="1"/>
          </p:cNvSpPr>
          <p:nvPr>
            <p:ph idx="1"/>
          </p:nvPr>
        </p:nvSpPr>
        <p:spPr>
          <a:xfrm>
            <a:off x="838200" y="1350841"/>
            <a:ext cx="10515600" cy="4351338"/>
          </a:xfrm>
        </p:spPr>
        <p:txBody>
          <a:bodyPr/>
          <a:lstStyle/>
          <a:p>
            <a:r>
              <a:rPr lang="en-US" dirty="0"/>
              <a:t>When a connection is established, the sender initializes the congestion window to the size of the maximum segment in use of the connection. It then sends one maximum segment</a:t>
            </a:r>
          </a:p>
          <a:p>
            <a:r>
              <a:rPr lang="en-US" dirty="0"/>
              <a:t>If this segment is acknowledged before the timer goes off, it adds one more segment’s worth of bytes to the congestion window to make it two acknowledged</a:t>
            </a:r>
          </a:p>
          <a:p>
            <a:r>
              <a:rPr lang="en-US" dirty="0"/>
              <a:t>The congestion window keeps growing exponentially until either a timeout occurs or the receiver’s window is reached. This algorithm is called </a:t>
            </a:r>
            <a:r>
              <a:rPr lang="en-US" b="1" dirty="0"/>
              <a:t>slow start</a:t>
            </a:r>
            <a:r>
              <a:rPr lang="en-US" dirty="0"/>
              <a:t> but it is not slow at all (</a:t>
            </a:r>
            <a:r>
              <a:rPr lang="en-US" dirty="0" err="1"/>
              <a:t>Jacobsan</a:t>
            </a:r>
            <a:r>
              <a:rPr lang="en-US" dirty="0"/>
              <a:t>, 1988). It is exponential.</a:t>
            </a:r>
          </a:p>
          <a:p>
            <a:endParaRPr lang="en-IN" dirty="0"/>
          </a:p>
        </p:txBody>
      </p:sp>
    </p:spTree>
    <p:extLst>
      <p:ext uri="{BB962C8B-B14F-4D97-AF65-F5344CB8AC3E}">
        <p14:creationId xmlns:p14="http://schemas.microsoft.com/office/powerpoint/2010/main" val="1238579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455E8-97B2-435B-A025-155E674575F9}"/>
              </a:ext>
            </a:extLst>
          </p:cNvPr>
          <p:cNvSpPr>
            <a:spLocks noGrp="1"/>
          </p:cNvSpPr>
          <p:nvPr>
            <p:ph idx="1"/>
          </p:nvPr>
        </p:nvSpPr>
        <p:spPr/>
        <p:txBody>
          <a:bodyPr/>
          <a:lstStyle/>
          <a:p>
            <a:r>
              <a:rPr lang="en-US" dirty="0"/>
              <a:t>In internet congestion control algorithm, it uses a third parameter, </a:t>
            </a:r>
            <a:r>
              <a:rPr lang="en-US" b="1" dirty="0"/>
              <a:t>the threshold.</a:t>
            </a:r>
          </a:p>
          <a:p>
            <a:r>
              <a:rPr lang="en-US" dirty="0"/>
              <a:t>When a timeout occurs, the threshold is set to half of the current congestion window, and the congestion is reset to one maximum segment.</a:t>
            </a:r>
          </a:p>
          <a:p>
            <a:r>
              <a:rPr lang="en-US" dirty="0"/>
              <a:t>Successful transmissions grow the congestion window linearly (by one maximum segment for each burst) instead of one per segment</a:t>
            </a:r>
            <a:endParaRPr lang="en-IN" dirty="0"/>
          </a:p>
        </p:txBody>
      </p:sp>
    </p:spTree>
    <p:extLst>
      <p:ext uri="{BB962C8B-B14F-4D97-AF65-F5344CB8AC3E}">
        <p14:creationId xmlns:p14="http://schemas.microsoft.com/office/powerpoint/2010/main" val="2434089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C4AAFF-0670-4B50-9B3C-EE9BE52D5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654" y="313347"/>
            <a:ext cx="8528538" cy="5857413"/>
          </a:xfrm>
        </p:spPr>
      </p:pic>
    </p:spTree>
    <p:extLst>
      <p:ext uri="{BB962C8B-B14F-4D97-AF65-F5344CB8AC3E}">
        <p14:creationId xmlns:p14="http://schemas.microsoft.com/office/powerpoint/2010/main" val="2608018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FB317-BF6E-497E-B03D-C2C2774FA33F}"/>
              </a:ext>
            </a:extLst>
          </p:cNvPr>
          <p:cNvSpPr>
            <a:spLocks noGrp="1"/>
          </p:cNvSpPr>
          <p:nvPr>
            <p:ph idx="1"/>
          </p:nvPr>
        </p:nvSpPr>
        <p:spPr/>
        <p:txBody>
          <a:bodyPr/>
          <a:lstStyle/>
          <a:p>
            <a:r>
              <a:rPr lang="en-US" dirty="0"/>
              <a:t>The maximum segment size here is 1024 bytes. Initially, the congestion window was 64KB, but a timeout occurred, so the threshold is set to 32KB and the congestion window to 1 KB for transmission 0 here</a:t>
            </a:r>
          </a:p>
          <a:p>
            <a:r>
              <a:rPr lang="en-US" dirty="0"/>
              <a:t>The congestion window then grows exponentially until it hits the threshold(32 KB). Starting then it grows linearly </a:t>
            </a:r>
          </a:p>
          <a:p>
            <a:endParaRPr lang="en-IN" dirty="0"/>
          </a:p>
        </p:txBody>
      </p:sp>
    </p:spTree>
    <p:extLst>
      <p:ext uri="{BB962C8B-B14F-4D97-AF65-F5344CB8AC3E}">
        <p14:creationId xmlns:p14="http://schemas.microsoft.com/office/powerpoint/2010/main" val="3816808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7A7E2-0321-4C74-82FE-CB6AC8FD59F9}"/>
              </a:ext>
            </a:extLst>
          </p:cNvPr>
          <p:cNvSpPr>
            <a:spLocks noGrp="1"/>
          </p:cNvSpPr>
          <p:nvPr>
            <p:ph idx="1"/>
          </p:nvPr>
        </p:nvSpPr>
        <p:spPr>
          <a:xfrm>
            <a:off x="838200" y="967154"/>
            <a:ext cx="10515600" cy="5209809"/>
          </a:xfrm>
        </p:spPr>
        <p:txBody>
          <a:bodyPr/>
          <a:lstStyle/>
          <a:p>
            <a:r>
              <a:rPr lang="en-US" dirty="0"/>
              <a:t>Here, in the above figure, in transmission 13 a timeout occurs.</a:t>
            </a:r>
          </a:p>
          <a:p>
            <a:r>
              <a:rPr lang="en-US" dirty="0"/>
              <a:t>The transmission is set to half of the current window and then the slow start is initiated all over again. Once the acknowledgements from transmission 14 start coming in, the first four each double the congestion window, but after that, growth becomes linear again.</a:t>
            </a:r>
          </a:p>
          <a:p>
            <a:r>
              <a:rPr lang="en-US" dirty="0"/>
              <a:t>If no more timeouts occur the congestion window will continue to grow up to the size off the receiver’s window. At that point, it will stop growing  and remain constant as long as there are no more timeouts and the receivers window does not change size.</a:t>
            </a:r>
            <a:endParaRPr lang="en-IN" dirty="0"/>
          </a:p>
        </p:txBody>
      </p:sp>
    </p:spTree>
    <p:extLst>
      <p:ext uri="{BB962C8B-B14F-4D97-AF65-F5344CB8AC3E}">
        <p14:creationId xmlns:p14="http://schemas.microsoft.com/office/powerpoint/2010/main" val="136458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5F65-098E-480A-8898-AAF7300746D4}"/>
              </a:ext>
            </a:extLst>
          </p:cNvPr>
          <p:cNvSpPr>
            <a:spLocks noGrp="1"/>
          </p:cNvSpPr>
          <p:nvPr>
            <p:ph type="title"/>
          </p:nvPr>
        </p:nvSpPr>
        <p:spPr/>
        <p:txBody>
          <a:bodyPr/>
          <a:lstStyle/>
          <a:p>
            <a:r>
              <a:rPr lang="en-US" dirty="0"/>
              <a:t>Most Significant Problem</a:t>
            </a:r>
            <a:endParaRPr lang="en-IN" dirty="0"/>
          </a:p>
        </p:txBody>
      </p:sp>
      <p:sp>
        <p:nvSpPr>
          <p:cNvPr id="3" name="Content Placeholder 2">
            <a:extLst>
              <a:ext uri="{FF2B5EF4-FFF2-40B4-BE49-F238E27FC236}">
                <a16:creationId xmlns:a16="http://schemas.microsoft.com/office/drawing/2014/main" id="{C7859CBB-F361-454B-830B-5874D71FF478}"/>
              </a:ext>
            </a:extLst>
          </p:cNvPr>
          <p:cNvSpPr>
            <a:spLocks noGrp="1"/>
          </p:cNvSpPr>
          <p:nvPr>
            <p:ph idx="1"/>
          </p:nvPr>
        </p:nvSpPr>
        <p:spPr/>
        <p:txBody>
          <a:bodyPr/>
          <a:lstStyle/>
          <a:p>
            <a:r>
              <a:rPr lang="en-US" dirty="0"/>
              <a:t>Address Space Limitation</a:t>
            </a:r>
          </a:p>
          <a:p>
            <a:r>
              <a:rPr lang="en-US" dirty="0"/>
              <a:t>IPv4 address space is exhausted.</a:t>
            </a:r>
          </a:p>
          <a:p>
            <a:r>
              <a:rPr lang="en-US" dirty="0"/>
              <a:t>To accommodate for Future expansion, IPv6 has been introduced.</a:t>
            </a:r>
          </a:p>
          <a:p>
            <a:endParaRPr lang="en-IN" dirty="0"/>
          </a:p>
        </p:txBody>
      </p:sp>
      <p:sp>
        <p:nvSpPr>
          <p:cNvPr id="4" name="Footer Placeholder 3">
            <a:extLst>
              <a:ext uri="{FF2B5EF4-FFF2-40B4-BE49-F238E27FC236}">
                <a16:creationId xmlns:a16="http://schemas.microsoft.com/office/drawing/2014/main" id="{59CE33BF-56F5-4B2E-BC7B-583CA253D76F}"/>
              </a:ext>
            </a:extLst>
          </p:cNvPr>
          <p:cNvSpPr>
            <a:spLocks noGrp="1"/>
          </p:cNvSpPr>
          <p:nvPr>
            <p:ph type="ftr" sz="quarter" idx="11"/>
          </p:nvPr>
        </p:nvSpPr>
        <p:spPr/>
        <p:txBody>
          <a:bodyPr/>
          <a:lstStyle/>
          <a:p>
            <a:r>
              <a:rPr lang="en-US"/>
              <a:t>COMPUTER NETWORKS - 19CS3602</a:t>
            </a:r>
            <a:endParaRPr lang="en-US" dirty="0"/>
          </a:p>
        </p:txBody>
      </p:sp>
    </p:spTree>
    <p:extLst>
      <p:ext uri="{BB962C8B-B14F-4D97-AF65-F5344CB8AC3E}">
        <p14:creationId xmlns:p14="http://schemas.microsoft.com/office/powerpoint/2010/main" val="1538240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DC63-58B7-4726-A2C5-BBEBCEC9D199}"/>
              </a:ext>
            </a:extLst>
          </p:cNvPr>
          <p:cNvSpPr>
            <a:spLocks noGrp="1"/>
          </p:cNvSpPr>
          <p:nvPr>
            <p:ph type="title"/>
          </p:nvPr>
        </p:nvSpPr>
        <p:spPr/>
        <p:txBody>
          <a:bodyPr/>
          <a:lstStyle/>
          <a:p>
            <a:r>
              <a:rPr lang="en-US" dirty="0"/>
              <a:t>Features of IPv6</a:t>
            </a:r>
            <a:endParaRPr lang="en-IN" dirty="0"/>
          </a:p>
        </p:txBody>
      </p:sp>
      <p:sp>
        <p:nvSpPr>
          <p:cNvPr id="3" name="Content Placeholder 2">
            <a:extLst>
              <a:ext uri="{FF2B5EF4-FFF2-40B4-BE49-F238E27FC236}">
                <a16:creationId xmlns:a16="http://schemas.microsoft.com/office/drawing/2014/main" id="{2CD2F8E5-B461-49A4-BAC0-BC918E23CC8B}"/>
              </a:ext>
            </a:extLst>
          </p:cNvPr>
          <p:cNvSpPr>
            <a:spLocks noGrp="1"/>
          </p:cNvSpPr>
          <p:nvPr>
            <p:ph idx="1"/>
          </p:nvPr>
        </p:nvSpPr>
        <p:spPr/>
        <p:txBody>
          <a:bodyPr/>
          <a:lstStyle/>
          <a:p>
            <a:r>
              <a:rPr lang="en-US" dirty="0"/>
              <a:t>Larger Address</a:t>
            </a:r>
          </a:p>
          <a:p>
            <a:r>
              <a:rPr lang="en-US" dirty="0"/>
              <a:t>Flexible Header Format</a:t>
            </a:r>
          </a:p>
          <a:p>
            <a:r>
              <a:rPr lang="en-US" dirty="0"/>
              <a:t>Improved Options</a:t>
            </a:r>
          </a:p>
          <a:p>
            <a:r>
              <a:rPr lang="en-US" dirty="0"/>
              <a:t>Support for Resource Allocation</a:t>
            </a:r>
          </a:p>
          <a:p>
            <a:r>
              <a:rPr lang="en-US" dirty="0"/>
              <a:t>Provision for Protocol extension</a:t>
            </a:r>
            <a:endParaRPr lang="en-IN" dirty="0"/>
          </a:p>
        </p:txBody>
      </p:sp>
      <p:sp>
        <p:nvSpPr>
          <p:cNvPr id="4" name="Footer Placeholder 3">
            <a:extLst>
              <a:ext uri="{FF2B5EF4-FFF2-40B4-BE49-F238E27FC236}">
                <a16:creationId xmlns:a16="http://schemas.microsoft.com/office/drawing/2014/main" id="{FF413BCD-9878-4D4A-B27A-613987E694B7}"/>
              </a:ext>
            </a:extLst>
          </p:cNvPr>
          <p:cNvSpPr>
            <a:spLocks noGrp="1"/>
          </p:cNvSpPr>
          <p:nvPr>
            <p:ph type="ftr" sz="quarter" idx="11"/>
          </p:nvPr>
        </p:nvSpPr>
        <p:spPr/>
        <p:txBody>
          <a:bodyPr/>
          <a:lstStyle/>
          <a:p>
            <a:r>
              <a:rPr lang="en-US"/>
              <a:t>COMPUTER NETWORKS - 19CS3602</a:t>
            </a:r>
            <a:endParaRPr lang="en-US" dirty="0"/>
          </a:p>
        </p:txBody>
      </p:sp>
    </p:spTree>
    <p:extLst>
      <p:ext uri="{BB962C8B-B14F-4D97-AF65-F5344CB8AC3E}">
        <p14:creationId xmlns:p14="http://schemas.microsoft.com/office/powerpoint/2010/main" val="2309910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70B0AA-6813-495A-BA27-68BEF92B1DBC}"/>
              </a:ext>
            </a:extLst>
          </p:cNvPr>
          <p:cNvSpPr>
            <a:spLocks noGrp="1"/>
          </p:cNvSpPr>
          <p:nvPr>
            <p:ph type="ftr" sz="quarter" idx="11"/>
          </p:nvPr>
        </p:nvSpPr>
        <p:spPr/>
        <p:txBody>
          <a:bodyPr/>
          <a:lstStyle/>
          <a:p>
            <a:r>
              <a:rPr lang="en-US"/>
              <a:t>COMPUTER NETWORKS - 19CS3602</a:t>
            </a:r>
            <a:endParaRPr lang="en-US" dirty="0"/>
          </a:p>
        </p:txBody>
      </p:sp>
      <p:pic>
        <p:nvPicPr>
          <p:cNvPr id="5" name="Content Placeholder 4" descr="Ipv6 Header format">
            <a:extLst>
              <a:ext uri="{FF2B5EF4-FFF2-40B4-BE49-F238E27FC236}">
                <a16:creationId xmlns:a16="http://schemas.microsoft.com/office/drawing/2014/main" id="{5615F4D9-44F9-42DE-84E4-CBC3F05E8D2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171" y="1322614"/>
            <a:ext cx="7021286" cy="3200840"/>
          </a:xfrm>
          <a:prstGeom prst="rect">
            <a:avLst/>
          </a:prstGeom>
          <a:noFill/>
          <a:ln>
            <a:noFill/>
          </a:ln>
        </p:spPr>
      </p:pic>
    </p:spTree>
    <p:extLst>
      <p:ext uri="{BB962C8B-B14F-4D97-AF65-F5344CB8AC3E}">
        <p14:creationId xmlns:p14="http://schemas.microsoft.com/office/powerpoint/2010/main" val="369744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7319-2C3E-4C61-8FFE-FCC36E662ABB}"/>
              </a:ext>
            </a:extLst>
          </p:cNvPr>
          <p:cNvSpPr>
            <a:spLocks noGrp="1"/>
          </p:cNvSpPr>
          <p:nvPr>
            <p:ph type="title"/>
          </p:nvPr>
        </p:nvSpPr>
        <p:spPr/>
        <p:txBody>
          <a:bodyPr/>
          <a:lstStyle/>
          <a:p>
            <a:r>
              <a:rPr lang="en-US" dirty="0"/>
              <a:t>IPv6</a:t>
            </a:r>
            <a:endParaRPr lang="en-IN" dirty="0"/>
          </a:p>
        </p:txBody>
      </p:sp>
      <p:sp>
        <p:nvSpPr>
          <p:cNvPr id="3" name="Content Placeholder 2">
            <a:extLst>
              <a:ext uri="{FF2B5EF4-FFF2-40B4-BE49-F238E27FC236}">
                <a16:creationId xmlns:a16="http://schemas.microsoft.com/office/drawing/2014/main" id="{41DAC613-7A3B-49A4-BDFD-FFCCBB569A68}"/>
              </a:ext>
            </a:extLst>
          </p:cNvPr>
          <p:cNvSpPr>
            <a:spLocks noGrp="1"/>
          </p:cNvSpPr>
          <p:nvPr>
            <p:ph idx="1"/>
          </p:nvPr>
        </p:nvSpPr>
        <p:spPr>
          <a:xfrm>
            <a:off x="838200" y="1978089"/>
            <a:ext cx="10515600" cy="3545633"/>
          </a:xfrm>
        </p:spPr>
        <p:txBody>
          <a:bodyPr>
            <a:normAutofit fontScale="85000" lnSpcReduction="20000"/>
          </a:bodyPr>
          <a:lstStyle/>
          <a:p>
            <a:pPr>
              <a:lnSpc>
                <a:spcPct val="100000"/>
              </a:lnSpc>
            </a:pPr>
            <a:r>
              <a:rPr lang="en-IN" dirty="0"/>
              <a:t>VERS: Specifies the version of the protocol</a:t>
            </a:r>
          </a:p>
          <a:p>
            <a:pPr>
              <a:lnSpc>
                <a:spcPct val="100000"/>
              </a:lnSpc>
            </a:pPr>
            <a:r>
              <a:rPr lang="en-IN" dirty="0"/>
              <a:t>FLOW LABEL: The base header contains information that routers use to associate a datagram with a specific flow and priority.</a:t>
            </a:r>
          </a:p>
          <a:p>
            <a:pPr>
              <a:lnSpc>
                <a:spcPct val="100000"/>
              </a:lnSpc>
            </a:pPr>
            <a:r>
              <a:rPr lang="en-IN" dirty="0"/>
              <a:t>PAYLOAD LENGTH: Specifies the number of octets carried in the datagram.</a:t>
            </a:r>
          </a:p>
          <a:p>
            <a:pPr>
              <a:lnSpc>
                <a:spcPct val="100000"/>
              </a:lnSpc>
            </a:pPr>
            <a:r>
              <a:rPr lang="en-IN" dirty="0"/>
              <a:t>NEXT HEADER: Specifies the type of the following header.</a:t>
            </a:r>
          </a:p>
          <a:p>
            <a:pPr>
              <a:lnSpc>
                <a:spcPct val="100000"/>
              </a:lnSpc>
            </a:pPr>
            <a:r>
              <a:rPr lang="en-IN" dirty="0"/>
              <a:t>HOP LIMIT: This field interprets a time-to-live as a combination of hop count and maximum time.</a:t>
            </a:r>
          </a:p>
          <a:p>
            <a:pPr>
              <a:lnSpc>
                <a:spcPct val="100000"/>
              </a:lnSpc>
            </a:pPr>
            <a:r>
              <a:rPr lang="en-IN" dirty="0"/>
              <a:t>SOURCE ADDRESS: It requires 16 octets to specify the sender address.</a:t>
            </a:r>
          </a:p>
          <a:p>
            <a:pPr>
              <a:lnSpc>
                <a:spcPct val="100000"/>
              </a:lnSpc>
            </a:pPr>
            <a:r>
              <a:rPr lang="en-IN" dirty="0"/>
              <a:t>DESTINATION ADDRESS: It requires 16 octets to specify the recipient address.</a:t>
            </a:r>
          </a:p>
          <a:p>
            <a:endParaRPr lang="en-IN" dirty="0"/>
          </a:p>
        </p:txBody>
      </p:sp>
      <p:sp>
        <p:nvSpPr>
          <p:cNvPr id="4" name="Footer Placeholder 3">
            <a:extLst>
              <a:ext uri="{FF2B5EF4-FFF2-40B4-BE49-F238E27FC236}">
                <a16:creationId xmlns:a16="http://schemas.microsoft.com/office/drawing/2014/main" id="{B26E0CAD-1925-4E3F-AA5F-5C05BAF6C4F2}"/>
              </a:ext>
            </a:extLst>
          </p:cNvPr>
          <p:cNvSpPr>
            <a:spLocks noGrp="1"/>
          </p:cNvSpPr>
          <p:nvPr>
            <p:ph type="ftr" sz="quarter" idx="11"/>
          </p:nvPr>
        </p:nvSpPr>
        <p:spPr/>
        <p:txBody>
          <a:bodyPr/>
          <a:lstStyle/>
          <a:p>
            <a:r>
              <a:rPr lang="en-US"/>
              <a:t>COMPUTER NETWORKS - 19CS3602</a:t>
            </a:r>
            <a:endParaRPr lang="en-US" dirty="0"/>
          </a:p>
        </p:txBody>
      </p:sp>
    </p:spTree>
    <p:extLst>
      <p:ext uri="{BB962C8B-B14F-4D97-AF65-F5344CB8AC3E}">
        <p14:creationId xmlns:p14="http://schemas.microsoft.com/office/powerpoint/2010/main" val="3842571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D7D0-EDB6-4335-B679-8BF7E24BDE5D}"/>
              </a:ext>
            </a:extLst>
          </p:cNvPr>
          <p:cNvSpPr>
            <a:spLocks noGrp="1"/>
          </p:cNvSpPr>
          <p:nvPr>
            <p:ph type="title"/>
          </p:nvPr>
        </p:nvSpPr>
        <p:spPr/>
        <p:txBody>
          <a:bodyPr/>
          <a:lstStyle/>
          <a:p>
            <a:r>
              <a:rPr lang="en-US" dirty="0"/>
              <a:t>IPv6 Address Types</a:t>
            </a:r>
            <a:endParaRPr lang="en-IN" dirty="0"/>
          </a:p>
        </p:txBody>
      </p:sp>
      <p:sp>
        <p:nvSpPr>
          <p:cNvPr id="3" name="Content Placeholder 2">
            <a:extLst>
              <a:ext uri="{FF2B5EF4-FFF2-40B4-BE49-F238E27FC236}">
                <a16:creationId xmlns:a16="http://schemas.microsoft.com/office/drawing/2014/main" id="{06C4592B-2487-41AF-B596-EA07C0E32866}"/>
              </a:ext>
            </a:extLst>
          </p:cNvPr>
          <p:cNvSpPr>
            <a:spLocks noGrp="1"/>
          </p:cNvSpPr>
          <p:nvPr>
            <p:ph idx="1"/>
          </p:nvPr>
        </p:nvSpPr>
        <p:spPr/>
        <p:txBody>
          <a:bodyPr/>
          <a:lstStyle/>
          <a:p>
            <a:pPr>
              <a:lnSpc>
                <a:spcPct val="150000"/>
              </a:lnSpc>
            </a:pPr>
            <a:r>
              <a:rPr lang="en-IN" dirty="0"/>
              <a:t>Unicast: The destination address specifies a single computer</a:t>
            </a:r>
          </a:p>
          <a:p>
            <a:pPr>
              <a:lnSpc>
                <a:spcPct val="150000"/>
              </a:lnSpc>
            </a:pPr>
            <a:r>
              <a:rPr lang="en-IN" dirty="0"/>
              <a:t>Cluster: The destination is a set of computers that all share a single address prefix</a:t>
            </a:r>
          </a:p>
          <a:p>
            <a:pPr>
              <a:lnSpc>
                <a:spcPct val="150000"/>
              </a:lnSpc>
            </a:pPr>
            <a:r>
              <a:rPr lang="en-IN" dirty="0"/>
              <a:t>Multicast The destination is a set of computers, possibly at multiple locations.</a:t>
            </a:r>
          </a:p>
          <a:p>
            <a:endParaRPr lang="en-IN" dirty="0"/>
          </a:p>
        </p:txBody>
      </p:sp>
      <p:sp>
        <p:nvSpPr>
          <p:cNvPr id="4" name="Footer Placeholder 3">
            <a:extLst>
              <a:ext uri="{FF2B5EF4-FFF2-40B4-BE49-F238E27FC236}">
                <a16:creationId xmlns:a16="http://schemas.microsoft.com/office/drawing/2014/main" id="{57E367D5-32DB-4E7F-9113-A286AD96D19F}"/>
              </a:ext>
            </a:extLst>
          </p:cNvPr>
          <p:cNvSpPr>
            <a:spLocks noGrp="1"/>
          </p:cNvSpPr>
          <p:nvPr>
            <p:ph type="ftr" sz="quarter" idx="11"/>
          </p:nvPr>
        </p:nvSpPr>
        <p:spPr/>
        <p:txBody>
          <a:bodyPr/>
          <a:lstStyle/>
          <a:p>
            <a:r>
              <a:rPr lang="en-US"/>
              <a:t>COMPUTER NETWORKS - 19CS3602</a:t>
            </a:r>
            <a:endParaRPr lang="en-US" dirty="0"/>
          </a:p>
        </p:txBody>
      </p:sp>
    </p:spTree>
    <p:extLst>
      <p:ext uri="{BB962C8B-B14F-4D97-AF65-F5344CB8AC3E}">
        <p14:creationId xmlns:p14="http://schemas.microsoft.com/office/powerpoint/2010/main" val="26361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23C6-016B-ECDA-8D88-C3890E7046F2}"/>
              </a:ext>
            </a:extLst>
          </p:cNvPr>
          <p:cNvSpPr>
            <a:spLocks noGrp="1"/>
          </p:cNvSpPr>
          <p:nvPr>
            <p:ph type="title"/>
          </p:nvPr>
        </p:nvSpPr>
        <p:spPr/>
        <p:txBody>
          <a:bodyPr/>
          <a:lstStyle/>
          <a:p>
            <a:endParaRPr lang="en-IN"/>
          </a:p>
        </p:txBody>
      </p:sp>
      <p:pic>
        <p:nvPicPr>
          <p:cNvPr id="1026" name="Picture 2" descr="Comparison between TCP and UDP | Download Scientific Diagram">
            <a:extLst>
              <a:ext uri="{FF2B5EF4-FFF2-40B4-BE49-F238E27FC236}">
                <a16:creationId xmlns:a16="http://schemas.microsoft.com/office/drawing/2014/main" id="{84753728-1BAE-8B08-274B-A5057F107A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9004" y="587258"/>
            <a:ext cx="8691527" cy="5905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5244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B2BA-088E-45F1-8150-1464937DA5A8}"/>
              </a:ext>
            </a:extLst>
          </p:cNvPr>
          <p:cNvSpPr>
            <a:spLocks noGrp="1"/>
          </p:cNvSpPr>
          <p:nvPr>
            <p:ph type="title"/>
          </p:nvPr>
        </p:nvSpPr>
        <p:spPr>
          <a:xfrm>
            <a:off x="987577" y="2768600"/>
            <a:ext cx="8596668" cy="1320800"/>
          </a:xfrm>
        </p:spPr>
        <p:txBody>
          <a:bodyPr>
            <a:noAutofit/>
          </a:bodyPr>
          <a:lstStyle/>
          <a:p>
            <a:r>
              <a:rPr lang="en-US" sz="8800" dirty="0"/>
              <a:t>Thank You</a:t>
            </a:r>
            <a:endParaRPr lang="en-IN" sz="8800" dirty="0"/>
          </a:p>
        </p:txBody>
      </p:sp>
      <p:sp>
        <p:nvSpPr>
          <p:cNvPr id="4" name="Footer Placeholder 3">
            <a:extLst>
              <a:ext uri="{FF2B5EF4-FFF2-40B4-BE49-F238E27FC236}">
                <a16:creationId xmlns:a16="http://schemas.microsoft.com/office/drawing/2014/main" id="{0E6ADDBA-DBEB-4DC9-B083-B2C39EB645D1}"/>
              </a:ext>
            </a:extLst>
          </p:cNvPr>
          <p:cNvSpPr>
            <a:spLocks noGrp="1"/>
          </p:cNvSpPr>
          <p:nvPr>
            <p:ph type="ftr" sz="quarter" idx="11"/>
          </p:nvPr>
        </p:nvSpPr>
        <p:spPr/>
        <p:txBody>
          <a:bodyPr/>
          <a:lstStyle/>
          <a:p>
            <a:r>
              <a:rPr lang="en-US"/>
              <a:t>COMPUTER NETWORKS - 19CS3602</a:t>
            </a:r>
            <a:endParaRPr lang="en-US" dirty="0"/>
          </a:p>
        </p:txBody>
      </p:sp>
    </p:spTree>
    <p:extLst>
      <p:ext uri="{BB962C8B-B14F-4D97-AF65-F5344CB8AC3E}">
        <p14:creationId xmlns:p14="http://schemas.microsoft.com/office/powerpoint/2010/main" val="203923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C332-1903-A437-5CBD-94A37BECC9D8}"/>
              </a:ext>
            </a:extLst>
          </p:cNvPr>
          <p:cNvSpPr>
            <a:spLocks noGrp="1"/>
          </p:cNvSpPr>
          <p:nvPr>
            <p:ph type="title"/>
          </p:nvPr>
        </p:nvSpPr>
        <p:spPr/>
        <p:txBody>
          <a:bodyPr/>
          <a:lstStyle/>
          <a:p>
            <a:endParaRPr lang="en-IN"/>
          </a:p>
        </p:txBody>
      </p:sp>
      <p:pic>
        <p:nvPicPr>
          <p:cNvPr id="2050" name="Picture 2" descr="TCP vs. UDP - Developer Help">
            <a:extLst>
              <a:ext uri="{FF2B5EF4-FFF2-40B4-BE49-F238E27FC236}">
                <a16:creationId xmlns:a16="http://schemas.microsoft.com/office/drawing/2014/main" id="{56C897C8-58F1-7D74-795F-ABB8FCCBB6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9373" y="523081"/>
            <a:ext cx="9437137"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6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CE4D-45EC-3D41-4CAF-01CA627FA5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3DC0929-E6B3-9B9A-F206-3E8CE84E2182}"/>
              </a:ext>
            </a:extLst>
          </p:cNvPr>
          <p:cNvPicPr>
            <a:picLocks noGrp="1" noChangeAspect="1"/>
          </p:cNvPicPr>
          <p:nvPr>
            <p:ph idx="1"/>
          </p:nvPr>
        </p:nvPicPr>
        <p:blipFill>
          <a:blip r:embed="rId3"/>
          <a:stretch>
            <a:fillRect/>
          </a:stretch>
        </p:blipFill>
        <p:spPr>
          <a:xfrm>
            <a:off x="541176" y="0"/>
            <a:ext cx="9526555" cy="6389380"/>
          </a:xfrm>
        </p:spPr>
      </p:pic>
    </p:spTree>
    <p:extLst>
      <p:ext uri="{BB962C8B-B14F-4D97-AF65-F5344CB8AC3E}">
        <p14:creationId xmlns:p14="http://schemas.microsoft.com/office/powerpoint/2010/main" val="329377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199E-C2B3-4636-A027-E409EBE851D8}"/>
              </a:ext>
            </a:extLst>
          </p:cNvPr>
          <p:cNvSpPr>
            <a:spLocks noGrp="1"/>
          </p:cNvSpPr>
          <p:nvPr>
            <p:ph type="title"/>
          </p:nvPr>
        </p:nvSpPr>
        <p:spPr>
          <a:xfrm>
            <a:off x="520959" y="150521"/>
            <a:ext cx="10515600" cy="735887"/>
          </a:xfrm>
        </p:spPr>
        <p:txBody>
          <a:bodyPr>
            <a:normAutofit/>
          </a:bodyPr>
          <a:lstStyle/>
          <a:p>
            <a:r>
              <a:rPr lang="en-IN" b="1" i="0" u="none" strike="noStrike" baseline="0" dirty="0">
                <a:latin typeface="Arial" panose="020B0604020202020204" pitchFamily="34" charset="0"/>
              </a:rPr>
              <a:t>The TCP Service Model</a:t>
            </a:r>
            <a:endParaRPr lang="en-IN" dirty="0"/>
          </a:p>
        </p:txBody>
      </p:sp>
      <p:sp>
        <p:nvSpPr>
          <p:cNvPr id="3" name="Content Placeholder 2">
            <a:extLst>
              <a:ext uri="{FF2B5EF4-FFF2-40B4-BE49-F238E27FC236}">
                <a16:creationId xmlns:a16="http://schemas.microsoft.com/office/drawing/2014/main" id="{752AA69A-AE87-45DB-BBCC-697050FA387B}"/>
              </a:ext>
            </a:extLst>
          </p:cNvPr>
          <p:cNvSpPr>
            <a:spLocks noGrp="1"/>
          </p:cNvSpPr>
          <p:nvPr>
            <p:ph idx="1"/>
          </p:nvPr>
        </p:nvSpPr>
        <p:spPr>
          <a:xfrm>
            <a:off x="446314" y="1144491"/>
            <a:ext cx="11384902" cy="5638864"/>
          </a:xfrm>
        </p:spPr>
        <p:txBody>
          <a:bodyPr>
            <a:normAutofit/>
          </a:bodyPr>
          <a:lstStyle/>
          <a:p>
            <a:pPr>
              <a:lnSpc>
                <a:spcPct val="150000"/>
              </a:lnSpc>
            </a:pPr>
            <a:r>
              <a:rPr lang="en-US" sz="2400" dirty="0">
                <a:solidFill>
                  <a:srgbClr val="333333"/>
                </a:solidFill>
                <a:latin typeface="Verdana" panose="020B0604030504040204" pitchFamily="34" charset="0"/>
              </a:rPr>
              <a:t>TCP service is obtained by both the sender and receiver creating end points, called sockets, as</a:t>
            </a:r>
          </a:p>
          <a:p>
            <a:pPr>
              <a:lnSpc>
                <a:spcPct val="150000"/>
              </a:lnSpc>
            </a:pPr>
            <a:r>
              <a:rPr lang="en-US" sz="2400" dirty="0">
                <a:solidFill>
                  <a:srgbClr val="333333"/>
                </a:solidFill>
                <a:latin typeface="Verdana" panose="020B0604030504040204" pitchFamily="34" charset="0"/>
              </a:rPr>
              <a:t>Each socket has a socket number (address) consisting of the IP address of the host and a 16-bit number local to that host, called a port</a:t>
            </a:r>
          </a:p>
          <a:p>
            <a:pPr>
              <a:lnSpc>
                <a:spcPct val="150000"/>
              </a:lnSpc>
            </a:pPr>
            <a:r>
              <a:rPr lang="en-US" sz="2400" dirty="0">
                <a:solidFill>
                  <a:srgbClr val="333333"/>
                </a:solidFill>
                <a:latin typeface="Verdana" panose="020B0604030504040204" pitchFamily="34" charset="0"/>
              </a:rPr>
              <a:t>Port numbers below 1024 are called well-known ports and are reserved for standard </a:t>
            </a:r>
            <a:r>
              <a:rPr lang="en-IN" sz="2400" dirty="0">
                <a:solidFill>
                  <a:srgbClr val="333333"/>
                </a:solidFill>
                <a:latin typeface="Verdana" panose="020B0604030504040204" pitchFamily="34" charset="0"/>
              </a:rPr>
              <a:t>services.</a:t>
            </a:r>
          </a:p>
          <a:p>
            <a:pPr algn="l">
              <a:lnSpc>
                <a:spcPct val="150000"/>
              </a:lnSpc>
            </a:pPr>
            <a:r>
              <a:rPr lang="en-US" sz="2400" b="0" i="0" u="none" strike="noStrike" baseline="0" dirty="0">
                <a:solidFill>
                  <a:srgbClr val="333333"/>
                </a:solidFill>
                <a:latin typeface="Verdana" panose="020B0604030504040204" pitchFamily="34" charset="0"/>
              </a:rPr>
              <a:t>single daemon, called </a:t>
            </a:r>
            <a:r>
              <a:rPr lang="en-US" sz="2400" b="1" i="0" u="none" strike="noStrike" baseline="0" dirty="0" err="1">
                <a:solidFill>
                  <a:srgbClr val="333333"/>
                </a:solidFill>
                <a:latin typeface="Verdana" panose="020B0604030504040204" pitchFamily="34" charset="0"/>
              </a:rPr>
              <a:t>inetd</a:t>
            </a:r>
            <a:r>
              <a:rPr lang="en-US" sz="2400" b="1" i="0" u="none" strike="noStrike" baseline="0" dirty="0">
                <a:solidFill>
                  <a:srgbClr val="333333"/>
                </a:solidFill>
                <a:latin typeface="Verdana" panose="020B0604030504040204" pitchFamily="34" charset="0"/>
              </a:rPr>
              <a:t> </a:t>
            </a:r>
            <a:r>
              <a:rPr lang="en-US" sz="2400" b="0" i="0" u="none" strike="noStrike" baseline="0" dirty="0">
                <a:solidFill>
                  <a:srgbClr val="333333"/>
                </a:solidFill>
                <a:latin typeface="Verdana" panose="020B0604030504040204" pitchFamily="34" charset="0"/>
              </a:rPr>
              <a:t>(</a:t>
            </a:r>
            <a:r>
              <a:rPr lang="en-US" sz="2400" b="1" i="0" u="none" strike="noStrike" baseline="0" dirty="0">
                <a:solidFill>
                  <a:srgbClr val="333333"/>
                </a:solidFill>
                <a:latin typeface="Verdana" panose="020B0604030504040204" pitchFamily="34" charset="0"/>
              </a:rPr>
              <a:t>Internet daemon</a:t>
            </a:r>
            <a:r>
              <a:rPr lang="en-US" sz="2400" b="0" i="0" u="none" strike="noStrike" baseline="0" dirty="0">
                <a:solidFill>
                  <a:srgbClr val="333333"/>
                </a:solidFill>
                <a:latin typeface="Verdana" panose="020B0604030504040204" pitchFamily="34" charset="0"/>
              </a:rPr>
              <a:t>) in UNIX, attach itself to multiple ports and wait for the first incoming connection</a:t>
            </a:r>
          </a:p>
          <a:p>
            <a:pPr algn="l"/>
            <a:endParaRPr lang="en-US" sz="2800" dirty="0">
              <a:solidFill>
                <a:srgbClr val="333333"/>
              </a:solidFill>
              <a:latin typeface="Verdana" panose="020B0604030504040204" pitchFamily="34" charset="0"/>
            </a:endParaRPr>
          </a:p>
          <a:p>
            <a:pPr algn="l"/>
            <a:endParaRPr lang="en-IN" dirty="0"/>
          </a:p>
        </p:txBody>
      </p:sp>
    </p:spTree>
    <p:extLst>
      <p:ext uri="{BB962C8B-B14F-4D97-AF65-F5344CB8AC3E}">
        <p14:creationId xmlns:p14="http://schemas.microsoft.com/office/powerpoint/2010/main" val="426552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2776</Words>
  <Application>Microsoft Office PowerPoint</Application>
  <PresentationFormat>Widescreen</PresentationFormat>
  <Paragraphs>206</Paragraphs>
  <Slides>60</Slides>
  <Notes>1</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-apple-system</vt:lpstr>
      <vt:lpstr>Arial</vt:lpstr>
      <vt:lpstr>Arial</vt:lpstr>
      <vt:lpstr>Calibri</vt:lpstr>
      <vt:lpstr>Calibri Light</vt:lpstr>
      <vt:lpstr>Open Sans</vt:lpstr>
      <vt:lpstr>Source Sans Pro</vt:lpstr>
      <vt:lpstr>Symbol</vt:lpstr>
      <vt:lpstr>Times New Roman</vt:lpstr>
      <vt:lpstr>Verdana</vt:lpstr>
      <vt:lpstr>Office Theme</vt:lpstr>
      <vt:lpstr>Document</vt:lpstr>
      <vt:lpstr>Module 4:</vt:lpstr>
      <vt:lpstr>PowerPoint Presentation</vt:lpstr>
      <vt:lpstr>Introduction to TCP</vt:lpstr>
      <vt:lpstr>PowerPoint Presentation</vt:lpstr>
      <vt:lpstr>PowerPoint Presentation</vt:lpstr>
      <vt:lpstr>PowerPoint Presentation</vt:lpstr>
      <vt:lpstr>PowerPoint Presentation</vt:lpstr>
      <vt:lpstr>PowerPoint Presentation</vt:lpstr>
      <vt:lpstr>The TCP Service Model</vt:lpstr>
      <vt:lpstr>PowerPoint Presentation</vt:lpstr>
      <vt:lpstr>The Transmission Control Protocol (TCP)</vt:lpstr>
      <vt:lpstr>The TCP Protocol</vt:lpstr>
      <vt:lpstr>The TCP Segment Header</vt:lpstr>
      <vt:lpstr>TCP Segment Format</vt:lpstr>
      <vt:lpstr>TCP Segment Header Fields</vt:lpstr>
      <vt:lpstr>Out of Band Data</vt:lpstr>
      <vt:lpstr>TCP Segment Header Fields (cont)</vt:lpstr>
      <vt:lpstr>TCP - Acknowledgments and Retransmission</vt:lpstr>
      <vt:lpstr>TCP - Timeout and Retransmission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 Connection Release</vt:lpstr>
      <vt:lpstr>PowerPoint Presentation</vt:lpstr>
      <vt:lpstr>PowerPoint Presentation</vt:lpstr>
      <vt:lpstr>Connection Release</vt:lpstr>
      <vt:lpstr>Connection Release</vt:lpstr>
      <vt:lpstr>PowerPoint Presentation</vt:lpstr>
      <vt:lpstr>TCP connection management modeling</vt:lpstr>
      <vt:lpstr>PowerPoint Presentation</vt:lpstr>
      <vt:lpstr> TCP connection management modeling</vt:lpstr>
      <vt:lpstr>PowerPoint Presentation</vt:lpstr>
      <vt:lpstr>TCP sliding window </vt:lpstr>
      <vt:lpstr>Why does TCP use a sliding window?</vt:lpstr>
      <vt:lpstr>PowerPoint Presentation</vt:lpstr>
      <vt:lpstr>PowerPoint Presentation</vt:lpstr>
      <vt:lpstr>PowerPoint Presentation</vt:lpstr>
      <vt:lpstr>PowerPoint Presentation</vt:lpstr>
      <vt:lpstr>PowerPoint Presentation</vt:lpstr>
      <vt:lpstr>TCP Congestion Control</vt:lpstr>
      <vt:lpstr>How does TCP do congestion control?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Most Significant Problem</vt:lpstr>
      <vt:lpstr>Features of IPv6</vt:lpstr>
      <vt:lpstr>PowerPoint Presentation</vt:lpstr>
      <vt:lpstr>IPv6</vt:lpstr>
      <vt:lpstr>IPv6 Address Types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Venu G</dc:creator>
  <cp:lastModifiedBy>Venu G</cp:lastModifiedBy>
  <cp:revision>36</cp:revision>
  <dcterms:created xsi:type="dcterms:W3CDTF">2022-02-24T05:11:43Z</dcterms:created>
  <dcterms:modified xsi:type="dcterms:W3CDTF">2022-05-13T00:49:19Z</dcterms:modified>
</cp:coreProperties>
</file>