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BB968B5-4D17-405B-B87B-7B81D254D37D}">
          <p14:sldIdLst>
            <p14:sldId id="256"/>
            <p14:sldId id="257"/>
            <p14:sldId id="259"/>
            <p14:sldId id="258"/>
            <p14:sldId id="260"/>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raj Dangre" initials="YD" lastIdx="1" clrIdx="0">
    <p:extLst>
      <p:ext uri="{19B8F6BF-5375-455C-9EA6-DF929625EA0E}">
        <p15:presenceInfo xmlns:p15="http://schemas.microsoft.com/office/powerpoint/2012/main" userId="f2e88ee4bdbfc1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AA717-60EC-4634-9F79-415772A76BA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206828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49551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2626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9D4933-2BDC-4FF5-9375-5C9B410B1B2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78657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446623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7AA717-60EC-4634-9F79-415772A76BA3}"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56847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7AA717-60EC-4634-9F79-415772A76BA3}"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030251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A717-60EC-4634-9F79-415772A76BA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52260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47AA717-60EC-4634-9F79-415772A76BA3}" type="datetimeFigureOut">
              <a:rPr lang="en-US" smtClean="0"/>
              <a:t>3/4/2024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A9D4933-2BDC-4FF5-9375-5C9B410B1B29}" type="slidenum">
              <a:rPr lang="en-US" smtClean="0"/>
              <a:t>‹#›</a:t>
            </a:fld>
            <a:endParaRPr lang="en-US"/>
          </a:p>
        </p:txBody>
      </p:sp>
    </p:spTree>
    <p:extLst>
      <p:ext uri="{BB962C8B-B14F-4D97-AF65-F5344CB8AC3E}">
        <p14:creationId xmlns:p14="http://schemas.microsoft.com/office/powerpoint/2010/main" val="315254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A717-60EC-4634-9F79-415772A76BA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89544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AA717-60EC-4634-9F79-415772A76BA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83969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48390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AA717-60EC-4634-9F79-415772A76BA3}"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80087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AA717-60EC-4634-9F79-415772A76BA3}"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51169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7AA717-60EC-4634-9F79-415772A76BA3}"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285094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239206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229386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7AA717-60EC-4634-9F79-415772A76BA3}" type="datetimeFigureOut">
              <a:rPr lang="en-US" smtClean="0"/>
              <a:t>3/4/2024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A9D4933-2BDC-4FF5-9375-5C9B410B1B29}" type="slidenum">
              <a:rPr lang="en-US" smtClean="0"/>
              <a:t>‹#›</a:t>
            </a:fld>
            <a:endParaRPr lang="en-US"/>
          </a:p>
        </p:txBody>
      </p:sp>
    </p:spTree>
    <p:extLst>
      <p:ext uri="{BB962C8B-B14F-4D97-AF65-F5344CB8AC3E}">
        <p14:creationId xmlns:p14="http://schemas.microsoft.com/office/powerpoint/2010/main" val="121076465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AB8671-81E3-4527-5EC9-CAF5F4943E72}"/>
              </a:ext>
            </a:extLst>
          </p:cNvPr>
          <p:cNvSpPr>
            <a:spLocks noGrp="1"/>
          </p:cNvSpPr>
          <p:nvPr>
            <p:ph type="ctrTitle"/>
          </p:nvPr>
        </p:nvSpPr>
        <p:spPr>
          <a:xfrm>
            <a:off x="9045387" y="3200400"/>
            <a:ext cx="2958353" cy="834660"/>
          </a:xfrm>
        </p:spPr>
        <p:txBody>
          <a:bodyPr/>
          <a:lstStyle/>
          <a:p>
            <a:r>
              <a:rPr lang="en-US" sz="3200" dirty="0"/>
              <a:t>Yashraj Dangre</a:t>
            </a:r>
          </a:p>
        </p:txBody>
      </p:sp>
      <p:sp>
        <p:nvSpPr>
          <p:cNvPr id="3" name="Subtitle 2">
            <a:extLst>
              <a:ext uri="{FF2B5EF4-FFF2-40B4-BE49-F238E27FC236}">
                <a16:creationId xmlns:a16="http://schemas.microsoft.com/office/drawing/2014/main" id="{73E87045-AC69-F1D6-1352-970546A625F3}"/>
              </a:ext>
            </a:extLst>
          </p:cNvPr>
          <p:cNvSpPr>
            <a:spLocks noGrp="1"/>
          </p:cNvSpPr>
          <p:nvPr>
            <p:ph type="subTitle" idx="1"/>
          </p:nvPr>
        </p:nvSpPr>
        <p:spPr>
          <a:xfrm>
            <a:off x="1667436" y="2736628"/>
            <a:ext cx="6589058" cy="1298432"/>
          </a:xfrm>
        </p:spPr>
        <p:txBody>
          <a:bodyPr>
            <a:noAutofit/>
          </a:bodyPr>
          <a:lstStyle/>
          <a:p>
            <a:r>
              <a:rPr lang="en-US" sz="4400" dirty="0"/>
              <a:t>HR Analytics Project :-</a:t>
            </a:r>
          </a:p>
          <a:p>
            <a:r>
              <a:rPr lang="en-US" sz="4400" dirty="0"/>
              <a:t>     </a:t>
            </a:r>
            <a:r>
              <a:rPr lang="en-US" sz="4400" b="0" i="0" dirty="0" err="1">
                <a:solidFill>
                  <a:srgbClr val="ECECEC"/>
                </a:solidFill>
                <a:effectLst/>
                <a:latin typeface="Söhne"/>
              </a:rPr>
              <a:t>StriveStaff</a:t>
            </a:r>
            <a:r>
              <a:rPr lang="en-US" sz="4400" b="0" i="0" dirty="0">
                <a:solidFill>
                  <a:srgbClr val="ECECEC"/>
                </a:solidFill>
                <a:effectLst/>
                <a:latin typeface="Söhne"/>
              </a:rPr>
              <a:t> Solutions</a:t>
            </a:r>
            <a:endParaRPr lang="en-US" sz="4400" dirty="0"/>
          </a:p>
        </p:txBody>
      </p:sp>
    </p:spTree>
    <p:extLst>
      <p:ext uri="{BB962C8B-B14F-4D97-AF65-F5344CB8AC3E}">
        <p14:creationId xmlns:p14="http://schemas.microsoft.com/office/powerpoint/2010/main" val="90323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AD18-788D-9BD4-2805-DA2714A4FD80}"/>
              </a:ext>
            </a:extLst>
          </p:cNvPr>
          <p:cNvSpPr>
            <a:spLocks noGrp="1"/>
          </p:cNvSpPr>
          <p:nvPr>
            <p:ph type="title"/>
          </p:nvPr>
        </p:nvSpPr>
        <p:spPr>
          <a:xfrm>
            <a:off x="427176" y="753228"/>
            <a:ext cx="9624960" cy="1080938"/>
          </a:xfrm>
        </p:spPr>
        <p:txBody>
          <a:bodyPr/>
          <a:lstStyle/>
          <a:p>
            <a:pPr algn="ctr"/>
            <a:r>
              <a:rPr lang="en-US" dirty="0"/>
              <a:t>Contents</a:t>
            </a:r>
          </a:p>
        </p:txBody>
      </p:sp>
      <p:sp>
        <p:nvSpPr>
          <p:cNvPr id="5" name="Text Placeholder 4">
            <a:extLst>
              <a:ext uri="{FF2B5EF4-FFF2-40B4-BE49-F238E27FC236}">
                <a16:creationId xmlns:a16="http://schemas.microsoft.com/office/drawing/2014/main" id="{F9BD8F71-D182-3902-B220-45949F53A552}"/>
              </a:ext>
            </a:extLst>
          </p:cNvPr>
          <p:cNvSpPr>
            <a:spLocks noGrp="1"/>
          </p:cNvSpPr>
          <p:nvPr>
            <p:ph type="body" idx="1"/>
          </p:nvPr>
        </p:nvSpPr>
        <p:spPr>
          <a:xfrm>
            <a:off x="2238479" y="4321631"/>
            <a:ext cx="2611172" cy="2061239"/>
          </a:xfrm>
        </p:spPr>
        <p:txBody>
          <a:bodyPr/>
          <a:lstStyle/>
          <a:p>
            <a:r>
              <a:rPr lang="en-US" sz="2800" dirty="0"/>
              <a:t>Data Insights :-</a:t>
            </a:r>
          </a:p>
          <a:p>
            <a:r>
              <a:rPr lang="en-US" sz="2000" dirty="0"/>
              <a:t>Understood the reasons behind the attrition of the employees</a:t>
            </a:r>
          </a:p>
        </p:txBody>
      </p:sp>
      <p:sp>
        <p:nvSpPr>
          <p:cNvPr id="4" name="Text Placeholder 3">
            <a:extLst>
              <a:ext uri="{FF2B5EF4-FFF2-40B4-BE49-F238E27FC236}">
                <a16:creationId xmlns:a16="http://schemas.microsoft.com/office/drawing/2014/main" id="{005AA9D2-46A4-0D6E-9713-5A193D89BA6E}"/>
              </a:ext>
            </a:extLst>
          </p:cNvPr>
          <p:cNvSpPr>
            <a:spLocks noGrp="1"/>
          </p:cNvSpPr>
          <p:nvPr>
            <p:ph type="body" sz="half" idx="15"/>
          </p:nvPr>
        </p:nvSpPr>
        <p:spPr>
          <a:xfrm>
            <a:off x="7432562" y="2336873"/>
            <a:ext cx="2611172" cy="1728486"/>
          </a:xfrm>
        </p:spPr>
        <p:txBody>
          <a:bodyPr>
            <a:normAutofit/>
          </a:bodyPr>
          <a:lstStyle/>
          <a:p>
            <a:r>
              <a:rPr lang="en-US" sz="2800" dirty="0"/>
              <a:t>Objective :-</a:t>
            </a:r>
          </a:p>
          <a:p>
            <a:r>
              <a:rPr lang="en-US" sz="2200" dirty="0"/>
              <a:t>Finding the reason behind attrition and reducing it</a:t>
            </a:r>
          </a:p>
        </p:txBody>
      </p:sp>
      <p:sp>
        <p:nvSpPr>
          <p:cNvPr id="3" name="Content Placeholder 2">
            <a:extLst>
              <a:ext uri="{FF2B5EF4-FFF2-40B4-BE49-F238E27FC236}">
                <a16:creationId xmlns:a16="http://schemas.microsoft.com/office/drawing/2014/main" id="{36ADA7E7-92C6-28D9-9657-837959B9EF1C}"/>
              </a:ext>
            </a:extLst>
          </p:cNvPr>
          <p:cNvSpPr>
            <a:spLocks noGrp="1"/>
          </p:cNvSpPr>
          <p:nvPr>
            <p:ph type="body" sz="quarter" idx="3"/>
          </p:nvPr>
        </p:nvSpPr>
        <p:spPr>
          <a:xfrm>
            <a:off x="478612" y="2206539"/>
            <a:ext cx="3519734" cy="1900517"/>
          </a:xfrm>
        </p:spPr>
        <p:txBody>
          <a:bodyPr>
            <a:noAutofit/>
          </a:bodyPr>
          <a:lstStyle/>
          <a:p>
            <a:r>
              <a:rPr lang="en-US" sz="2800" dirty="0"/>
              <a:t>Introduction to Data:-</a:t>
            </a:r>
          </a:p>
          <a:p>
            <a:r>
              <a:rPr lang="en-US" sz="2000" dirty="0"/>
              <a:t>Detail introduction to the data that we have used for the analysis.</a:t>
            </a:r>
          </a:p>
        </p:txBody>
      </p:sp>
      <p:sp>
        <p:nvSpPr>
          <p:cNvPr id="7" name="Text Placeholder 6">
            <a:extLst>
              <a:ext uri="{FF2B5EF4-FFF2-40B4-BE49-F238E27FC236}">
                <a16:creationId xmlns:a16="http://schemas.microsoft.com/office/drawing/2014/main" id="{70F93C10-B42E-569D-5DC8-6EA32769A504}"/>
              </a:ext>
            </a:extLst>
          </p:cNvPr>
          <p:cNvSpPr>
            <a:spLocks noGrp="1"/>
          </p:cNvSpPr>
          <p:nvPr>
            <p:ph type="body" sz="half" idx="16"/>
          </p:nvPr>
        </p:nvSpPr>
        <p:spPr>
          <a:xfrm>
            <a:off x="4076499" y="2336873"/>
            <a:ext cx="2889079" cy="1900517"/>
          </a:xfrm>
        </p:spPr>
        <p:txBody>
          <a:bodyPr>
            <a:noAutofit/>
          </a:bodyPr>
          <a:lstStyle/>
          <a:p>
            <a:r>
              <a:rPr lang="en-US" sz="2800" dirty="0"/>
              <a:t>Report :-</a:t>
            </a:r>
          </a:p>
          <a:p>
            <a:r>
              <a:rPr lang="en-US" sz="2000" dirty="0"/>
              <a:t>Created an insightful Human Resource analysis Report</a:t>
            </a:r>
          </a:p>
        </p:txBody>
      </p:sp>
      <p:sp>
        <p:nvSpPr>
          <p:cNvPr id="6" name="Content Placeholder 5">
            <a:extLst>
              <a:ext uri="{FF2B5EF4-FFF2-40B4-BE49-F238E27FC236}">
                <a16:creationId xmlns:a16="http://schemas.microsoft.com/office/drawing/2014/main" id="{CD3922A3-9A7A-57F0-AC3F-38F52CFA03FE}"/>
              </a:ext>
            </a:extLst>
          </p:cNvPr>
          <p:cNvSpPr>
            <a:spLocks noGrp="1"/>
          </p:cNvSpPr>
          <p:nvPr>
            <p:ph type="body" sz="quarter" idx="13"/>
          </p:nvPr>
        </p:nvSpPr>
        <p:spPr>
          <a:xfrm>
            <a:off x="5741365" y="4728900"/>
            <a:ext cx="3382393" cy="1375872"/>
          </a:xfrm>
        </p:spPr>
        <p:txBody>
          <a:bodyPr/>
          <a:lstStyle/>
          <a:p>
            <a:r>
              <a:rPr lang="en-US" sz="2800" dirty="0"/>
              <a:t>Final conclusion :-</a:t>
            </a:r>
          </a:p>
          <a:p>
            <a:r>
              <a:rPr lang="en-US" sz="2000" dirty="0"/>
              <a:t>Analyzed the data and provided some key points to retain the employees</a:t>
            </a:r>
          </a:p>
        </p:txBody>
      </p:sp>
    </p:spTree>
    <p:extLst>
      <p:ext uri="{BB962C8B-B14F-4D97-AF65-F5344CB8AC3E}">
        <p14:creationId xmlns:p14="http://schemas.microsoft.com/office/powerpoint/2010/main" val="329762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47D7-E3D5-2BA0-97CC-7734A396ED7C}"/>
              </a:ext>
            </a:extLst>
          </p:cNvPr>
          <p:cNvSpPr>
            <a:spLocks noGrp="1"/>
          </p:cNvSpPr>
          <p:nvPr>
            <p:ph type="title"/>
          </p:nvPr>
        </p:nvSpPr>
        <p:spPr>
          <a:xfrm>
            <a:off x="251012" y="430306"/>
            <a:ext cx="10246660" cy="6149788"/>
          </a:xfrm>
        </p:spPr>
        <p:txBody>
          <a:bodyPr>
            <a:normAutofit fontScale="90000"/>
          </a:bodyPr>
          <a:lstStyle/>
          <a:p>
            <a:pPr marL="571500" indent="-571500">
              <a:buFont typeface="Arial" panose="020B0604020202020204" pitchFamily="34" charset="0"/>
              <a:buChar char="•"/>
            </a:pPr>
            <a:br>
              <a:rPr lang="en-US" dirty="0"/>
            </a:br>
            <a:br>
              <a:rPr lang="en-US" dirty="0"/>
            </a:br>
            <a:br>
              <a:rPr lang="en-US" dirty="0"/>
            </a:br>
            <a:br>
              <a:rPr lang="en-US" dirty="0"/>
            </a:br>
            <a:br>
              <a:rPr lang="en-US" sz="6000" dirty="0"/>
            </a:br>
            <a:r>
              <a:rPr lang="en-US" u="sng" dirty="0"/>
              <a:t>Introduction :-</a:t>
            </a:r>
            <a:br>
              <a:rPr lang="en-US" sz="2700" dirty="0"/>
            </a:br>
            <a:br>
              <a:rPr lang="en-US" sz="1200" dirty="0"/>
            </a:br>
            <a:br>
              <a:rPr lang="en-US" sz="600" dirty="0"/>
            </a:br>
            <a:br>
              <a:rPr lang="en-US" sz="4400" dirty="0"/>
            </a:br>
            <a:r>
              <a:rPr lang="en-US" sz="2700" dirty="0"/>
              <a:t>here we have used the data of </a:t>
            </a:r>
            <a:r>
              <a:rPr lang="en-US" sz="2700" dirty="0" err="1"/>
              <a:t>StriveStaff</a:t>
            </a:r>
            <a:r>
              <a:rPr lang="en-US" sz="2700" dirty="0"/>
              <a:t> Solutions for our HR Analytics project.</a:t>
            </a:r>
            <a:br>
              <a:rPr lang="en-US" sz="2700" dirty="0"/>
            </a:br>
            <a:r>
              <a:rPr lang="en-US" sz="2700" dirty="0"/>
              <a:t>This data includes the information about employees attrition, their job role, Job Satisfaction rate, Salary ,tenure </a:t>
            </a:r>
            <a:r>
              <a:rPr lang="en-US" sz="2700" dirty="0" err="1"/>
              <a:t>etc</a:t>
            </a:r>
            <a:r>
              <a:rPr lang="en-US" sz="2700" dirty="0"/>
              <a:t> which can help to make the better analysis.</a:t>
            </a:r>
            <a:br>
              <a:rPr lang="en-US" sz="2200" dirty="0"/>
            </a:br>
            <a:br>
              <a:rPr lang="en-US" sz="2200" dirty="0"/>
            </a:br>
            <a:br>
              <a:rPr lang="en-US" sz="2200" dirty="0"/>
            </a:br>
            <a:r>
              <a:rPr lang="en-US" u="sng" dirty="0"/>
              <a:t>Objective:-</a:t>
            </a:r>
            <a:br>
              <a:rPr lang="en-US" dirty="0"/>
            </a:br>
            <a:br>
              <a:rPr lang="en-US" sz="3100" dirty="0"/>
            </a:br>
            <a:r>
              <a:rPr lang="en-US" sz="2400" dirty="0"/>
              <a:t>Analyzing the Data to find out the reason behind employee attrition.</a:t>
            </a:r>
            <a:br>
              <a:rPr lang="en-US" sz="2400" dirty="0"/>
            </a:br>
            <a:r>
              <a:rPr lang="en-US" sz="2400" dirty="0"/>
              <a:t>Understanding employee requirements to increase job satisfaction.</a:t>
            </a:r>
            <a:br>
              <a:rPr lang="en-US" sz="2400" dirty="0"/>
            </a:br>
            <a:r>
              <a:rPr lang="en-US" sz="2400" dirty="0"/>
              <a:t>Finding out which job role has the lowest satisfaction rate.</a:t>
            </a:r>
            <a:br>
              <a:rPr lang="en-US" sz="2400" dirty="0"/>
            </a:br>
            <a:r>
              <a:rPr lang="en-US" sz="2400" dirty="0"/>
              <a:t>Providing solution to retain the employees.</a:t>
            </a:r>
            <a:br>
              <a:rPr lang="en-US" sz="2400" dirty="0"/>
            </a:br>
            <a:br>
              <a:rPr lang="en-US" sz="2400" dirty="0"/>
            </a:br>
            <a:br>
              <a:rPr lang="en-US" dirty="0"/>
            </a:br>
            <a:br>
              <a:rPr lang="en-US" dirty="0"/>
            </a:br>
            <a:br>
              <a:rPr lang="en-US" dirty="0"/>
            </a:br>
            <a:endParaRPr lang="en-US" dirty="0"/>
          </a:p>
        </p:txBody>
      </p:sp>
    </p:spTree>
    <p:extLst>
      <p:ext uri="{BB962C8B-B14F-4D97-AF65-F5344CB8AC3E}">
        <p14:creationId xmlns:p14="http://schemas.microsoft.com/office/powerpoint/2010/main" val="418179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5CE2-97DC-7A67-B387-5A381C4D3263}"/>
              </a:ext>
            </a:extLst>
          </p:cNvPr>
          <p:cNvSpPr>
            <a:spLocks noGrp="1"/>
          </p:cNvSpPr>
          <p:nvPr>
            <p:ph type="title"/>
          </p:nvPr>
        </p:nvSpPr>
        <p:spPr>
          <a:xfrm>
            <a:off x="680321" y="511182"/>
            <a:ext cx="9613861" cy="1080938"/>
          </a:xfrm>
        </p:spPr>
        <p:txBody>
          <a:bodyPr>
            <a:normAutofit/>
          </a:bodyPr>
          <a:lstStyle/>
          <a:p>
            <a:pPr algn="ctr"/>
            <a:r>
              <a:rPr lang="en-US" sz="5400" dirty="0"/>
              <a:t>Report</a:t>
            </a:r>
          </a:p>
        </p:txBody>
      </p:sp>
      <p:pic>
        <p:nvPicPr>
          <p:cNvPr id="4" name="Picture 3">
            <a:extLst>
              <a:ext uri="{FF2B5EF4-FFF2-40B4-BE49-F238E27FC236}">
                <a16:creationId xmlns:a16="http://schemas.microsoft.com/office/drawing/2014/main" id="{C48E8832-B936-9403-15DE-BA5C32059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4306"/>
            <a:ext cx="12192000" cy="4903694"/>
          </a:xfrm>
          <a:prstGeom prst="rect">
            <a:avLst/>
          </a:prstGeom>
        </p:spPr>
      </p:pic>
    </p:spTree>
    <p:extLst>
      <p:ext uri="{BB962C8B-B14F-4D97-AF65-F5344CB8AC3E}">
        <p14:creationId xmlns:p14="http://schemas.microsoft.com/office/powerpoint/2010/main" val="381384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BE6F-EF30-6DA5-43A1-816862A0EB5A}"/>
              </a:ext>
            </a:extLst>
          </p:cNvPr>
          <p:cNvSpPr>
            <a:spLocks noGrp="1"/>
          </p:cNvSpPr>
          <p:nvPr>
            <p:ph type="title"/>
          </p:nvPr>
        </p:nvSpPr>
        <p:spPr>
          <a:xfrm>
            <a:off x="671356" y="385482"/>
            <a:ext cx="9613861" cy="5665694"/>
          </a:xfrm>
        </p:spPr>
        <p:txBody>
          <a:bodyPr/>
          <a:lstStyle/>
          <a:p>
            <a:r>
              <a:rPr lang="en-US" dirty="0"/>
              <a:t>Data Insights :-</a:t>
            </a:r>
            <a:br>
              <a:rPr lang="en-US" dirty="0"/>
            </a:br>
            <a:br>
              <a:rPr lang="en-US" dirty="0"/>
            </a:br>
            <a:br>
              <a:rPr lang="en-US" sz="2000" dirty="0"/>
            </a:br>
            <a:br>
              <a:rPr lang="en-US" dirty="0"/>
            </a:br>
            <a:r>
              <a:rPr lang="en-US" sz="2400" dirty="0"/>
              <a:t>Total Count of Employee attrition :- 229 out of 1416</a:t>
            </a:r>
            <a:br>
              <a:rPr lang="en-US" sz="2400" dirty="0"/>
            </a:br>
            <a:r>
              <a:rPr lang="en-US" sz="2400" dirty="0"/>
              <a:t>Avg salary of the employees :- 6.5k</a:t>
            </a:r>
            <a:br>
              <a:rPr lang="en-US" dirty="0"/>
            </a:br>
            <a:r>
              <a:rPr lang="en-US" sz="2400" dirty="0"/>
              <a:t>Identified key factors behind attrition.</a:t>
            </a:r>
            <a:br>
              <a:rPr lang="en-US" sz="2400" dirty="0"/>
            </a:br>
            <a:r>
              <a:rPr lang="en-US" sz="2400" dirty="0"/>
              <a:t>Improved the Hiring Process.</a:t>
            </a:r>
            <a:br>
              <a:rPr lang="en-US" sz="2400" dirty="0"/>
            </a:br>
            <a:r>
              <a:rPr lang="en-US" sz="2400" dirty="0"/>
              <a:t>found the least satisfying job roles.</a:t>
            </a:r>
            <a:br>
              <a:rPr lang="en-US" sz="2400" dirty="0"/>
            </a:br>
            <a:r>
              <a:rPr lang="en-US" sz="2400" dirty="0"/>
              <a:t>Understood the competitive salary requirement of the employees.</a:t>
            </a:r>
            <a:br>
              <a:rPr lang="en-US" sz="2400" dirty="0"/>
            </a:br>
            <a:r>
              <a:rPr lang="en-US" sz="2400" dirty="0"/>
              <a:t>Most employees leave the job within one year.</a:t>
            </a:r>
            <a:br>
              <a:rPr lang="en-US" sz="2400" dirty="0"/>
            </a:br>
            <a:r>
              <a:rPr lang="en-US" sz="2400" dirty="0"/>
              <a:t>Age 26-35 are most likely to switch the job.</a:t>
            </a:r>
            <a:endParaRPr lang="en-US" dirty="0"/>
          </a:p>
        </p:txBody>
      </p:sp>
    </p:spTree>
    <p:extLst>
      <p:ext uri="{BB962C8B-B14F-4D97-AF65-F5344CB8AC3E}">
        <p14:creationId xmlns:p14="http://schemas.microsoft.com/office/powerpoint/2010/main" val="6214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A895-EE9C-3508-A182-93A51978C4A8}"/>
              </a:ext>
            </a:extLst>
          </p:cNvPr>
          <p:cNvSpPr>
            <a:spLocks noGrp="1"/>
          </p:cNvSpPr>
          <p:nvPr>
            <p:ph type="title"/>
          </p:nvPr>
        </p:nvSpPr>
        <p:spPr>
          <a:xfrm>
            <a:off x="680321" y="519953"/>
            <a:ext cx="9613861" cy="6051175"/>
          </a:xfrm>
        </p:spPr>
        <p:txBody>
          <a:bodyPr/>
          <a:lstStyle/>
          <a:p>
            <a:r>
              <a:rPr lang="en-US" dirty="0"/>
              <a:t>Final Conclusion :-</a:t>
            </a:r>
            <a:br>
              <a:rPr lang="en-US" dirty="0"/>
            </a:br>
            <a:br>
              <a:rPr lang="en-US" dirty="0"/>
            </a:br>
            <a:br>
              <a:rPr lang="en-US" dirty="0"/>
            </a:br>
            <a:br>
              <a:rPr lang="en-US" dirty="0"/>
            </a:br>
            <a:r>
              <a:rPr lang="en-US" sz="2400" dirty="0"/>
              <a:t>focus on laboratory technicians and sales Executives to increase their job satisfaction.</a:t>
            </a:r>
            <a:br>
              <a:rPr lang="en-US" dirty="0"/>
            </a:br>
            <a:r>
              <a:rPr lang="en-US" sz="2400" dirty="0"/>
              <a:t>Improve employee experience.</a:t>
            </a:r>
            <a:br>
              <a:rPr lang="en-US" sz="2400" dirty="0"/>
            </a:br>
            <a:r>
              <a:rPr lang="en-US" sz="2400" dirty="0"/>
              <a:t>Improve Hiring process by providing more competitive salary.</a:t>
            </a:r>
            <a:br>
              <a:rPr lang="en-US" sz="2400" dirty="0"/>
            </a:br>
            <a:r>
              <a:rPr lang="en-US" sz="2400" dirty="0"/>
              <a:t>Gain the trust of the employees to retain them for </a:t>
            </a:r>
            <a:r>
              <a:rPr lang="en-US" sz="2400" dirty="0" err="1"/>
              <a:t>atleast</a:t>
            </a:r>
            <a:r>
              <a:rPr lang="en-US" sz="2400" dirty="0"/>
              <a:t> more than 2 years.</a:t>
            </a:r>
            <a:br>
              <a:rPr lang="en-US" sz="2400" dirty="0"/>
            </a:br>
            <a:r>
              <a:rPr lang="en-US" sz="2400" dirty="0"/>
              <a:t>Make workforce more productive by increasing job satisfaction and providing incentives or bonuses.</a:t>
            </a:r>
            <a:br>
              <a:rPr lang="en-US" sz="2400" dirty="0"/>
            </a:br>
            <a:br>
              <a:rPr lang="en-US" sz="2400" dirty="0"/>
            </a:br>
            <a:endParaRPr lang="en-US" dirty="0"/>
          </a:p>
        </p:txBody>
      </p:sp>
    </p:spTree>
    <p:extLst>
      <p:ext uri="{BB962C8B-B14F-4D97-AF65-F5344CB8AC3E}">
        <p14:creationId xmlns:p14="http://schemas.microsoft.com/office/powerpoint/2010/main" val="398109024"/>
      </p:ext>
    </p:extLst>
  </p:cSld>
  <p:clrMapOvr>
    <a:masterClrMapping/>
  </p:clrMapOvr>
</p:sld>
</file>

<file path=ppt/theme/theme1.xml><?xml version="1.0" encoding="utf-8"?>
<a:theme xmlns:a="http://schemas.openxmlformats.org/drawingml/2006/main" name="Berli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Berlin</Template>
  <TotalTime>362</TotalTime>
  <Words>330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Söhne</vt:lpstr>
      <vt:lpstr>Trebuchet MS</vt:lpstr>
      <vt:lpstr>Berlin</vt:lpstr>
      <vt:lpstr>Yashraj Dangre</vt:lpstr>
      <vt:lpstr>Contents</vt:lpstr>
      <vt:lpstr>     Introduction :-    here we have used the data of StriveStaff Solutions for our HR Analytics project. This data includes the information about employees attrition, their job role, Job Satisfaction rate, Salary ,tenure etc which can help to make the better analysis.   Objective:-  Analyzing the Data to find out the reason behind employee attrition. Understanding employee requirements to increase job satisfaction. Finding out which job role has the lowest satisfaction rate. Providing solution to retain the employees.     </vt:lpstr>
      <vt:lpstr>Report</vt:lpstr>
      <vt:lpstr>Data Insights :-    Total Count of Employee attrition :- 229 out of 1416 Avg salary of the employees :- 6.5k Identified key factors behind attrition. Improved the Hiring Process. found the least satisfying job roles. Understood the competitive salary requirement of the employees. Most employees leave the job within one year. Age 26-35 are most likely to switch the job.</vt:lpstr>
      <vt:lpstr>Final Conclusion :-    focus on laboratory technicians and sales Executives to increase their job satisfaction. Improve employee experience. Improve Hiring process by providing more competitive salary. Gain the trust of the employees to retain them for atleast more than 2 years. Make workforce more productive by increasing job satisfaction and providing incentives or bonuses.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Yashraj Dangre</dc:title>
  <dc:creator>Yashraj Dangre</dc:creator>
  <cp:lastModifiedBy>Yashraj Dangre</cp:lastModifiedBy>
  <cp:revision>4</cp:revision>
  <dcterms:created xsi:type="dcterms:W3CDTF">2024-03-03T13:20:18Z</dcterms:created>
  <dcterms:modified xsi:type="dcterms:W3CDTF">2024-03-04T11:22:58Z</dcterms:modified>
</cp:coreProperties>
</file>