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58" r:id="rId6"/>
    <p:sldId id="268" r:id="rId7"/>
    <p:sldId id="259"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8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273C58-7FA3-430E-BD9E-4754AA79C04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2838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273C58-7FA3-430E-BD9E-4754AA79C04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117701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273C58-7FA3-430E-BD9E-4754AA79C04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335311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273C58-7FA3-430E-BD9E-4754AA79C04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224390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273C58-7FA3-430E-BD9E-4754AA79C04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59673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273C58-7FA3-430E-BD9E-4754AA79C04F}"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121963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273C58-7FA3-430E-BD9E-4754AA79C04F}"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82696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273C58-7FA3-430E-BD9E-4754AA79C04F}"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242614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73C58-7FA3-430E-BD9E-4754AA79C04F}"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161845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273C58-7FA3-430E-BD9E-4754AA79C04F}"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32276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273C58-7FA3-430E-BD9E-4754AA79C04F}"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11BCA-38AF-4D05-939F-B410D72799B3}" type="slidenum">
              <a:rPr lang="en-US" smtClean="0"/>
              <a:t>‹#›</a:t>
            </a:fld>
            <a:endParaRPr lang="en-US"/>
          </a:p>
        </p:txBody>
      </p:sp>
    </p:spTree>
    <p:extLst>
      <p:ext uri="{BB962C8B-B14F-4D97-AF65-F5344CB8AC3E}">
        <p14:creationId xmlns:p14="http://schemas.microsoft.com/office/powerpoint/2010/main" val="33991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73C58-7FA3-430E-BD9E-4754AA79C04F}" type="datetimeFigureOut">
              <a:rPr lang="en-US" smtClean="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11BCA-38AF-4D05-939F-B410D72799B3}" type="slidenum">
              <a:rPr lang="en-US" smtClean="0"/>
              <a:t>‹#›</a:t>
            </a:fld>
            <a:endParaRPr lang="en-US"/>
          </a:p>
        </p:txBody>
      </p:sp>
    </p:spTree>
    <p:extLst>
      <p:ext uri="{BB962C8B-B14F-4D97-AF65-F5344CB8AC3E}">
        <p14:creationId xmlns:p14="http://schemas.microsoft.com/office/powerpoint/2010/main" val="153417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a:latin typeface="Times New Roman" panose="02020603050405020304" pitchFamily="18" charset="0"/>
                <a:cs typeface="Times New Roman" panose="02020603050405020304" pitchFamily="18" charset="0"/>
              </a:rPr>
              <a:t>Face Rotation Classification</a:t>
            </a:r>
            <a:br>
              <a:rPr lang="en-US" b="1" i="1" dirty="0">
                <a:latin typeface="Times New Roman" panose="02020603050405020304" pitchFamily="18" charset="0"/>
                <a:cs typeface="Times New Roman" panose="02020603050405020304" pitchFamily="18" charset="0"/>
              </a:rPr>
            </a:br>
            <a:endParaRPr lang="en-US"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200400"/>
            <a:ext cx="9144000" cy="205740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Centre for development of Advanced Computing</a:t>
            </a:r>
          </a:p>
          <a:p>
            <a:r>
              <a:rPr lang="en-US" dirty="0">
                <a:latin typeface="Times New Roman" panose="02020603050405020304" pitchFamily="18" charset="0"/>
                <a:cs typeface="Times New Roman" panose="02020603050405020304" pitchFamily="18" charset="0"/>
              </a:rPr>
              <a:t>By </a:t>
            </a:r>
          </a:p>
          <a:p>
            <a:r>
              <a:rPr lang="en-US" dirty="0">
                <a:latin typeface="Times New Roman" panose="02020603050405020304" pitchFamily="18" charset="0"/>
                <a:cs typeface="Times New Roman" panose="02020603050405020304" pitchFamily="18" charset="0"/>
              </a:rPr>
              <a:t>-Gagan Khandelwal</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Mayuresh</a:t>
            </a:r>
            <a:r>
              <a:rPr lang="en-US" dirty="0">
                <a:latin typeface="Times New Roman" panose="02020603050405020304" pitchFamily="18" charset="0"/>
                <a:cs typeface="Times New Roman" panose="02020603050405020304" pitchFamily="18" charset="0"/>
              </a:rPr>
              <a:t> Patil</a:t>
            </a:r>
          </a:p>
          <a:p>
            <a:r>
              <a:rPr lang="en-US" dirty="0">
                <a:latin typeface="Times New Roman" panose="02020603050405020304" pitchFamily="18" charset="0"/>
                <a:cs typeface="Times New Roman" panose="02020603050405020304" pitchFamily="18" charset="0"/>
              </a:rPr>
              <a:t>-Vivek Singh</a:t>
            </a:r>
          </a:p>
          <a:p>
            <a:r>
              <a:rPr lang="en-US" dirty="0">
                <a:latin typeface="Times New Roman" panose="02020603050405020304" pitchFamily="18" charset="0"/>
                <a:cs typeface="Times New Roman" panose="02020603050405020304" pitchFamily="18" charset="0"/>
              </a:rPr>
              <a:t>-Yashraj Modani</a:t>
            </a:r>
          </a:p>
        </p:txBody>
      </p:sp>
    </p:spTree>
    <p:extLst>
      <p:ext uri="{BB962C8B-B14F-4D97-AF65-F5344CB8AC3E}">
        <p14:creationId xmlns:p14="http://schemas.microsoft.com/office/powerpoint/2010/main" val="286764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pPr algn="just" rtl="0"/>
            <a:r>
              <a:rPr lang="en-US" sz="2600" dirty="0">
                <a:latin typeface="Times New Roman" panose="02020603050405020304" pitchFamily="18" charset="0"/>
                <a:cs typeface="Times New Roman" panose="02020603050405020304" pitchFamily="18" charset="0"/>
              </a:rPr>
              <a:t>The task of rotation classification involves determining the angle by which an image has been rotated and assigning it to one of four discrete classes:</a:t>
            </a:r>
          </a:p>
          <a:p>
            <a:pPr lvl="1" algn="just"/>
            <a:endParaRPr lang="en-US" sz="2200" dirty="0">
              <a:latin typeface="Times New Roman" panose="02020603050405020304" pitchFamily="18" charset="0"/>
              <a:cs typeface="Times New Roman" panose="02020603050405020304" pitchFamily="18" charset="0"/>
            </a:endParaRPr>
          </a:p>
          <a:p>
            <a:pPr algn="just" rtl="0" fontAlgn="base">
              <a:buFont typeface="+mj-lt"/>
              <a:buAutoNum type="arabicPeriod"/>
            </a:pPr>
            <a:r>
              <a:rPr lang="en-US" sz="2600" dirty="0">
                <a:latin typeface="Times New Roman" panose="02020603050405020304" pitchFamily="18" charset="0"/>
                <a:cs typeface="Times New Roman" panose="02020603050405020304" pitchFamily="18" charset="0"/>
              </a:rPr>
              <a:t>0° (rotation between 315° and 45°),</a:t>
            </a:r>
          </a:p>
          <a:p>
            <a:pPr algn="just" rtl="0" fontAlgn="base">
              <a:buFont typeface="+mj-lt"/>
              <a:buAutoNum type="arabicPeriod"/>
            </a:pPr>
            <a:r>
              <a:rPr lang="en-US" sz="2600" dirty="0">
                <a:latin typeface="Times New Roman" panose="02020603050405020304" pitchFamily="18" charset="0"/>
                <a:cs typeface="Times New Roman" panose="02020603050405020304" pitchFamily="18" charset="0"/>
              </a:rPr>
              <a:t>90° (rotation between 45° and 135°),</a:t>
            </a:r>
          </a:p>
          <a:p>
            <a:pPr algn="just" rtl="0" fontAlgn="base">
              <a:buFont typeface="+mj-lt"/>
              <a:buAutoNum type="arabicPeriod"/>
            </a:pPr>
            <a:r>
              <a:rPr lang="en-US" sz="2600" dirty="0">
                <a:latin typeface="Times New Roman" panose="02020603050405020304" pitchFamily="18" charset="0"/>
                <a:cs typeface="Times New Roman" panose="02020603050405020304" pitchFamily="18" charset="0"/>
              </a:rPr>
              <a:t>180° (rotation between 135° and 225°),</a:t>
            </a:r>
          </a:p>
          <a:p>
            <a:pPr algn="just" rtl="0" fontAlgn="base">
              <a:buFont typeface="+mj-lt"/>
              <a:buAutoNum type="arabicPeriod"/>
            </a:pPr>
            <a:r>
              <a:rPr lang="en-US" sz="2600" dirty="0">
                <a:latin typeface="Times New Roman" panose="02020603050405020304" pitchFamily="18" charset="0"/>
                <a:cs typeface="Times New Roman" panose="02020603050405020304" pitchFamily="18" charset="0"/>
              </a:rPr>
              <a:t>270° (rotation between 225° and 315°).</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3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092"/>
            <a:ext cx="10515600" cy="1325563"/>
          </a:xfrm>
        </p:spPr>
        <p:txBody>
          <a:bodyPr/>
          <a:lstStyle/>
          <a:p>
            <a:pPr algn="ctr"/>
            <a:r>
              <a:rPr lang="en-US" dirty="0">
                <a:latin typeface="Times New Roman" panose="02020603050405020304" pitchFamily="18" charset="0"/>
                <a:cs typeface="Times New Roman" panose="02020603050405020304" pitchFamily="18" charset="0"/>
              </a:rPr>
              <a:t>Objective </a:t>
            </a:r>
          </a:p>
        </p:txBody>
      </p:sp>
      <p:sp>
        <p:nvSpPr>
          <p:cNvPr id="3" name="Rectangle 1">
            <a:extLst>
              <a:ext uri="{FF2B5EF4-FFF2-40B4-BE49-F238E27FC236}">
                <a16:creationId xmlns:a16="http://schemas.microsoft.com/office/drawing/2014/main" id="{6A60A780-5FE4-E476-8E14-4B7835E2899C}"/>
              </a:ext>
            </a:extLst>
          </p:cNvPr>
          <p:cNvSpPr>
            <a:spLocks noGrp="1" noChangeArrowheads="1"/>
          </p:cNvSpPr>
          <p:nvPr>
            <p:ph idx="1"/>
          </p:nvPr>
        </p:nvSpPr>
        <p:spPr bwMode="auto">
          <a:xfrm>
            <a:off x="394372" y="1916975"/>
            <a:ext cx="11403256" cy="4600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rtl="0" fontAlgn="base">
              <a:buNone/>
            </a:pPr>
            <a:r>
              <a:rPr lang="en-US" sz="2600" dirty="0">
                <a:latin typeface="Times New Roman" panose="02020603050405020304" pitchFamily="18" charset="0"/>
                <a:cs typeface="Times New Roman" panose="02020603050405020304" pitchFamily="18" charset="0"/>
              </a:rPr>
              <a:t>The primary objectives of this project are:</a:t>
            </a:r>
          </a:p>
          <a:p>
            <a:pPr algn="just" rtl="0" fontAlgn="base">
              <a:buFont typeface="+mj-lt"/>
              <a:buAutoNum type="arabicPeriod"/>
            </a:pPr>
            <a:r>
              <a:rPr lang="en-US" sz="2600" dirty="0">
                <a:latin typeface="Times New Roman" panose="02020603050405020304" pitchFamily="18" charset="0"/>
                <a:cs typeface="Times New Roman" panose="02020603050405020304" pitchFamily="18" charset="0"/>
              </a:rPr>
              <a:t>Rotation Classification: Develop a deep learning model to classify facial images into four rotation categories.</a:t>
            </a:r>
          </a:p>
          <a:p>
            <a:pPr algn="just" rtl="0" fontAlgn="base">
              <a:buFont typeface="+mj-lt"/>
              <a:buAutoNum type="arabicPeriod"/>
            </a:pPr>
            <a:r>
              <a:rPr lang="en-US" sz="2600" dirty="0">
                <a:latin typeface="Times New Roman" panose="02020603050405020304" pitchFamily="18" charset="0"/>
                <a:cs typeface="Times New Roman" panose="02020603050405020304" pitchFamily="18" charset="0"/>
              </a:rPr>
              <a:t>Robustness: Ensure the model generalizes well to unseen data through dynamic data augmentation techniques.</a:t>
            </a:r>
          </a:p>
          <a:p>
            <a:pPr algn="just" rtl="0" fontAlgn="base">
              <a:buFont typeface="+mj-lt"/>
              <a:buAutoNum type="arabicPeriod"/>
            </a:pPr>
            <a:r>
              <a:rPr lang="en-US" sz="2600" dirty="0">
                <a:latin typeface="Times New Roman" panose="02020603050405020304" pitchFamily="18" charset="0"/>
                <a:cs typeface="Times New Roman" panose="02020603050405020304" pitchFamily="18" charset="0"/>
              </a:rPr>
              <a:t>Model Comparison: Evaluate and compare the performance of multiple architectures, including VGG-16, ResNet-18, ResNet-34, ResNet-50, Vision Transformer (</a:t>
            </a:r>
            <a:r>
              <a:rPr lang="en-US" sz="2600" dirty="0" err="1">
                <a:latin typeface="Times New Roman" panose="02020603050405020304" pitchFamily="18" charset="0"/>
                <a:cs typeface="Times New Roman" panose="02020603050405020304" pitchFamily="18" charset="0"/>
              </a:rPr>
              <a:t>ViT</a:t>
            </a:r>
            <a:r>
              <a:rPr lang="en-US" sz="2600" dirty="0">
                <a:latin typeface="Times New Roman" panose="02020603050405020304" pitchFamily="18" charset="0"/>
                <a:cs typeface="Times New Roman" panose="02020603050405020304" pitchFamily="18" charset="0"/>
              </a:rPr>
              <a:t>), and a custom CNN.</a:t>
            </a:r>
          </a:p>
          <a:p>
            <a:pPr algn="just" fontAlgn="base">
              <a:buFont typeface="+mj-lt"/>
              <a:buAutoNum type="arabicPeriod"/>
            </a:pPr>
            <a:r>
              <a:rPr lang="en-US" sz="2800" b="0" i="0" u="none" strike="noStrike" dirty="0">
                <a:solidFill>
                  <a:srgbClr val="000000"/>
                </a:solidFill>
                <a:effectLst/>
                <a:latin typeface="Times New Roman" panose="02020603050405020304" pitchFamily="18" charset="0"/>
              </a:rPr>
              <a:t>Usability: Created an intuitive web interface with </a:t>
            </a:r>
            <a:r>
              <a:rPr lang="en-US" sz="2800" b="0" i="0" u="none" strike="noStrike" dirty="0" err="1">
                <a:solidFill>
                  <a:srgbClr val="000000"/>
                </a:solidFill>
                <a:effectLst/>
                <a:latin typeface="Times New Roman" panose="02020603050405020304" pitchFamily="18" charset="0"/>
              </a:rPr>
              <a:t>Streamlit</a:t>
            </a:r>
            <a:r>
              <a:rPr lang="en-US" sz="2800" b="0" i="0" u="none" strike="noStrike" dirty="0">
                <a:solidFill>
                  <a:srgbClr val="000000"/>
                </a:solidFill>
                <a:effectLst/>
                <a:latin typeface="Times New Roman" panose="02020603050405020304" pitchFamily="18" charset="0"/>
              </a:rPr>
              <a:t> for end-user interaction.</a:t>
            </a:r>
            <a:endParaRPr lang="en-US" sz="2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2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94392E69-4557-DDAE-0B72-C4C6E174A0F6}"/>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5002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38200" y="1502896"/>
            <a:ext cx="10515600" cy="4351338"/>
          </a:xfrm>
        </p:spPr>
        <p:txBody>
          <a:bodyPr>
            <a:normAutofit/>
          </a:bodyPr>
          <a:lstStyle/>
          <a:p>
            <a:pPr algn="just" eaLnBrk="0" fontAlgn="base" hangingPunct="0">
              <a:lnSpc>
                <a:spcPct val="110000"/>
              </a:lnSpc>
              <a:spcBef>
                <a:spcPct val="0"/>
              </a:spcBef>
              <a:spcAft>
                <a:spcPct val="0"/>
              </a:spcAft>
            </a:pPr>
            <a:r>
              <a:rPr lang="en-US" sz="2200" dirty="0">
                <a:latin typeface="Times New Roman" panose="02020603050405020304" pitchFamily="18" charset="0"/>
                <a:cs typeface="Times New Roman" panose="02020603050405020304" pitchFamily="18" charset="0"/>
              </a:rPr>
              <a:t>Face Detection &amp; Preprocessing: MTCNN is used to detect faces from images, followed by resizing, normalization, and rotation augmentation (0°, 90°, 180°, 270°).</a:t>
            </a:r>
          </a:p>
          <a:p>
            <a:pPr algn="just" eaLnBrk="0" fontAlgn="base" hangingPunct="0">
              <a:lnSpc>
                <a:spcPct val="110000"/>
              </a:lnSpc>
              <a:spcBef>
                <a:spcPct val="0"/>
              </a:spcBef>
              <a:spcAft>
                <a:spcPct val="0"/>
              </a:spcAft>
            </a:pPr>
            <a:r>
              <a:rPr lang="en-US" sz="2200" dirty="0">
                <a:latin typeface="Times New Roman" panose="02020603050405020304" pitchFamily="18" charset="0"/>
                <a:cs typeface="Times New Roman" panose="02020603050405020304" pitchFamily="18" charset="0"/>
              </a:rPr>
              <a:t>Deep Learning-Based Classification: Various models (VGG16, ResNet18, ResNet34, ResNet50) are trained to classify face orientation accurately.</a:t>
            </a:r>
          </a:p>
          <a:p>
            <a:pPr algn="just" eaLnBrk="0" fontAlgn="base" hangingPunct="0">
              <a:lnSpc>
                <a:spcPct val="110000"/>
              </a:lnSpc>
              <a:spcBef>
                <a:spcPct val="0"/>
              </a:spcBef>
              <a:spcAft>
                <a:spcPct val="0"/>
              </a:spcAft>
            </a:pPr>
            <a:r>
              <a:rPr lang="en-US" sz="2200" dirty="0">
                <a:latin typeface="Times New Roman" panose="02020603050405020304" pitchFamily="18" charset="0"/>
                <a:cs typeface="Times New Roman" panose="02020603050405020304" pitchFamily="18" charset="0"/>
              </a:rPr>
              <a:t>Performance Benchmarking: The </a:t>
            </a:r>
            <a:r>
              <a:rPr lang="en-US" sz="2200" dirty="0" err="1">
                <a:latin typeface="Times New Roman" panose="02020603050405020304" pitchFamily="18" charset="0"/>
                <a:cs typeface="Times New Roman" panose="02020603050405020304" pitchFamily="18" charset="0"/>
              </a:rPr>
              <a:t>CelebA</a:t>
            </a:r>
            <a:r>
              <a:rPr lang="en-US" sz="2200" dirty="0">
                <a:latin typeface="Times New Roman" panose="02020603050405020304" pitchFamily="18" charset="0"/>
                <a:cs typeface="Times New Roman" panose="02020603050405020304" pitchFamily="18" charset="0"/>
              </a:rPr>
              <a:t> dataset is used for training, while the Human Faces dataset from Kaggle (7,219 images) is used for benchmarking to select the best model.</a:t>
            </a:r>
          </a:p>
          <a:p>
            <a:pPr algn="just" eaLnBrk="0" fontAlgn="base" hangingPunct="0">
              <a:lnSpc>
                <a:spcPct val="110000"/>
              </a:lnSpc>
              <a:spcBef>
                <a:spcPct val="0"/>
              </a:spcBef>
              <a:spcAft>
                <a:spcPct val="0"/>
              </a:spcAft>
            </a:pPr>
            <a:r>
              <a:rPr lang="en-US" sz="2200" dirty="0">
                <a:latin typeface="Times New Roman" panose="02020603050405020304" pitchFamily="18" charset="0"/>
                <a:cs typeface="Times New Roman" panose="02020603050405020304" pitchFamily="18" charset="0"/>
              </a:rPr>
              <a:t>Evaluation &amp; Optimization: Accuracy, confusion matrix, and loss metrics are analyzed, and hyperparameters are fine-tuned for improved performance.</a:t>
            </a:r>
          </a:p>
        </p:txBody>
      </p:sp>
    </p:spTree>
    <p:extLst>
      <p:ext uri="{BB962C8B-B14F-4D97-AF65-F5344CB8AC3E}">
        <p14:creationId xmlns:p14="http://schemas.microsoft.com/office/powerpoint/2010/main" val="257584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6718"/>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System Architecture &amp; Workflow</a:t>
            </a:r>
          </a:p>
        </p:txBody>
      </p:sp>
      <p:sp>
        <p:nvSpPr>
          <p:cNvPr id="4" name="Rectangle 1"/>
          <p:cNvSpPr>
            <a:spLocks noGrp="1" noChangeArrowheads="1"/>
          </p:cNvSpPr>
          <p:nvPr>
            <p:ph idx="1"/>
          </p:nvPr>
        </p:nvSpPr>
        <p:spPr bwMode="auto">
          <a:xfrm>
            <a:off x="838199" y="1215248"/>
            <a:ext cx="10515600" cy="5365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System Architecture</a:t>
            </a:r>
          </a:p>
          <a:p>
            <a:pPr>
              <a:buFont typeface="+mj-lt"/>
              <a:buAutoNum type="arabicPeriod"/>
            </a:pPr>
            <a:r>
              <a:rPr lang="en-US" b="1" dirty="0"/>
              <a:t>Input Image</a:t>
            </a:r>
            <a:r>
              <a:rPr lang="en-US" dirty="0"/>
              <a:t>: Face images from the </a:t>
            </a:r>
            <a:r>
              <a:rPr lang="en-US" dirty="0" err="1"/>
              <a:t>CelebA</a:t>
            </a:r>
            <a:r>
              <a:rPr lang="en-US" dirty="0"/>
              <a:t> and Human Faces datasets.</a:t>
            </a:r>
          </a:p>
          <a:p>
            <a:pPr>
              <a:buFont typeface="+mj-lt"/>
              <a:buAutoNum type="arabicPeriod"/>
            </a:pPr>
            <a:r>
              <a:rPr lang="en-US" b="1" dirty="0"/>
              <a:t>Face Detection</a:t>
            </a:r>
            <a:r>
              <a:rPr lang="en-US" dirty="0"/>
              <a:t>: MTCNN is used to detect and extract faces from images.</a:t>
            </a:r>
          </a:p>
          <a:p>
            <a:pPr>
              <a:buFont typeface="+mj-lt"/>
              <a:buAutoNum type="arabicPeriod"/>
            </a:pPr>
            <a:r>
              <a:rPr lang="en-US" b="1" dirty="0"/>
              <a:t>Preprocessing</a:t>
            </a:r>
            <a:r>
              <a:rPr lang="en-US" dirty="0"/>
              <a:t>: Images are resized, normalized, and rotated into four classes (0°, 90°, 180°, 270°).</a:t>
            </a:r>
          </a:p>
          <a:p>
            <a:pPr>
              <a:buFont typeface="+mj-lt"/>
              <a:buAutoNum type="arabicPeriod"/>
            </a:pPr>
            <a:r>
              <a:rPr lang="en-US" b="1" dirty="0"/>
              <a:t>Feature</a:t>
            </a:r>
            <a:r>
              <a:rPr lang="en-US" dirty="0"/>
              <a:t> </a:t>
            </a:r>
            <a:r>
              <a:rPr lang="en-US" b="1" dirty="0"/>
              <a:t>Extraction &amp; Classification</a:t>
            </a:r>
            <a:r>
              <a:rPr lang="en-US" dirty="0"/>
              <a:t>: Deep learning models (VGG16, ResNet18, ResNet34, ResNet50) classify face rotation.</a:t>
            </a:r>
          </a:p>
          <a:p>
            <a:pPr>
              <a:buFont typeface="+mj-lt"/>
              <a:buAutoNum type="arabicPeriod"/>
            </a:pPr>
            <a:r>
              <a:rPr lang="en-US" b="1" dirty="0"/>
              <a:t>Model Evaluation</a:t>
            </a:r>
            <a:r>
              <a:rPr lang="en-US" dirty="0"/>
              <a:t>: Accuracy, loss, and confusion matrix are analyzed to select the best model.</a:t>
            </a:r>
          </a:p>
          <a:p>
            <a:pPr marL="0" marR="0" lvl="0" indent="0" algn="l" defTabSz="914400" rtl="0" eaLnBrk="0" fontAlgn="base" latinLnBrk="0" hangingPunct="0">
              <a:lnSpc>
                <a:spcPct val="150000"/>
              </a:lnSpc>
              <a:spcBef>
                <a:spcPct val="0"/>
              </a:spcBef>
              <a:spcAft>
                <a:spcPct val="0"/>
              </a:spcAft>
              <a:buClrTx/>
              <a:buSzTx/>
              <a:buNone/>
              <a:tabLst/>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77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0ECE-435D-126C-5C78-5B2A9E9199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86AC84-9F23-802B-09F8-F8E5E24CBF28}"/>
              </a:ext>
            </a:extLst>
          </p:cNvPr>
          <p:cNvSpPr>
            <a:spLocks noGrp="1"/>
          </p:cNvSpPr>
          <p:nvPr>
            <p:ph idx="1"/>
          </p:nvPr>
        </p:nvSpPr>
        <p:spPr/>
        <p:txBody>
          <a:bodyPr/>
          <a:lstStyle/>
          <a:p>
            <a:r>
              <a:rPr lang="en-US" sz="2800" b="1" dirty="0"/>
              <a:t>Workflow</a:t>
            </a:r>
          </a:p>
          <a:p>
            <a:pPr>
              <a:buFont typeface="+mj-lt"/>
              <a:buAutoNum type="arabicPeriod"/>
            </a:pPr>
            <a:r>
              <a:rPr lang="en-US" sz="2800" b="1" dirty="0"/>
              <a:t>Dataset Loading &amp; Preprocessing:</a:t>
            </a:r>
            <a:r>
              <a:rPr lang="en-US" sz="2800" dirty="0"/>
              <a:t> Face detection, resizing, normalization, and augmentation.</a:t>
            </a:r>
          </a:p>
          <a:p>
            <a:pPr>
              <a:buFont typeface="+mj-lt"/>
              <a:buAutoNum type="arabicPeriod"/>
            </a:pPr>
            <a:r>
              <a:rPr lang="en-US" sz="2800" b="1" dirty="0"/>
              <a:t>Model Training:</a:t>
            </a:r>
            <a:r>
              <a:rPr lang="en-US" sz="2800" dirty="0"/>
              <a:t> Training multiple deep learning models with rotation-labeled images.</a:t>
            </a:r>
          </a:p>
          <a:p>
            <a:pPr>
              <a:buFont typeface="+mj-lt"/>
              <a:buAutoNum type="arabicPeriod"/>
            </a:pPr>
            <a:r>
              <a:rPr lang="en-US" sz="2800" b="1" dirty="0"/>
              <a:t>Evaluation &amp; Benchmarking:</a:t>
            </a:r>
            <a:r>
              <a:rPr lang="en-US" sz="2800" dirty="0"/>
              <a:t> Testing on the Kaggle Human Faces dataset for model selection.</a:t>
            </a:r>
          </a:p>
          <a:p>
            <a:pPr>
              <a:buFont typeface="+mj-lt"/>
              <a:buAutoNum type="arabicPeriod"/>
            </a:pPr>
            <a:r>
              <a:rPr lang="en-US" sz="2800" b="1" dirty="0"/>
              <a:t>Final Model Deployment:</a:t>
            </a:r>
            <a:r>
              <a:rPr lang="en-US" sz="2800" dirty="0"/>
              <a:t> Best-performing model is used for real-world classification tasks.</a:t>
            </a:r>
          </a:p>
          <a:p>
            <a:endParaRPr lang="en-IN" dirty="0"/>
          </a:p>
        </p:txBody>
      </p:sp>
    </p:spTree>
    <p:extLst>
      <p:ext uri="{BB962C8B-B14F-4D97-AF65-F5344CB8AC3E}">
        <p14:creationId xmlns:p14="http://schemas.microsoft.com/office/powerpoint/2010/main" val="422019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 Interface-</a:t>
            </a:r>
          </a:p>
        </p:txBody>
      </p:sp>
      <p:pic>
        <p:nvPicPr>
          <p:cNvPr id="6" name="Content Placeholder 5" descr="A screenshot of a computer&#10;&#10;AI-generated content may be incorrect.">
            <a:extLst>
              <a:ext uri="{FF2B5EF4-FFF2-40B4-BE49-F238E27FC236}">
                <a16:creationId xmlns:a16="http://schemas.microsoft.com/office/drawing/2014/main" id="{7E1D7B45-B1D5-5A16-2487-81F73BDD7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739" y="2236423"/>
            <a:ext cx="8277677" cy="4087259"/>
          </a:xfrm>
        </p:spPr>
      </p:pic>
    </p:spTree>
    <p:extLst>
      <p:ext uri="{BB962C8B-B14F-4D97-AF65-F5344CB8AC3E}">
        <p14:creationId xmlns:p14="http://schemas.microsoft.com/office/powerpoint/2010/main" val="15433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 &amp; Future Scope</a:t>
            </a:r>
          </a:p>
        </p:txBody>
      </p:sp>
      <p:sp>
        <p:nvSpPr>
          <p:cNvPr id="4" name="Rectangle 1"/>
          <p:cNvSpPr>
            <a:spLocks noGrp="1" noChangeArrowheads="1"/>
          </p:cNvSpPr>
          <p:nvPr>
            <p:ph idx="1"/>
          </p:nvPr>
        </p:nvSpPr>
        <p:spPr bwMode="auto">
          <a:xfrm>
            <a:off x="1263720" y="1324923"/>
            <a:ext cx="10090079" cy="534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a:p>
            <a:r>
              <a:rPr lang="en-US" dirty="0"/>
              <a:t>The proposed system effectively classifies face orientations (0°, 90°, 180°, 270°) using deep learning models, with MTCNN for face detection and preprocessing. Benchmarking on the Human Faces dataset ensures optimal model selection. The system demonstrates high accuracy, making it useful for biometric authentication, surveillance, and image alignment.</a:t>
            </a:r>
          </a:p>
          <a:p>
            <a:pPr marL="0" indent="0">
              <a:buNone/>
            </a:pPr>
            <a:r>
              <a:rPr lang="en-US" b="1" dirty="0"/>
              <a:t>Future Scope -</a:t>
            </a:r>
          </a:p>
          <a:p>
            <a:pPr>
              <a:buFont typeface="Arial" panose="020B0604020202020204" pitchFamily="34" charset="0"/>
              <a:buChar char="•"/>
            </a:pPr>
            <a:r>
              <a:rPr lang="en-US" dirty="0"/>
              <a:t>Improve accuracy with advanced models like </a:t>
            </a:r>
            <a:r>
              <a:rPr lang="en-US" dirty="0" err="1"/>
              <a:t>Swin</a:t>
            </a:r>
            <a:r>
              <a:rPr lang="en-US" dirty="0"/>
              <a:t> Transformer.</a:t>
            </a:r>
          </a:p>
          <a:p>
            <a:pPr>
              <a:buFont typeface="Arial" panose="020B0604020202020204" pitchFamily="34" charset="0"/>
              <a:buChar char="•"/>
            </a:pPr>
            <a:r>
              <a:rPr lang="en-US" dirty="0"/>
              <a:t>Optimize for real-time applications in surveillance and AR/VR.</a:t>
            </a:r>
          </a:p>
          <a:p>
            <a:pPr>
              <a:buFont typeface="Arial" panose="020B0604020202020204" pitchFamily="34" charset="0"/>
              <a:buChar char="•"/>
            </a:pPr>
            <a:r>
              <a:rPr lang="en-US" dirty="0"/>
              <a:t>Extend classification to arbitrary face rotations.</a:t>
            </a:r>
          </a:p>
          <a:p>
            <a:pPr>
              <a:buFont typeface="Arial" panose="020B0604020202020204" pitchFamily="34" charset="0"/>
              <a:buChar char="•"/>
            </a:pPr>
            <a:r>
              <a:rPr lang="en-US" dirty="0"/>
              <a:t>Train on larger datasets for better generalization.</a:t>
            </a:r>
          </a:p>
        </p:txBody>
      </p:sp>
    </p:spTree>
    <p:extLst>
      <p:ext uri="{BB962C8B-B14F-4D97-AF65-F5344CB8AC3E}">
        <p14:creationId xmlns:p14="http://schemas.microsoft.com/office/powerpoint/2010/main" val="118917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661637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546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Face Rotation Classification </vt:lpstr>
      <vt:lpstr>Problem Statement</vt:lpstr>
      <vt:lpstr>Objective </vt:lpstr>
      <vt:lpstr>Proposed System</vt:lpstr>
      <vt:lpstr>System Architecture &amp; Workflow</vt:lpstr>
      <vt:lpstr>PowerPoint Presentation</vt:lpstr>
      <vt:lpstr>User Interface-</vt:lpstr>
      <vt:lpstr>Conclusion &amp; 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Based Apache Spark Optimization</dc:title>
  <dc:creator>Microsoft account</dc:creator>
  <cp:lastModifiedBy>Adskn01164</cp:lastModifiedBy>
  <cp:revision>14</cp:revision>
  <dcterms:created xsi:type="dcterms:W3CDTF">2025-02-09T19:56:05Z</dcterms:created>
  <dcterms:modified xsi:type="dcterms:W3CDTF">2025-02-10T08:33:33Z</dcterms:modified>
</cp:coreProperties>
</file>