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0" r:id="rId1"/>
  </p:sldMasterIdLst>
  <p:sldIdLst>
    <p:sldId id="295" r:id="rId2"/>
    <p:sldId id="257" r:id="rId3"/>
    <p:sldId id="258" r:id="rId4"/>
    <p:sldId id="259" r:id="rId5"/>
    <p:sldId id="296" r:id="rId6"/>
    <p:sldId id="297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1" r:id="rId24"/>
    <p:sldId id="282" r:id="rId25"/>
    <p:sldId id="283" r:id="rId26"/>
    <p:sldId id="286" r:id="rId27"/>
    <p:sldId id="287" r:id="rId28"/>
    <p:sldId id="288" r:id="rId29"/>
    <p:sldId id="289" r:id="rId30"/>
    <p:sldId id="291" r:id="rId31"/>
    <p:sldId id="292" r:id="rId32"/>
    <p:sldId id="293" r:id="rId33"/>
    <p:sldId id="298" r:id="rId34"/>
    <p:sldId id="294" r:id="rId3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6441" autoAdjust="0"/>
  </p:normalViewPr>
  <p:slideViewPr>
    <p:cSldViewPr>
      <p:cViewPr varScale="1">
        <p:scale>
          <a:sx n="63" d="100"/>
          <a:sy n="63" d="100"/>
        </p:scale>
        <p:origin x="-522" y="-10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26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10387963" y="5038579"/>
            <a:ext cx="1892949" cy="1725637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720726" y="776289"/>
            <a:ext cx="10750549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720726" y="2250280"/>
            <a:ext cx="10750549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828800" y="6012657"/>
            <a:ext cx="77216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D8BD707-D9CF-40AE-B4C6-C98DA3205C09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828800" y="5650705"/>
            <a:ext cx="77216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189663" y="5752308"/>
            <a:ext cx="67056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381000"/>
            <a:ext cx="2540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88608" y="6480048"/>
            <a:ext cx="28448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480970"/>
            <a:ext cx="5680075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9379" y="7035"/>
            <a:ext cx="12173243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10387963" y="93786"/>
            <a:ext cx="1892949" cy="1725637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4176" y="6477000"/>
            <a:ext cx="2844800" cy="3048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501" y="6480970"/>
            <a:ext cx="5680075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68075" y="809625"/>
            <a:ext cx="670560" cy="300831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8625059" y="9381"/>
            <a:ext cx="3563815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5"/>
            <a:ext cx="12182621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71465"/>
            <a:ext cx="9652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633536"/>
            <a:ext cx="51816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22438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22438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48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480969"/>
            <a:ext cx="5680075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19360" y="6480969"/>
            <a:ext cx="67056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931" y="290732"/>
            <a:ext cx="14224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0008" y="290732"/>
            <a:ext cx="774699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820008" y="3427124"/>
            <a:ext cx="774699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696307" y="290732"/>
            <a:ext cx="9144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6307" y="3427124"/>
            <a:ext cx="9144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0736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9600" y="6480969"/>
            <a:ext cx="5681472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119360" y="6483096"/>
            <a:ext cx="670560" cy="301752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48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481891"/>
            <a:ext cx="5680075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19360" y="6480969"/>
            <a:ext cx="67056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367664"/>
            <a:ext cx="12192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514475" y="367664"/>
            <a:ext cx="32512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868333" y="320040"/>
            <a:ext cx="7034784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71968" y="6556248"/>
            <a:ext cx="284480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14475" y="6556248"/>
            <a:ext cx="6857493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14101" y="6556248"/>
            <a:ext cx="670560" cy="301752"/>
          </a:xfrm>
        </p:spPr>
        <p:txBody>
          <a:bodyPr/>
          <a:lstStyle>
            <a:lvl1pPr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50896"/>
            <a:ext cx="12192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17649" y="373966"/>
            <a:ext cx="9777984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0" y="5867400"/>
            <a:ext cx="9777984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44256" y="6556248"/>
            <a:ext cx="280416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60576" y="6557169"/>
            <a:ext cx="6597429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56256" y="6556248"/>
            <a:ext cx="487680" cy="301752"/>
          </a:xfrm>
        </p:spPr>
        <p:txBody>
          <a:bodyPr/>
          <a:lstStyle>
            <a:lvl1pPr algn="ctr"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9379" y="14069"/>
            <a:ext cx="12173243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5"/>
            <a:ext cx="12182621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8625059" y="4948410"/>
            <a:ext cx="3563815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882808"/>
            <a:ext cx="109728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388608" y="6480969"/>
            <a:ext cx="28448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481891"/>
            <a:ext cx="5680075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119360" y="6480969"/>
            <a:ext cx="67056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04644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31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000000"/>
              </a:solidFill>
              <a:effectLst>
                <a:outerShdw blurRad="50800" algn="tl" rotWithShape="0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31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000000"/>
              </a:solidFill>
              <a:effectLst>
                <a:outerShdw blurRad="50800" algn="tl" rotWithShape="0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94400" y="3505201"/>
            <a:ext cx="497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Made By : - </a:t>
            </a:r>
            <a:r>
              <a:rPr lang="en-IN" dirty="0" err="1" smtClean="0"/>
              <a:t>Yash</a:t>
            </a:r>
            <a:r>
              <a:rPr lang="en-IN" dirty="0" smtClean="0"/>
              <a:t> Rajput</a:t>
            </a:r>
          </a:p>
          <a:p>
            <a:r>
              <a:rPr lang="en-IN" dirty="0" smtClean="0"/>
              <a:t>Department :- </a:t>
            </a:r>
            <a:r>
              <a:rPr lang="en-IN" dirty="0" err="1" smtClean="0"/>
              <a:t>Btech</a:t>
            </a:r>
            <a:endParaRPr lang="en-IN" dirty="0" smtClean="0"/>
          </a:p>
          <a:p>
            <a:r>
              <a:rPr lang="en-IN" dirty="0" smtClean="0"/>
              <a:t>Branch :- Computer Science</a:t>
            </a:r>
          </a:p>
          <a:p>
            <a:r>
              <a:rPr lang="en-IN" dirty="0" smtClean="0"/>
              <a:t>Year </a:t>
            </a:r>
            <a:r>
              <a:rPr lang="en-IN" smtClean="0"/>
              <a:t>:- 3rd</a:t>
            </a:r>
            <a:endParaRPr lang="en-I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524000" y="152400"/>
            <a:ext cx="77216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Project  Presentation For </a:t>
            </a:r>
          </a:p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Topic Approval</a:t>
            </a:r>
          </a:p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“HealthCare Medical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Chatbot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”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 smtClean="0"/>
          </a:p>
          <a:p>
            <a:pPr algn="ctr"/>
            <a:r>
              <a:rPr lang="en-US" sz="1400" dirty="0" smtClean="0"/>
              <a:t>Submitted  </a:t>
            </a:r>
            <a:r>
              <a:rPr lang="en-US" sz="1400" dirty="0" smtClean="0"/>
              <a:t>to  Computer  </a:t>
            </a:r>
            <a:r>
              <a:rPr lang="en-US" sz="1400" dirty="0" smtClean="0"/>
              <a:t>Science Engineering </a:t>
            </a:r>
            <a:r>
              <a:rPr lang="en-US" sz="1400" dirty="0" smtClean="0"/>
              <a:t>Department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08000" y="5181600"/>
            <a:ext cx="1076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Rakshpal</a:t>
            </a:r>
            <a:r>
              <a:rPr lang="en-US" sz="1400" dirty="0" smtClean="0"/>
              <a:t> </a:t>
            </a:r>
            <a:r>
              <a:rPr lang="en-US" sz="1400" dirty="0" err="1" smtClean="0"/>
              <a:t>Bahadur</a:t>
            </a:r>
            <a:r>
              <a:rPr lang="en-US" sz="1400" dirty="0" smtClean="0"/>
              <a:t> College of Engineering and Technology, Bareilly</a:t>
            </a:r>
            <a:endParaRPr lang="en-US" sz="1400" dirty="0" smtClean="0"/>
          </a:p>
          <a:p>
            <a:pPr algn="ctr"/>
            <a:r>
              <a:rPr lang="en-US" sz="1400" dirty="0" smtClean="0"/>
              <a:t>        Dr APJ Abdul </a:t>
            </a:r>
            <a:r>
              <a:rPr lang="en-US" sz="1400" dirty="0" err="1" smtClean="0"/>
              <a:t>Kalam</a:t>
            </a:r>
            <a:r>
              <a:rPr lang="en-US" sz="1400" dirty="0" smtClean="0"/>
              <a:t> Technical </a:t>
            </a:r>
            <a:r>
              <a:rPr lang="en-US" sz="1400" dirty="0" err="1" smtClean="0"/>
              <a:t>University,U.P,Lucknow</a:t>
            </a:r>
            <a:r>
              <a:rPr lang="en-US" sz="1400" dirty="0" smtClean="0"/>
              <a:t>,</a:t>
            </a:r>
          </a:p>
          <a:p>
            <a:pPr algn="ctr"/>
            <a:r>
              <a:rPr lang="en-US" sz="1400" dirty="0" smtClean="0"/>
              <a:t>           </a:t>
            </a:r>
            <a:r>
              <a:rPr lang="en-US" sz="1400" smtClean="0"/>
              <a:t>September </a:t>
            </a:r>
            <a:r>
              <a:rPr lang="en-US" sz="1400" smtClean="0"/>
              <a:t>2020.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050" y="2133600"/>
            <a:ext cx="2857500" cy="971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4135" y="244856"/>
            <a:ext cx="4420235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5"/>
              <a:t>HOW</a:t>
            </a:r>
            <a:r>
              <a:rPr sz="2800" spc="-145"/>
              <a:t> </a:t>
            </a:r>
            <a:r>
              <a:rPr lang="en-US" sz="2800" spc="-35" dirty="0" smtClean="0"/>
              <a:t>does the system </a:t>
            </a:r>
            <a:r>
              <a:rPr sz="2800" spc="-114" smtClean="0"/>
              <a:t> </a:t>
            </a:r>
            <a:r>
              <a:rPr sz="2800" spc="-35" dirty="0"/>
              <a:t>WORKS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77469" y="1168402"/>
            <a:ext cx="5327651" cy="439928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715" indent="-287020" algn="just">
              <a:lnSpc>
                <a:spcPct val="100000"/>
              </a:lnSpc>
              <a:spcBef>
                <a:spcPts val="994"/>
              </a:spcBef>
              <a:tabLst>
                <a:tab pos="299720" algn="l"/>
              </a:tabLst>
            </a:pPr>
            <a:endParaRPr lang="en-US" sz="2000" dirty="0" smtClean="0">
              <a:solidFill>
                <a:srgbClr val="FFFFFF"/>
              </a:solidFill>
              <a:latin typeface="Calibri"/>
              <a:cs typeface="Calibri"/>
            </a:endParaRPr>
          </a:p>
          <a:p>
            <a:pPr marL="299085" marR="5715" indent="-287020" algn="just">
              <a:lnSpc>
                <a:spcPct val="100000"/>
              </a:lnSpc>
              <a:spcBef>
                <a:spcPts val="994"/>
              </a:spcBef>
              <a:tabLst>
                <a:tab pos="299720" algn="l"/>
              </a:tabLst>
            </a:pPr>
            <a:r>
              <a:rPr lang="en-US"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alibri"/>
                <a:cs typeface="Calibri"/>
              </a:rPr>
              <a:t>    </a:t>
            </a:r>
            <a:r>
              <a:rPr sz="2000" smtClean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advanced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machine learning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algorithms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000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natural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language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processing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enabled,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these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chatbots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create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maps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linking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symptoms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diseases.</a:t>
            </a:r>
            <a:endParaRPr sz="2000">
              <a:latin typeface="Calibri"/>
              <a:cs typeface="Calibri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299720" algn="l"/>
              </a:tabLst>
            </a:pPr>
            <a:r>
              <a:rPr sz="2000" spc="-5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0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spc="-5" smtClean="0">
                <a:solidFill>
                  <a:srgbClr val="FFFFFF"/>
                </a:solidFill>
                <a:latin typeface="Calibri"/>
                <a:cs typeface="Calibri"/>
              </a:rPr>
              <a:t>n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the industry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medical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care,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ask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some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standard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questions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and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help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profile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based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age,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sex,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and medical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history.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They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record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user's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history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analyze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symptoms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user's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inputs.</a:t>
            </a:r>
            <a:endParaRPr sz="2000">
              <a:latin typeface="Calibri"/>
              <a:cs typeface="Calibri"/>
            </a:endParaRPr>
          </a:p>
          <a:p>
            <a:pPr marL="299085" marR="6985" indent="-287020" algn="just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299720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They can also use image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voice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processing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record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match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symptoms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against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000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database.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23788" y="1066800"/>
            <a:ext cx="5937504" cy="55199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8829" y="243334"/>
            <a:ext cx="549211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40"/>
              <a:t>FEATURES</a:t>
            </a:r>
            <a:r>
              <a:rPr sz="2800" spc="-135"/>
              <a:t> </a:t>
            </a:r>
            <a:r>
              <a:rPr sz="2800" spc="-25" smtClean="0"/>
              <a:t>OF</a:t>
            </a:r>
            <a:r>
              <a:rPr lang="en-US" sz="2800" spc="-45" dirty="0" smtClean="0"/>
              <a:t> SYSTEM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24433" y="1208161"/>
            <a:ext cx="5378451" cy="5359159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110"/>
              </a:spcBef>
              <a:buFont typeface="Wingdings"/>
              <a:buChar char=""/>
              <a:tabLst>
                <a:tab pos="299720" algn="l"/>
              </a:tabLst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Intuitive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chatbot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creation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015"/>
              </a:spcBef>
              <a:buFont typeface="Wingdings"/>
              <a:buChar char=""/>
              <a:tabLst>
                <a:tab pos="299720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Bussiness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workflow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integration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994"/>
              </a:spcBef>
              <a:buFont typeface="Wingdings"/>
              <a:buChar char=""/>
              <a:tabLst>
                <a:tab pos="299720" algn="l"/>
              </a:tabLst>
            </a:pP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Natural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language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understanding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994"/>
              </a:spcBef>
              <a:buFont typeface="Wingdings"/>
              <a:buChar char=""/>
              <a:tabLst>
                <a:tab pos="299720" algn="l"/>
              </a:tabLst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Secure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communication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support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010"/>
              </a:spcBef>
              <a:buFont typeface="Wingdings"/>
              <a:buChar char=""/>
              <a:tabLst>
                <a:tab pos="299720" algn="l"/>
              </a:tabLst>
            </a:pP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HIPAA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compliance</a:t>
            </a:r>
            <a:endParaRPr sz="24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spcBef>
                <a:spcPts val="994"/>
              </a:spcBef>
              <a:buFont typeface="Wingdings"/>
              <a:buChar char=""/>
              <a:tabLst>
                <a:tab pos="299720" algn="l"/>
                <a:tab pos="1987550" algn="l"/>
                <a:tab pos="2475230" algn="l"/>
                <a:tab pos="3776979" algn="l"/>
                <a:tab pos="528955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Depl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ym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	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	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ac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bo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k	mess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er	, 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SMS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web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000"/>
              </a:spcBef>
              <a:buFont typeface="Wingdings"/>
              <a:buChar char=""/>
              <a:tabLst>
                <a:tab pos="29972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Chatbot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campaigns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005"/>
              </a:spcBef>
              <a:buFont typeface="Wingdings"/>
              <a:buChar char=""/>
              <a:tabLst>
                <a:tab pos="29972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Support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for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image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000"/>
              </a:spcBef>
              <a:buFont typeface="Wingdings"/>
              <a:buChar char=""/>
              <a:tabLst>
                <a:tab pos="29972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Support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video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chat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994"/>
              </a:spcBef>
              <a:buFont typeface="Wingdings"/>
              <a:buChar char=""/>
              <a:tabLst>
                <a:tab pos="29972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Scalable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expandable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21679" y="1431036"/>
            <a:ext cx="6198108" cy="51419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1940" y="315546"/>
            <a:ext cx="6525259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30" dirty="0"/>
              <a:t>EVOLUTION</a:t>
            </a:r>
            <a:r>
              <a:rPr sz="2400" spc="-120" dirty="0"/>
              <a:t> </a:t>
            </a:r>
            <a:r>
              <a:rPr sz="2400" spc="-15" dirty="0"/>
              <a:t>OF</a:t>
            </a:r>
            <a:r>
              <a:rPr sz="2400" spc="-90" dirty="0"/>
              <a:t> </a:t>
            </a:r>
            <a:r>
              <a:rPr sz="2400" spc="-20" dirty="0"/>
              <a:t>AI</a:t>
            </a:r>
            <a:r>
              <a:rPr sz="2400" spc="-70" dirty="0"/>
              <a:t> </a:t>
            </a:r>
            <a:r>
              <a:rPr sz="2400" spc="-5" dirty="0"/>
              <a:t>IN</a:t>
            </a:r>
            <a:r>
              <a:rPr sz="2400" spc="-90" dirty="0"/>
              <a:t> </a:t>
            </a:r>
            <a:r>
              <a:rPr sz="2400" spc="-40" dirty="0"/>
              <a:t>HEALTHCARE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03987" y="1166318"/>
            <a:ext cx="5299711" cy="30957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72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The evolution of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AIS and its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application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has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vast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spectrum in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healthcare.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most important reason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that there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non-availability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trained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manpower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both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medical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para-medical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fields.</a:t>
            </a:r>
            <a:endParaRPr sz="2400">
              <a:latin typeface="Calibri"/>
              <a:cs typeface="Calibri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1015"/>
              </a:spcBef>
              <a:buClr>
                <a:srgbClr val="FFFFFF"/>
              </a:buClr>
              <a:buFont typeface="Arial MT"/>
              <a:buChar char="•"/>
              <a:tabLst>
                <a:tab pos="553085" algn="l"/>
              </a:tabLst>
            </a:pPr>
            <a:r>
              <a:rPr dirty="0"/>
              <a:t>	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Healthcare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one of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largest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most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rapidly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growing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segments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of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AI,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driven</a:t>
            </a:r>
            <a:r>
              <a:rPr sz="2400" spc="5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predominantly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innovation</a:t>
            </a:r>
            <a:r>
              <a:rPr sz="2400" spc="4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499" y="4221227"/>
            <a:ext cx="359156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1193165" algn="l"/>
                <a:tab pos="2684145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clinical	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research,	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robotic</a:t>
            </a:r>
            <a:endParaRPr sz="2400">
              <a:latin typeface="Calibri"/>
              <a:cs typeface="Calibri"/>
            </a:endParaRPr>
          </a:p>
          <a:p>
            <a:pPr marR="53340" algn="r">
              <a:lnSpc>
                <a:spcPct val="100000"/>
              </a:lnSpc>
            </a:pP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0500" y="4587368"/>
            <a:ext cx="293179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517015" algn="l"/>
                <a:tab pos="1633855" algn="l"/>
                <a:tab pos="2097405" algn="l"/>
                <a:tab pos="2295525" algn="l"/>
              </a:tabLst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assistants	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		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big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alth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		is	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poi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71645" y="4221228"/>
            <a:ext cx="1832611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1670" marR="5080" indent="88265" algn="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nal 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anal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tic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R="6350" algn="r">
              <a:lnSpc>
                <a:spcPct val="100000"/>
              </a:lnSpc>
              <a:tabLst>
                <a:tab pos="532765" algn="l"/>
              </a:tabLst>
            </a:pP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	acce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0500" y="5318861"/>
            <a:ext cx="500951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652270" algn="l"/>
                <a:tab pos="2019935" algn="l"/>
                <a:tab pos="2409825" algn="l"/>
                <a:tab pos="3098800" algn="l"/>
                <a:tab pos="3650615" algn="l"/>
                <a:tab pos="4330065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tme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ts	in	AI	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er	the	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	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ee 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years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85688" y="1100327"/>
            <a:ext cx="6080760" cy="54665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3334" y="-557328"/>
            <a:ext cx="7552055" cy="2505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AI</a:t>
            </a:r>
            <a:r>
              <a:rPr spc="-60" dirty="0"/>
              <a:t> </a:t>
            </a:r>
            <a:r>
              <a:rPr spc="-5" dirty="0"/>
              <a:t>IN</a:t>
            </a:r>
            <a:r>
              <a:rPr spc="-100" dirty="0"/>
              <a:t> </a:t>
            </a:r>
            <a:r>
              <a:rPr spc="-30" dirty="0"/>
              <a:t>GLOBAL</a:t>
            </a:r>
            <a:r>
              <a:rPr spc="-100" dirty="0"/>
              <a:t> </a:t>
            </a:r>
            <a:r>
              <a:rPr spc="-40" dirty="0"/>
              <a:t>HEALTHCARE</a:t>
            </a:r>
            <a:r>
              <a:rPr spc="-105" dirty="0"/>
              <a:t> </a:t>
            </a:r>
            <a:r>
              <a:rPr spc="-35" dirty="0"/>
              <a:t>MARKET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327" y="1252855"/>
            <a:ext cx="5808980" cy="4942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72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Canada,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city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Hamilton’s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health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department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collaborated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IBM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built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AI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capabilities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that can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improve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health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outcomes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and decrease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cost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care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by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leveraging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existing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patient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data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1010"/>
              </a:spcBef>
              <a:buClr>
                <a:srgbClr val="FFFFFF"/>
              </a:buClr>
              <a:buFont typeface="Arial MT"/>
              <a:buChar char="•"/>
              <a:tabLst>
                <a:tab pos="368300" algn="l"/>
              </a:tabLst>
            </a:pPr>
            <a:r>
              <a:rPr dirty="0"/>
              <a:t>	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Chief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Officer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CIO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healthcare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organization are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ready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 engage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AI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platforms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achieve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greater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customer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experience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particularly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as a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recent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survey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HCF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revealed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over</a:t>
            </a:r>
            <a:r>
              <a:rPr sz="2400" spc="5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80%</a:t>
            </a:r>
            <a:r>
              <a:rPr sz="2400" spc="5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australians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comfortable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AI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being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diagnose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common</a:t>
            </a:r>
            <a:r>
              <a:rPr sz="2400" spc="5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medical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problems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are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interpret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test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results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1" y="1272539"/>
            <a:ext cx="5884163" cy="53995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0479" y="193929"/>
            <a:ext cx="706882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5" dirty="0"/>
              <a:t>IMPACT</a:t>
            </a:r>
            <a:r>
              <a:rPr sz="2800" spc="-114" dirty="0"/>
              <a:t> </a:t>
            </a:r>
            <a:r>
              <a:rPr sz="2800" spc="-25" dirty="0"/>
              <a:t>OF</a:t>
            </a:r>
            <a:r>
              <a:rPr sz="2800" spc="-75" dirty="0"/>
              <a:t> </a:t>
            </a:r>
            <a:r>
              <a:rPr sz="2800" spc="-20" dirty="0"/>
              <a:t>AI</a:t>
            </a:r>
            <a:r>
              <a:rPr sz="2800" spc="-75" dirty="0"/>
              <a:t> </a:t>
            </a:r>
            <a:r>
              <a:rPr sz="2800" spc="-5" dirty="0"/>
              <a:t>IN</a:t>
            </a:r>
            <a:r>
              <a:rPr sz="2800" spc="-90" dirty="0"/>
              <a:t> </a:t>
            </a:r>
            <a:r>
              <a:rPr sz="2800" spc="-50" dirty="0"/>
              <a:t>HEALTHCARE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70433" y="1415922"/>
            <a:ext cx="5232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  <a:tab pos="1687195" algn="l"/>
                <a:tab pos="2106295" algn="l"/>
                <a:tab pos="2414270" algn="l"/>
                <a:tab pos="3190240" algn="l"/>
                <a:tab pos="4133215" algn="l"/>
                <a:tab pos="4892675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din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g	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	a	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201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6	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eport	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	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945" y="1745362"/>
            <a:ext cx="2957195" cy="721351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  <a:tabLst>
                <a:tab pos="1173480" algn="l"/>
                <a:tab pos="1295400" algn="l"/>
                <a:tab pos="1463040" algn="l"/>
                <a:tab pos="2406650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ig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ts	,		about	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86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% 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vider		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ani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tions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92093" y="1745361"/>
            <a:ext cx="1812289" cy="721351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44450" marR="5080" indent="-32384">
              <a:lnSpc>
                <a:spcPts val="2590"/>
              </a:lnSpc>
              <a:spcBef>
                <a:spcPts val="425"/>
              </a:spcBef>
              <a:tabLst>
                <a:tab pos="480059" algn="l"/>
                <a:tab pos="681355" algn="l"/>
              </a:tabLst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f	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alth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  a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		c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tly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0433" y="2312289"/>
            <a:ext cx="5232400" cy="1590179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99085">
              <a:lnSpc>
                <a:spcPct val="100000"/>
              </a:lnSpc>
              <a:spcBef>
                <a:spcPts val="820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AI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some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way.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ts val="2735"/>
              </a:lnSpc>
              <a:spcBef>
                <a:spcPts val="72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400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per</a:t>
            </a:r>
            <a:r>
              <a:rPr sz="2400" spc="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world</a:t>
            </a:r>
            <a:r>
              <a:rPr sz="2400" spc="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health</a:t>
            </a:r>
            <a:r>
              <a:rPr sz="2400" spc="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organization</a:t>
            </a:r>
            <a:r>
              <a:rPr sz="2400" spc="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(WHO</a:t>
            </a:r>
            <a:endParaRPr sz="2400">
              <a:latin typeface="Calibri"/>
              <a:cs typeface="Calibri"/>
            </a:endParaRPr>
          </a:p>
          <a:p>
            <a:pPr marL="299085">
              <a:lnSpc>
                <a:spcPts val="2595"/>
              </a:lnSpc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),</a:t>
            </a:r>
            <a:r>
              <a:rPr sz="2400" spc="3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world</a:t>
            </a:r>
            <a:r>
              <a:rPr sz="2400" spc="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sz="2400" spc="3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400" spc="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short</a:t>
            </a:r>
            <a:r>
              <a:rPr sz="2400" spc="3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3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about</a:t>
            </a:r>
            <a:r>
              <a:rPr sz="2400" spc="3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13</a:t>
            </a:r>
            <a:endParaRPr sz="2400">
              <a:latin typeface="Calibri"/>
              <a:cs typeface="Calibri"/>
            </a:endParaRPr>
          </a:p>
          <a:p>
            <a:pPr marL="299085">
              <a:lnSpc>
                <a:spcPts val="2735"/>
              </a:lnSpc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million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healthcare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workers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2035.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0433" y="3975356"/>
            <a:ext cx="5233035" cy="2376163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99085" marR="5080" indent="-287020" algn="just">
              <a:lnSpc>
                <a:spcPct val="90000"/>
              </a:lnSpc>
              <a:spcBef>
                <a:spcPts val="385"/>
              </a:spcBef>
              <a:buFont typeface="Arial MT"/>
              <a:buChar char="•"/>
              <a:tabLst>
                <a:tab pos="299720" algn="l"/>
              </a:tabLst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Developers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have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launched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more than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33,000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facebook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messenger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chatbots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since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April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2016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.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What’s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more, 80% of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frands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across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industries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will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using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chatbots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customers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interactions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by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2020,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according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research conducted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oracle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21680" y="1272539"/>
            <a:ext cx="6079235" cy="52867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846" y="402412"/>
            <a:ext cx="8248015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KEY</a:t>
            </a:r>
            <a:r>
              <a:rPr sz="2800" spc="-90" dirty="0"/>
              <a:t> </a:t>
            </a:r>
            <a:r>
              <a:rPr sz="2800" spc="-10" dirty="0"/>
              <a:t>AI</a:t>
            </a:r>
            <a:r>
              <a:rPr sz="2800" spc="-45" dirty="0"/>
              <a:t> </a:t>
            </a:r>
            <a:r>
              <a:rPr sz="2800" spc="-30" dirty="0"/>
              <a:t>TECHNOLOGIES</a:t>
            </a:r>
            <a:r>
              <a:rPr sz="2800" spc="-90" dirty="0"/>
              <a:t> </a:t>
            </a:r>
            <a:r>
              <a:rPr sz="2800" spc="-30" dirty="0"/>
              <a:t>TRANSFORMING</a:t>
            </a:r>
            <a:r>
              <a:rPr sz="2800" spc="-95" dirty="0"/>
              <a:t> </a:t>
            </a:r>
            <a:r>
              <a:rPr sz="2800" spc="-30" dirty="0"/>
              <a:t>HEALTHCARE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70434" y="2308455"/>
            <a:ext cx="5047615" cy="2494914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75920" indent="-363855">
              <a:lnSpc>
                <a:spcPct val="100000"/>
              </a:lnSpc>
              <a:spcBef>
                <a:spcPts val="1095"/>
              </a:spcBef>
              <a:buSzPct val="96875"/>
              <a:buFont typeface="Wingdings"/>
              <a:buChar char=""/>
              <a:tabLst>
                <a:tab pos="376555" algn="l"/>
              </a:tabLst>
            </a:pP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Natural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language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processing</a:t>
            </a:r>
            <a:endParaRPr sz="3200">
              <a:latin typeface="Calibri"/>
              <a:cs typeface="Calibri"/>
            </a:endParaRPr>
          </a:p>
          <a:p>
            <a:pPr marL="375920" indent="-363855">
              <a:lnSpc>
                <a:spcPct val="100000"/>
              </a:lnSpc>
              <a:spcBef>
                <a:spcPts val="1000"/>
              </a:spcBef>
              <a:buSzPct val="96875"/>
              <a:buFont typeface="Wingdings"/>
              <a:buChar char=""/>
              <a:tabLst>
                <a:tab pos="376555" algn="l"/>
              </a:tabLst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Deep</a:t>
            </a:r>
            <a:r>
              <a:rPr sz="3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endParaRPr sz="3200">
              <a:latin typeface="Calibri"/>
              <a:cs typeface="Calibri"/>
            </a:endParaRPr>
          </a:p>
          <a:p>
            <a:pPr marL="375920" indent="-363855">
              <a:lnSpc>
                <a:spcPct val="100000"/>
              </a:lnSpc>
              <a:spcBef>
                <a:spcPts val="994"/>
              </a:spcBef>
              <a:buSzPct val="96875"/>
              <a:buFont typeface="Wingdings"/>
              <a:buChar char=""/>
              <a:tabLst>
                <a:tab pos="376555" algn="l"/>
              </a:tabLst>
            </a:pP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Context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aware</a:t>
            </a:r>
            <a:r>
              <a:rPr sz="3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processing</a:t>
            </a:r>
            <a:endParaRPr sz="3200">
              <a:latin typeface="Calibri"/>
              <a:cs typeface="Calibri"/>
            </a:endParaRPr>
          </a:p>
          <a:p>
            <a:pPr marL="375920" indent="-363855">
              <a:lnSpc>
                <a:spcPct val="100000"/>
              </a:lnSpc>
              <a:spcBef>
                <a:spcPts val="1010"/>
              </a:spcBef>
              <a:buSzPct val="96875"/>
              <a:buFont typeface="Wingdings"/>
              <a:buChar char=""/>
              <a:tabLst>
                <a:tab pos="376555" algn="l"/>
              </a:tabLst>
            </a:pP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Intelligent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robotics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21680" y="1232916"/>
            <a:ext cx="6079235" cy="52334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1690" y="208231"/>
            <a:ext cx="7969884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35" dirty="0"/>
              <a:t>TECHNIQUES</a:t>
            </a:r>
            <a:r>
              <a:rPr sz="2400" spc="-80" dirty="0"/>
              <a:t> </a:t>
            </a:r>
            <a:r>
              <a:rPr sz="2400" spc="-20" dirty="0"/>
              <a:t>OF</a:t>
            </a:r>
            <a:r>
              <a:rPr sz="2400" spc="-60" dirty="0"/>
              <a:t> </a:t>
            </a:r>
            <a:r>
              <a:rPr sz="2400" spc="-15" dirty="0"/>
              <a:t>A.I</a:t>
            </a:r>
            <a:r>
              <a:rPr sz="2400" spc="-45" dirty="0"/>
              <a:t> </a:t>
            </a:r>
            <a:r>
              <a:rPr sz="2400" spc="-5"/>
              <a:t>IN</a:t>
            </a:r>
            <a:r>
              <a:rPr sz="2400" spc="-60"/>
              <a:t> </a:t>
            </a:r>
            <a:r>
              <a:rPr sz="2400" spc="-35" smtClean="0"/>
              <a:t>HEALTHCARE</a:t>
            </a:r>
            <a:r>
              <a:rPr lang="en-US" sz="2400" spc="-35" dirty="0" smtClean="0"/>
              <a:t> SYSTEM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57023" y="1286334"/>
            <a:ext cx="5661660" cy="513499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390"/>
              </a:spcBef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There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been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a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artificial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intelligence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(AI)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tools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developed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over</a:t>
            </a:r>
            <a:r>
              <a:rPr sz="2400" spc="50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past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decade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Many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these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have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found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their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applications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in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medical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and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health-related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areas. Commonly applied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AI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techniques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be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listed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as: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720"/>
              </a:spcBef>
              <a:buFont typeface="Wingdings"/>
              <a:buChar char=""/>
              <a:tabLst>
                <a:tab pos="299720" algn="l"/>
              </a:tabLst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Neural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networks</a:t>
            </a:r>
            <a:endParaRPr sz="2400">
              <a:latin typeface="Calibri"/>
              <a:cs typeface="Calibri"/>
            </a:endParaRPr>
          </a:p>
          <a:p>
            <a:pPr marL="367665" indent="-355600">
              <a:lnSpc>
                <a:spcPct val="100000"/>
              </a:lnSpc>
              <a:spcBef>
                <a:spcPts val="705"/>
              </a:spcBef>
              <a:buFont typeface="Wingdings"/>
              <a:buChar char=""/>
              <a:tabLst>
                <a:tab pos="368300" algn="l"/>
              </a:tabLst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Fuzzy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logic</a:t>
            </a:r>
            <a:endParaRPr sz="2400">
              <a:latin typeface="Calibri"/>
              <a:cs typeface="Calibri"/>
            </a:endParaRPr>
          </a:p>
          <a:p>
            <a:pPr marL="367665" indent="-355600">
              <a:lnSpc>
                <a:spcPct val="100000"/>
              </a:lnSpc>
              <a:spcBef>
                <a:spcPts val="710"/>
              </a:spcBef>
              <a:buFont typeface="Wingdings"/>
              <a:buChar char=""/>
              <a:tabLst>
                <a:tab pos="36830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Support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vector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machines</a:t>
            </a:r>
            <a:endParaRPr sz="2400">
              <a:latin typeface="Calibri"/>
              <a:cs typeface="Calibri"/>
            </a:endParaRPr>
          </a:p>
          <a:p>
            <a:pPr marL="367665" indent="-355600">
              <a:lnSpc>
                <a:spcPct val="100000"/>
              </a:lnSpc>
              <a:spcBef>
                <a:spcPts val="720"/>
              </a:spcBef>
              <a:buFont typeface="Wingdings"/>
              <a:buChar char=""/>
              <a:tabLst>
                <a:tab pos="368300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Genetic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algorithms</a:t>
            </a:r>
            <a:endParaRPr sz="2400">
              <a:latin typeface="Calibri"/>
              <a:cs typeface="Calibri"/>
            </a:endParaRPr>
          </a:p>
          <a:p>
            <a:pPr marL="367665" indent="-355600">
              <a:lnSpc>
                <a:spcPct val="100000"/>
              </a:lnSpc>
              <a:spcBef>
                <a:spcPts val="710"/>
              </a:spcBef>
              <a:buFont typeface="Wingdings"/>
              <a:buChar char=""/>
              <a:tabLst>
                <a:tab pos="36830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Hybrid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systems</a:t>
            </a:r>
            <a:endParaRPr sz="2400">
              <a:latin typeface="Calibri"/>
              <a:cs typeface="Calibri"/>
            </a:endParaRPr>
          </a:p>
          <a:p>
            <a:pPr marL="12700" marR="5715">
              <a:lnSpc>
                <a:spcPts val="2590"/>
              </a:lnSpc>
              <a:spcBef>
                <a:spcPts val="1035"/>
              </a:spcBef>
              <a:tabLst>
                <a:tab pos="795655" algn="l"/>
                <a:tab pos="1521460" algn="l"/>
                <a:tab pos="2141855" algn="l"/>
                <a:tab pos="2710180" algn="l"/>
                <a:tab pos="3997960" algn="l"/>
                <a:tab pos="4679315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fuz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y	lo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ic	and	the	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ely	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	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supp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rt 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vector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machines.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21553" y="1126236"/>
            <a:ext cx="5591556" cy="55001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2030" y="-95476"/>
            <a:ext cx="7670165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APPLICATIONS</a:t>
            </a:r>
            <a:r>
              <a:rPr spc="-100" dirty="0"/>
              <a:t> </a:t>
            </a:r>
            <a:r>
              <a:rPr spc="-20" dirty="0"/>
              <a:t>OF</a:t>
            </a:r>
            <a:r>
              <a:rPr spc="-65" dirty="0"/>
              <a:t> </a:t>
            </a:r>
            <a:r>
              <a:rPr spc="-15" dirty="0"/>
              <a:t>AI</a:t>
            </a:r>
            <a:r>
              <a:rPr spc="-55" dirty="0"/>
              <a:t> </a:t>
            </a:r>
            <a:r>
              <a:rPr spc="-5" dirty="0"/>
              <a:t>IN</a:t>
            </a:r>
            <a:r>
              <a:rPr spc="-95" dirty="0"/>
              <a:t> </a:t>
            </a:r>
            <a:r>
              <a:rPr spc="-40" dirty="0"/>
              <a:t>HEALTHCARE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416560"/>
            <a:ext cx="4733925" cy="4983416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99085" marR="5080" indent="-28702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Managing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medical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records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and </a:t>
            </a:r>
            <a:r>
              <a:rPr sz="2800" spc="-6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others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Treatment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design</a:t>
            </a:r>
            <a:endParaRPr sz="2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Digital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consultation</a:t>
            </a:r>
            <a:endParaRPr sz="2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Virtual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nurses</a:t>
            </a:r>
            <a:endParaRPr sz="2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Medication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2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Drug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creation</a:t>
            </a:r>
            <a:endParaRPr sz="2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Precision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medicine</a:t>
            </a:r>
            <a:endParaRPr sz="2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Health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monitoring</a:t>
            </a:r>
            <a:endParaRPr sz="2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Healthcare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00345" y="1484375"/>
            <a:ext cx="6219444" cy="51755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3739" y="357073"/>
            <a:ext cx="8230871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35"/>
              <a:t>OBSTACLE</a:t>
            </a:r>
            <a:r>
              <a:rPr sz="2800" spc="-105"/>
              <a:t> </a:t>
            </a:r>
            <a:r>
              <a:rPr sz="2800" spc="-20" smtClean="0"/>
              <a:t>FOR</a:t>
            </a:r>
            <a:r>
              <a:rPr lang="en-US" sz="2800" spc="-95" dirty="0" smtClean="0"/>
              <a:t> THIS SYSTEM </a:t>
            </a:r>
            <a:r>
              <a:rPr sz="2800" spc="-100" smtClean="0"/>
              <a:t> </a:t>
            </a:r>
            <a:r>
              <a:rPr sz="2800" spc="-5" dirty="0"/>
              <a:t>IN</a:t>
            </a:r>
            <a:r>
              <a:rPr sz="2800" spc="-95" dirty="0"/>
              <a:t> </a:t>
            </a:r>
            <a:r>
              <a:rPr sz="2800" spc="-20" dirty="0"/>
              <a:t>THE</a:t>
            </a:r>
            <a:r>
              <a:rPr sz="2800" spc="-85" dirty="0"/>
              <a:t> </a:t>
            </a:r>
            <a:r>
              <a:rPr sz="2800" spc="-30" dirty="0"/>
              <a:t>FUTURE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30505" y="1163574"/>
            <a:ext cx="5273675" cy="5497018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99085" marR="5080" indent="-287020" algn="just">
              <a:lnSpc>
                <a:spcPct val="90000"/>
              </a:lnSpc>
              <a:spcBef>
                <a:spcPts val="385"/>
              </a:spcBef>
              <a:buFont typeface="Wingdings"/>
              <a:buChar char=""/>
              <a:tabLst>
                <a:tab pos="29972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One of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main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hurdles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AI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would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its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adoption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.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Healthcare professionals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would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have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educated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about the need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AI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They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should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also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made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comfortable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work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 an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environment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where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AI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present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Many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doctors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would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not be open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information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provided by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 machine, and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they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would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be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educated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accept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AI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299085" marR="5080" indent="-287020" algn="just">
              <a:lnSpc>
                <a:spcPct val="90000"/>
              </a:lnSpc>
              <a:spcBef>
                <a:spcPts val="1010"/>
              </a:spcBef>
              <a:buFont typeface="Wingdings"/>
              <a:buChar char=""/>
              <a:tabLst>
                <a:tab pos="29972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Compliance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FDA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regulations can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another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major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problem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.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Currently,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AI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being only partially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understood,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amount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importance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has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given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AI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would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also be a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question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lurks</a:t>
            </a:r>
            <a:r>
              <a:rPr sz="24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minds</a:t>
            </a:r>
            <a:r>
              <a:rPr sz="24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FDA</a:t>
            </a:r>
            <a:r>
              <a:rPr sz="24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personnel</a:t>
            </a:r>
            <a:endParaRPr sz="2400">
              <a:latin typeface="Calibri"/>
              <a:cs typeface="Calibri"/>
            </a:endParaRPr>
          </a:p>
          <a:p>
            <a:pPr marL="299085">
              <a:lnSpc>
                <a:spcPts val="2590"/>
              </a:lnSpc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21679" y="1165860"/>
            <a:ext cx="6118860" cy="5526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393848"/>
            <a:ext cx="853440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30" dirty="0"/>
              <a:t>DIFFICULTIES</a:t>
            </a:r>
            <a:r>
              <a:rPr sz="2800" spc="-100" dirty="0"/>
              <a:t> </a:t>
            </a:r>
            <a:r>
              <a:rPr sz="2800" spc="-5" dirty="0"/>
              <a:t>IN</a:t>
            </a:r>
            <a:r>
              <a:rPr sz="2800" spc="-105" dirty="0"/>
              <a:t> </a:t>
            </a:r>
            <a:r>
              <a:rPr sz="2800" spc="-35" dirty="0"/>
              <a:t>HEALTHCARE</a:t>
            </a:r>
            <a:r>
              <a:rPr sz="2800" spc="-110" dirty="0"/>
              <a:t> </a:t>
            </a:r>
            <a:r>
              <a:rPr sz="2800" spc="-20" dirty="0"/>
              <a:t>AI</a:t>
            </a:r>
            <a:r>
              <a:rPr sz="2800" spc="-55" dirty="0"/>
              <a:t> </a:t>
            </a:r>
            <a:r>
              <a:rPr sz="2800" spc="-35" dirty="0"/>
              <a:t>ADOPTION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64363" y="1276604"/>
            <a:ext cx="5337811" cy="830997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  <a:tabLst>
                <a:tab pos="771525" algn="l"/>
                <a:tab pos="2176780" algn="l"/>
                <a:tab pos="2618740" algn="l"/>
                <a:tab pos="4184015" algn="l"/>
                <a:tab pos="4709795" algn="l"/>
              </a:tabLst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try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w  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ways</a:t>
            </a:r>
            <a:r>
              <a:rPr sz="28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improve</a:t>
            </a:r>
            <a:r>
              <a:rPr sz="2800" spc="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diagnostics,</a:t>
            </a:r>
            <a:r>
              <a:rPr sz="2800" spc="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patient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4363" y="2044700"/>
            <a:ext cx="5337811" cy="832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ts val="3190"/>
              </a:lnSpc>
              <a:spcBef>
                <a:spcPts val="95"/>
              </a:spcBef>
              <a:tabLst>
                <a:tab pos="1084580" algn="l"/>
                <a:tab pos="2009775" algn="l"/>
                <a:tab pos="3611879" algn="l"/>
              </a:tabLst>
            </a:pP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care,	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and	financial	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efficiencies.</a:t>
            </a:r>
            <a:endParaRPr sz="2800">
              <a:latin typeface="Calibri"/>
              <a:cs typeface="Calibri"/>
            </a:endParaRPr>
          </a:p>
          <a:p>
            <a:pPr marR="5080" algn="r">
              <a:lnSpc>
                <a:spcPts val="3190"/>
              </a:lnSpc>
            </a:pP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healthcare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4363" y="2428443"/>
            <a:ext cx="4169411" cy="830356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>
              <a:lnSpc>
                <a:spcPts val="3030"/>
              </a:lnSpc>
              <a:spcBef>
                <a:spcPts val="475"/>
              </a:spcBef>
              <a:tabLst>
                <a:tab pos="1806575" algn="l"/>
                <a:tab pos="1951355" algn="l"/>
                <a:tab pos="3049905" algn="l"/>
                <a:tab pos="3514725" algn="l"/>
              </a:tabLst>
            </a:pP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However,	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these	AI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omp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		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end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88154" y="2813050"/>
            <a:ext cx="81216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some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4363" y="3197098"/>
            <a:ext cx="5337811" cy="326580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 algn="just">
              <a:lnSpc>
                <a:spcPts val="3020"/>
              </a:lnSpc>
              <a:spcBef>
                <a:spcPts val="480"/>
              </a:spcBef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significant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challenges</a:t>
            </a:r>
            <a:r>
              <a:rPr sz="2800" spc="6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800" spc="6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regards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widespread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AI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adoption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in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healthcare.</a:t>
            </a:r>
            <a:endParaRPr sz="2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635"/>
              </a:spcBef>
              <a:buSzPct val="96428"/>
              <a:buFont typeface="Wingdings"/>
              <a:buChar char=""/>
              <a:tabLst>
                <a:tab pos="299720" algn="l"/>
              </a:tabLst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Case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 study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conundrum</a:t>
            </a:r>
            <a:endParaRPr sz="2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660"/>
              </a:spcBef>
              <a:buSzPct val="96428"/>
              <a:buFont typeface="Wingdings"/>
              <a:buChar char=""/>
              <a:tabLst>
                <a:tab pos="299720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Black 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box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issue</a:t>
            </a:r>
            <a:endParaRPr sz="2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660"/>
              </a:spcBef>
              <a:buSzPct val="96428"/>
              <a:buFont typeface="Wingdings"/>
              <a:buChar char=""/>
              <a:tabLst>
                <a:tab pos="299720" algn="l"/>
              </a:tabLst>
            </a:pP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Stakeholder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complexities</a:t>
            </a:r>
            <a:endParaRPr sz="2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675"/>
              </a:spcBef>
              <a:buSzPct val="96428"/>
              <a:buFont typeface="Wingdings"/>
              <a:buChar char=""/>
              <a:tabLst>
                <a:tab pos="299720" algn="l"/>
              </a:tabLst>
            </a:pP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Current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trends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1471" y="1272539"/>
            <a:ext cx="6324600" cy="5413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3477" y="152400"/>
            <a:ext cx="10972800" cy="1399032"/>
          </a:xfrm>
        </p:spPr>
        <p:txBody>
          <a:bodyPr/>
          <a:lstStyle/>
          <a:p>
            <a:r>
              <a:rPr lang="en-US" smtClean="0"/>
              <a:t>Contents</a:t>
            </a:r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584456" y="1066800"/>
            <a:ext cx="7352284" cy="4987263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90"/>
              </a:spcBef>
              <a:tabLst>
                <a:tab pos="355600" algn="l"/>
              </a:tabLst>
            </a:pP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2400" b="1" spc="-5" dirty="0" smtClean="0">
                <a:solidFill>
                  <a:srgbClr val="FFFFFF"/>
                </a:solidFill>
                <a:latin typeface="Calibri"/>
                <a:cs typeface="Calibri"/>
              </a:rPr>
              <a:t>What is Intelligence, AI and ML</a:t>
            </a:r>
            <a:endParaRPr lang="en-US" sz="2400" b="1" spc="-5" dirty="0" smtClean="0">
              <a:solidFill>
                <a:srgbClr val="FFFFFF"/>
              </a:solidFill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2400" b="1" spc="-5" dirty="0" smtClean="0">
                <a:solidFill>
                  <a:srgbClr val="FFFFFF"/>
                </a:solidFill>
                <a:latin typeface="Calibri"/>
                <a:cs typeface="Calibri"/>
              </a:rPr>
              <a:t>Motivation</a:t>
            </a:r>
            <a:endParaRPr lang="en-US" sz="2400" b="1" spc="-5" dirty="0" smtClean="0">
              <a:solidFill>
                <a:srgbClr val="FFFFFF"/>
              </a:solidFill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2400" b="1" spc="-5" dirty="0" smtClean="0">
                <a:solidFill>
                  <a:srgbClr val="FFFFFF"/>
                </a:solidFill>
                <a:latin typeface="Calibri"/>
                <a:cs typeface="Calibri"/>
              </a:rPr>
              <a:t>Problem statement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IN" sz="2400" b="1" spc="-15" dirty="0" smtClean="0">
                <a:solidFill>
                  <a:srgbClr val="FFFFFF"/>
                </a:solidFill>
                <a:latin typeface="Calibri"/>
                <a:cs typeface="Calibri"/>
              </a:rPr>
              <a:t>Introduction of Health Care and Science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IN" sz="2400" b="1" spc="-10" dirty="0" smtClean="0">
                <a:solidFill>
                  <a:srgbClr val="FFFFFF"/>
                </a:solidFill>
                <a:latin typeface="Calibri"/>
                <a:cs typeface="Calibri"/>
              </a:rPr>
              <a:t>Application of AI in Health Care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IN" sz="2400" b="1" spc="-5" dirty="0" smtClean="0">
                <a:solidFill>
                  <a:srgbClr val="FFFFFF"/>
                </a:solidFill>
                <a:latin typeface="Calibri"/>
                <a:cs typeface="Calibri"/>
              </a:rPr>
              <a:t>Architecture of health care </a:t>
            </a:r>
            <a:r>
              <a:rPr lang="en-IN" sz="2400" b="1" spc="-5" dirty="0" err="1" smtClean="0">
                <a:solidFill>
                  <a:srgbClr val="FFFFFF"/>
                </a:solidFill>
                <a:latin typeface="Calibri"/>
                <a:cs typeface="Calibri"/>
              </a:rPr>
              <a:t>chatbot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IN" sz="2400" b="1" dirty="0" smtClean="0">
                <a:solidFill>
                  <a:srgbClr val="FFFFFF"/>
                </a:solidFill>
                <a:latin typeface="Calibri"/>
                <a:cs typeface="Calibri"/>
              </a:rPr>
              <a:t>Future Work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b="1" spc="-10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lang="en-IN" sz="2400" b="1" spc="-10" dirty="0" err="1" smtClean="0">
                <a:solidFill>
                  <a:srgbClr val="FFFFFF"/>
                </a:solidFill>
                <a:latin typeface="Calibri"/>
                <a:cs typeface="Calibri"/>
              </a:rPr>
              <a:t>onclusion</a:t>
            </a:r>
            <a:endParaRPr lang="en-IN" sz="2400" b="1" spc="-10" dirty="0" smtClean="0">
              <a:solidFill>
                <a:srgbClr val="FFFFFF"/>
              </a:solidFill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IN" sz="2400" b="1" spc="-10" dirty="0" smtClean="0">
                <a:solidFill>
                  <a:srgbClr val="FFFFFF"/>
                </a:solidFill>
                <a:latin typeface="Calibri"/>
                <a:cs typeface="Calibri"/>
              </a:rPr>
              <a:t>HealthCare </a:t>
            </a:r>
            <a:r>
              <a:rPr lang="en-IN" sz="2400" b="1" spc="-10" dirty="0" err="1" smtClean="0">
                <a:solidFill>
                  <a:srgbClr val="FFFFFF"/>
                </a:solidFill>
                <a:latin typeface="Calibri"/>
                <a:cs typeface="Calibri"/>
              </a:rPr>
              <a:t>Chatbot</a:t>
            </a:r>
            <a:r>
              <a:rPr lang="en-IN" sz="2400" b="1" spc="-10" dirty="0" smtClean="0">
                <a:solidFill>
                  <a:srgbClr val="FFFFFF"/>
                </a:solidFill>
                <a:latin typeface="Calibri"/>
                <a:cs typeface="Calibri"/>
              </a:rPr>
              <a:t>  Software Information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8161" y="-19068"/>
            <a:ext cx="607822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/>
              <a:t>COMPONENTS</a:t>
            </a:r>
            <a:r>
              <a:rPr spc="-110"/>
              <a:t> </a:t>
            </a:r>
            <a:r>
              <a:rPr lang="en-US" spc="-20" dirty="0" smtClean="0"/>
              <a:t>FOR THE SYSTEM</a:t>
            </a:r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264363" y="1176068"/>
            <a:ext cx="5337811" cy="4229363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421005" indent="-408940">
              <a:lnSpc>
                <a:spcPct val="100000"/>
              </a:lnSpc>
              <a:spcBef>
                <a:spcPts val="840"/>
              </a:spcBef>
              <a:buSzPct val="97222"/>
              <a:buFont typeface="Wingdings"/>
              <a:buChar char=""/>
              <a:tabLst>
                <a:tab pos="421640" algn="l"/>
              </a:tabLst>
            </a:pPr>
            <a:r>
              <a:rPr sz="3600" spc="-20" dirty="0">
                <a:solidFill>
                  <a:srgbClr val="FFFFFF"/>
                </a:solidFill>
                <a:latin typeface="Gabriola"/>
                <a:cs typeface="Gabriola"/>
              </a:rPr>
              <a:t>LOGIC</a:t>
            </a:r>
            <a:endParaRPr sz="3600">
              <a:latin typeface="Gabriola"/>
              <a:cs typeface="Gabriola"/>
            </a:endParaRPr>
          </a:p>
          <a:p>
            <a:pPr marL="12700" marR="5715" algn="just">
              <a:lnSpc>
                <a:spcPts val="3020"/>
              </a:lnSpc>
              <a:spcBef>
                <a:spcPts val="955"/>
              </a:spcBef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Logic is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part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chatbot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decide</a:t>
            </a:r>
            <a:r>
              <a:rPr sz="2800" spc="1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how</a:t>
            </a:r>
            <a:r>
              <a:rPr sz="2800" spc="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spc="1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act</a:t>
            </a:r>
            <a:r>
              <a:rPr sz="2800" spc="1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800" spc="1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20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2800" spc="1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input</a:t>
            </a:r>
            <a:endParaRPr sz="2800">
              <a:latin typeface="Calibri"/>
              <a:cs typeface="Calibri"/>
            </a:endParaRPr>
          </a:p>
          <a:p>
            <a:pPr marL="12700" marR="5080" algn="just">
              <a:lnSpc>
                <a:spcPts val="3020"/>
              </a:lnSpc>
              <a:spcBef>
                <a:spcPts val="10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Standard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THEN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logic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sz="28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enhanced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heuristics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&amp;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AI </a:t>
            </a:r>
            <a:r>
              <a:rPr sz="28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creating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powerful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decision</a:t>
            </a:r>
            <a:r>
              <a:rPr sz="28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engines .</a:t>
            </a:r>
            <a:endParaRPr sz="2800">
              <a:latin typeface="Calibri"/>
              <a:cs typeface="Calibri"/>
            </a:endParaRPr>
          </a:p>
          <a:p>
            <a:pPr marL="421005" indent="-408940">
              <a:lnSpc>
                <a:spcPct val="100000"/>
              </a:lnSpc>
              <a:spcBef>
                <a:spcPts val="630"/>
              </a:spcBef>
              <a:buSzPct val="97222"/>
              <a:buFont typeface="Wingdings"/>
              <a:buChar char=""/>
              <a:tabLst>
                <a:tab pos="421640" algn="l"/>
              </a:tabLst>
            </a:pPr>
            <a:r>
              <a:rPr sz="3600" spc="-25" dirty="0">
                <a:solidFill>
                  <a:srgbClr val="FFFFFF"/>
                </a:solidFill>
                <a:latin typeface="Gabriola"/>
                <a:cs typeface="Gabriola"/>
              </a:rPr>
              <a:t>CONTENT</a:t>
            </a:r>
            <a:endParaRPr sz="3600">
              <a:latin typeface="Gabriola"/>
              <a:cs typeface="Gabriola"/>
            </a:endParaRPr>
          </a:p>
          <a:p>
            <a:pPr marL="12700" marR="5080" algn="just">
              <a:lnSpc>
                <a:spcPts val="3020"/>
              </a:lnSpc>
              <a:spcBef>
                <a:spcPts val="944"/>
              </a:spcBef>
            </a:pP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Content 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refers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text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context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800" spc="2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2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chatbot</a:t>
            </a:r>
            <a:r>
              <a:rPr sz="2800" spc="25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conversation</a:t>
            </a:r>
            <a:r>
              <a:rPr sz="2800" spc="2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800" spc="2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Richer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4363" y="5327701"/>
            <a:ext cx="5339080" cy="832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ts val="3190"/>
              </a:lnSpc>
              <a:spcBef>
                <a:spcPts val="95"/>
              </a:spcBef>
              <a:tabLst>
                <a:tab pos="1624330" algn="l"/>
                <a:tab pos="2776855" algn="l"/>
                <a:tab pos="4332605" algn="l"/>
              </a:tabLst>
            </a:pP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subje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sz="2800">
              <a:latin typeface="Calibri"/>
              <a:cs typeface="Calibri"/>
            </a:endParaRPr>
          </a:p>
          <a:p>
            <a:pPr marR="5080" algn="r">
              <a:lnSpc>
                <a:spcPts val="3190"/>
              </a:lnSpc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useful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4363" y="5711445"/>
            <a:ext cx="4235451" cy="830356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>
              <a:lnSpc>
                <a:spcPts val="3030"/>
              </a:lnSpc>
              <a:spcBef>
                <a:spcPts val="475"/>
              </a:spcBef>
              <a:tabLst>
                <a:tab pos="1941830" algn="l"/>
                <a:tab pos="2923540" algn="l"/>
                <a:tab pos="3455035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orm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mo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e  chatbots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21681" y="1351788"/>
            <a:ext cx="6184391" cy="533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9470" y="2802120"/>
            <a:ext cx="7355205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/>
              <a:t>PROCESS</a:t>
            </a:r>
            <a:r>
              <a:rPr sz="4400" spc="-100" dirty="0"/>
              <a:t> </a:t>
            </a:r>
            <a:r>
              <a:rPr sz="4400" spc="-25" dirty="0"/>
              <a:t>FLOW</a:t>
            </a:r>
            <a:r>
              <a:rPr sz="4400" spc="-130" dirty="0"/>
              <a:t> </a:t>
            </a:r>
            <a:r>
              <a:rPr sz="4400" spc="-30" dirty="0"/>
              <a:t>DIAGRAM</a:t>
            </a:r>
            <a:r>
              <a:rPr sz="4400" spc="-130" dirty="0"/>
              <a:t> </a:t>
            </a:r>
            <a:r>
              <a:rPr sz="4400" spc="-20" dirty="0"/>
              <a:t>OF</a:t>
            </a:r>
            <a:r>
              <a:rPr sz="4400" spc="-95" dirty="0"/>
              <a:t> </a:t>
            </a:r>
            <a:r>
              <a:rPr sz="4400" spc="-35" dirty="0"/>
              <a:t>CHATBOT</a:t>
            </a:r>
            <a:endParaRPr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9932" y="0"/>
              <a:ext cx="10920984" cy="685799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985" y="2520851"/>
            <a:ext cx="10038715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45" dirty="0"/>
              <a:t>ARCHITECTURE</a:t>
            </a:r>
            <a:r>
              <a:rPr sz="5400" spc="-120" dirty="0"/>
              <a:t> </a:t>
            </a:r>
            <a:r>
              <a:rPr sz="5400" spc="-25" dirty="0"/>
              <a:t>OF</a:t>
            </a:r>
            <a:r>
              <a:rPr sz="5400" spc="-75" dirty="0"/>
              <a:t> </a:t>
            </a:r>
            <a:r>
              <a:rPr sz="5400" spc="-50" dirty="0"/>
              <a:t>HEALTHCARE</a:t>
            </a:r>
            <a:r>
              <a:rPr sz="5400" spc="-105" dirty="0"/>
              <a:t> </a:t>
            </a:r>
            <a:r>
              <a:rPr sz="5400" spc="-45" dirty="0"/>
              <a:t>CHATBOT</a:t>
            </a:r>
            <a:endParaRPr sz="5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96710"/>
            <a:ext cx="96520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100"/>
              </a:spcBef>
            </a:pPr>
            <a:r>
              <a:rPr lang="en-IN" spc="-40" dirty="0" smtClean="0"/>
              <a:t>		</a:t>
            </a:r>
            <a:r>
              <a:rPr spc="-40" dirty="0" smtClean="0"/>
              <a:t>CHALLENGES</a:t>
            </a:r>
            <a:r>
              <a:rPr spc="-125" dirty="0" smtClean="0"/>
              <a:t> </a:t>
            </a:r>
            <a:r>
              <a:rPr spc="-25" dirty="0"/>
              <a:t>AND</a:t>
            </a:r>
            <a:r>
              <a:rPr spc="-114" dirty="0"/>
              <a:t> </a:t>
            </a:r>
            <a:r>
              <a:rPr spc="-30" dirty="0"/>
              <a:t>LIMITATION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987" y="1208990"/>
            <a:ext cx="2514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5600" algn="l"/>
                <a:tab pos="1631314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Gi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ing	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human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4445" y="1208990"/>
            <a:ext cx="297370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85925" algn="l"/>
                <a:tab pos="2124710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ell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	is	alm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3987" y="1447294"/>
            <a:ext cx="4622800" cy="4606389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82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impossible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constraints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05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Enough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knowledge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representation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Should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very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specific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keyword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Technological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limitation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AI</a:t>
            </a:r>
            <a:endParaRPr sz="2400">
              <a:latin typeface="Calibri"/>
              <a:cs typeface="Calibri"/>
            </a:endParaRPr>
          </a:p>
          <a:p>
            <a:pPr marL="424180" indent="-411480">
              <a:lnSpc>
                <a:spcPct val="100000"/>
              </a:lnSpc>
              <a:spcBef>
                <a:spcPts val="710"/>
              </a:spcBef>
              <a:buFont typeface="Wingdings"/>
              <a:buChar char=""/>
              <a:tabLst>
                <a:tab pos="423545" algn="l"/>
                <a:tab pos="42418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Medical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limitation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05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Ethical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challenges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Better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regulations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Misconceptions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overhyping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05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Human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rejection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47459" y="1232916"/>
            <a:ext cx="5618988" cy="54528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182" y="282108"/>
            <a:ext cx="585025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/>
              <a:t>FUTURE</a:t>
            </a:r>
            <a:r>
              <a:rPr sz="3600" spc="-90" dirty="0"/>
              <a:t> </a:t>
            </a:r>
            <a:r>
              <a:rPr sz="3600" spc="-20" dirty="0"/>
              <a:t>SCOPE</a:t>
            </a:r>
            <a:r>
              <a:rPr sz="3600" spc="-90" dirty="0"/>
              <a:t> </a:t>
            </a:r>
            <a:r>
              <a:rPr sz="3600" spc="-15" dirty="0"/>
              <a:t>OF</a:t>
            </a:r>
            <a:r>
              <a:rPr sz="3600" spc="-65" dirty="0"/>
              <a:t> </a:t>
            </a:r>
            <a:r>
              <a:rPr sz="3600" spc="-10" dirty="0"/>
              <a:t>AI</a:t>
            </a:r>
            <a:r>
              <a:rPr sz="3600" spc="-60" dirty="0"/>
              <a:t> </a:t>
            </a:r>
            <a:r>
              <a:rPr sz="3600" spc="-5" dirty="0"/>
              <a:t>IN</a:t>
            </a:r>
            <a:r>
              <a:rPr sz="3600" spc="-80" dirty="0"/>
              <a:t> </a:t>
            </a:r>
            <a:r>
              <a:rPr sz="3600" spc="-30" dirty="0"/>
              <a:t>HEALTHCARE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30505" y="1294282"/>
            <a:ext cx="6589395" cy="4800032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830"/>
              </a:spcBef>
              <a:buFont typeface="Wingdings"/>
              <a:buChar char=""/>
              <a:tabLst>
                <a:tab pos="355600" algn="l"/>
              </a:tabLst>
            </a:pP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2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efficent</a:t>
            </a:r>
            <a:r>
              <a:rPr sz="22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Voice</a:t>
            </a:r>
            <a:r>
              <a:rPr sz="2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Chatting</a:t>
            </a:r>
            <a:r>
              <a:rPr sz="22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chatbot</a:t>
            </a:r>
            <a:r>
              <a:rPr sz="2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355600" marR="6350" indent="-342900" algn="just">
              <a:lnSpc>
                <a:spcPts val="2380"/>
              </a:lnSpc>
              <a:spcBef>
                <a:spcPts val="1030"/>
              </a:spcBef>
              <a:buFont typeface="Wingdings"/>
              <a:buChar char=""/>
              <a:tabLst>
                <a:tab pos="355600" algn="l"/>
              </a:tabLst>
            </a:pP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Chatbots are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everywhere, and the sector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where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they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probably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make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maximum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 impact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on</a:t>
            </a:r>
            <a:r>
              <a:rPr sz="2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200" spc="48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200" spc="-48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near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 future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healthcare.</a:t>
            </a:r>
            <a:endParaRPr sz="22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90000"/>
              </a:lnSpc>
              <a:spcBef>
                <a:spcPts val="955"/>
              </a:spcBef>
              <a:buFont typeface="Wingdings"/>
              <a:buChar char=""/>
              <a:tabLst>
                <a:tab pos="355600" algn="l"/>
              </a:tabLst>
            </a:pP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need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pay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unnecessary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visits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200" spc="45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200" spc="4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libri"/>
                <a:cs typeface="Calibri"/>
              </a:rPr>
              <a:t>doctor, </a:t>
            </a: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chatbots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here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help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AI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ml-powered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 solutions 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already shown the ability 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 perform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tasks,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many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cases, Better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than humans.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Leaders 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like 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amazon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are calling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AI a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“golden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age”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are setting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new</a:t>
            </a:r>
            <a:r>
              <a:rPr sz="2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Standard</a:t>
            </a:r>
            <a:r>
              <a:rPr sz="2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competitive</a:t>
            </a:r>
            <a:r>
              <a:rPr sz="22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differentiation.</a:t>
            </a:r>
            <a:endParaRPr sz="22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90000"/>
              </a:lnSpc>
              <a:spcBef>
                <a:spcPts val="1005"/>
              </a:spcBef>
              <a:buFont typeface="Wingdings"/>
              <a:buChar char=""/>
              <a:tabLst>
                <a:tab pos="355600" algn="l"/>
              </a:tabLst>
            </a:pP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AI is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expected 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enhance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healthcare for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both patients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 and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doctors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.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Clubbed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with big 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analytics, AI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could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 yield 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faster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accurate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diagnoses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All these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would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result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 decreased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healthcare</a:t>
            </a:r>
            <a:r>
              <a:rPr sz="2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cost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008877" y="938782"/>
            <a:ext cx="5183505" cy="5919470"/>
            <a:chOff x="7008876" y="938782"/>
            <a:chExt cx="5183505" cy="59194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08876" y="938782"/>
              <a:ext cx="5183124" cy="591921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15200" y="1245107"/>
              <a:ext cx="4625340" cy="5420868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64907" y="1194816"/>
            <a:ext cx="4726179" cy="55215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1226" y="37112"/>
            <a:ext cx="7755255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DATA</a:t>
            </a:r>
            <a:r>
              <a:rPr spc="-95" dirty="0"/>
              <a:t> </a:t>
            </a:r>
            <a:r>
              <a:rPr spc="-30" dirty="0"/>
              <a:t>SAFETY</a:t>
            </a:r>
            <a:r>
              <a:rPr spc="-85" dirty="0"/>
              <a:t> </a:t>
            </a:r>
            <a:r>
              <a:rPr spc="-25" dirty="0"/>
              <a:t>AND</a:t>
            </a:r>
            <a:r>
              <a:rPr spc="-100" dirty="0"/>
              <a:t> </a:t>
            </a:r>
            <a:r>
              <a:rPr spc="-35" dirty="0"/>
              <a:t>PRIVACY</a:t>
            </a:r>
            <a:r>
              <a:rPr spc="-100" dirty="0"/>
              <a:t> </a:t>
            </a:r>
            <a:r>
              <a:rPr spc="-25" dirty="0"/>
              <a:t>AND</a:t>
            </a:r>
            <a:r>
              <a:rPr spc="-95" dirty="0"/>
              <a:t> </a:t>
            </a:r>
            <a:r>
              <a:rPr spc="-20" dirty="0"/>
              <a:t>RISK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6952" y="1800227"/>
            <a:ext cx="11073765" cy="42094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720" algn="l"/>
              </a:tabLst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ministry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health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family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welfare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working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sector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- </a:t>
            </a:r>
            <a:r>
              <a:rPr sz="3200" spc="-7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specific legislation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tentatively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called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healthcare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privacy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security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 act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marL="299085" marR="95250" indent="-287020">
              <a:lnSpc>
                <a:spcPct val="100000"/>
              </a:lnSpc>
              <a:spcBef>
                <a:spcPts val="994"/>
              </a:spcBef>
              <a:buClr>
                <a:srgbClr val="FFFFFF"/>
              </a:buClr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dirty="0"/>
              <a:t>	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2016</a:t>
            </a:r>
            <a:r>
              <a:rPr sz="3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, the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hacking</a:t>
            </a:r>
            <a:r>
              <a:rPr sz="3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Mumbai</a:t>
            </a:r>
            <a:r>
              <a:rPr sz="32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diagnostic</a:t>
            </a:r>
            <a:r>
              <a:rPr sz="3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laboratory </a:t>
            </a:r>
            <a:r>
              <a:rPr sz="3200" spc="-7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 led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leaking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medical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records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 including</a:t>
            </a:r>
            <a:r>
              <a:rPr sz="32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HIV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reports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over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35000</a:t>
            </a:r>
            <a:r>
              <a:rPr sz="3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patients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marL="299085" marR="626745" indent="-28702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299720" algn="l"/>
              </a:tabLst>
            </a:pP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Hacker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exploit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AI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solutions</a:t>
            </a:r>
            <a:r>
              <a:rPr sz="32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collect</a:t>
            </a: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private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32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sensitive </a:t>
            </a:r>
            <a:r>
              <a:rPr sz="3200" spc="-7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sz="3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such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as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electronic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 health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record</a:t>
            </a:r>
            <a:r>
              <a:rPr sz="3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3200" y="-518325"/>
            <a:ext cx="4855211" cy="2505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WHAT</a:t>
            </a:r>
            <a:r>
              <a:rPr spc="-110" dirty="0"/>
              <a:t> </a:t>
            </a:r>
            <a:r>
              <a:rPr spc="-5" dirty="0"/>
              <a:t>IS</a:t>
            </a:r>
            <a:r>
              <a:rPr spc="-90" dirty="0"/>
              <a:t> </a:t>
            </a:r>
            <a:r>
              <a:rPr spc="-35" dirty="0"/>
              <a:t>INTELLIGENCE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539228" y="0"/>
            <a:ext cx="4653280" cy="6858000"/>
            <a:chOff x="7539228" y="0"/>
            <a:chExt cx="4653280" cy="6858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39228" y="0"/>
              <a:ext cx="4652772" cy="68579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5552" y="211836"/>
              <a:ext cx="4107179" cy="6400800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95260" y="161546"/>
            <a:ext cx="4207891" cy="650138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17399" y="1197611"/>
            <a:ext cx="7157084" cy="23365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There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no </a:t>
            </a:r>
            <a:r>
              <a:rPr sz="1800" spc="-5" dirty="0">
                <a:latin typeface="Calibri"/>
                <a:cs typeface="Calibri"/>
              </a:rPr>
              <a:t>agreed definition </a:t>
            </a:r>
            <a:r>
              <a:rPr sz="1800" spc="5" dirty="0">
                <a:latin typeface="Calibri"/>
                <a:cs typeface="Calibri"/>
              </a:rPr>
              <a:t>or </a:t>
            </a:r>
            <a:r>
              <a:rPr sz="1800" dirty="0">
                <a:latin typeface="Calibri"/>
                <a:cs typeface="Calibri"/>
              </a:rPr>
              <a:t>model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intelligence </a:t>
            </a:r>
            <a:r>
              <a:rPr sz="1800" dirty="0">
                <a:latin typeface="Calibri"/>
                <a:cs typeface="Calibri"/>
              </a:rPr>
              <a:t>. </a:t>
            </a:r>
            <a:r>
              <a:rPr sz="1800" spc="-5" dirty="0">
                <a:latin typeface="Calibri"/>
                <a:cs typeface="Calibri"/>
              </a:rPr>
              <a:t>Intelligence is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ability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understand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thing</a:t>
            </a:r>
            <a:r>
              <a:rPr sz="1800" dirty="0">
                <a:latin typeface="Calibri"/>
                <a:cs typeface="Calibri"/>
              </a:rPr>
              <a:t> about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things,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gain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knowledge.</a:t>
            </a:r>
            <a:endParaRPr sz="1800">
              <a:latin typeface="Calibri"/>
              <a:cs typeface="Calibri"/>
            </a:endParaRPr>
          </a:p>
          <a:p>
            <a:pPr marL="299085" indent="-287020" algn="just">
              <a:lnSpc>
                <a:spcPct val="100000"/>
              </a:lnSpc>
              <a:spcBef>
                <a:spcPts val="1005"/>
              </a:spcBef>
              <a:buFont typeface="Wingdings"/>
              <a:buChar char=""/>
              <a:tabLst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“action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measure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intelligence.”</a:t>
            </a:r>
            <a:endParaRPr sz="1800">
              <a:latin typeface="Calibri"/>
              <a:cs typeface="Calibri"/>
            </a:endParaRPr>
          </a:p>
          <a:p>
            <a:pPr marL="299085" indent="-287020" algn="just">
              <a:lnSpc>
                <a:spcPct val="100000"/>
              </a:lnSpc>
              <a:spcBef>
                <a:spcPts val="1000"/>
              </a:spcBef>
              <a:buFont typeface="Wingdings"/>
              <a:buChar char=""/>
              <a:tabLst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“Intelligence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what </a:t>
            </a:r>
            <a:r>
              <a:rPr sz="1800" spc="-10" dirty="0">
                <a:latin typeface="Calibri"/>
                <a:cs typeface="Calibri"/>
              </a:rPr>
              <a:t>you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don't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know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do.”</a:t>
            </a:r>
            <a:endParaRPr sz="1800">
              <a:latin typeface="Calibri"/>
              <a:cs typeface="Calibri"/>
            </a:endParaRPr>
          </a:p>
          <a:p>
            <a:pPr marL="299085" marR="5715" indent="-287020" algn="just">
              <a:lnSpc>
                <a:spcPct val="100000"/>
              </a:lnSpc>
              <a:spcBef>
                <a:spcPts val="994"/>
              </a:spcBef>
              <a:buFont typeface="Wingdings"/>
              <a:buChar char=""/>
              <a:tabLst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“Intelligence</a:t>
            </a:r>
            <a:r>
              <a:rPr sz="1800" spc="-5" dirty="0">
                <a:latin typeface="Calibri"/>
                <a:cs typeface="Calibri"/>
              </a:rPr>
              <a:t> is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hypothetical</a:t>
            </a:r>
            <a:r>
              <a:rPr sz="1800" spc="-5" dirty="0">
                <a:latin typeface="Calibri"/>
                <a:cs typeface="Calibri"/>
              </a:rPr>
              <a:t> idea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have</a:t>
            </a:r>
            <a:r>
              <a:rPr sz="1800" spc="-5" dirty="0">
                <a:latin typeface="Calibri"/>
                <a:cs typeface="Calibri"/>
              </a:rPr>
              <a:t> defined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as</a:t>
            </a:r>
            <a:r>
              <a:rPr sz="1800" spc="-5" dirty="0">
                <a:latin typeface="Calibri"/>
                <a:cs typeface="Calibri"/>
              </a:rPr>
              <a:t> being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reflected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certain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types</a:t>
            </a:r>
            <a:r>
              <a:rPr sz="1800" spc="-5" dirty="0">
                <a:latin typeface="Calibri"/>
                <a:cs typeface="Calibri"/>
              </a:rPr>
              <a:t> 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behavior.”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57293" y="3627247"/>
            <a:ext cx="221805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6385" algn="l"/>
                <a:tab pos="737870" algn="l"/>
                <a:tab pos="1887220" algn="l"/>
              </a:tabLst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	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	know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dg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	but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7399" y="3627246"/>
            <a:ext cx="4830445" cy="26853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299720" algn="l"/>
                <a:tab pos="1162685" algn="l"/>
                <a:tab pos="1725930" algn="l"/>
                <a:tab pos="1954530" algn="l"/>
                <a:tab pos="2397760" algn="l"/>
                <a:tab pos="2922270" algn="l"/>
                <a:tab pos="3426460" algn="l"/>
                <a:tab pos="3750945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ein	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,	“	the	tr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	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sig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	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	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elli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imagination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.”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400" b="1" dirty="0">
                <a:solidFill>
                  <a:srgbClr val="0099CC"/>
                </a:solidFill>
                <a:latin typeface="Calibri"/>
                <a:cs typeface="Calibri"/>
              </a:rPr>
              <a:t>Can</a:t>
            </a:r>
            <a:r>
              <a:rPr sz="2400" b="1" spc="-10" dirty="0">
                <a:solidFill>
                  <a:srgbClr val="0099CC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99CC"/>
                </a:solidFill>
                <a:latin typeface="Calibri"/>
                <a:cs typeface="Calibri"/>
              </a:rPr>
              <a:t>we</a:t>
            </a:r>
            <a:r>
              <a:rPr sz="2400" b="1" dirty="0">
                <a:solidFill>
                  <a:srgbClr val="0099CC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99CC"/>
                </a:solidFill>
                <a:latin typeface="Calibri"/>
                <a:cs typeface="Calibri"/>
              </a:rPr>
              <a:t>increase</a:t>
            </a:r>
            <a:r>
              <a:rPr sz="2400" b="1" spc="10" dirty="0">
                <a:solidFill>
                  <a:srgbClr val="0099CC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99CC"/>
                </a:solidFill>
                <a:latin typeface="Calibri"/>
                <a:cs typeface="Calibri"/>
              </a:rPr>
              <a:t>our</a:t>
            </a:r>
            <a:r>
              <a:rPr sz="2400" b="1" spc="-20" dirty="0">
                <a:solidFill>
                  <a:srgbClr val="0099CC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99CC"/>
                </a:solidFill>
                <a:latin typeface="Calibri"/>
                <a:cs typeface="Calibri"/>
              </a:rPr>
              <a:t>intelligence</a:t>
            </a:r>
            <a:r>
              <a:rPr sz="2400" b="1" spc="15" dirty="0">
                <a:solidFill>
                  <a:srgbClr val="0099CC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99CC"/>
                </a:solidFill>
                <a:latin typeface="Calibri"/>
                <a:cs typeface="Calibri"/>
              </a:rPr>
              <a:t>?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035"/>
              </a:spcBef>
              <a:buFont typeface="Wingdings"/>
              <a:buChar char=""/>
              <a:tabLst>
                <a:tab pos="299720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Deep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thinking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005"/>
              </a:spcBef>
              <a:buFont typeface="Wingdings"/>
              <a:buChar char=""/>
              <a:tabLst>
                <a:tab pos="29972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Good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reasoning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994"/>
              </a:spcBef>
              <a:buFont typeface="Wingdings"/>
              <a:buChar char=""/>
              <a:tabLst>
                <a:tab pos="299720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past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experience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000"/>
              </a:spcBef>
              <a:buFont typeface="Wingdings"/>
              <a:buChar char=""/>
              <a:tabLst>
                <a:tab pos="299720" algn="l"/>
              </a:tabLst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Practise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9" y="-135466"/>
            <a:ext cx="5264151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SECURITY</a:t>
            </a:r>
            <a:r>
              <a:rPr spc="-110" dirty="0"/>
              <a:t> </a:t>
            </a:r>
            <a:r>
              <a:rPr spc="-25" dirty="0"/>
              <a:t>FOR</a:t>
            </a:r>
            <a:r>
              <a:rPr spc="-100" dirty="0"/>
              <a:t> </a:t>
            </a:r>
            <a:r>
              <a:rPr spc="-40" dirty="0"/>
              <a:t>CHATBOTS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7399" y="1308304"/>
            <a:ext cx="11521440" cy="53270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9972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privacy</a:t>
            </a:r>
            <a:r>
              <a:rPr sz="2400" spc="5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security of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patient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health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information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 a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top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priority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patients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their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families,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health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care providers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professionals,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 the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government.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Federal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laws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require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many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key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persons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organizations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that handle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health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information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to have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policies</a:t>
            </a:r>
            <a:r>
              <a:rPr sz="2400" spc="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security</a:t>
            </a:r>
            <a:r>
              <a:rPr sz="2400" spc="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safeguards</a:t>
            </a:r>
            <a:r>
              <a:rPr sz="2400" spc="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place</a:t>
            </a:r>
            <a:r>
              <a:rPr sz="2400" spc="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protect</a:t>
            </a:r>
            <a:r>
              <a:rPr sz="2400" spc="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2400" spc="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health</a:t>
            </a:r>
            <a:r>
              <a:rPr sz="2400" spc="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sz="2400" spc="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—</a:t>
            </a:r>
            <a:r>
              <a:rPr sz="2400" spc="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whether</a:t>
            </a:r>
            <a:r>
              <a:rPr sz="2400" spc="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it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stored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on paper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electronically.</a:t>
            </a:r>
            <a:endParaRPr sz="2400">
              <a:latin typeface="Calibri"/>
              <a:cs typeface="Calibri"/>
            </a:endParaRPr>
          </a:p>
          <a:p>
            <a:pPr marL="299085" marR="7620" indent="-287020" algn="just">
              <a:lnSpc>
                <a:spcPct val="100000"/>
              </a:lnSpc>
              <a:spcBef>
                <a:spcPts val="1015"/>
              </a:spcBef>
              <a:buFont typeface="Wingdings"/>
              <a:buChar char=""/>
              <a:tabLst>
                <a:tab pos="299720" algn="l"/>
              </a:tabLst>
            </a:pP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HIPAA,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also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known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as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Public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Law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104-191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.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act,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was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signed</a:t>
            </a:r>
            <a:r>
              <a:rPr sz="2400" spc="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2400" spc="5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law</a:t>
            </a:r>
            <a:r>
              <a:rPr sz="2400" spc="5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by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President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Bill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Clinton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on Aug.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21, 1996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994"/>
              </a:spcBef>
              <a:buFont typeface="Wingdings"/>
              <a:buChar char=""/>
              <a:tabLst>
                <a:tab pos="29972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2400" b="1" u="heavy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Health </a:t>
            </a:r>
            <a:r>
              <a:rPr sz="2400" b="1" u="heavy" spc="-10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Insurance Portability </a:t>
            </a:r>
            <a:r>
              <a:rPr sz="2400" b="1" u="heavy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and </a:t>
            </a:r>
            <a:r>
              <a:rPr sz="2400" b="1" u="heavy" spc="-10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Accountability </a:t>
            </a:r>
            <a:r>
              <a:rPr sz="2400" b="1" u="heavy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Act</a:t>
            </a:r>
            <a:r>
              <a:rPr sz="2400" b="1" u="heavy" spc="5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of </a:t>
            </a:r>
            <a:r>
              <a:rPr sz="2400" b="1" u="heavy" spc="-5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1996 </a:t>
            </a:r>
            <a:r>
              <a:rPr sz="2400" b="1" u="heavy" spc="-30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(HIPAA)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 the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main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Federal law that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protects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health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information.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HIPAA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Privacy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Security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Rules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protect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privacy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security of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individually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identifiable health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information. 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HIPAA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Rules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have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detailed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requirements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regarding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both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privacy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and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security.</a:t>
            </a:r>
            <a:endParaRPr sz="2400">
              <a:latin typeface="Calibri"/>
              <a:cs typeface="Calibri"/>
            </a:endParaRPr>
          </a:p>
          <a:p>
            <a:pPr marL="299085" indent="-287020" algn="just">
              <a:lnSpc>
                <a:spcPct val="100000"/>
              </a:lnSpc>
              <a:spcBef>
                <a:spcPts val="1000"/>
              </a:spcBef>
              <a:buFont typeface="Wingdings"/>
              <a:buChar char=""/>
              <a:tabLst>
                <a:tab pos="29972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HIPAA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Privacy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Rule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covers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protected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health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(PHI)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medium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299085" indent="-287020" algn="just">
              <a:lnSpc>
                <a:spcPct val="100000"/>
              </a:lnSpc>
              <a:spcBef>
                <a:spcPts val="1010"/>
              </a:spcBef>
              <a:buFont typeface="Wingdings"/>
              <a:buChar char=""/>
              <a:tabLst>
                <a:tab pos="29972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HIPAA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Security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Rule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covers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electronic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protected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health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(ePHI).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5209" y="534366"/>
            <a:ext cx="314642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5" dirty="0"/>
              <a:t>C</a:t>
            </a:r>
            <a:r>
              <a:rPr sz="2800" spc="-45" dirty="0"/>
              <a:t>ON</a:t>
            </a:r>
            <a:r>
              <a:rPr sz="2800" spc="-50" dirty="0"/>
              <a:t>CL</a:t>
            </a:r>
            <a:r>
              <a:rPr sz="2800" spc="-55" dirty="0"/>
              <a:t>U</a:t>
            </a:r>
            <a:r>
              <a:rPr sz="2800" spc="-45" dirty="0"/>
              <a:t>S</a:t>
            </a:r>
            <a:r>
              <a:rPr sz="2800" spc="-25" dirty="0"/>
              <a:t>I</a:t>
            </a:r>
            <a:r>
              <a:rPr sz="2800" spc="-60" dirty="0"/>
              <a:t>O</a:t>
            </a:r>
            <a:r>
              <a:rPr sz="2800" dirty="0"/>
              <a:t>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42646" y="1612520"/>
            <a:ext cx="11229975" cy="47577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100"/>
              </a:spcBef>
              <a:buSzPct val="96666"/>
              <a:buFont typeface="Wingdings"/>
              <a:buChar char=""/>
              <a:tabLst>
                <a:tab pos="355600" algn="l"/>
              </a:tabLst>
            </a:pP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THE KEY IS </a:t>
            </a:r>
            <a:r>
              <a:rPr sz="3000" spc="-5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3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ENSURE </a:t>
            </a:r>
            <a:r>
              <a:rPr sz="3000" spc="-65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3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MAJORITY OF THE </a:t>
            </a:r>
            <a:r>
              <a:rPr sz="3000" spc="-25" dirty="0">
                <a:solidFill>
                  <a:srgbClr val="FFFFFF"/>
                </a:solidFill>
                <a:latin typeface="Calibri"/>
                <a:cs typeface="Calibri"/>
              </a:rPr>
              <a:t>POPULATION</a:t>
            </a:r>
            <a:r>
              <a:rPr sz="3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FFFFFF"/>
                </a:solidFill>
                <a:latin typeface="Calibri"/>
                <a:cs typeface="Calibri"/>
              </a:rPr>
              <a:t>ACCESS</a:t>
            </a:r>
            <a:r>
              <a:rPr sz="3000" spc="6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3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THEREFORE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 BENEFIT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 THIS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FFFFFF"/>
                </a:solidFill>
                <a:latin typeface="Calibri"/>
                <a:cs typeface="Calibri"/>
              </a:rPr>
              <a:t>TECHNOLOGICAL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DISRUPTION.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 IF</a:t>
            </a:r>
            <a:r>
              <a:rPr sz="3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INDIA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SUCCESSFUL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3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DOING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30" dirty="0">
                <a:solidFill>
                  <a:srgbClr val="FFFFFF"/>
                </a:solidFill>
                <a:latin typeface="Calibri"/>
                <a:cs typeface="Calibri"/>
              </a:rPr>
              <a:t>SO,</a:t>
            </a:r>
            <a:r>
              <a:rPr sz="3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THERE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sz="3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OPPORTUNITY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5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3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BENEFIT</a:t>
            </a:r>
            <a:r>
              <a:rPr sz="3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POSITIVE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CHANGES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65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3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WILL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BRING</a:t>
            </a:r>
            <a:r>
              <a:rPr sz="3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4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Calibri"/>
                <a:cs typeface="Calibri"/>
              </a:rPr>
              <a:t>HEALTHCARE.</a:t>
            </a:r>
            <a:endParaRPr sz="3000">
              <a:latin typeface="Calibri"/>
              <a:cs typeface="Calibri"/>
            </a:endParaRPr>
          </a:p>
          <a:p>
            <a:pPr marL="354965" marR="6350" indent="-342900" algn="just">
              <a:lnSpc>
                <a:spcPct val="100000"/>
              </a:lnSpc>
              <a:spcBef>
                <a:spcPts val="1000"/>
              </a:spcBef>
              <a:buSzPct val="96666"/>
              <a:buFont typeface="Wingdings"/>
              <a:buChar char=""/>
              <a:tabLst>
                <a:tab pos="355600" algn="l"/>
              </a:tabLst>
            </a:pP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ARTIFICIAL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 INTELLIGENCE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 HAS</a:t>
            </a:r>
            <a:r>
              <a:rPr sz="3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RANGE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Calibri"/>
                <a:cs typeface="Calibri"/>
              </a:rPr>
              <a:t>APPLICATIONS</a:t>
            </a:r>
            <a:r>
              <a:rPr sz="3000" spc="6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FFFFFF"/>
                </a:solidFill>
                <a:latin typeface="Calibri"/>
                <a:cs typeface="Calibri"/>
              </a:rPr>
              <a:t>ACROSS </a:t>
            </a:r>
            <a:r>
              <a:rPr sz="3000" spc="-6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3000" spc="-30" dirty="0">
                <a:solidFill>
                  <a:srgbClr val="FFFFFF"/>
                </a:solidFill>
                <a:latin typeface="Calibri"/>
                <a:cs typeface="Calibri"/>
              </a:rPr>
              <a:t>HEALTHCARE </a:t>
            </a:r>
            <a:r>
              <a:rPr sz="3000" spc="-20" dirty="0">
                <a:solidFill>
                  <a:srgbClr val="FFFFFF"/>
                </a:solidFill>
                <a:latin typeface="Calibri"/>
                <a:cs typeface="Calibri"/>
              </a:rPr>
              <a:t>SECTOR. </a:t>
            </a:r>
            <a:r>
              <a:rPr sz="3000" spc="-50" dirty="0">
                <a:solidFill>
                  <a:srgbClr val="FFFFFF"/>
                </a:solidFill>
                <a:latin typeface="Calibri"/>
                <a:cs typeface="Calibri"/>
              </a:rPr>
              <a:t>BY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PERFORMING </a:t>
            </a:r>
            <a:r>
              <a:rPr sz="3000" spc="-15" dirty="0">
                <a:solidFill>
                  <a:srgbClr val="FFFFFF"/>
                </a:solidFill>
                <a:latin typeface="Calibri"/>
                <a:cs typeface="Calibri"/>
              </a:rPr>
              <a:t>DESCRIPTIVE,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PREDICTIVE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 AND</a:t>
            </a:r>
            <a:r>
              <a:rPr sz="3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PRESCRIPTIVE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 FUNCTIONS,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 AI</a:t>
            </a:r>
            <a:r>
              <a:rPr sz="3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30" dirty="0">
                <a:solidFill>
                  <a:srgbClr val="FFFFFF"/>
                </a:solidFill>
                <a:latin typeface="Calibri"/>
                <a:cs typeface="Calibri"/>
              </a:rPr>
              <a:t>HEALTHCARE</a:t>
            </a:r>
            <a:r>
              <a:rPr sz="3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INDIA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35" dirty="0">
                <a:solidFill>
                  <a:srgbClr val="FFFFFF"/>
                </a:solidFill>
                <a:latin typeface="Calibri"/>
                <a:cs typeface="Calibri"/>
              </a:rPr>
              <a:t>CURRENTLY</a:t>
            </a:r>
            <a:r>
              <a:rPr sz="3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AUGMENTING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 HUMAN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35" dirty="0">
                <a:solidFill>
                  <a:srgbClr val="FFFFFF"/>
                </a:solidFill>
                <a:latin typeface="Calibri"/>
                <a:cs typeface="Calibri"/>
              </a:rPr>
              <a:t>CAPACITY</a:t>
            </a:r>
            <a:r>
              <a:rPr sz="3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40" dirty="0">
                <a:solidFill>
                  <a:srgbClr val="FFFFFF"/>
                </a:solidFill>
                <a:latin typeface="Calibri"/>
                <a:cs typeface="Calibri"/>
              </a:rPr>
              <a:t>RATHER</a:t>
            </a:r>
            <a:r>
              <a:rPr sz="3000" spc="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THAN</a:t>
            </a:r>
            <a:r>
              <a:rPr sz="3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9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30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REPLACING</a:t>
            </a:r>
            <a:r>
              <a:rPr sz="3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HUMAN</a:t>
            </a:r>
            <a:r>
              <a:rPr sz="3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LABOUR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30" dirty="0">
                <a:solidFill>
                  <a:srgbClr val="FFFFFF"/>
                </a:solidFill>
                <a:latin typeface="Calibri"/>
                <a:cs typeface="Calibri"/>
              </a:rPr>
              <a:t>ALTOGETHER.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HealthCare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Chatbot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Software Information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chatbot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is created by python and feature used for making this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chatbot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are following:-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1. SQL Database  :- It stored the data of user such as name, email, phone number etc.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2. Pytq5 Framework :- This frame work is used design the software body. It support operating system such as window, mac etc.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Scikit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-Learn Framework :- This Framework is used for adding the machine learning algorithm in the software. In this we use Random Forest Algorithm.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4. Data Sets:- We used the data set to train the software model . In this software we use Doctor data-set, Precaution data-set etc.</a:t>
            </a:r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457200"/>
            <a:ext cx="10972800" cy="5997608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Google Maps:- It is used show the nearest hospitals locations from your current location.</a:t>
            </a:r>
          </a:p>
          <a:p>
            <a:pPr algn="just">
              <a:buFont typeface="Wingdings" pitchFamily="2" charset="2"/>
              <a:buChar char="§"/>
            </a:pP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Operation System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requried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:- Windows ,Mac , Linux etc.</a:t>
            </a:r>
          </a:p>
          <a:p>
            <a:pPr algn="just">
              <a:buFont typeface="Wingdings" pitchFamily="2" charset="2"/>
              <a:buChar char="§"/>
            </a:pP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Features:-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1. Easy to use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2. Help to find the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diesase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and its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precations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Show the nearest hospital.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24x7 service.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5. User Friendly</a:t>
            </a:r>
          </a:p>
        </p:txBody>
      </p:sp>
    </p:spTree>
    <p:extLst>
      <p:ext uri="{BB962C8B-B14F-4D97-AF65-F5344CB8AC3E}">
        <p14:creationId xmlns:p14="http://schemas.microsoft.com/office/powerpoint/2010/main" val="2445625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07312" y="2967335"/>
            <a:ext cx="561724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6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THANK YOU</a:t>
            </a:r>
            <a:endParaRPr lang="en-US" sz="6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470" y="78740"/>
            <a:ext cx="59416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70685" algn="l"/>
                <a:tab pos="2852420" algn="l"/>
                <a:tab pos="4860925" algn="l"/>
              </a:tabLst>
            </a:pPr>
            <a:r>
              <a:rPr sz="1400" spc="-25" dirty="0"/>
              <a:t>WHAT	</a:t>
            </a:r>
            <a:r>
              <a:rPr sz="1400" spc="-10" dirty="0"/>
              <a:t>IS	</a:t>
            </a:r>
            <a:r>
              <a:rPr sz="1400" spc="-25" dirty="0"/>
              <a:t>MACHINE	LEARNING</a:t>
            </a:r>
            <a:endParaRPr sz="1400"/>
          </a:p>
        </p:txBody>
      </p:sp>
      <p:grpSp>
        <p:nvGrpSpPr>
          <p:cNvPr id="3" name="object 3"/>
          <p:cNvGrpSpPr/>
          <p:nvPr/>
        </p:nvGrpSpPr>
        <p:grpSpPr>
          <a:xfrm>
            <a:off x="6252972" y="65530"/>
            <a:ext cx="5939155" cy="6681470"/>
            <a:chOff x="6252971" y="65530"/>
            <a:chExt cx="5939155" cy="66814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52971" y="65530"/>
              <a:ext cx="5939028" cy="668121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9295" y="371856"/>
              <a:ext cx="5327904" cy="6068568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09006" y="321563"/>
            <a:ext cx="5428615" cy="616920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77469" y="444499"/>
            <a:ext cx="5939155" cy="58112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  <a:tabLst>
                <a:tab pos="3235960" algn="l"/>
                <a:tab pos="5857875" algn="l"/>
              </a:tabLst>
            </a:pPr>
            <a:r>
              <a:rPr sz="2200" spc="-5" dirty="0">
                <a:latin typeface="Calibri Light"/>
                <a:cs typeface="Calibri Light"/>
              </a:rPr>
              <a:t>machine learning is a </a:t>
            </a:r>
            <a:r>
              <a:rPr sz="2200" spc="-10" dirty="0">
                <a:latin typeface="Calibri Light"/>
                <a:cs typeface="Calibri Light"/>
              </a:rPr>
              <a:t>branch of computer </a:t>
            </a:r>
            <a:r>
              <a:rPr sz="2200" spc="-5" dirty="0">
                <a:latin typeface="Calibri Light"/>
                <a:cs typeface="Calibri Light"/>
              </a:rPr>
              <a:t>science </a:t>
            </a:r>
            <a:r>
              <a:rPr sz="2200" dirty="0">
                <a:latin typeface="Calibri Light"/>
                <a:cs typeface="Calibri Light"/>
              </a:rPr>
              <a:t> </a:t>
            </a:r>
            <a:r>
              <a:rPr sz="2200" spc="-5" dirty="0">
                <a:latin typeface="Calibri Light"/>
                <a:cs typeface="Calibri Light"/>
              </a:rPr>
              <a:t>which is used </a:t>
            </a:r>
            <a:r>
              <a:rPr sz="2200" spc="-10" dirty="0">
                <a:latin typeface="Calibri Light"/>
                <a:cs typeface="Calibri Light"/>
              </a:rPr>
              <a:t>to become </a:t>
            </a:r>
            <a:r>
              <a:rPr sz="2200" spc="-15" dirty="0">
                <a:latin typeface="Calibri Light"/>
                <a:cs typeface="Calibri Light"/>
              </a:rPr>
              <a:t>intelligent </a:t>
            </a:r>
            <a:r>
              <a:rPr sz="2200" spc="-5" dirty="0">
                <a:latin typeface="Calibri Light"/>
                <a:cs typeface="Calibri Light"/>
              </a:rPr>
              <a:t>a machine . </a:t>
            </a:r>
            <a:r>
              <a:rPr sz="2200" spc="-10" dirty="0">
                <a:latin typeface="Calibri Light"/>
                <a:cs typeface="Calibri Light"/>
              </a:rPr>
              <a:t>the </a:t>
            </a:r>
            <a:r>
              <a:rPr sz="2200" spc="-5" dirty="0">
                <a:latin typeface="Calibri Light"/>
                <a:cs typeface="Calibri Light"/>
              </a:rPr>
              <a:t> </a:t>
            </a:r>
            <a:r>
              <a:rPr sz="2200" spc="-15" dirty="0">
                <a:latin typeface="Calibri Light"/>
                <a:cs typeface="Calibri Light"/>
              </a:rPr>
              <a:t>concept </a:t>
            </a:r>
            <a:r>
              <a:rPr sz="2200" spc="-10" dirty="0">
                <a:latin typeface="Calibri Light"/>
                <a:cs typeface="Calibri Light"/>
              </a:rPr>
              <a:t>of </a:t>
            </a:r>
            <a:r>
              <a:rPr sz="2200" spc="-5" dirty="0">
                <a:latin typeface="Calibri Light"/>
                <a:cs typeface="Calibri Light"/>
              </a:rPr>
              <a:t>machine learning </a:t>
            </a:r>
            <a:r>
              <a:rPr sz="2200" spc="-20" dirty="0">
                <a:latin typeface="Calibri Light"/>
                <a:cs typeface="Calibri Light"/>
              </a:rPr>
              <a:t>says </a:t>
            </a:r>
            <a:r>
              <a:rPr sz="2200" spc="-10" dirty="0">
                <a:latin typeface="Calibri Light"/>
                <a:cs typeface="Calibri Light"/>
              </a:rPr>
              <a:t>that the </a:t>
            </a:r>
            <a:r>
              <a:rPr sz="2200" spc="-5" dirty="0">
                <a:latin typeface="Calibri Light"/>
                <a:cs typeface="Calibri Light"/>
              </a:rPr>
              <a:t>machine </a:t>
            </a:r>
            <a:r>
              <a:rPr sz="2200" dirty="0">
                <a:latin typeface="Calibri Light"/>
                <a:cs typeface="Calibri Light"/>
              </a:rPr>
              <a:t> </a:t>
            </a:r>
            <a:r>
              <a:rPr sz="2200" spc="-15" dirty="0">
                <a:latin typeface="Calibri Light"/>
                <a:cs typeface="Calibri Light"/>
              </a:rPr>
              <a:t>gains </a:t>
            </a:r>
            <a:r>
              <a:rPr sz="2200" dirty="0">
                <a:latin typeface="Calibri Light"/>
                <a:cs typeface="Calibri Light"/>
              </a:rPr>
              <a:t>some </a:t>
            </a:r>
            <a:r>
              <a:rPr sz="2200" spc="-5" dirty="0">
                <a:latin typeface="Calibri Light"/>
                <a:cs typeface="Calibri Light"/>
              </a:rPr>
              <a:t>knowledge </a:t>
            </a:r>
            <a:r>
              <a:rPr sz="2200" dirty="0">
                <a:latin typeface="Calibri Light"/>
                <a:cs typeface="Calibri Light"/>
              </a:rPr>
              <a:t>with its </a:t>
            </a:r>
            <a:r>
              <a:rPr sz="2200" spc="-10" dirty="0">
                <a:latin typeface="Calibri Light"/>
                <a:cs typeface="Calibri Light"/>
              </a:rPr>
              <a:t>past experience</a:t>
            </a:r>
            <a:r>
              <a:rPr sz="2200" spc="-5" dirty="0">
                <a:latin typeface="Calibri Light"/>
                <a:cs typeface="Calibri Light"/>
              </a:rPr>
              <a:t> </a:t>
            </a:r>
            <a:r>
              <a:rPr sz="2200" spc="-10" dirty="0">
                <a:latin typeface="Calibri Light"/>
                <a:cs typeface="Calibri Light"/>
              </a:rPr>
              <a:t>as </a:t>
            </a:r>
            <a:r>
              <a:rPr sz="2200" spc="-5" dirty="0">
                <a:latin typeface="Calibri Light"/>
                <a:cs typeface="Calibri Light"/>
              </a:rPr>
              <a:t> humans</a:t>
            </a:r>
            <a:r>
              <a:rPr sz="2200" dirty="0">
                <a:latin typeface="Calibri Light"/>
                <a:cs typeface="Calibri Light"/>
              </a:rPr>
              <a:t>	</a:t>
            </a:r>
            <a:r>
              <a:rPr sz="2200" spc="-10" dirty="0">
                <a:latin typeface="Calibri Light"/>
                <a:cs typeface="Calibri Light"/>
              </a:rPr>
              <a:t>d</a:t>
            </a:r>
            <a:r>
              <a:rPr sz="2200" spc="-5" dirty="0">
                <a:latin typeface="Calibri Light"/>
                <a:cs typeface="Calibri Light"/>
              </a:rPr>
              <a:t>o</a:t>
            </a:r>
            <a:r>
              <a:rPr sz="2200" dirty="0">
                <a:latin typeface="Calibri Light"/>
                <a:cs typeface="Calibri Light"/>
              </a:rPr>
              <a:t>	</a:t>
            </a:r>
            <a:r>
              <a:rPr sz="2200" spc="-5" dirty="0">
                <a:latin typeface="Calibri Light"/>
                <a:cs typeface="Calibri Light"/>
              </a:rPr>
              <a:t>.  A</a:t>
            </a:r>
            <a:r>
              <a:rPr sz="2200" spc="110" dirty="0">
                <a:latin typeface="Calibri Light"/>
                <a:cs typeface="Calibri Light"/>
              </a:rPr>
              <a:t> </a:t>
            </a:r>
            <a:r>
              <a:rPr sz="2200" spc="-5" dirty="0">
                <a:latin typeface="Calibri Light"/>
                <a:cs typeface="Calibri Light"/>
              </a:rPr>
              <a:t>machine</a:t>
            </a:r>
            <a:r>
              <a:rPr sz="2200" spc="140" dirty="0">
                <a:latin typeface="Calibri Light"/>
                <a:cs typeface="Calibri Light"/>
              </a:rPr>
              <a:t> </a:t>
            </a:r>
            <a:r>
              <a:rPr sz="2200" spc="-5" dirty="0">
                <a:latin typeface="Calibri Light"/>
                <a:cs typeface="Calibri Light"/>
              </a:rPr>
              <a:t>is</a:t>
            </a:r>
            <a:r>
              <a:rPr sz="2200" spc="140" dirty="0">
                <a:latin typeface="Calibri Light"/>
                <a:cs typeface="Calibri Light"/>
              </a:rPr>
              <a:t> </a:t>
            </a:r>
            <a:r>
              <a:rPr sz="2200" spc="-10" dirty="0">
                <a:latin typeface="Calibri Light"/>
                <a:cs typeface="Calibri Light"/>
              </a:rPr>
              <a:t>work</a:t>
            </a:r>
            <a:r>
              <a:rPr sz="2200" spc="130" dirty="0">
                <a:latin typeface="Calibri Light"/>
                <a:cs typeface="Calibri Light"/>
              </a:rPr>
              <a:t> </a:t>
            </a:r>
            <a:r>
              <a:rPr sz="2200" spc="-5" dirty="0">
                <a:latin typeface="Calibri Light"/>
                <a:cs typeface="Calibri Light"/>
              </a:rPr>
              <a:t>,</a:t>
            </a:r>
            <a:r>
              <a:rPr sz="2200" spc="130" dirty="0">
                <a:latin typeface="Calibri Light"/>
                <a:cs typeface="Calibri Light"/>
              </a:rPr>
              <a:t> </a:t>
            </a:r>
            <a:r>
              <a:rPr sz="2200" spc="-5" dirty="0">
                <a:latin typeface="Calibri Light"/>
                <a:cs typeface="Calibri Light"/>
              </a:rPr>
              <a:t>thing</a:t>
            </a:r>
            <a:r>
              <a:rPr sz="2200" spc="135" dirty="0">
                <a:latin typeface="Calibri Light"/>
                <a:cs typeface="Calibri Light"/>
              </a:rPr>
              <a:t> </a:t>
            </a:r>
            <a:r>
              <a:rPr sz="2200" spc="-5" dirty="0">
                <a:latin typeface="Calibri Light"/>
                <a:cs typeface="Calibri Light"/>
              </a:rPr>
              <a:t>,</a:t>
            </a:r>
            <a:r>
              <a:rPr sz="2200" spc="130" dirty="0">
                <a:latin typeface="Calibri Light"/>
                <a:cs typeface="Calibri Light"/>
              </a:rPr>
              <a:t> </a:t>
            </a:r>
            <a:r>
              <a:rPr sz="2200" spc="-15" dirty="0">
                <a:latin typeface="Calibri Light"/>
                <a:cs typeface="Calibri Light"/>
              </a:rPr>
              <a:t>understand</a:t>
            </a:r>
            <a:r>
              <a:rPr sz="2200" spc="120" dirty="0">
                <a:latin typeface="Calibri Light"/>
                <a:cs typeface="Calibri Light"/>
              </a:rPr>
              <a:t> </a:t>
            </a:r>
            <a:r>
              <a:rPr sz="2200" spc="-10" dirty="0">
                <a:latin typeface="Calibri Light"/>
                <a:cs typeface="Calibri Light"/>
              </a:rPr>
              <a:t>and</a:t>
            </a:r>
            <a:r>
              <a:rPr sz="2200" spc="130" dirty="0">
                <a:latin typeface="Calibri Light"/>
                <a:cs typeface="Calibri Light"/>
              </a:rPr>
              <a:t> </a:t>
            </a:r>
            <a:r>
              <a:rPr sz="2200" spc="-30" dirty="0">
                <a:latin typeface="Calibri Light"/>
                <a:cs typeface="Calibri Light"/>
              </a:rPr>
              <a:t>take</a:t>
            </a:r>
            <a:r>
              <a:rPr sz="2200" spc="125" dirty="0">
                <a:latin typeface="Calibri Light"/>
                <a:cs typeface="Calibri Light"/>
              </a:rPr>
              <a:t> </a:t>
            </a:r>
            <a:r>
              <a:rPr sz="2200" spc="-5" dirty="0">
                <a:latin typeface="Calibri Light"/>
                <a:cs typeface="Calibri Light"/>
              </a:rPr>
              <a:t>self</a:t>
            </a:r>
            <a:endParaRPr sz="2200" dirty="0">
              <a:latin typeface="Calibri Light"/>
              <a:cs typeface="Calibri Light"/>
            </a:endParaRPr>
          </a:p>
          <a:p>
            <a:pPr marL="12700" algn="just">
              <a:lnSpc>
                <a:spcPct val="100000"/>
              </a:lnSpc>
            </a:pPr>
            <a:r>
              <a:rPr sz="2200" spc="-5" dirty="0">
                <a:latin typeface="Calibri Light"/>
                <a:cs typeface="Calibri Light"/>
              </a:rPr>
              <a:t>–</a:t>
            </a:r>
            <a:r>
              <a:rPr sz="2200" spc="-10" dirty="0">
                <a:latin typeface="Calibri Light"/>
                <a:cs typeface="Calibri Light"/>
              </a:rPr>
              <a:t> decision</a:t>
            </a:r>
            <a:r>
              <a:rPr sz="2200" spc="25" dirty="0">
                <a:latin typeface="Calibri Light"/>
                <a:cs typeface="Calibri Light"/>
              </a:rPr>
              <a:t> </a:t>
            </a:r>
            <a:r>
              <a:rPr sz="2200" spc="-25" dirty="0">
                <a:latin typeface="Calibri Light"/>
                <a:cs typeface="Calibri Light"/>
              </a:rPr>
              <a:t>like</a:t>
            </a:r>
            <a:r>
              <a:rPr sz="2200" spc="15" dirty="0">
                <a:latin typeface="Calibri Light"/>
                <a:cs typeface="Calibri Light"/>
              </a:rPr>
              <a:t> </a:t>
            </a:r>
            <a:r>
              <a:rPr sz="2200" spc="-5" dirty="0">
                <a:latin typeface="Calibri Light"/>
                <a:cs typeface="Calibri Light"/>
              </a:rPr>
              <a:t>humans</a:t>
            </a:r>
            <a:r>
              <a:rPr sz="2200" spc="-1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.</a:t>
            </a:r>
          </a:p>
          <a:p>
            <a:pPr marL="12700" algn="just">
              <a:lnSpc>
                <a:spcPct val="100000"/>
              </a:lnSpc>
              <a:spcBef>
                <a:spcPts val="1635"/>
              </a:spcBef>
            </a:pPr>
            <a:r>
              <a:rPr sz="2200" spc="-10" dirty="0">
                <a:latin typeface="Gabriola"/>
                <a:cs typeface="Gabriola"/>
              </a:rPr>
              <a:t>WHAT</a:t>
            </a:r>
            <a:r>
              <a:rPr sz="2200" spc="-60" dirty="0">
                <a:latin typeface="Gabriola"/>
                <a:cs typeface="Gabriola"/>
              </a:rPr>
              <a:t> </a:t>
            </a:r>
            <a:r>
              <a:rPr sz="2200" spc="-5" dirty="0">
                <a:latin typeface="Gabriola"/>
                <a:cs typeface="Gabriola"/>
              </a:rPr>
              <a:t>IS</a:t>
            </a:r>
            <a:r>
              <a:rPr sz="2200" spc="-45" dirty="0">
                <a:latin typeface="Gabriola"/>
                <a:cs typeface="Gabriola"/>
              </a:rPr>
              <a:t> </a:t>
            </a:r>
            <a:r>
              <a:rPr sz="2200" spc="-15" dirty="0">
                <a:latin typeface="Gabriola"/>
                <a:cs typeface="Gabriola"/>
              </a:rPr>
              <a:t>ARTIFICIAL</a:t>
            </a:r>
            <a:r>
              <a:rPr sz="2200" spc="-65" dirty="0">
                <a:latin typeface="Gabriola"/>
                <a:cs typeface="Gabriola"/>
              </a:rPr>
              <a:t> </a:t>
            </a:r>
            <a:r>
              <a:rPr sz="2200" spc="-15" dirty="0">
                <a:latin typeface="Gabriola"/>
                <a:cs typeface="Gabriola"/>
              </a:rPr>
              <a:t>INTELLIGENCE</a:t>
            </a:r>
            <a:endParaRPr sz="2200" dirty="0">
              <a:latin typeface="Gabriola"/>
              <a:cs typeface="Gabriola"/>
            </a:endParaRPr>
          </a:p>
          <a:p>
            <a:pPr marL="12700" marR="109855" algn="just">
              <a:lnSpc>
                <a:spcPct val="100200"/>
              </a:lnSpc>
              <a:spcBef>
                <a:spcPts val="880"/>
              </a:spcBef>
              <a:tabLst>
                <a:tab pos="5749290" algn="l"/>
              </a:tabLst>
            </a:pPr>
            <a:r>
              <a:rPr sz="2600" spc="-5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rtificial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intelligence</a:t>
            </a:r>
            <a:r>
              <a:rPr sz="2200" spc="-5" dirty="0">
                <a:latin typeface="Calibri"/>
                <a:cs typeface="Calibri"/>
              </a:rPr>
              <a:t> 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branch</a:t>
            </a:r>
            <a:r>
              <a:rPr sz="2200" spc="-5" dirty="0">
                <a:latin typeface="Calibri"/>
                <a:cs typeface="Calibri"/>
              </a:rPr>
              <a:t> of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computer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science</a:t>
            </a:r>
            <a:r>
              <a:rPr sz="2200" spc="-5" dirty="0">
                <a:latin typeface="Calibri"/>
                <a:cs typeface="Calibri"/>
              </a:rPr>
              <a:t> which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used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developed</a:t>
            </a:r>
            <a:r>
              <a:rPr sz="2200" spc="-5" dirty="0">
                <a:latin typeface="Calibri"/>
                <a:cs typeface="Calibri"/>
              </a:rPr>
              <a:t> and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design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intelligent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machine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which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work</a:t>
            </a:r>
            <a:r>
              <a:rPr sz="2200" spc="-5" dirty="0">
                <a:latin typeface="Calibri"/>
                <a:cs typeface="Calibri"/>
              </a:rPr>
              <a:t> and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thing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like 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human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beings</a:t>
            </a:r>
            <a:r>
              <a:rPr sz="2200" spc="-5" dirty="0">
                <a:latin typeface="Calibri"/>
                <a:cs typeface="Calibri"/>
              </a:rPr>
              <a:t> 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used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solve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real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world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blem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12700" marR="112395" algn="just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artificial </a:t>
            </a:r>
            <a:r>
              <a:rPr sz="2200" spc="-10" dirty="0">
                <a:latin typeface="Calibri"/>
                <a:cs typeface="Calibri"/>
              </a:rPr>
              <a:t>intelligence </a:t>
            </a:r>
            <a:r>
              <a:rPr sz="2200" spc="-5" dirty="0">
                <a:latin typeface="Calibri"/>
                <a:cs typeface="Calibri"/>
              </a:rPr>
              <a:t>used </a:t>
            </a:r>
            <a:r>
              <a:rPr sz="2200" spc="-10" dirty="0">
                <a:latin typeface="Calibri"/>
                <a:cs typeface="Calibri"/>
              </a:rPr>
              <a:t>perception, reasoning </a:t>
            </a:r>
            <a:r>
              <a:rPr sz="2200" spc="-5" dirty="0">
                <a:latin typeface="Calibri"/>
                <a:cs typeface="Calibri"/>
              </a:rPr>
              <a:t>,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learning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understanding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thinking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49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self-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decision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expose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intelligent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behavior.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1200" y="1"/>
            <a:ext cx="10363200" cy="914400"/>
          </a:xfrm>
        </p:spPr>
        <p:txBody>
          <a:bodyPr>
            <a:normAutofit/>
          </a:bodyPr>
          <a:lstStyle/>
          <a:p>
            <a:pPr algn="just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MOTIVATION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295400"/>
            <a:ext cx="10566400" cy="4800600"/>
          </a:xfrm>
        </p:spPr>
        <p:txBody>
          <a:bodyPr>
            <a:normAutofit/>
          </a:bodyPr>
          <a:lstStyle/>
          <a:p>
            <a:pPr algn="just">
              <a:buFont typeface="Courier New" pitchFamily="49" charset="0"/>
              <a:buChar char="o"/>
            </a:pPr>
            <a:r>
              <a:rPr lang="en-IN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As in this pandemic Social Distancing is very important so to maintain that this project will help everyone.</a:t>
            </a:r>
          </a:p>
          <a:p>
            <a:pPr algn="just">
              <a:buFont typeface="Courier New" pitchFamily="49" charset="0"/>
              <a:buChar char="o"/>
            </a:pPr>
            <a:r>
              <a:rPr lang="en-US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To find clusters of patients.</a:t>
            </a:r>
          </a:p>
          <a:p>
            <a:pPr algn="just">
              <a:buFont typeface="Courier New" pitchFamily="49" charset="0"/>
              <a:buChar char="o"/>
            </a:pPr>
            <a:r>
              <a:rPr lang="en-US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To optimize the allocation of human and material resources to wards and shifts.</a:t>
            </a:r>
            <a:endParaRPr lang="en-IN" sz="28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lang="en-IN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lang="en-IN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lang="en-IN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lang="en-IN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lang="en-IN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lang="en-IN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lang="en-IN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Isosceles Triangle 4"/>
          <p:cNvSpPr/>
          <p:nvPr/>
        </p:nvSpPr>
        <p:spPr>
          <a:xfrm>
            <a:off x="2540002" y="1828803"/>
            <a:ext cx="60959" cy="457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3"/>
            <a:ext cx="10363200" cy="1470025"/>
          </a:xfrm>
        </p:spPr>
        <p:txBody>
          <a:bodyPr>
            <a:normAutofit/>
          </a:bodyPr>
          <a:lstStyle/>
          <a:p>
            <a:pPr algn="just"/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752600"/>
            <a:ext cx="10261600" cy="4419600"/>
          </a:xfrm>
        </p:spPr>
        <p:txBody>
          <a:bodyPr>
            <a:normAutofit/>
          </a:bodyPr>
          <a:lstStyle/>
          <a:p>
            <a:pPr algn="just">
              <a:buFont typeface="Courier New" pitchFamily="49" charset="0"/>
              <a:buChar char="o"/>
            </a:pPr>
            <a:r>
              <a:rPr lang="en-US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Public Health and Surveillance</a:t>
            </a:r>
          </a:p>
          <a:p>
            <a:pPr algn="just">
              <a:buFont typeface="Courier New" pitchFamily="49" charset="0"/>
              <a:buChar char="o"/>
            </a:pPr>
            <a:r>
              <a:rPr lang="en-US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Lack of immediate retrievals - The information is very difficult to retrieve and to find particular information like- E.g. – To find out about the patient’s history, the user has to go through various registers. This results in in  convenience and wastage of time.</a:t>
            </a:r>
          </a:p>
          <a:p>
            <a:pPr algn="just">
              <a:buFont typeface="Courier New" pitchFamily="49" charset="0"/>
              <a:buChar char="o"/>
            </a:pPr>
            <a:endParaRPr lang="en-US" sz="28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Courier New" pitchFamily="49" charset="0"/>
              <a:buChar char="o"/>
            </a:pPr>
            <a:r>
              <a:rPr lang="en-US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Lack of immediate information storage: –The information generated by various transactions takes time and efforts to be stored at right place.</a:t>
            </a:r>
          </a:p>
          <a:p>
            <a:pPr algn="just">
              <a:buFont typeface="Courier New" pitchFamily="49" charset="0"/>
              <a:buChar char="o"/>
            </a:pP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4144" y="194564"/>
            <a:ext cx="329057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I</a:t>
            </a:r>
            <a:r>
              <a:rPr sz="2400" spc="-35" dirty="0"/>
              <a:t>N</a:t>
            </a:r>
            <a:r>
              <a:rPr sz="2400" spc="-30" dirty="0"/>
              <a:t>T</a:t>
            </a:r>
            <a:r>
              <a:rPr sz="2400" spc="-40" dirty="0"/>
              <a:t>R</a:t>
            </a:r>
            <a:r>
              <a:rPr sz="2400" spc="-50" dirty="0"/>
              <a:t>O</a:t>
            </a:r>
            <a:r>
              <a:rPr sz="2400" spc="-55" dirty="0"/>
              <a:t>DU</a:t>
            </a:r>
            <a:r>
              <a:rPr sz="2400" spc="-45" dirty="0"/>
              <a:t>C</a:t>
            </a:r>
            <a:r>
              <a:rPr sz="2400" spc="-40" dirty="0"/>
              <a:t>T</a:t>
            </a:r>
            <a:r>
              <a:rPr sz="2400" spc="-5" dirty="0"/>
              <a:t>I</a:t>
            </a:r>
            <a:r>
              <a:rPr sz="2400" spc="-60" dirty="0"/>
              <a:t>O</a:t>
            </a:r>
            <a:r>
              <a:rPr sz="2400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7470" y="1506729"/>
            <a:ext cx="5326380" cy="13048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720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chatbot is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 service or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tool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communicate</a:t>
            </a:r>
            <a:r>
              <a:rPr sz="2800" spc="6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800" spc="6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via </a:t>
            </a:r>
            <a:r>
              <a:rPr sz="28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text</a:t>
            </a:r>
            <a:r>
              <a:rPr sz="2800" spc="5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messages.</a:t>
            </a:r>
            <a:r>
              <a:rPr sz="2800" spc="5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Think</a:t>
            </a:r>
            <a:r>
              <a:rPr sz="2800" spc="5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800" spc="5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chatbots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3982" y="2787143"/>
            <a:ext cx="335915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09015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as	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human-to-robot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86838" y="3213558"/>
            <a:ext cx="83121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14266" y="2787142"/>
            <a:ext cx="1189991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701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st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  art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ci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31161" y="3640964"/>
            <a:ext cx="317246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68350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and	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carefully-written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3982" y="3213557"/>
            <a:ext cx="1680845" cy="17357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messaging. </a:t>
            </a:r>
            <a:r>
              <a:rPr sz="28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00" spc="-4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ence 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computer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recognise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45233" y="4067683"/>
            <a:ext cx="1084580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450" marR="5080" indent="-32384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scripts, </a:t>
            </a:r>
            <a:r>
              <a:rPr sz="28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800" spc="-7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3982" y="4920818"/>
            <a:ext cx="277812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69644" algn="l"/>
              </a:tabLst>
            </a:pP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have	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rudimentary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45586" y="4067683"/>
            <a:ext cx="2058671" cy="13048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6515" marR="5080" indent="-44450" algn="just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chatbots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sz="28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language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8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tions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3982" y="5348123"/>
            <a:ext cx="306514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customers.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21679" y="1193291"/>
            <a:ext cx="6172200" cy="55184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6764" y="155605"/>
            <a:ext cx="5718811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74570" marR="5080" indent="-2262505">
              <a:lnSpc>
                <a:spcPct val="100000"/>
              </a:lnSpc>
              <a:spcBef>
                <a:spcPts val="105"/>
              </a:spcBef>
            </a:pPr>
            <a:r>
              <a:rPr sz="3200" spc="-25" smtClean="0"/>
              <a:t>HEALTHCARE</a:t>
            </a:r>
            <a:r>
              <a:rPr sz="3200" spc="-80" smtClean="0"/>
              <a:t> </a:t>
            </a:r>
            <a:r>
              <a:rPr sz="3200" spc="-15" dirty="0"/>
              <a:t>AND</a:t>
            </a:r>
            <a:r>
              <a:rPr sz="3200" spc="-80" dirty="0"/>
              <a:t> </a:t>
            </a:r>
            <a:r>
              <a:rPr sz="3200" spc="-25" dirty="0"/>
              <a:t>MEDICAL </a:t>
            </a:r>
            <a:r>
              <a:rPr sz="3200" spc="-545" dirty="0"/>
              <a:t> </a:t>
            </a:r>
            <a:r>
              <a:rPr sz="3200" spc="-20" dirty="0"/>
              <a:t>SCIENCE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7229857" y="2"/>
            <a:ext cx="4898391" cy="6707505"/>
            <a:chOff x="7229856" y="0"/>
            <a:chExt cx="4898390" cy="67075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29856" y="0"/>
              <a:ext cx="4898136" cy="67071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36180" y="265175"/>
              <a:ext cx="4285488" cy="6135624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85888" y="214886"/>
            <a:ext cx="4386453" cy="623627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1327" y="1802638"/>
            <a:ext cx="6932931" cy="43473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350" indent="-342900" algn="just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2400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mtClean="0">
                <a:solidFill>
                  <a:srgbClr val="FFFFFF"/>
                </a:solidFill>
                <a:latin typeface="Calibri"/>
                <a:cs typeface="Calibri"/>
              </a:rPr>
              <a:t>n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healthcare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field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providing patient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assistance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care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.</a:t>
            </a:r>
            <a:endParaRPr sz="24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101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AI-powered</a:t>
            </a:r>
            <a:r>
              <a:rPr sz="2400" spc="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medical</a:t>
            </a:r>
            <a:r>
              <a:rPr sz="2400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assistant</a:t>
            </a:r>
            <a:r>
              <a:rPr sz="2400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400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book</a:t>
            </a:r>
            <a:r>
              <a:rPr sz="24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appointment</a:t>
            </a:r>
            <a:endParaRPr sz="2400">
              <a:latin typeface="Calibri"/>
              <a:cs typeface="Calibri"/>
            </a:endParaRPr>
          </a:p>
          <a:p>
            <a:pPr marL="355600" marR="5080" algn="just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monitor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patient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health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status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perform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other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time-intensive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responsibilities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such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as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inventory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billing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 claims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There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three</a:t>
            </a:r>
            <a:r>
              <a:rPr sz="24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30" dirty="0">
                <a:solidFill>
                  <a:srgbClr val="FFFFFF"/>
                </a:solidFill>
                <a:latin typeface="Calibri"/>
                <a:cs typeface="Calibri"/>
              </a:rPr>
              <a:t>key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limitations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:-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Explainability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05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requirement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Transferability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73123" y="333834"/>
            <a:ext cx="8474711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40" dirty="0"/>
              <a:t>CURRENT</a:t>
            </a:r>
            <a:r>
              <a:rPr sz="2400" spc="-95" dirty="0"/>
              <a:t> </a:t>
            </a:r>
            <a:r>
              <a:rPr sz="2400" spc="-25" dirty="0"/>
              <a:t>AI</a:t>
            </a:r>
            <a:r>
              <a:rPr sz="2400" spc="-70" dirty="0"/>
              <a:t> </a:t>
            </a:r>
            <a:r>
              <a:rPr sz="2400" spc="-25" dirty="0"/>
              <a:t>USE</a:t>
            </a:r>
            <a:r>
              <a:rPr sz="2400" spc="-80" dirty="0"/>
              <a:t> </a:t>
            </a:r>
            <a:r>
              <a:rPr sz="2400" spc="-30" dirty="0"/>
              <a:t>CASES</a:t>
            </a:r>
            <a:r>
              <a:rPr sz="2400" spc="-105" dirty="0"/>
              <a:t> </a:t>
            </a:r>
            <a:r>
              <a:rPr sz="2400" spc="-5" dirty="0"/>
              <a:t>IN</a:t>
            </a:r>
            <a:r>
              <a:rPr sz="2400" spc="-95" dirty="0"/>
              <a:t> </a:t>
            </a:r>
            <a:r>
              <a:rPr sz="2400" spc="-40" dirty="0"/>
              <a:t>HEALTHCARE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228600" y="914402"/>
            <a:ext cx="11718291" cy="5265544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780"/>
              </a:spcBef>
              <a:buFont typeface="Wingdings"/>
              <a:buChar char=""/>
              <a:tabLst>
                <a:tab pos="299720" algn="l"/>
              </a:tabLst>
            </a:pP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AI</a:t>
            </a:r>
            <a:r>
              <a:rPr sz="2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00"/>
                </a:solidFill>
                <a:latin typeface="Calibri"/>
                <a:cs typeface="Calibri"/>
              </a:rPr>
              <a:t>“</a:t>
            </a:r>
            <a:r>
              <a:rPr sz="2600" spc="-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FFFF00"/>
                </a:solidFill>
                <a:latin typeface="Calibri"/>
                <a:cs typeface="Calibri"/>
              </a:rPr>
              <a:t>data</a:t>
            </a:r>
            <a:r>
              <a:rPr sz="2600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00"/>
                </a:solidFill>
                <a:latin typeface="Calibri"/>
                <a:cs typeface="Calibri"/>
              </a:rPr>
              <a:t>mining</a:t>
            </a:r>
            <a:r>
              <a:rPr sz="2600" spc="-1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00"/>
                </a:solidFill>
                <a:latin typeface="Calibri"/>
                <a:cs typeface="Calibri"/>
              </a:rPr>
              <a:t>“</a:t>
            </a:r>
            <a:r>
              <a:rPr sz="2600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with ai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predict</a:t>
            </a:r>
            <a:r>
              <a:rPr sz="2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disease</a:t>
            </a:r>
            <a:endParaRPr sz="2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685"/>
              </a:spcBef>
              <a:buFont typeface="Wingdings"/>
              <a:buChar char=""/>
              <a:tabLst>
                <a:tab pos="299720" algn="l"/>
              </a:tabLst>
            </a:pP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AI</a:t>
            </a:r>
            <a:r>
              <a:rPr sz="2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2600" dirty="0">
                <a:solidFill>
                  <a:srgbClr val="FFFF00"/>
                </a:solidFill>
                <a:latin typeface="Calibri"/>
                <a:cs typeface="Calibri"/>
              </a:rPr>
              <a:t>“</a:t>
            </a:r>
            <a:r>
              <a:rPr sz="2600" spc="-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FF00"/>
                </a:solidFill>
                <a:latin typeface="Calibri"/>
                <a:cs typeface="Calibri"/>
              </a:rPr>
              <a:t>medical</a:t>
            </a:r>
            <a:r>
              <a:rPr sz="2600" spc="-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00"/>
                </a:solidFill>
                <a:latin typeface="Calibri"/>
                <a:cs typeface="Calibri"/>
              </a:rPr>
              <a:t>imaging</a:t>
            </a:r>
            <a:r>
              <a:rPr sz="2600" spc="-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00"/>
                </a:solidFill>
                <a:latin typeface="Calibri"/>
                <a:cs typeface="Calibri"/>
              </a:rPr>
              <a:t>and</a:t>
            </a:r>
            <a:r>
              <a:rPr sz="2600" spc="-1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FF00"/>
                </a:solidFill>
                <a:latin typeface="Calibri"/>
                <a:cs typeface="Calibri"/>
              </a:rPr>
              <a:t>diagnostics </a:t>
            </a:r>
            <a:r>
              <a:rPr sz="2600" dirty="0">
                <a:solidFill>
                  <a:srgbClr val="FFFF00"/>
                </a:solidFill>
                <a:latin typeface="Calibri"/>
                <a:cs typeface="Calibri"/>
              </a:rPr>
              <a:t>“</a:t>
            </a:r>
            <a:r>
              <a:rPr sz="2600" spc="-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provide</a:t>
            </a:r>
            <a:r>
              <a:rPr sz="2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precise</a:t>
            </a:r>
            <a:r>
              <a:rPr sz="2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endParaRPr sz="2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695"/>
              </a:spcBef>
              <a:buFont typeface="Wingdings"/>
              <a:buChar char=""/>
              <a:tabLst>
                <a:tab pos="299720" algn="l"/>
              </a:tabLst>
            </a:pP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AI</a:t>
            </a:r>
            <a:r>
              <a:rPr sz="2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00"/>
                </a:solidFill>
                <a:latin typeface="Calibri"/>
                <a:cs typeface="Calibri"/>
              </a:rPr>
              <a:t>“</a:t>
            </a:r>
            <a:r>
              <a:rPr sz="2600" spc="-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FF00"/>
                </a:solidFill>
                <a:latin typeface="Calibri"/>
                <a:cs typeface="Calibri"/>
              </a:rPr>
              <a:t>nutrition </a:t>
            </a:r>
            <a:r>
              <a:rPr sz="2600" dirty="0">
                <a:solidFill>
                  <a:srgbClr val="FFFF00"/>
                </a:solidFill>
                <a:latin typeface="Calibri"/>
                <a:cs typeface="Calibri"/>
              </a:rPr>
              <a:t>“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enhancing</a:t>
            </a:r>
            <a:r>
              <a:rPr sz="2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journey </a:t>
            </a:r>
            <a:r>
              <a:rPr sz="26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healthy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 and</a:t>
            </a:r>
            <a:r>
              <a:rPr sz="2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fit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lifestyle</a:t>
            </a:r>
            <a:endParaRPr sz="2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690"/>
              </a:spcBef>
              <a:buFont typeface="Wingdings"/>
              <a:buChar char=""/>
              <a:tabLst>
                <a:tab pos="299720" algn="l"/>
              </a:tabLst>
            </a:pP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AI</a:t>
            </a:r>
            <a:r>
              <a:rPr sz="2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2600" dirty="0">
                <a:solidFill>
                  <a:srgbClr val="FFFF00"/>
                </a:solidFill>
                <a:latin typeface="Calibri"/>
                <a:cs typeface="Calibri"/>
              </a:rPr>
              <a:t>“</a:t>
            </a:r>
            <a:r>
              <a:rPr sz="2600" spc="-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FF00"/>
                </a:solidFill>
                <a:latin typeface="Calibri"/>
                <a:cs typeface="Calibri"/>
              </a:rPr>
              <a:t>emerging</a:t>
            </a:r>
            <a:r>
              <a:rPr sz="2600" spc="-3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FFFF00"/>
                </a:solidFill>
                <a:latin typeface="Calibri"/>
                <a:cs typeface="Calibri"/>
              </a:rPr>
              <a:t>room</a:t>
            </a:r>
            <a:r>
              <a:rPr sz="2600" spc="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00"/>
                </a:solidFill>
                <a:latin typeface="Calibri"/>
                <a:cs typeface="Calibri"/>
              </a:rPr>
              <a:t>and</a:t>
            </a:r>
            <a:r>
              <a:rPr sz="2600" spc="-1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00"/>
                </a:solidFill>
                <a:latin typeface="Calibri"/>
                <a:cs typeface="Calibri"/>
              </a:rPr>
              <a:t>surgery</a:t>
            </a:r>
            <a:r>
              <a:rPr sz="2600" spc="-1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00"/>
                </a:solidFill>
                <a:latin typeface="Calibri"/>
                <a:cs typeface="Calibri"/>
              </a:rPr>
              <a:t>“</a:t>
            </a:r>
            <a:r>
              <a:rPr sz="2600" spc="-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saving</a:t>
            </a:r>
            <a:r>
              <a:rPr sz="2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lives</a:t>
            </a:r>
            <a:endParaRPr sz="2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680"/>
              </a:spcBef>
              <a:buFont typeface="Wingdings"/>
              <a:buChar char=""/>
              <a:tabLst>
                <a:tab pos="299720" algn="l"/>
              </a:tabLst>
            </a:pP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AI</a:t>
            </a:r>
            <a:r>
              <a:rPr sz="2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2600" dirty="0">
                <a:solidFill>
                  <a:srgbClr val="FFFF00"/>
                </a:solidFill>
                <a:latin typeface="Calibri"/>
                <a:cs typeface="Calibri"/>
              </a:rPr>
              <a:t>“</a:t>
            </a:r>
            <a:r>
              <a:rPr sz="2600" spc="-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FFFF00"/>
                </a:solidFill>
                <a:latin typeface="Calibri"/>
                <a:cs typeface="Calibri"/>
              </a:rPr>
              <a:t>life </a:t>
            </a:r>
            <a:r>
              <a:rPr sz="2600" spc="-5" dirty="0">
                <a:solidFill>
                  <a:srgbClr val="FFFF00"/>
                </a:solidFill>
                <a:latin typeface="Calibri"/>
                <a:cs typeface="Calibri"/>
              </a:rPr>
              <a:t>style</a:t>
            </a:r>
            <a:r>
              <a:rPr sz="2600" spc="-2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FF00"/>
                </a:solidFill>
                <a:latin typeface="Calibri"/>
                <a:cs typeface="Calibri"/>
              </a:rPr>
              <a:t>management</a:t>
            </a:r>
            <a:r>
              <a:rPr sz="2600" spc="-3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00"/>
                </a:solidFill>
                <a:latin typeface="Calibri"/>
                <a:cs typeface="Calibri"/>
              </a:rPr>
              <a:t>and</a:t>
            </a:r>
            <a:r>
              <a:rPr sz="2600" spc="-1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FF00"/>
                </a:solidFill>
                <a:latin typeface="Calibri"/>
                <a:cs typeface="Calibri"/>
              </a:rPr>
              <a:t>monitoring</a:t>
            </a:r>
            <a:r>
              <a:rPr sz="2600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00"/>
                </a:solidFill>
                <a:latin typeface="Calibri"/>
                <a:cs typeface="Calibri"/>
              </a:rPr>
              <a:t>“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changing</a:t>
            </a:r>
            <a:r>
              <a:rPr sz="2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Calibri"/>
                <a:cs typeface="Calibri"/>
              </a:rPr>
              <a:t>way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live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  <a:p>
            <a:pPr marL="299085" marR="5080" indent="-287020">
              <a:lnSpc>
                <a:spcPts val="2810"/>
              </a:lnSpc>
              <a:spcBef>
                <a:spcPts val="1050"/>
              </a:spcBef>
              <a:buFont typeface="Wingdings"/>
              <a:buChar char=""/>
              <a:tabLst>
                <a:tab pos="299720" algn="l"/>
              </a:tabLst>
            </a:pP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AI</a:t>
            </a:r>
            <a:r>
              <a:rPr sz="2600" spc="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600" spc="3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00"/>
                </a:solidFill>
                <a:latin typeface="Calibri"/>
                <a:cs typeface="Calibri"/>
              </a:rPr>
              <a:t>“</a:t>
            </a:r>
            <a:r>
              <a:rPr sz="2600" spc="38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00"/>
                </a:solidFill>
                <a:latin typeface="Calibri"/>
                <a:cs typeface="Calibri"/>
              </a:rPr>
              <a:t>hospital</a:t>
            </a:r>
            <a:r>
              <a:rPr sz="2600" spc="39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00"/>
                </a:solidFill>
                <a:latin typeface="Calibri"/>
                <a:cs typeface="Calibri"/>
              </a:rPr>
              <a:t>information</a:t>
            </a:r>
            <a:r>
              <a:rPr sz="2600" spc="39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FFFF00"/>
                </a:solidFill>
                <a:latin typeface="Calibri"/>
                <a:cs typeface="Calibri"/>
              </a:rPr>
              <a:t>system</a:t>
            </a:r>
            <a:r>
              <a:rPr sz="2600" spc="39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00"/>
                </a:solidFill>
                <a:latin typeface="Calibri"/>
                <a:cs typeface="Calibri"/>
              </a:rPr>
              <a:t>(</a:t>
            </a:r>
            <a:r>
              <a:rPr sz="2600" spc="38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FF00"/>
                </a:solidFill>
                <a:latin typeface="Calibri"/>
                <a:cs typeface="Calibri"/>
              </a:rPr>
              <a:t>HIS</a:t>
            </a:r>
            <a:r>
              <a:rPr sz="2600" spc="39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00"/>
                </a:solidFill>
                <a:latin typeface="Calibri"/>
                <a:cs typeface="Calibri"/>
              </a:rPr>
              <a:t>)</a:t>
            </a:r>
            <a:r>
              <a:rPr sz="2600" spc="37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00"/>
                </a:solidFill>
                <a:latin typeface="Calibri"/>
                <a:cs typeface="Calibri"/>
              </a:rPr>
              <a:t>“</a:t>
            </a:r>
            <a:r>
              <a:rPr sz="2600" spc="38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600" spc="3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enrich</a:t>
            </a:r>
            <a:r>
              <a:rPr sz="2600" spc="3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600" spc="3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delivery</a:t>
            </a:r>
            <a:r>
              <a:rPr sz="2600" spc="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600" spc="3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healthcare </a:t>
            </a:r>
            <a:r>
              <a:rPr sz="2600" spc="-5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r>
              <a:rPr sz="2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640"/>
              </a:spcBef>
              <a:buFont typeface="Wingdings"/>
              <a:buChar char=""/>
              <a:tabLst>
                <a:tab pos="299720" algn="l"/>
              </a:tabLst>
            </a:pP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AI</a:t>
            </a:r>
            <a:r>
              <a:rPr sz="2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00"/>
                </a:solidFill>
                <a:latin typeface="Calibri"/>
                <a:cs typeface="Calibri"/>
              </a:rPr>
              <a:t>“</a:t>
            </a:r>
            <a:r>
              <a:rPr sz="2600" spc="-10" dirty="0">
                <a:solidFill>
                  <a:srgbClr val="FFFF00"/>
                </a:solidFill>
                <a:latin typeface="Calibri"/>
                <a:cs typeface="Calibri"/>
              </a:rPr>
              <a:t> research</a:t>
            </a:r>
            <a:r>
              <a:rPr sz="2600" spc="-3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00"/>
                </a:solidFill>
                <a:latin typeface="Calibri"/>
                <a:cs typeface="Calibri"/>
              </a:rPr>
              <a:t>“</a:t>
            </a:r>
            <a:r>
              <a:rPr sz="2600" spc="-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providing</a:t>
            </a:r>
            <a:r>
              <a:rPr sz="2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fascinating</a:t>
            </a:r>
            <a:r>
              <a:rPr sz="2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insight</a:t>
            </a:r>
            <a:r>
              <a:rPr sz="2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685"/>
              </a:spcBef>
              <a:buFont typeface="Wingdings"/>
              <a:buChar char=""/>
              <a:tabLst>
                <a:tab pos="299720" algn="l"/>
              </a:tabLst>
            </a:pP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AI</a:t>
            </a:r>
            <a:r>
              <a:rPr sz="2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2600" dirty="0">
                <a:solidFill>
                  <a:srgbClr val="FFFF00"/>
                </a:solidFill>
                <a:latin typeface="Calibri"/>
                <a:cs typeface="Calibri"/>
              </a:rPr>
              <a:t>“</a:t>
            </a:r>
            <a:r>
              <a:rPr sz="2600" spc="-10" dirty="0">
                <a:solidFill>
                  <a:srgbClr val="FFFF00"/>
                </a:solidFill>
                <a:latin typeface="Calibri"/>
                <a:cs typeface="Calibri"/>
              </a:rPr>
              <a:t> mental</a:t>
            </a:r>
            <a:r>
              <a:rPr sz="2600" spc="-1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FF00"/>
                </a:solidFill>
                <a:latin typeface="Calibri"/>
                <a:cs typeface="Calibri"/>
              </a:rPr>
              <a:t>health</a:t>
            </a:r>
            <a:r>
              <a:rPr sz="2600" dirty="0">
                <a:solidFill>
                  <a:srgbClr val="FFFF00"/>
                </a:solidFill>
                <a:latin typeface="Calibri"/>
                <a:cs typeface="Calibri"/>
              </a:rPr>
              <a:t> “</a:t>
            </a:r>
            <a:r>
              <a:rPr sz="2600" spc="-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building</a:t>
            </a:r>
            <a:r>
              <a:rPr sz="2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strong</a:t>
            </a:r>
            <a:r>
              <a:rPr sz="2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support</a:t>
            </a:r>
            <a:r>
              <a:rPr sz="2600" spc="-20" dirty="0">
                <a:solidFill>
                  <a:srgbClr val="FFFFFF"/>
                </a:solidFill>
                <a:latin typeface="Calibri"/>
                <a:cs typeface="Calibri"/>
              </a:rPr>
              <a:t> system</a:t>
            </a:r>
            <a:r>
              <a:rPr sz="2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patients</a:t>
            </a:r>
            <a:endParaRPr sz="2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695"/>
              </a:spcBef>
              <a:buFont typeface="Wingdings"/>
              <a:buChar char=""/>
              <a:tabLst>
                <a:tab pos="299720" algn="l"/>
              </a:tabLst>
            </a:pP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AI</a:t>
            </a:r>
            <a:r>
              <a:rPr sz="2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2600" dirty="0">
                <a:solidFill>
                  <a:srgbClr val="FFFF00"/>
                </a:solidFill>
                <a:latin typeface="Calibri"/>
                <a:cs typeface="Calibri"/>
              </a:rPr>
              <a:t>“</a:t>
            </a:r>
            <a:r>
              <a:rPr sz="2600" spc="-5" dirty="0">
                <a:solidFill>
                  <a:srgbClr val="FFFF00"/>
                </a:solidFill>
                <a:latin typeface="Calibri"/>
                <a:cs typeface="Calibri"/>
              </a:rPr>
              <a:t> pharma</a:t>
            </a:r>
            <a:r>
              <a:rPr sz="2600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00"/>
                </a:solidFill>
                <a:latin typeface="Calibri"/>
                <a:cs typeface="Calibri"/>
              </a:rPr>
              <a:t>“</a:t>
            </a:r>
            <a:r>
              <a:rPr sz="2600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enabling</a:t>
            </a:r>
            <a:r>
              <a:rPr sz="2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discovery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 a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new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 of diagnostic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treatment</a:t>
            </a:r>
            <a:endParaRPr sz="2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690"/>
              </a:spcBef>
              <a:buFont typeface="Wingdings"/>
              <a:buChar char=""/>
              <a:tabLst>
                <a:tab pos="299720" algn="l"/>
              </a:tabLst>
            </a:pP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AI</a:t>
            </a:r>
            <a:r>
              <a:rPr sz="2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00"/>
                </a:solidFill>
                <a:latin typeface="Calibri"/>
                <a:cs typeface="Calibri"/>
              </a:rPr>
              <a:t>“</a:t>
            </a:r>
            <a:r>
              <a:rPr sz="2600" spc="-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00"/>
                </a:solidFill>
                <a:latin typeface="Calibri"/>
                <a:cs typeface="Calibri"/>
              </a:rPr>
              <a:t>virtual</a:t>
            </a:r>
            <a:r>
              <a:rPr sz="2600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00"/>
                </a:solidFill>
                <a:latin typeface="Calibri"/>
                <a:cs typeface="Calibri"/>
              </a:rPr>
              <a:t>assistant</a:t>
            </a:r>
            <a:r>
              <a:rPr sz="2600" spc="-2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00"/>
                </a:solidFill>
                <a:latin typeface="Calibri"/>
                <a:cs typeface="Calibri"/>
              </a:rPr>
              <a:t>“</a:t>
            </a:r>
            <a:r>
              <a:rPr sz="2600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communicate</a:t>
            </a:r>
            <a:r>
              <a:rPr sz="2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 patients</a:t>
            </a:r>
            <a:r>
              <a:rPr sz="2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Calibri"/>
                <a:cs typeface="Calibri"/>
              </a:rPr>
              <a:t>efficient</a:t>
            </a:r>
            <a:r>
              <a:rPr sz="2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Calibri"/>
                <a:cs typeface="Calibri"/>
              </a:rPr>
              <a:t>way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187</TotalTime>
  <Words>1736</Words>
  <Application>Microsoft Office PowerPoint</Application>
  <PresentationFormat>Custom</PresentationFormat>
  <Paragraphs>220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Verve</vt:lpstr>
      <vt:lpstr>PowerPoint Presentation</vt:lpstr>
      <vt:lpstr>Contents</vt:lpstr>
      <vt:lpstr>WHAT IS INTELLIGENCE</vt:lpstr>
      <vt:lpstr>WHAT IS MACHINE LEARNING</vt:lpstr>
      <vt:lpstr>MOTIVATION</vt:lpstr>
      <vt:lpstr>Problem Statement</vt:lpstr>
      <vt:lpstr>INTRODUCTION</vt:lpstr>
      <vt:lpstr>HEALTHCARE AND MEDICAL  SCIENCE</vt:lpstr>
      <vt:lpstr>CURRENT AI USE CASES IN HEALTHCARE</vt:lpstr>
      <vt:lpstr>HOW does the system  WORKS</vt:lpstr>
      <vt:lpstr>FEATURES OF SYSTEM</vt:lpstr>
      <vt:lpstr>EVOLUTION OF AI IN HEALTHCARE</vt:lpstr>
      <vt:lpstr>AI IN GLOBAL HEALTHCARE MARKET</vt:lpstr>
      <vt:lpstr>IMPACT OF AI IN HEALTHCARE</vt:lpstr>
      <vt:lpstr>KEY AI TECHNOLOGIES TRANSFORMING HEALTHCARE</vt:lpstr>
      <vt:lpstr>TECHNIQUES OF A.I IN HEALTHCARE SYSTEM</vt:lpstr>
      <vt:lpstr>APPLICATIONS OF AI IN HEALTHCARE</vt:lpstr>
      <vt:lpstr>OBSTACLE FOR THIS SYSTEM  IN THE FUTURE</vt:lpstr>
      <vt:lpstr>DIFFICULTIES IN HEALTHCARE AI ADOPTION</vt:lpstr>
      <vt:lpstr>COMPONENTS FOR THE SYSTEM</vt:lpstr>
      <vt:lpstr>PROCESS FLOW DIAGRAM OF CHATBOT</vt:lpstr>
      <vt:lpstr>PowerPoint Presentation</vt:lpstr>
      <vt:lpstr>PowerPoint Presentation</vt:lpstr>
      <vt:lpstr>ARCHITECTURE OF HEALTHCARE CHATBOT</vt:lpstr>
      <vt:lpstr>PowerPoint Presentation</vt:lpstr>
      <vt:lpstr>PowerPoint Presentation</vt:lpstr>
      <vt:lpstr>  CHALLENGES AND LIMITATION</vt:lpstr>
      <vt:lpstr>FUTURE SCOPE OF AI IN HEALTHCARE</vt:lpstr>
      <vt:lpstr>DATA SAFETY AND PRIVACY AND RISK</vt:lpstr>
      <vt:lpstr>SECURITY FOR CHATBOTS</vt:lpstr>
      <vt:lpstr>CONCLUSION</vt:lpstr>
      <vt:lpstr>HealthCare Chatbot Software Information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Aanchal Rastogi</dc:creator>
  <cp:lastModifiedBy>Yash</cp:lastModifiedBy>
  <cp:revision>38</cp:revision>
  <dcterms:created xsi:type="dcterms:W3CDTF">2021-06-09T02:22:21Z</dcterms:created>
  <dcterms:modified xsi:type="dcterms:W3CDTF">2021-07-11T15:03:52Z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2021-06-09T00:00:00Z</vt:filetime>
  </property>
</Properties>
</file>