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7"/>
  </p:handoutMasterIdLst>
  <p:sldIdLst>
    <p:sldId id="259" r:id="rId2"/>
    <p:sldId id="258" r:id="rId3"/>
    <p:sldId id="263" r:id="rId4"/>
    <p:sldId id="257" r:id="rId5"/>
    <p:sldId id="260" r:id="rId6"/>
    <p:sldId id="269" r:id="rId7"/>
    <p:sldId id="266" r:id="rId8"/>
    <p:sldId id="265" r:id="rId9"/>
    <p:sldId id="264" r:id="rId10"/>
    <p:sldId id="291" r:id="rId11"/>
    <p:sldId id="292" r:id="rId12"/>
    <p:sldId id="267" r:id="rId13"/>
    <p:sldId id="268" r:id="rId14"/>
    <p:sldId id="270" r:id="rId15"/>
    <p:sldId id="277" r:id="rId16"/>
    <p:sldId id="271" r:id="rId17"/>
    <p:sldId id="278" r:id="rId18"/>
    <p:sldId id="272" r:id="rId19"/>
    <p:sldId id="289" r:id="rId20"/>
    <p:sldId id="273" r:id="rId21"/>
    <p:sldId id="282" r:id="rId22"/>
    <p:sldId id="274" r:id="rId23"/>
    <p:sldId id="285" r:id="rId24"/>
    <p:sldId id="275" r:id="rId25"/>
    <p:sldId id="287" r:id="rId26"/>
    <p:sldId id="288" r:id="rId27"/>
    <p:sldId id="279" r:id="rId28"/>
    <p:sldId id="280" r:id="rId29"/>
    <p:sldId id="286" r:id="rId30"/>
    <p:sldId id="290" r:id="rId31"/>
    <p:sldId id="261" r:id="rId32"/>
    <p:sldId id="262" r:id="rId33"/>
    <p:sldId id="276" r:id="rId34"/>
    <p:sldId id="283" r:id="rId35"/>
    <p:sldId id="28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7317D1-E978-356C-FA51-0C31000F7A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05335DB-CA2B-C4E8-2503-ABEFAADA64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AF4003-BEF6-4206-8529-9A2EFBD6581D}" type="datetimeFigureOut">
              <a:rPr lang="en-IN" smtClean="0"/>
              <a:t>18-11-2024</a:t>
            </a:fld>
            <a:endParaRPr lang="en-IN"/>
          </a:p>
        </p:txBody>
      </p:sp>
      <p:sp>
        <p:nvSpPr>
          <p:cNvPr id="4" name="Footer Placeholder 3">
            <a:extLst>
              <a:ext uri="{FF2B5EF4-FFF2-40B4-BE49-F238E27FC236}">
                <a16:creationId xmlns:a16="http://schemas.microsoft.com/office/drawing/2014/main" id="{CA408860-5575-EB84-FF14-AC207A31D1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EC04F9E-9728-D16D-EDEB-5070E2F669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55554C-DCA4-469D-B1E4-4EF9C7F9C103}" type="slidenum">
              <a:rPr lang="en-IN" smtClean="0"/>
              <a:t>‹#›</a:t>
            </a:fld>
            <a:endParaRPr lang="en-IN"/>
          </a:p>
        </p:txBody>
      </p:sp>
    </p:spTree>
    <p:extLst>
      <p:ext uri="{BB962C8B-B14F-4D97-AF65-F5344CB8AC3E}">
        <p14:creationId xmlns:p14="http://schemas.microsoft.com/office/powerpoint/2010/main" val="9870018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B3FC-6F50-B533-F2C8-588B4382C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699E3A-FDBE-1A07-E8C8-498A522B8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4D8558-94EF-7CF5-71FE-A8819A002B64}"/>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5" name="Footer Placeholder 4">
            <a:extLst>
              <a:ext uri="{FF2B5EF4-FFF2-40B4-BE49-F238E27FC236}">
                <a16:creationId xmlns:a16="http://schemas.microsoft.com/office/drawing/2014/main" id="{69A4D1BB-56AB-ED49-FFEA-55737A97F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31A281-4837-AB4A-1F46-C4667D437538}"/>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18389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C9E2-EB39-B1D8-F7CA-AFF64B0C2D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C52BA7-A683-B356-6D79-00791C506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FFE00-0CAB-8A76-6395-92E5286D0D1A}"/>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5" name="Footer Placeholder 4">
            <a:extLst>
              <a:ext uri="{FF2B5EF4-FFF2-40B4-BE49-F238E27FC236}">
                <a16:creationId xmlns:a16="http://schemas.microsoft.com/office/drawing/2014/main" id="{974D0A4B-A3C3-3AE6-AB6F-FAEA7CE075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0303A-C7C9-6A7D-A4BA-F953FAD05C14}"/>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92513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43539-1599-14E9-C229-3BA875FC3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B5CD6C-B9A0-9A2C-EDB0-5428BAAB3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D9E6F3-8713-2920-DB53-BB814DF380FC}"/>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5" name="Footer Placeholder 4">
            <a:extLst>
              <a:ext uri="{FF2B5EF4-FFF2-40B4-BE49-F238E27FC236}">
                <a16:creationId xmlns:a16="http://schemas.microsoft.com/office/drawing/2014/main" id="{4B20E16E-6EE0-7069-6479-10F87F9E8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C71FA-D3E6-5F36-F98A-4113D3E75504}"/>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8422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4B00-CC9A-9D26-E88B-26F207CDB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DE14B5-C5CD-E854-B9F3-CE746AD66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606FE-1345-4417-7932-7EBB335FEF57}"/>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5" name="Footer Placeholder 4">
            <a:extLst>
              <a:ext uri="{FF2B5EF4-FFF2-40B4-BE49-F238E27FC236}">
                <a16:creationId xmlns:a16="http://schemas.microsoft.com/office/drawing/2014/main" id="{46E3358F-C8C1-9EFE-59F0-60D018D830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983FA-7F1D-1DA3-F0EF-36FF96AE9B53}"/>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5815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819E-B66E-C681-4D89-E1E533132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BABAA0-4230-2CDA-A3CC-7069B459B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0398B-7C6D-1B29-6FAC-126A388BB2AE}"/>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5" name="Footer Placeholder 4">
            <a:extLst>
              <a:ext uri="{FF2B5EF4-FFF2-40B4-BE49-F238E27FC236}">
                <a16:creationId xmlns:a16="http://schemas.microsoft.com/office/drawing/2014/main" id="{FB1197BF-ABA9-82A5-C1FD-4906D2F7C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DEBD7F-929E-5B6B-93E5-6EC53AB7A169}"/>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05761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99F9-6BA4-2E34-CBF2-4E8314B0D4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9DC8D3-6BDA-3885-D648-6133E85851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FC31E-362B-AA0D-F8B1-96045EE05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C3F59-9A83-C953-1722-498761B2B465}"/>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6" name="Footer Placeholder 5">
            <a:extLst>
              <a:ext uri="{FF2B5EF4-FFF2-40B4-BE49-F238E27FC236}">
                <a16:creationId xmlns:a16="http://schemas.microsoft.com/office/drawing/2014/main" id="{01E744E5-F92B-2E9D-7862-617470474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321D9-907E-D92D-E8D4-F68E45F89633}"/>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318760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B48C-93C9-FE8A-4E1E-419919878D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B2F422-78D8-721F-CE2F-5C322CF20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66BC9-C456-D16A-D50C-F043E7D3BB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83483B-89F1-6134-E970-5D23B5449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B65C74-514F-2641-17B1-DE9D6FEE5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1C73B8-1A4B-45C5-8681-AAEAEF45C573}"/>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8" name="Footer Placeholder 7">
            <a:extLst>
              <a:ext uri="{FF2B5EF4-FFF2-40B4-BE49-F238E27FC236}">
                <a16:creationId xmlns:a16="http://schemas.microsoft.com/office/drawing/2014/main" id="{8229FA65-71AC-4419-031E-DF999F90D4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BE3662-C8F8-6E15-4AFA-388B79D56E31}"/>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7541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5F5F-2D31-2DEF-E70B-9D7C7916A4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9A3EF2-9D70-998E-B73D-E1461DD72929}"/>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4" name="Footer Placeholder 3">
            <a:extLst>
              <a:ext uri="{FF2B5EF4-FFF2-40B4-BE49-F238E27FC236}">
                <a16:creationId xmlns:a16="http://schemas.microsoft.com/office/drawing/2014/main" id="{8BBC48F6-FF03-2160-1F51-707A518DAF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629136-DF70-E2BD-D7A5-9481213BD807}"/>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26394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5A0BE-B6C4-45C2-D937-B18885E67C5D}"/>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3" name="Footer Placeholder 2">
            <a:extLst>
              <a:ext uri="{FF2B5EF4-FFF2-40B4-BE49-F238E27FC236}">
                <a16:creationId xmlns:a16="http://schemas.microsoft.com/office/drawing/2014/main" id="{5A2557EB-57B9-640A-F7BD-7358FE5D2B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E9255C-96DD-E56C-C87D-30CE5E8ABD02}"/>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46223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4CA5-87B5-CFDF-FC07-BE3F36B6C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57587D-10CD-71C3-EB23-F29734F12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7E2CB7-A6D6-86E9-3324-BD94EF178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F32A5-C438-8B54-E577-2DFA078D72CA}"/>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6" name="Footer Placeholder 5">
            <a:extLst>
              <a:ext uri="{FF2B5EF4-FFF2-40B4-BE49-F238E27FC236}">
                <a16:creationId xmlns:a16="http://schemas.microsoft.com/office/drawing/2014/main" id="{30DC89F0-4E4B-42F0-0855-A721DAEAB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3FBCA-E1BC-1622-B994-771964AB7C1D}"/>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359245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F35A-611F-5B4B-EC80-26D1CD8EE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88EEEA-8F86-5EBB-00D6-1B34ECEAB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FF723B-4AB0-E264-AFEA-71DC18672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FD472-2651-E577-6DBA-91804C8A32C6}"/>
              </a:ext>
            </a:extLst>
          </p:cNvPr>
          <p:cNvSpPr>
            <a:spLocks noGrp="1"/>
          </p:cNvSpPr>
          <p:nvPr>
            <p:ph type="dt" sz="half" idx="10"/>
          </p:nvPr>
        </p:nvSpPr>
        <p:spPr/>
        <p:txBody>
          <a:bodyPr/>
          <a:lstStyle/>
          <a:p>
            <a:fld id="{C7E9D31F-0354-4EA6-A2E0-C95A2106E86A}" type="datetimeFigureOut">
              <a:rPr lang="en-IN" smtClean="0"/>
              <a:t>18-11-2024</a:t>
            </a:fld>
            <a:endParaRPr lang="en-IN"/>
          </a:p>
        </p:txBody>
      </p:sp>
      <p:sp>
        <p:nvSpPr>
          <p:cNvPr id="6" name="Footer Placeholder 5">
            <a:extLst>
              <a:ext uri="{FF2B5EF4-FFF2-40B4-BE49-F238E27FC236}">
                <a16:creationId xmlns:a16="http://schemas.microsoft.com/office/drawing/2014/main" id="{603DF90A-21D0-B87B-6D64-D90183E64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2C2178-6A65-5709-E2F4-F79CBB09C457}"/>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88286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6711C-FA32-C88E-8570-4A73C8685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146F46-BE64-2339-B96C-C670EAF02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FFAE3-995F-BA19-17F5-975BA1AEA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9D31F-0354-4EA6-A2E0-C95A2106E86A}" type="datetimeFigureOut">
              <a:rPr lang="en-IN" smtClean="0"/>
              <a:t>18-11-2024</a:t>
            </a:fld>
            <a:endParaRPr lang="en-IN"/>
          </a:p>
        </p:txBody>
      </p:sp>
      <p:sp>
        <p:nvSpPr>
          <p:cNvPr id="5" name="Footer Placeholder 4">
            <a:extLst>
              <a:ext uri="{FF2B5EF4-FFF2-40B4-BE49-F238E27FC236}">
                <a16:creationId xmlns:a16="http://schemas.microsoft.com/office/drawing/2014/main" id="{0F9A7E66-C469-30F9-4F0D-6408BA716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436F29-8E31-3891-82EF-2F6F15780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817AD-0D2A-451A-B401-7CE411A72A64}" type="slidenum">
              <a:rPr lang="en-IN" smtClean="0"/>
              <a:t>‹#›</a:t>
            </a:fld>
            <a:endParaRPr lang="en-IN"/>
          </a:p>
        </p:txBody>
      </p:sp>
    </p:spTree>
    <p:extLst>
      <p:ext uri="{BB962C8B-B14F-4D97-AF65-F5344CB8AC3E}">
        <p14:creationId xmlns:p14="http://schemas.microsoft.com/office/powerpoint/2010/main" val="1330425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04FBD7-E47B-A8AB-33FB-C4F356753EB6}"/>
              </a:ext>
            </a:extLst>
          </p:cNvPr>
          <p:cNvPicPr>
            <a:picLocks noChangeAspect="1"/>
          </p:cNvPicPr>
          <p:nvPr/>
        </p:nvPicPr>
        <p:blipFill>
          <a:blip r:embed="rId2"/>
          <a:stretch>
            <a:fillRect/>
          </a:stretch>
        </p:blipFill>
        <p:spPr>
          <a:xfrm>
            <a:off x="0" y="1958009"/>
            <a:ext cx="4075043" cy="3398769"/>
          </a:xfrm>
          <a:prstGeom prst="rect">
            <a:avLst/>
          </a:prstGeom>
        </p:spPr>
      </p:pic>
      <p:sp>
        <p:nvSpPr>
          <p:cNvPr id="4" name="TextBox 3">
            <a:extLst>
              <a:ext uri="{FF2B5EF4-FFF2-40B4-BE49-F238E27FC236}">
                <a16:creationId xmlns:a16="http://schemas.microsoft.com/office/drawing/2014/main" id="{C3696AE3-4614-275C-4D6D-1143AB464946}"/>
              </a:ext>
            </a:extLst>
          </p:cNvPr>
          <p:cNvSpPr txBox="1"/>
          <p:nvPr/>
        </p:nvSpPr>
        <p:spPr>
          <a:xfrm>
            <a:off x="3988905" y="799141"/>
            <a:ext cx="8256104" cy="6046271"/>
          </a:xfrm>
          <a:prstGeom prst="rect">
            <a:avLst/>
          </a:prstGeom>
          <a:noFill/>
        </p:spPr>
        <p:txBody>
          <a:bodyPr wrap="square">
            <a:spAutoFit/>
          </a:bodyPr>
          <a:lstStyle/>
          <a:p>
            <a:pPr algn="just">
              <a:lnSpc>
                <a:spcPct val="150000"/>
              </a:lnSpc>
            </a:pPr>
            <a:r>
              <a:rPr lang="en-US" sz="2000" dirty="0"/>
              <a:t>The term “Law’ denotes different kinds of rules and Principles. </a:t>
            </a:r>
            <a:r>
              <a:rPr lang="en-US" sz="2000" dirty="0">
                <a:highlight>
                  <a:srgbClr val="FFFF00"/>
                </a:highlight>
              </a:rPr>
              <a:t>Law is an instrument which regulates human conduct/behavior. </a:t>
            </a:r>
            <a:r>
              <a:rPr lang="en-US" sz="2000" dirty="0"/>
              <a:t>Law means Justice, Morality, Reason, Order, and Righteous from the view point of the society.  In old English “</a:t>
            </a:r>
            <a:r>
              <a:rPr lang="en-US" sz="2000" b="1" dirty="0" err="1"/>
              <a:t>Lagu</a:t>
            </a:r>
            <a:r>
              <a:rPr lang="en-US" sz="2000" dirty="0"/>
              <a:t>” i.e. law, ordinance, rule, regulation from old </a:t>
            </a:r>
            <a:r>
              <a:rPr lang="en-US" sz="2000" dirty="0" err="1"/>
              <a:t>norse</a:t>
            </a:r>
            <a:r>
              <a:rPr lang="en-US" sz="2000" dirty="0"/>
              <a:t> “</a:t>
            </a:r>
            <a:r>
              <a:rPr lang="en-US" sz="2000" dirty="0" err="1"/>
              <a:t>lagu</a:t>
            </a:r>
            <a:r>
              <a:rPr lang="en-US" sz="2000" dirty="0"/>
              <a:t>” law collective Plural of “Lag” is layer, measure, stroke ‘Literally’ something laid down of fixed.</a:t>
            </a:r>
          </a:p>
          <a:p>
            <a:pPr algn="just">
              <a:lnSpc>
                <a:spcPct val="150000"/>
              </a:lnSpc>
            </a:pPr>
            <a:r>
              <a:rPr lang="en-US" sz="2000" dirty="0">
                <a:highlight>
                  <a:srgbClr val="FFFF00"/>
                </a:highlight>
              </a:rPr>
              <a:t>In general terms law means the system of rules which a particular country or community recognizes as regulating the actions of its members and which it may enforce by the imposition of penalties.</a:t>
            </a:r>
          </a:p>
          <a:p>
            <a:pPr algn="just">
              <a:lnSpc>
                <a:spcPct val="150000"/>
              </a:lnSpc>
            </a:pPr>
            <a:r>
              <a:rPr lang="en-US" sz="2000" b="1" i="0" dirty="0">
                <a:effectLst/>
                <a:highlight>
                  <a:srgbClr val="FFFF00"/>
                </a:highlight>
                <a:latin typeface="Google Sans"/>
              </a:rPr>
              <a:t>Definition of law </a:t>
            </a:r>
            <a:r>
              <a:rPr lang="en-US" sz="2000" b="0" i="0" dirty="0">
                <a:effectLst/>
                <a:highlight>
                  <a:srgbClr val="FFFF00"/>
                </a:highlight>
                <a:latin typeface="Google Sans"/>
              </a:rPr>
              <a:t>is a rule of conduct developed by the government or society over a certain territory. Law follows certain practices and customs in order to deal with crime, business, social relationships, property, finance, etc. The Law is controlled and enforced by the controlling authority.</a:t>
            </a:r>
            <a:endParaRPr lang="en-IN" sz="2000" dirty="0">
              <a:highlight>
                <a:srgbClr val="FFFF00"/>
              </a:highlight>
            </a:endParaRPr>
          </a:p>
        </p:txBody>
      </p:sp>
      <p:sp>
        <p:nvSpPr>
          <p:cNvPr id="5" name="TextBox 4">
            <a:extLst>
              <a:ext uri="{FF2B5EF4-FFF2-40B4-BE49-F238E27FC236}">
                <a16:creationId xmlns:a16="http://schemas.microsoft.com/office/drawing/2014/main" id="{67F6D108-60F9-7871-41A7-9772BFCC3811}"/>
              </a:ext>
            </a:extLst>
          </p:cNvPr>
          <p:cNvSpPr txBox="1"/>
          <p:nvPr/>
        </p:nvSpPr>
        <p:spPr>
          <a:xfrm>
            <a:off x="1" y="-4399"/>
            <a:ext cx="12191999" cy="523220"/>
          </a:xfrm>
          <a:prstGeom prst="rect">
            <a:avLst/>
          </a:prstGeom>
          <a:noFill/>
        </p:spPr>
        <p:txBody>
          <a:bodyPr wrap="square" rtlCol="0">
            <a:spAutoFit/>
          </a:bodyPr>
          <a:lstStyle/>
          <a:p>
            <a:pPr algn="ctr"/>
            <a:r>
              <a:rPr lang="en-IN" sz="2800" b="1" dirty="0"/>
              <a:t>LAW is: </a:t>
            </a:r>
          </a:p>
        </p:txBody>
      </p:sp>
    </p:spTree>
    <p:extLst>
      <p:ext uri="{BB962C8B-B14F-4D97-AF65-F5344CB8AC3E}">
        <p14:creationId xmlns:p14="http://schemas.microsoft.com/office/powerpoint/2010/main" val="150485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A8B88B-38E8-F232-514E-DCC6EB2DC16E}"/>
              </a:ext>
            </a:extLst>
          </p:cNvPr>
          <p:cNvSpPr txBox="1"/>
          <p:nvPr/>
        </p:nvSpPr>
        <p:spPr>
          <a:xfrm>
            <a:off x="139603" y="139603"/>
            <a:ext cx="11810418" cy="7571303"/>
          </a:xfrm>
          <a:prstGeom prst="rect">
            <a:avLst/>
          </a:prstGeom>
          <a:noFill/>
        </p:spPr>
        <p:txBody>
          <a:bodyPr wrap="square" rtlCol="0">
            <a:spAutoFit/>
          </a:bodyPr>
          <a:lstStyle/>
          <a:p>
            <a:r>
              <a:rPr lang="en-US" dirty="0">
                <a:highlight>
                  <a:srgbClr val="FFFF00"/>
                </a:highlight>
              </a:rPr>
              <a:t>ChatGPT Create short note</a:t>
            </a:r>
            <a:br>
              <a:rPr lang="en-US" dirty="0">
                <a:highlight>
                  <a:srgbClr val="FFFF00"/>
                </a:highlight>
              </a:rPr>
            </a:br>
            <a:r>
              <a:rPr lang="en-US" dirty="0">
                <a:highlight>
                  <a:srgbClr val="FFFF00"/>
                </a:highlight>
              </a:rPr>
              <a:t>### **Short Note on First Information Report (FIR - Sec. 173)**  </a:t>
            </a:r>
          </a:p>
          <a:p>
            <a:endParaRPr lang="en-US" dirty="0">
              <a:highlight>
                <a:srgbClr val="FFFF00"/>
              </a:highlight>
            </a:endParaRPr>
          </a:p>
          <a:p>
            <a:r>
              <a:rPr lang="en-US" dirty="0">
                <a:highlight>
                  <a:srgbClr val="FFFF00"/>
                </a:highlight>
              </a:rPr>
              <a:t>**Definition:**  </a:t>
            </a:r>
          </a:p>
          <a:p>
            <a:r>
              <a:rPr lang="en-US" dirty="0">
                <a:highlight>
                  <a:srgbClr val="FFFF00"/>
                </a:highlight>
              </a:rPr>
              <a:t>An FIR is the initial record of information regarding the commission of a cognizable offense. It is recorded by the Police Station Officer (PSO) or Station House Officer (SHO) in a book, following the format prescribed by the State Government. It initiates police action and investigation.</a:t>
            </a:r>
          </a:p>
          <a:p>
            <a:endParaRPr lang="en-US" dirty="0">
              <a:highlight>
                <a:srgbClr val="FFFF00"/>
              </a:highlight>
            </a:endParaRPr>
          </a:p>
          <a:p>
            <a:r>
              <a:rPr lang="en-US" dirty="0">
                <a:highlight>
                  <a:srgbClr val="FFFF00"/>
                </a:highlight>
              </a:rPr>
              <a:t>### **Types of FIR:**  </a:t>
            </a:r>
          </a:p>
          <a:p>
            <a:r>
              <a:rPr lang="en-US" dirty="0">
                <a:highlight>
                  <a:srgbClr val="FFFF00"/>
                </a:highlight>
              </a:rPr>
              <a:t>1. **Zero FIR:**  </a:t>
            </a:r>
          </a:p>
          <a:p>
            <a:r>
              <a:rPr lang="en-US" dirty="0">
                <a:highlight>
                  <a:srgbClr val="FFFF00"/>
                </a:highlight>
              </a:rPr>
              <a:t>   - Filed at any police station, regardless of jurisdiction.  </a:t>
            </a:r>
          </a:p>
          <a:p>
            <a:r>
              <a:rPr lang="en-US" dirty="0">
                <a:highlight>
                  <a:srgbClr val="FFFF00"/>
                </a:highlight>
              </a:rPr>
              <a:t>   - Marked as "Zero" and forwarded to the relevant police station.  </a:t>
            </a:r>
          </a:p>
          <a:p>
            <a:endParaRPr lang="en-US" dirty="0">
              <a:highlight>
                <a:srgbClr val="FFFF00"/>
              </a:highlight>
            </a:endParaRPr>
          </a:p>
          <a:p>
            <a:r>
              <a:rPr lang="en-US" dirty="0">
                <a:highlight>
                  <a:srgbClr val="FFFF00"/>
                </a:highlight>
              </a:rPr>
              <a:t>2. **E-FIR:**  </a:t>
            </a:r>
          </a:p>
          <a:p>
            <a:r>
              <a:rPr lang="en-US" dirty="0">
                <a:highlight>
                  <a:srgbClr val="FFFF00"/>
                </a:highlight>
              </a:rPr>
              <a:t>   - Filed via email. The informant must appear in person within 3 days to provide a statement to the officer in charge.  </a:t>
            </a:r>
          </a:p>
          <a:p>
            <a:endParaRPr lang="en-US" dirty="0">
              <a:highlight>
                <a:srgbClr val="FFFF00"/>
              </a:highlight>
            </a:endParaRPr>
          </a:p>
          <a:p>
            <a:r>
              <a:rPr lang="en-US" dirty="0">
                <a:highlight>
                  <a:srgbClr val="FFFF00"/>
                </a:highlight>
              </a:rPr>
              <a:t>---</a:t>
            </a:r>
          </a:p>
          <a:p>
            <a:r>
              <a:rPr lang="en-US" dirty="0">
                <a:highlight>
                  <a:srgbClr val="FFFF00"/>
                </a:highlight>
              </a:rPr>
              <a:t>### **Contents of FIR:**  </a:t>
            </a:r>
          </a:p>
          <a:p>
            <a:r>
              <a:rPr lang="en-US" dirty="0">
                <a:highlight>
                  <a:srgbClr val="FFFF00"/>
                </a:highlight>
              </a:rPr>
              <a:t>- Early information about the crime from a victim, witness, or accused.  </a:t>
            </a:r>
          </a:p>
          <a:p>
            <a:r>
              <a:rPr lang="en-US" dirty="0">
                <a:highlight>
                  <a:srgbClr val="FFFF00"/>
                </a:highlight>
              </a:rPr>
              <a:t>- Records circumstances before details are forgotten.  </a:t>
            </a:r>
          </a:p>
          <a:p>
            <a:r>
              <a:rPr lang="en-US" dirty="0">
                <a:highlight>
                  <a:srgbClr val="FFFF00"/>
                </a:highlight>
              </a:rPr>
              <a:t>- Can be used as evidence when the informant is examined.  </a:t>
            </a:r>
          </a:p>
          <a:p>
            <a:r>
              <a:rPr lang="en-US" dirty="0">
                <a:highlight>
                  <a:srgbClr val="FFFF00"/>
                </a:highlight>
              </a:rPr>
              <a:t>- Must relate to a cognizable offense and be first in time.  </a:t>
            </a:r>
          </a:p>
          <a:p>
            <a:r>
              <a:rPr lang="en-US" dirty="0">
                <a:highlight>
                  <a:srgbClr val="FFFF00"/>
                </a:highlight>
              </a:rPr>
              <a:t>- Puts the police in action for investigation.  </a:t>
            </a:r>
          </a:p>
          <a:p>
            <a:pPr marL="285750" indent="-285750">
              <a:buFontTx/>
              <a:buChar char="-"/>
            </a:pPr>
            <a:r>
              <a:rPr lang="en-US" dirty="0">
                <a:highlight>
                  <a:srgbClr val="FFFF00"/>
                </a:highlight>
              </a:rPr>
              <a:t>A copy is sent to the Magistrate immediately.</a:t>
            </a:r>
          </a:p>
          <a:p>
            <a:endParaRPr lang="en-US" dirty="0">
              <a:highlight>
                <a:srgbClr val="FFFF00"/>
              </a:highlight>
            </a:endParaRPr>
          </a:p>
          <a:p>
            <a:endParaRPr lang="en-US" dirty="0">
              <a:highlight>
                <a:srgbClr val="FFFF00"/>
              </a:highlight>
            </a:endParaRPr>
          </a:p>
          <a:p>
            <a:endParaRPr lang="en-IN" dirty="0">
              <a:highlight>
                <a:srgbClr val="FFFF00"/>
              </a:highlight>
            </a:endParaRPr>
          </a:p>
        </p:txBody>
      </p:sp>
    </p:spTree>
    <p:extLst>
      <p:ext uri="{BB962C8B-B14F-4D97-AF65-F5344CB8AC3E}">
        <p14:creationId xmlns:p14="http://schemas.microsoft.com/office/powerpoint/2010/main" val="6483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9FA00-E7E3-9463-1AD4-BB495C739D62}"/>
              </a:ext>
            </a:extLst>
          </p:cNvPr>
          <p:cNvSpPr txBox="1"/>
          <p:nvPr/>
        </p:nvSpPr>
        <p:spPr>
          <a:xfrm>
            <a:off x="167524" y="153563"/>
            <a:ext cx="12152445" cy="4801314"/>
          </a:xfrm>
          <a:prstGeom prst="rect">
            <a:avLst/>
          </a:prstGeom>
          <a:noFill/>
        </p:spPr>
        <p:txBody>
          <a:bodyPr wrap="square" rtlCol="0">
            <a:spAutoFit/>
          </a:bodyPr>
          <a:lstStyle/>
          <a:p>
            <a:pPr marL="285750" indent="-285750">
              <a:buFontTx/>
              <a:buChar char="-"/>
            </a:pPr>
            <a:endParaRPr lang="en-US" dirty="0">
              <a:highlight>
                <a:srgbClr val="FFFF00"/>
              </a:highlight>
            </a:endParaRPr>
          </a:p>
          <a:p>
            <a:r>
              <a:rPr lang="en-US" dirty="0">
                <a:highlight>
                  <a:srgbClr val="FFFF00"/>
                </a:highlight>
              </a:rPr>
              <a:t>### **Mandatory Provisions:**  </a:t>
            </a:r>
          </a:p>
          <a:p>
            <a:r>
              <a:rPr lang="en-US" dirty="0">
                <a:highlight>
                  <a:srgbClr val="FFFF00"/>
                </a:highlight>
              </a:rPr>
              <a:t>- A free copy must be given to the informant and victim.  </a:t>
            </a:r>
          </a:p>
          <a:p>
            <a:r>
              <a:rPr lang="en-US" dirty="0">
                <a:highlight>
                  <a:srgbClr val="FFFF00"/>
                </a:highlight>
              </a:rPr>
              <a:t>- If the police refuse to register an FIR, the informant can send the complaint to the Superintendent of Police (SP).  </a:t>
            </a:r>
          </a:p>
          <a:p>
            <a:r>
              <a:rPr lang="en-US" dirty="0">
                <a:highlight>
                  <a:srgbClr val="FFFF00"/>
                </a:highlight>
              </a:rPr>
              <a:t>- The SP can investigate or direct another officer to do so.  </a:t>
            </a:r>
          </a:p>
          <a:p>
            <a:pPr marL="285750" indent="-285750">
              <a:buFontTx/>
              <a:buChar char="-"/>
            </a:pPr>
            <a:r>
              <a:rPr lang="en-US" dirty="0">
                <a:highlight>
                  <a:srgbClr val="FFFF00"/>
                </a:highlight>
              </a:rPr>
              <a:t>FIRs can also be registered under a Magistrate's order, who may direct an investigation.  </a:t>
            </a:r>
          </a:p>
          <a:p>
            <a:pPr marL="285750" indent="-285750">
              <a:buFontTx/>
              <a:buChar char="-"/>
            </a:pPr>
            <a:endParaRPr lang="en-US" dirty="0">
              <a:highlight>
                <a:srgbClr val="FFFF00"/>
              </a:highlight>
            </a:endParaRPr>
          </a:p>
          <a:p>
            <a:r>
              <a:rPr lang="en-US" dirty="0">
                <a:highlight>
                  <a:srgbClr val="FFFF00"/>
                </a:highlight>
              </a:rPr>
              <a:t>### **Importance of FIR:**  </a:t>
            </a:r>
          </a:p>
          <a:p>
            <a:r>
              <a:rPr lang="en-US" dirty="0">
                <a:highlight>
                  <a:srgbClr val="FFFF00"/>
                </a:highlight>
              </a:rPr>
              <a:t>- It is the police officer’s duty to record information about cognizable offenses.  </a:t>
            </a:r>
          </a:p>
          <a:p>
            <a:r>
              <a:rPr lang="en-US" dirty="0">
                <a:highlight>
                  <a:srgbClr val="FFFF00"/>
                </a:highlight>
              </a:rPr>
              <a:t>- For non-cognizable offenses, a separate register is maintained, and the matter is referred to the Magistrate.  </a:t>
            </a:r>
          </a:p>
          <a:p>
            <a:r>
              <a:rPr lang="en-US" dirty="0">
                <a:highlight>
                  <a:srgbClr val="FFFF00"/>
                </a:highlight>
              </a:rPr>
              <a:t>- An FIR contains:  </a:t>
            </a:r>
          </a:p>
          <a:p>
            <a:r>
              <a:rPr lang="en-US" dirty="0">
                <a:highlight>
                  <a:srgbClr val="FFFF00"/>
                </a:highlight>
              </a:rPr>
              <a:t>  - Details of the informant, accused, offense, law violated, injuries, and property loss.  </a:t>
            </a:r>
          </a:p>
          <a:p>
            <a:r>
              <a:rPr lang="en-US" dirty="0">
                <a:highlight>
                  <a:srgbClr val="FFFF00"/>
                </a:highlight>
              </a:rPr>
              <a:t>  - Names of the PSO and Investigation Officer (IO).  </a:t>
            </a:r>
          </a:p>
          <a:p>
            <a:r>
              <a:rPr lang="en-US" dirty="0">
                <a:highlight>
                  <a:srgbClr val="FFFF00"/>
                </a:highlight>
              </a:rPr>
              <a:t>- It is a valuable document for corroboration or contradiction and serves as graphic evidence.  </a:t>
            </a:r>
          </a:p>
          <a:p>
            <a:endParaRPr lang="en-US" dirty="0">
              <a:highlight>
                <a:srgbClr val="FFFF00"/>
              </a:highlight>
            </a:endParaRPr>
          </a:p>
          <a:p>
            <a:r>
              <a:rPr lang="en-US" dirty="0">
                <a:highlight>
                  <a:srgbClr val="FFFF00"/>
                </a:highlight>
              </a:rPr>
              <a:t>--- </a:t>
            </a:r>
          </a:p>
          <a:p>
            <a:r>
              <a:rPr lang="en-US" dirty="0">
                <a:highlight>
                  <a:srgbClr val="FFFF00"/>
                </a:highlight>
              </a:rPr>
              <a:t>FIR plays a crucial role in initiating legal processes and ensuring justice.</a:t>
            </a:r>
            <a:endParaRPr lang="en-IN" dirty="0">
              <a:highlight>
                <a:srgbClr val="FFFF00"/>
              </a:highlight>
            </a:endParaRPr>
          </a:p>
        </p:txBody>
      </p:sp>
    </p:spTree>
    <p:extLst>
      <p:ext uri="{BB962C8B-B14F-4D97-AF65-F5344CB8AC3E}">
        <p14:creationId xmlns:p14="http://schemas.microsoft.com/office/powerpoint/2010/main" val="323566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1BECE-8481-ACAA-7BF2-3BD843BFB170}"/>
              </a:ext>
            </a:extLst>
          </p:cNvPr>
          <p:cNvSpPr txBox="1"/>
          <p:nvPr/>
        </p:nvSpPr>
        <p:spPr>
          <a:xfrm>
            <a:off x="0" y="591884"/>
            <a:ext cx="12191999" cy="1477328"/>
          </a:xfrm>
          <a:prstGeom prst="rect">
            <a:avLst/>
          </a:prstGeom>
          <a:noFill/>
        </p:spPr>
        <p:txBody>
          <a:bodyPr wrap="square">
            <a:spAutoFit/>
          </a:bodyPr>
          <a:lstStyle/>
          <a:p>
            <a:r>
              <a:rPr lang="en-US" b="1" dirty="0"/>
              <a:t>Basically,</a:t>
            </a:r>
          </a:p>
          <a:p>
            <a:endParaRPr lang="en-US" dirty="0"/>
          </a:p>
          <a:p>
            <a:r>
              <a:rPr lang="en-US" b="1" dirty="0"/>
              <a:t>Civil Law </a:t>
            </a:r>
            <a:r>
              <a:rPr lang="en-US" dirty="0"/>
              <a:t>deals with Property, Money, Housing, Divorce, custody of a child in the event of divorce etc.</a:t>
            </a:r>
          </a:p>
          <a:p>
            <a:endParaRPr lang="en-US" dirty="0"/>
          </a:p>
          <a:p>
            <a:r>
              <a:rPr lang="en-US" b="1" dirty="0"/>
              <a:t>Criminal Law </a:t>
            </a:r>
            <a:r>
              <a:rPr lang="en-US" dirty="0"/>
              <a:t>deals with offences that are committed against the society. </a:t>
            </a:r>
            <a:endParaRPr lang="en-IN" dirty="0"/>
          </a:p>
        </p:txBody>
      </p:sp>
      <p:sp>
        <p:nvSpPr>
          <p:cNvPr id="4" name="TextBox 3">
            <a:extLst>
              <a:ext uri="{FF2B5EF4-FFF2-40B4-BE49-F238E27FC236}">
                <a16:creationId xmlns:a16="http://schemas.microsoft.com/office/drawing/2014/main" id="{64112AF0-682B-EF23-8585-F111D9CBFB77}"/>
              </a:ext>
            </a:extLst>
          </p:cNvPr>
          <p:cNvSpPr txBox="1"/>
          <p:nvPr/>
        </p:nvSpPr>
        <p:spPr>
          <a:xfrm>
            <a:off x="1" y="-4399"/>
            <a:ext cx="12191999" cy="523220"/>
          </a:xfrm>
          <a:prstGeom prst="rect">
            <a:avLst/>
          </a:prstGeom>
          <a:noFill/>
        </p:spPr>
        <p:txBody>
          <a:bodyPr wrap="square" rtlCol="0">
            <a:spAutoFit/>
          </a:bodyPr>
          <a:lstStyle/>
          <a:p>
            <a:pPr algn="ctr"/>
            <a:r>
              <a:rPr lang="en-IN" sz="2800" b="1" dirty="0">
                <a:highlight>
                  <a:srgbClr val="FF0000"/>
                </a:highlight>
              </a:rPr>
              <a:t>Difference between Civil and Criminal justice (Important)</a:t>
            </a:r>
          </a:p>
        </p:txBody>
      </p:sp>
      <p:graphicFrame>
        <p:nvGraphicFramePr>
          <p:cNvPr id="5" name="Table 4">
            <a:extLst>
              <a:ext uri="{FF2B5EF4-FFF2-40B4-BE49-F238E27FC236}">
                <a16:creationId xmlns:a16="http://schemas.microsoft.com/office/drawing/2014/main" id="{5B40B9FE-36A2-98A2-AF94-2E96B02D532F}"/>
              </a:ext>
            </a:extLst>
          </p:cNvPr>
          <p:cNvGraphicFramePr>
            <a:graphicFrameLocks noGrp="1"/>
          </p:cNvGraphicFramePr>
          <p:nvPr>
            <p:extLst>
              <p:ext uri="{D42A27DB-BD31-4B8C-83A1-F6EECF244321}">
                <p14:modId xmlns:p14="http://schemas.microsoft.com/office/powerpoint/2010/main" val="2757124549"/>
              </p:ext>
            </p:extLst>
          </p:nvPr>
        </p:nvGraphicFramePr>
        <p:xfrm>
          <a:off x="2" y="2622541"/>
          <a:ext cx="12191998" cy="4189493"/>
        </p:xfrm>
        <a:graphic>
          <a:graphicData uri="http://schemas.openxmlformats.org/drawingml/2006/table">
            <a:tbl>
              <a:tblPr>
                <a:tableStyleId>{616DA210-FB5B-4158-B5E0-FEB733F419BA}</a:tableStyleId>
              </a:tblPr>
              <a:tblGrid>
                <a:gridCol w="6082746">
                  <a:extLst>
                    <a:ext uri="{9D8B030D-6E8A-4147-A177-3AD203B41FA5}">
                      <a16:colId xmlns:a16="http://schemas.microsoft.com/office/drawing/2014/main" val="170898035"/>
                    </a:ext>
                  </a:extLst>
                </a:gridCol>
                <a:gridCol w="6109252">
                  <a:extLst>
                    <a:ext uri="{9D8B030D-6E8A-4147-A177-3AD203B41FA5}">
                      <a16:colId xmlns:a16="http://schemas.microsoft.com/office/drawing/2014/main" val="1888078419"/>
                    </a:ext>
                  </a:extLst>
                </a:gridCol>
              </a:tblGrid>
              <a:tr h="175457">
                <a:tc>
                  <a:txBody>
                    <a:bodyPr/>
                    <a:lstStyle/>
                    <a:p>
                      <a:pPr algn="ctr" fontAlgn="t"/>
                      <a:r>
                        <a:rPr lang="en-IN" sz="2000" b="1" dirty="0">
                          <a:effectLst/>
                          <a:highlight>
                            <a:srgbClr val="FFFF00"/>
                          </a:highlight>
                        </a:rPr>
                        <a:t>Civil Law</a:t>
                      </a:r>
                      <a:endParaRPr lang="en-IN" sz="2000" dirty="0">
                        <a:effectLst/>
                        <a:highlight>
                          <a:srgbClr val="FFFF00"/>
                        </a:highlight>
                      </a:endParaRPr>
                    </a:p>
                  </a:txBody>
                  <a:tcPr marL="23394" marR="23394" marT="35091" marB="35091"/>
                </a:tc>
                <a:tc>
                  <a:txBody>
                    <a:bodyPr/>
                    <a:lstStyle/>
                    <a:p>
                      <a:pPr algn="ctr" fontAlgn="t"/>
                      <a:r>
                        <a:rPr lang="en-IN" sz="2000" b="1" dirty="0">
                          <a:effectLst/>
                          <a:highlight>
                            <a:srgbClr val="FFFF00"/>
                          </a:highlight>
                        </a:rPr>
                        <a:t>Criminal Law</a:t>
                      </a:r>
                      <a:endParaRPr lang="en-IN" sz="2000" dirty="0">
                        <a:effectLst/>
                        <a:highlight>
                          <a:srgbClr val="FFFF00"/>
                        </a:highlight>
                      </a:endParaRPr>
                    </a:p>
                  </a:txBody>
                  <a:tcPr marL="23394" marR="23394" marT="35091" marB="35091"/>
                </a:tc>
                <a:extLst>
                  <a:ext uri="{0D108BD9-81ED-4DB2-BD59-A6C34878D82A}">
                    <a16:rowId xmlns:a16="http://schemas.microsoft.com/office/drawing/2014/main" val="2670978294"/>
                  </a:ext>
                </a:extLst>
              </a:tr>
              <a:tr h="1515865">
                <a:tc>
                  <a:txBody>
                    <a:bodyPr/>
                    <a:lstStyle/>
                    <a:p>
                      <a:pPr fontAlgn="t"/>
                      <a:r>
                        <a:rPr lang="en-US" sz="1800" b="0" dirty="0">
                          <a:effectLst/>
                          <a:highlight>
                            <a:srgbClr val="FFFF00"/>
                          </a:highlight>
                        </a:rPr>
                        <a:t>Civil Law is a general law which solves disputes between 2 </a:t>
                      </a:r>
                      <a:r>
                        <a:rPr lang="en-US" sz="1800" b="0" dirty="0" err="1">
                          <a:effectLst/>
                          <a:highlight>
                            <a:srgbClr val="FFFF00"/>
                          </a:highlight>
                        </a:rPr>
                        <a:t>organisations</a:t>
                      </a:r>
                      <a:r>
                        <a:rPr lang="en-US" sz="1800" b="0" dirty="0">
                          <a:effectLst/>
                          <a:highlight>
                            <a:srgbClr val="FFFF00"/>
                          </a:highlight>
                        </a:rPr>
                        <a:t> or individuals. As per Civil Law the wrongdoer will have to compensate the affected </a:t>
                      </a:r>
                      <a:r>
                        <a:rPr lang="en-US" sz="1800" b="0" dirty="0" err="1">
                          <a:effectLst/>
                          <a:highlight>
                            <a:srgbClr val="FFFF00"/>
                          </a:highlight>
                        </a:rPr>
                        <a:t>organisation</a:t>
                      </a:r>
                      <a:r>
                        <a:rPr lang="en-US" sz="1800" b="0" dirty="0">
                          <a:effectLst/>
                          <a:highlight>
                            <a:srgbClr val="FFFF00"/>
                          </a:highlight>
                        </a:rPr>
                        <a:t> or individual. Civil Law deals with Property, Money, Housing, Divorce, custody of a child in the event of divorce etc.</a:t>
                      </a:r>
                      <a:endParaRPr lang="en-US" sz="1800" dirty="0">
                        <a:effectLst/>
                        <a:highlight>
                          <a:srgbClr val="FFFF00"/>
                        </a:highlight>
                      </a:endParaRPr>
                    </a:p>
                  </a:txBody>
                  <a:tcPr marL="23394" marR="23394" marT="35091" marB="35091"/>
                </a:tc>
                <a:tc>
                  <a:txBody>
                    <a:bodyPr/>
                    <a:lstStyle/>
                    <a:p>
                      <a:pPr fontAlgn="t"/>
                      <a:r>
                        <a:rPr lang="en-US" sz="1800" b="0" dirty="0">
                          <a:effectLst/>
                          <a:highlight>
                            <a:srgbClr val="FFFF00"/>
                          </a:highlight>
                        </a:rPr>
                        <a:t>Criminal Law deals with offences that are committed against the society. It meets out varying degrees of punishment commensurate with the crime committed. Criminal Law will deal with serious crimes such as murder, rapes, arson, robbery, assault etc.</a:t>
                      </a:r>
                    </a:p>
                    <a:p>
                      <a:pPr fontAlgn="t"/>
                      <a:endParaRPr lang="en-US" sz="1800" dirty="0">
                        <a:effectLst/>
                        <a:highlight>
                          <a:srgbClr val="FFFF00"/>
                        </a:highlight>
                      </a:endParaRPr>
                    </a:p>
                  </a:txBody>
                  <a:tcPr marL="23394" marR="23394" marT="35091" marB="35091"/>
                </a:tc>
                <a:extLst>
                  <a:ext uri="{0D108BD9-81ED-4DB2-BD59-A6C34878D82A}">
                    <a16:rowId xmlns:a16="http://schemas.microsoft.com/office/drawing/2014/main" val="2791687315"/>
                  </a:ext>
                </a:extLst>
              </a:tr>
              <a:tr h="656627">
                <a:tc>
                  <a:txBody>
                    <a:bodyPr/>
                    <a:lstStyle/>
                    <a:p>
                      <a:pPr fontAlgn="t"/>
                      <a:r>
                        <a:rPr lang="en-US" sz="1800" b="0">
                          <a:effectLst/>
                          <a:highlight>
                            <a:srgbClr val="FFFF00"/>
                          </a:highlight>
                        </a:rPr>
                        <a:t>Civil Law is initiated by the aggrieved individual or organisation or also known as ‘plaintiff.’</a:t>
                      </a:r>
                      <a:endParaRPr lang="en-US" sz="1800">
                        <a:effectLst/>
                        <a:highlight>
                          <a:srgbClr val="FFFF00"/>
                        </a:highlight>
                      </a:endParaRPr>
                    </a:p>
                  </a:txBody>
                  <a:tcPr marL="23394" marR="23394" marT="35091" marB="35091"/>
                </a:tc>
                <a:tc>
                  <a:txBody>
                    <a:bodyPr/>
                    <a:lstStyle/>
                    <a:p>
                      <a:pPr fontAlgn="t"/>
                      <a:r>
                        <a:rPr lang="en-US" sz="1800" b="0">
                          <a:effectLst/>
                          <a:highlight>
                            <a:srgbClr val="FFFF00"/>
                          </a:highlight>
                        </a:rPr>
                        <a:t>The Government files the petition in case of criminal law.</a:t>
                      </a:r>
                      <a:endParaRPr lang="en-US" sz="1800">
                        <a:effectLst/>
                        <a:highlight>
                          <a:srgbClr val="FFFF00"/>
                        </a:highlight>
                      </a:endParaRPr>
                    </a:p>
                  </a:txBody>
                  <a:tcPr marL="23394" marR="23394" marT="35091" marB="35091"/>
                </a:tc>
                <a:extLst>
                  <a:ext uri="{0D108BD9-81ED-4DB2-BD59-A6C34878D82A}">
                    <a16:rowId xmlns:a16="http://schemas.microsoft.com/office/drawing/2014/main" val="2355114741"/>
                  </a:ext>
                </a:extLst>
              </a:tr>
              <a:tr h="1084558">
                <a:tc>
                  <a:txBody>
                    <a:bodyPr/>
                    <a:lstStyle/>
                    <a:p>
                      <a:pPr fontAlgn="t"/>
                      <a:r>
                        <a:rPr lang="en-US" sz="1800" b="0">
                          <a:effectLst/>
                          <a:highlight>
                            <a:srgbClr val="FFFF00"/>
                          </a:highlight>
                        </a:rPr>
                        <a:t>In case of Civil Law, to start a case, the aggrieved party needs to file a case in the Court or Tribunal</a:t>
                      </a:r>
                      <a:endParaRPr lang="en-US" sz="1800">
                        <a:effectLst/>
                        <a:highlight>
                          <a:srgbClr val="FFFF00"/>
                        </a:highlight>
                      </a:endParaRPr>
                    </a:p>
                  </a:txBody>
                  <a:tcPr marL="23394" marR="23394" marT="35091" marB="35091"/>
                </a:tc>
                <a:tc>
                  <a:txBody>
                    <a:bodyPr/>
                    <a:lstStyle/>
                    <a:p>
                      <a:pPr fontAlgn="t"/>
                      <a:r>
                        <a:rPr lang="en-US" sz="1800" b="0" dirty="0">
                          <a:effectLst/>
                          <a:highlight>
                            <a:srgbClr val="FFFF00"/>
                          </a:highlight>
                        </a:rPr>
                        <a:t>As per Criminal Law, to start a case, a petition cannot be filed directly in a court, rather the complaint should be first registered with the police, and the crime needs to be investigated by the Police. Thereafter a case can be filed in the court.</a:t>
                      </a:r>
                    </a:p>
                    <a:p>
                      <a:pPr fontAlgn="t"/>
                      <a:endParaRPr lang="en-US" sz="1800" dirty="0">
                        <a:effectLst/>
                        <a:highlight>
                          <a:srgbClr val="FFFF00"/>
                        </a:highlight>
                      </a:endParaRPr>
                    </a:p>
                  </a:txBody>
                  <a:tcPr marL="23394" marR="23394" marT="35091" marB="35091"/>
                </a:tc>
                <a:extLst>
                  <a:ext uri="{0D108BD9-81ED-4DB2-BD59-A6C34878D82A}">
                    <a16:rowId xmlns:a16="http://schemas.microsoft.com/office/drawing/2014/main" val="1693601551"/>
                  </a:ext>
                </a:extLst>
              </a:tr>
            </a:tbl>
          </a:graphicData>
        </a:graphic>
      </p:graphicFrame>
    </p:spTree>
    <p:extLst>
      <p:ext uri="{BB962C8B-B14F-4D97-AF65-F5344CB8AC3E}">
        <p14:creationId xmlns:p14="http://schemas.microsoft.com/office/powerpoint/2010/main" val="1685466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5F29465-CD5F-EF90-5E93-328C313A90CA}"/>
              </a:ext>
            </a:extLst>
          </p:cNvPr>
          <p:cNvGraphicFramePr>
            <a:graphicFrameLocks noGrp="1"/>
          </p:cNvGraphicFramePr>
          <p:nvPr>
            <p:extLst>
              <p:ext uri="{D42A27DB-BD31-4B8C-83A1-F6EECF244321}">
                <p14:modId xmlns:p14="http://schemas.microsoft.com/office/powerpoint/2010/main" val="1015847558"/>
              </p:ext>
            </p:extLst>
          </p:nvPr>
        </p:nvGraphicFramePr>
        <p:xfrm>
          <a:off x="9941" y="2582"/>
          <a:ext cx="12191998" cy="6147532"/>
        </p:xfrm>
        <a:graphic>
          <a:graphicData uri="http://schemas.openxmlformats.org/drawingml/2006/table">
            <a:tbl>
              <a:tblPr>
                <a:tableStyleId>{616DA210-FB5B-4158-B5E0-FEB733F419BA}</a:tableStyleId>
              </a:tblPr>
              <a:tblGrid>
                <a:gridCol w="6122502">
                  <a:extLst>
                    <a:ext uri="{9D8B030D-6E8A-4147-A177-3AD203B41FA5}">
                      <a16:colId xmlns:a16="http://schemas.microsoft.com/office/drawing/2014/main" val="1588998140"/>
                    </a:ext>
                  </a:extLst>
                </a:gridCol>
                <a:gridCol w="6069496">
                  <a:extLst>
                    <a:ext uri="{9D8B030D-6E8A-4147-A177-3AD203B41FA5}">
                      <a16:colId xmlns:a16="http://schemas.microsoft.com/office/drawing/2014/main" val="1882436956"/>
                    </a:ext>
                  </a:extLst>
                </a:gridCol>
              </a:tblGrid>
              <a:tr h="175457">
                <a:tc>
                  <a:txBody>
                    <a:bodyPr/>
                    <a:lstStyle/>
                    <a:p>
                      <a:pPr algn="ctr" fontAlgn="t"/>
                      <a:r>
                        <a:rPr lang="en-IN" sz="2000" b="1" dirty="0">
                          <a:effectLst/>
                          <a:highlight>
                            <a:srgbClr val="FFFF00"/>
                          </a:highlight>
                        </a:rPr>
                        <a:t>Civil Law</a:t>
                      </a:r>
                      <a:endParaRPr lang="en-IN" sz="2000" dirty="0">
                        <a:effectLst/>
                        <a:highlight>
                          <a:srgbClr val="FFFF00"/>
                        </a:highlight>
                      </a:endParaRPr>
                    </a:p>
                  </a:txBody>
                  <a:tcPr marL="23394" marR="23394" marT="35091" marB="35091"/>
                </a:tc>
                <a:tc>
                  <a:txBody>
                    <a:bodyPr/>
                    <a:lstStyle/>
                    <a:p>
                      <a:pPr algn="ctr" fontAlgn="t"/>
                      <a:r>
                        <a:rPr lang="en-IN" sz="2000" b="1" dirty="0">
                          <a:effectLst/>
                          <a:highlight>
                            <a:srgbClr val="FFFF00"/>
                          </a:highlight>
                        </a:rPr>
                        <a:t>Criminal Law</a:t>
                      </a:r>
                      <a:endParaRPr lang="en-IN" sz="2000" dirty="0">
                        <a:effectLst/>
                        <a:highlight>
                          <a:srgbClr val="FFFF00"/>
                        </a:highlight>
                      </a:endParaRPr>
                    </a:p>
                  </a:txBody>
                  <a:tcPr marL="23394" marR="23394" marT="35091" marB="35091"/>
                </a:tc>
                <a:extLst>
                  <a:ext uri="{0D108BD9-81ED-4DB2-BD59-A6C34878D82A}">
                    <a16:rowId xmlns:a16="http://schemas.microsoft.com/office/drawing/2014/main" val="2931806216"/>
                  </a:ext>
                </a:extLst>
              </a:tr>
              <a:tr h="576556">
                <a:tc>
                  <a:txBody>
                    <a:bodyPr/>
                    <a:lstStyle/>
                    <a:p>
                      <a:pPr fontAlgn="t"/>
                      <a:r>
                        <a:rPr lang="en-US" sz="1800" b="0" dirty="0">
                          <a:effectLst/>
                          <a:highlight>
                            <a:srgbClr val="FFFF00"/>
                          </a:highlight>
                        </a:rPr>
                        <a:t>The objective of Civil Law is to protect the rights of an individual or </a:t>
                      </a:r>
                      <a:r>
                        <a:rPr lang="en-US" sz="1800" b="0" dirty="0" err="1">
                          <a:effectLst/>
                          <a:highlight>
                            <a:srgbClr val="FFFF00"/>
                          </a:highlight>
                        </a:rPr>
                        <a:t>organisation</a:t>
                      </a:r>
                      <a:r>
                        <a:rPr lang="en-US" sz="1800" b="0" dirty="0">
                          <a:effectLst/>
                          <a:highlight>
                            <a:srgbClr val="FFFF00"/>
                          </a:highlight>
                        </a:rPr>
                        <a:t> and make sure that he or the concerned </a:t>
                      </a:r>
                      <a:r>
                        <a:rPr lang="en-US" sz="1800" b="0" dirty="0" err="1">
                          <a:effectLst/>
                          <a:highlight>
                            <a:srgbClr val="FFFF00"/>
                          </a:highlight>
                        </a:rPr>
                        <a:t>organisation</a:t>
                      </a:r>
                      <a:r>
                        <a:rPr lang="en-US" sz="1800" b="0" dirty="0">
                          <a:effectLst/>
                          <a:highlight>
                            <a:srgbClr val="FFFF00"/>
                          </a:highlight>
                        </a:rPr>
                        <a:t> receives the compensation for the wrongs that they have suffered. </a:t>
                      </a:r>
                    </a:p>
                    <a:p>
                      <a:pPr fontAlgn="t"/>
                      <a:endParaRPr lang="en-US" sz="1800" dirty="0">
                        <a:effectLst/>
                        <a:highlight>
                          <a:srgbClr val="FFFF00"/>
                        </a:highlight>
                      </a:endParaRPr>
                    </a:p>
                  </a:txBody>
                  <a:tcPr marL="23394" marR="23394" marT="35091" marB="35091"/>
                </a:tc>
                <a:tc>
                  <a:txBody>
                    <a:bodyPr/>
                    <a:lstStyle/>
                    <a:p>
                      <a:pPr fontAlgn="t"/>
                      <a:r>
                        <a:rPr lang="en-US" sz="1800" b="0" dirty="0">
                          <a:effectLst/>
                          <a:highlight>
                            <a:srgbClr val="FFFF00"/>
                          </a:highlight>
                        </a:rPr>
                        <a:t>The purpose of Criminal Law is to punish the wrongdoers and protect society, maintain law and order.</a:t>
                      </a:r>
                      <a:endParaRPr lang="en-US" sz="1800" dirty="0">
                        <a:effectLst/>
                        <a:highlight>
                          <a:srgbClr val="FFFF00"/>
                        </a:highlight>
                      </a:endParaRPr>
                    </a:p>
                  </a:txBody>
                  <a:tcPr marL="23394" marR="23394" marT="35091" marB="35091"/>
                </a:tc>
                <a:extLst>
                  <a:ext uri="{0D108BD9-81ED-4DB2-BD59-A6C34878D82A}">
                    <a16:rowId xmlns:a16="http://schemas.microsoft.com/office/drawing/2014/main" val="1317456818"/>
                  </a:ext>
                </a:extLst>
              </a:tr>
              <a:tr h="400533">
                <a:tc>
                  <a:txBody>
                    <a:bodyPr/>
                    <a:lstStyle/>
                    <a:p>
                      <a:pPr fontAlgn="t"/>
                      <a:r>
                        <a:rPr lang="en-US" sz="1800" b="0" dirty="0">
                          <a:effectLst/>
                          <a:highlight>
                            <a:srgbClr val="FFFF00"/>
                          </a:highlight>
                        </a:rPr>
                        <a:t>In Civil Law, the wrongdoer gets sued by the complainant or the aggrieved party.</a:t>
                      </a:r>
                      <a:endParaRPr lang="en-US" sz="1800" dirty="0">
                        <a:effectLst/>
                        <a:highlight>
                          <a:srgbClr val="FFFF00"/>
                        </a:highlight>
                      </a:endParaRPr>
                    </a:p>
                  </a:txBody>
                  <a:tcPr marL="40858" marR="40858" marT="61286" marB="61286"/>
                </a:tc>
                <a:tc>
                  <a:txBody>
                    <a:bodyPr/>
                    <a:lstStyle/>
                    <a:p>
                      <a:pPr fontAlgn="t"/>
                      <a:r>
                        <a:rPr lang="en-US" sz="1800" b="0" dirty="0">
                          <a:effectLst/>
                          <a:highlight>
                            <a:srgbClr val="FFFF00"/>
                          </a:highlight>
                        </a:rPr>
                        <a:t>In Criminal Law, the accused person will be prosecuted in the court of law.</a:t>
                      </a:r>
                    </a:p>
                    <a:p>
                      <a:pPr fontAlgn="t"/>
                      <a:endParaRPr lang="en-US" sz="1800" dirty="0">
                        <a:effectLst/>
                        <a:highlight>
                          <a:srgbClr val="FFFF00"/>
                        </a:highlight>
                      </a:endParaRPr>
                    </a:p>
                  </a:txBody>
                  <a:tcPr marL="40858" marR="40858" marT="61286" marB="61286"/>
                </a:tc>
                <a:extLst>
                  <a:ext uri="{0D108BD9-81ED-4DB2-BD59-A6C34878D82A}">
                    <a16:rowId xmlns:a16="http://schemas.microsoft.com/office/drawing/2014/main" val="275296885"/>
                  </a:ext>
                </a:extLst>
              </a:tr>
              <a:tr h="175457">
                <a:tc>
                  <a:txBody>
                    <a:bodyPr/>
                    <a:lstStyle/>
                    <a:p>
                      <a:pPr fontAlgn="t"/>
                      <a:r>
                        <a:rPr lang="en-US" sz="1800" b="0" dirty="0">
                          <a:effectLst/>
                          <a:highlight>
                            <a:srgbClr val="FFFF00"/>
                          </a:highlight>
                        </a:rPr>
                        <a:t>In the case of Civil Law, there is no punishment like Criminal Law, but the aggrieved party receives the compensation and the dispute gets settled.</a:t>
                      </a:r>
                    </a:p>
                    <a:p>
                      <a:pPr fontAlgn="t"/>
                      <a:endParaRPr lang="en-US" sz="1800" dirty="0">
                        <a:effectLst/>
                        <a:highlight>
                          <a:srgbClr val="FFFF00"/>
                        </a:highlight>
                      </a:endParaRPr>
                    </a:p>
                  </a:txBody>
                  <a:tcPr marL="40858" marR="40858" marT="61286" marB="61286"/>
                </a:tc>
                <a:tc>
                  <a:txBody>
                    <a:bodyPr/>
                    <a:lstStyle/>
                    <a:p>
                      <a:pPr fontAlgn="t"/>
                      <a:r>
                        <a:rPr lang="en-US" sz="1800" b="0" dirty="0">
                          <a:effectLst/>
                          <a:highlight>
                            <a:srgbClr val="FFFF00"/>
                          </a:highlight>
                        </a:rPr>
                        <a:t>In the case of Criminal Law, punishment is meted out as per the seriousness of the criminal offence committed or a fine could be imposed.</a:t>
                      </a:r>
                      <a:endParaRPr lang="en-US" sz="1800" dirty="0">
                        <a:effectLst/>
                        <a:highlight>
                          <a:srgbClr val="FFFF00"/>
                        </a:highlight>
                      </a:endParaRPr>
                    </a:p>
                  </a:txBody>
                  <a:tcPr marL="40858" marR="40858" marT="61286" marB="61286"/>
                </a:tc>
                <a:extLst>
                  <a:ext uri="{0D108BD9-81ED-4DB2-BD59-A6C34878D82A}">
                    <a16:rowId xmlns:a16="http://schemas.microsoft.com/office/drawing/2014/main" val="1222606281"/>
                  </a:ext>
                </a:extLst>
              </a:tr>
              <a:tr h="175457">
                <a:tc>
                  <a:txBody>
                    <a:bodyPr/>
                    <a:lstStyle/>
                    <a:p>
                      <a:pPr fontAlgn="t"/>
                      <a:r>
                        <a:rPr lang="en-US" sz="1800" b="0" dirty="0">
                          <a:effectLst/>
                          <a:highlight>
                            <a:srgbClr val="FFFF00"/>
                          </a:highlight>
                        </a:rPr>
                        <a:t>In the case of Civil Law, the power of the court is to pass judgement or injunction to compensate for damages caused to the aggrieved party.</a:t>
                      </a:r>
                    </a:p>
                    <a:p>
                      <a:pPr fontAlgn="t"/>
                      <a:endParaRPr lang="en-US" sz="1800" dirty="0">
                        <a:effectLst/>
                        <a:highlight>
                          <a:srgbClr val="FFFF00"/>
                        </a:highlight>
                      </a:endParaRPr>
                    </a:p>
                  </a:txBody>
                  <a:tcPr marL="40858" marR="40858" marT="61286" marB="61286"/>
                </a:tc>
                <a:tc>
                  <a:txBody>
                    <a:bodyPr/>
                    <a:lstStyle/>
                    <a:p>
                      <a:pPr fontAlgn="t"/>
                      <a:r>
                        <a:rPr lang="en-US" sz="1800" b="0" dirty="0">
                          <a:effectLst/>
                          <a:highlight>
                            <a:srgbClr val="FFFF00"/>
                          </a:highlight>
                        </a:rPr>
                        <a:t>In the case of Criminal Law, the powers of the court are charging a fine, imprisonment to the guilty of a crime, or discharge of the defendant.</a:t>
                      </a:r>
                      <a:endParaRPr lang="en-US" sz="1800" dirty="0">
                        <a:effectLst/>
                        <a:highlight>
                          <a:srgbClr val="FFFF00"/>
                        </a:highlight>
                      </a:endParaRPr>
                    </a:p>
                  </a:txBody>
                  <a:tcPr marL="40858" marR="40858" marT="61286" marB="61286"/>
                </a:tc>
                <a:extLst>
                  <a:ext uri="{0D108BD9-81ED-4DB2-BD59-A6C34878D82A}">
                    <a16:rowId xmlns:a16="http://schemas.microsoft.com/office/drawing/2014/main" val="874882702"/>
                  </a:ext>
                </a:extLst>
              </a:tr>
              <a:tr h="175457">
                <a:tc>
                  <a:txBody>
                    <a:bodyPr/>
                    <a:lstStyle/>
                    <a:p>
                      <a:pPr fontAlgn="t"/>
                      <a:r>
                        <a:rPr lang="en-US" sz="1800" b="0" dirty="0">
                          <a:effectLst/>
                          <a:highlight>
                            <a:srgbClr val="FFFF00"/>
                          </a:highlight>
                        </a:rPr>
                        <a:t>In Civil Law cases, the defendant is considered to be either liable or not liable.</a:t>
                      </a:r>
                    </a:p>
                    <a:p>
                      <a:pPr fontAlgn="t"/>
                      <a:endParaRPr lang="en-US" sz="1800" dirty="0">
                        <a:effectLst/>
                        <a:highlight>
                          <a:srgbClr val="FFFF00"/>
                        </a:highlight>
                      </a:endParaRPr>
                    </a:p>
                  </a:txBody>
                  <a:tcPr marL="40858" marR="40858" marT="61286" marB="61286"/>
                </a:tc>
                <a:tc>
                  <a:txBody>
                    <a:bodyPr/>
                    <a:lstStyle/>
                    <a:p>
                      <a:pPr fontAlgn="t"/>
                      <a:r>
                        <a:rPr lang="en-US" sz="1800" b="0" dirty="0">
                          <a:effectLst/>
                          <a:highlight>
                            <a:srgbClr val="FFFF00"/>
                          </a:highlight>
                        </a:rPr>
                        <a:t>In Criminal Law parlance, the defendant is considered either guilty or not guilty by the court.</a:t>
                      </a:r>
                      <a:endParaRPr lang="en-US" sz="1800" dirty="0">
                        <a:effectLst/>
                        <a:highlight>
                          <a:srgbClr val="FFFF00"/>
                        </a:highlight>
                      </a:endParaRPr>
                    </a:p>
                  </a:txBody>
                  <a:tcPr marL="40858" marR="40858" marT="61286" marB="61286"/>
                </a:tc>
                <a:extLst>
                  <a:ext uri="{0D108BD9-81ED-4DB2-BD59-A6C34878D82A}">
                    <a16:rowId xmlns:a16="http://schemas.microsoft.com/office/drawing/2014/main" val="1602923017"/>
                  </a:ext>
                </a:extLst>
              </a:tr>
            </a:tbl>
          </a:graphicData>
        </a:graphic>
      </p:graphicFrame>
      <p:sp>
        <p:nvSpPr>
          <p:cNvPr id="4" name="TextBox 3">
            <a:extLst>
              <a:ext uri="{FF2B5EF4-FFF2-40B4-BE49-F238E27FC236}">
                <a16:creationId xmlns:a16="http://schemas.microsoft.com/office/drawing/2014/main" id="{0FBFF413-3BA1-E603-EB13-22E8500F4735}"/>
              </a:ext>
            </a:extLst>
          </p:cNvPr>
          <p:cNvSpPr txBox="1"/>
          <p:nvPr/>
        </p:nvSpPr>
        <p:spPr>
          <a:xfrm>
            <a:off x="7046842" y="6150114"/>
            <a:ext cx="5155097" cy="707886"/>
          </a:xfrm>
          <a:prstGeom prst="rect">
            <a:avLst/>
          </a:prstGeom>
          <a:noFill/>
        </p:spPr>
        <p:txBody>
          <a:bodyPr wrap="square" rtlCol="0">
            <a:spAutoFit/>
          </a:bodyPr>
          <a:lstStyle/>
          <a:p>
            <a:pPr algn="ctr"/>
            <a:r>
              <a:rPr lang="en-IN" sz="4000" b="1" dirty="0"/>
              <a:t>PLEASE REFER pdf  # 5</a:t>
            </a:r>
          </a:p>
        </p:txBody>
      </p:sp>
    </p:spTree>
    <p:extLst>
      <p:ext uri="{BB962C8B-B14F-4D97-AF65-F5344CB8AC3E}">
        <p14:creationId xmlns:p14="http://schemas.microsoft.com/office/powerpoint/2010/main" val="1877047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EBD166-B3A5-7D5F-957E-8252DE5B4313}"/>
              </a:ext>
            </a:extLst>
          </p:cNvPr>
          <p:cNvSpPr txBox="1"/>
          <p:nvPr/>
        </p:nvSpPr>
        <p:spPr>
          <a:xfrm>
            <a:off x="1" y="-4399"/>
            <a:ext cx="12191999" cy="523220"/>
          </a:xfrm>
          <a:prstGeom prst="rect">
            <a:avLst/>
          </a:prstGeom>
          <a:noFill/>
        </p:spPr>
        <p:txBody>
          <a:bodyPr wrap="square" rtlCol="0">
            <a:spAutoFit/>
          </a:bodyPr>
          <a:lstStyle/>
          <a:p>
            <a:pPr algn="ctr"/>
            <a:r>
              <a:rPr lang="en-IN" sz="2800" b="1" dirty="0"/>
              <a:t>Object of Punishment</a:t>
            </a:r>
          </a:p>
        </p:txBody>
      </p:sp>
      <p:pic>
        <p:nvPicPr>
          <p:cNvPr id="4" name="Picture 3">
            <a:extLst>
              <a:ext uri="{FF2B5EF4-FFF2-40B4-BE49-F238E27FC236}">
                <a16:creationId xmlns:a16="http://schemas.microsoft.com/office/drawing/2014/main" id="{EEFFD30C-9E32-C4EB-2CAB-482D0C0F4CA8}"/>
              </a:ext>
            </a:extLst>
          </p:cNvPr>
          <p:cNvPicPr>
            <a:picLocks noChangeAspect="1"/>
          </p:cNvPicPr>
          <p:nvPr/>
        </p:nvPicPr>
        <p:blipFill>
          <a:blip r:embed="rId2"/>
          <a:stretch>
            <a:fillRect/>
          </a:stretch>
        </p:blipFill>
        <p:spPr>
          <a:xfrm>
            <a:off x="1" y="826933"/>
            <a:ext cx="12192000" cy="4695169"/>
          </a:xfrm>
          <a:prstGeom prst="rect">
            <a:avLst/>
          </a:prstGeom>
        </p:spPr>
      </p:pic>
    </p:spTree>
    <p:extLst>
      <p:ext uri="{BB962C8B-B14F-4D97-AF65-F5344CB8AC3E}">
        <p14:creationId xmlns:p14="http://schemas.microsoft.com/office/powerpoint/2010/main" val="3771341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E441A-1B31-3427-6A78-0B35ADD03C52}"/>
              </a:ext>
            </a:extLst>
          </p:cNvPr>
          <p:cNvSpPr txBox="1"/>
          <p:nvPr/>
        </p:nvSpPr>
        <p:spPr>
          <a:xfrm>
            <a:off x="17396" y="0"/>
            <a:ext cx="12174604" cy="495520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rgbClr val="001D35"/>
                </a:solidFill>
                <a:effectLst/>
                <a:latin typeface="Google Sans"/>
              </a:rPr>
              <a:t>Theories associated with the object of Punishment are: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rgbClr val="001D35"/>
              </a:solidFill>
              <a:latin typeface="Google Sans"/>
            </a:endParaRPr>
          </a:p>
          <a:p>
            <a:pPr marL="0" marR="0" lvl="0" indent="0" algn="l" defTabSz="914400" rtl="0" eaLnBrk="0" fontAlgn="base" latinLnBrk="0" hangingPunct="0">
              <a:lnSpc>
                <a:spcPct val="100000"/>
              </a:lnSpc>
              <a:spcBef>
                <a:spcPct val="0"/>
              </a:spcBef>
              <a:spcAft>
                <a:spcPct val="0"/>
              </a:spcAft>
              <a:buClrTx/>
              <a:buSzTx/>
              <a:tabLst/>
            </a:pPr>
            <a:r>
              <a:rPr lang="en-US" sz="2400" b="0" i="0" dirty="0">
                <a:solidFill>
                  <a:srgbClr val="474747"/>
                </a:solidFill>
                <a:effectLst/>
                <a:latin typeface="Google Sans"/>
              </a:rPr>
              <a:t>There are five main underlying justifications of criminal punishment considered briefly here: </a:t>
            </a:r>
            <a:r>
              <a:rPr lang="en-US" sz="2400" b="1" i="0" dirty="0">
                <a:solidFill>
                  <a:srgbClr val="040C28"/>
                </a:solidFill>
                <a:effectLst/>
                <a:highlight>
                  <a:srgbClr val="FFFF00"/>
                </a:highlight>
                <a:latin typeface="Google Sans"/>
              </a:rPr>
              <a:t>retribution; incapacitation; deterrence; rehabilitation and reparation</a:t>
            </a:r>
            <a:r>
              <a:rPr lang="en-US" sz="2400" b="1" i="0" dirty="0">
                <a:solidFill>
                  <a:srgbClr val="474747"/>
                </a:solidFill>
                <a:effectLst/>
                <a:highlight>
                  <a:srgbClr val="FFFF00"/>
                </a:highlight>
                <a:latin typeface="Google Sans"/>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rgbClr val="001D35"/>
              </a:solidFill>
              <a:effectLst/>
              <a:latin typeface="Google Sans"/>
            </a:endParaRPr>
          </a:p>
          <a:p>
            <a:pPr lvl="0" eaLnBrk="0" fontAlgn="base" hangingPunct="0">
              <a:spcBef>
                <a:spcPct val="0"/>
              </a:spcBef>
              <a:spcAft>
                <a:spcPct val="0"/>
              </a:spcAft>
              <a:buFontTx/>
              <a:buChar char="•"/>
            </a:pPr>
            <a:r>
              <a:rPr lang="en-US" altLang="en-US" sz="2000" b="1" dirty="0">
                <a:solidFill>
                  <a:srgbClr val="001D35"/>
                </a:solidFill>
                <a:latin typeface="Google Sans"/>
              </a:rPr>
              <a:t>Retribution</a:t>
            </a:r>
            <a:r>
              <a:rPr lang="en-US" altLang="en-US" sz="2000" dirty="0">
                <a:solidFill>
                  <a:srgbClr val="001D35"/>
                </a:solidFill>
                <a:latin typeface="Google Sans"/>
              </a:rPr>
              <a:t>: To prevent crime </a:t>
            </a:r>
            <a:r>
              <a:rPr lang="en-US" altLang="en-US" sz="2000" dirty="0">
                <a:solidFill>
                  <a:srgbClr val="001D35"/>
                </a:solidFill>
                <a:highlight>
                  <a:srgbClr val="FFFF00"/>
                </a:highlight>
                <a:latin typeface="Google Sans"/>
              </a:rPr>
              <a:t>by giving victims or society a sense of revenge.</a:t>
            </a:r>
          </a:p>
          <a:p>
            <a:pPr lvl="0" eaLnBrk="0" fontAlgn="base" hangingPunct="0">
              <a:spcBef>
                <a:spcPct val="0"/>
              </a:spcBef>
              <a:spcAft>
                <a:spcPct val="0"/>
              </a:spcAft>
              <a:buFontTx/>
              <a:buChar char="•"/>
            </a:pPr>
            <a:endParaRPr lang="en-US" altLang="en-US" sz="2000" dirty="0">
              <a:solidFill>
                <a:srgbClr val="001D35"/>
              </a:solidFill>
              <a:latin typeface="Google Sans"/>
            </a:endParaRPr>
          </a:p>
          <a:p>
            <a:pPr lvl="0" eaLnBrk="0" fontAlgn="base" hangingPunct="0">
              <a:spcBef>
                <a:spcPct val="0"/>
              </a:spcBef>
              <a:spcAft>
                <a:spcPct val="0"/>
              </a:spcAft>
              <a:buFontTx/>
              <a:buChar char="•"/>
            </a:pPr>
            <a:r>
              <a:rPr lang="en-US" altLang="en-US" sz="2000" dirty="0">
                <a:solidFill>
                  <a:srgbClr val="001D35"/>
                </a:solidFill>
                <a:latin typeface="Google Sans"/>
              </a:rPr>
              <a:t> </a:t>
            </a:r>
            <a:r>
              <a:rPr lang="en-US" altLang="en-US" sz="2000" b="1" dirty="0">
                <a:solidFill>
                  <a:srgbClr val="001D35"/>
                </a:solidFill>
                <a:latin typeface="Google Sans"/>
              </a:rPr>
              <a:t>Incapacitation</a:t>
            </a:r>
            <a:r>
              <a:rPr lang="en-US" altLang="en-US" sz="2000" dirty="0">
                <a:solidFill>
                  <a:srgbClr val="001D35"/>
                </a:solidFill>
                <a:latin typeface="Google Sans"/>
              </a:rPr>
              <a:t>: To prevent crime </a:t>
            </a:r>
            <a:r>
              <a:rPr lang="en-US" altLang="en-US" sz="2000" dirty="0">
                <a:solidFill>
                  <a:srgbClr val="001D35"/>
                </a:solidFill>
                <a:highlight>
                  <a:srgbClr val="FFFF00"/>
                </a:highlight>
                <a:latin typeface="Google Sans"/>
              </a:rPr>
              <a:t>by removing the defendant from society. </a:t>
            </a:r>
          </a:p>
          <a:p>
            <a:pPr lvl="0" eaLnBrk="0" fontAlgn="base" hangingPunct="0">
              <a:spcBef>
                <a:spcPct val="0"/>
              </a:spcBef>
              <a:spcAft>
                <a:spcPct val="0"/>
              </a:spcAft>
            </a:pPr>
            <a:r>
              <a:rPr lang="en-US" altLang="en-US" sz="2000" dirty="0">
                <a:solidFill>
                  <a:srgbClr val="001D35"/>
                </a:solidFill>
                <a:latin typeface="Google San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1D35"/>
                </a:solidFill>
                <a:effectLst/>
                <a:latin typeface="Google Sans"/>
              </a:rPr>
              <a:t>Deterrence</a:t>
            </a:r>
            <a:r>
              <a:rPr kumimoji="0" lang="en-US" altLang="en-US" sz="2000" b="0" i="0" u="none" strike="noStrike" cap="none" normalizeH="0" baseline="0" dirty="0">
                <a:ln>
                  <a:noFill/>
                </a:ln>
                <a:solidFill>
                  <a:srgbClr val="001D35"/>
                </a:solidFill>
                <a:effectLst/>
                <a:latin typeface="Google Sans"/>
              </a:rPr>
              <a:t>: To prevent crime </a:t>
            </a:r>
            <a:r>
              <a:rPr kumimoji="0" lang="en-US" altLang="en-US" sz="2000" b="0" i="0" u="none" strike="noStrike" cap="none" normalizeH="0" baseline="0" dirty="0">
                <a:ln>
                  <a:noFill/>
                </a:ln>
                <a:solidFill>
                  <a:srgbClr val="001D35"/>
                </a:solidFill>
                <a:effectLst/>
                <a:highlight>
                  <a:srgbClr val="FFFF00"/>
                </a:highlight>
                <a:latin typeface="Google Sans"/>
              </a:rPr>
              <a:t>by frightening the public or an individual defendant with punishment.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1D35"/>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1D35"/>
                </a:solidFill>
                <a:effectLst/>
                <a:latin typeface="Google Sans"/>
              </a:rPr>
              <a:t>Rehabilitation</a:t>
            </a:r>
            <a:r>
              <a:rPr kumimoji="0" lang="en-US" altLang="en-US" sz="2000" b="0" i="0" u="none" strike="noStrike" cap="none" normalizeH="0" baseline="0" dirty="0">
                <a:ln>
                  <a:noFill/>
                </a:ln>
                <a:solidFill>
                  <a:srgbClr val="001D35"/>
                </a:solidFill>
                <a:effectLst/>
                <a:latin typeface="Google Sans"/>
              </a:rPr>
              <a:t>: To prevent crime </a:t>
            </a:r>
            <a:r>
              <a:rPr kumimoji="0" lang="en-US" altLang="en-US" sz="2000" b="0" i="0" u="none" strike="noStrike" cap="none" normalizeH="0" baseline="0" dirty="0">
                <a:ln>
                  <a:noFill/>
                </a:ln>
                <a:solidFill>
                  <a:srgbClr val="001D35"/>
                </a:solidFill>
                <a:effectLst/>
                <a:highlight>
                  <a:srgbClr val="FFFF00"/>
                </a:highlight>
                <a:latin typeface="Google Sans"/>
              </a:rPr>
              <a:t>by changing the defendant's behavior.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1D35"/>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1D35"/>
                </a:solidFill>
                <a:effectLst/>
                <a:latin typeface="Google Sans"/>
              </a:rPr>
              <a:t>Reparation</a:t>
            </a:r>
            <a:r>
              <a:rPr kumimoji="0" lang="en-US" altLang="en-US" sz="2000" b="0" i="0" u="none" strike="noStrike" cap="none" normalizeH="0" baseline="0" dirty="0">
                <a:ln>
                  <a:noFill/>
                </a:ln>
                <a:solidFill>
                  <a:srgbClr val="001D35"/>
                </a:solidFill>
                <a:effectLst/>
                <a:latin typeface="Google Sans"/>
              </a:rPr>
              <a:t>: To prevent crime </a:t>
            </a:r>
            <a:r>
              <a:rPr kumimoji="0" lang="en-US" altLang="en-US" sz="2000" b="0" i="0" u="none" strike="noStrike" cap="none" normalizeH="0" baseline="0" dirty="0">
                <a:ln>
                  <a:noFill/>
                </a:ln>
                <a:solidFill>
                  <a:srgbClr val="001D35"/>
                </a:solidFill>
                <a:effectLst/>
                <a:highlight>
                  <a:srgbClr val="FFFF00"/>
                </a:highlight>
                <a:latin typeface="Google Sans"/>
              </a:rPr>
              <a:t>by financially punishing the defendant  (by making amends to the victim).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1D35"/>
                </a:solidFill>
                <a:effectLst/>
                <a:latin typeface="Google Sans"/>
              </a:rPr>
              <a:t> </a:t>
            </a:r>
          </a:p>
        </p:txBody>
      </p:sp>
    </p:spTree>
    <p:extLst>
      <p:ext uri="{BB962C8B-B14F-4D97-AF65-F5344CB8AC3E}">
        <p14:creationId xmlns:p14="http://schemas.microsoft.com/office/powerpoint/2010/main" val="14600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7436D-7A53-CCFD-AE49-8AA4B94EF324}"/>
              </a:ext>
            </a:extLst>
          </p:cNvPr>
          <p:cNvSpPr txBox="1"/>
          <p:nvPr/>
        </p:nvSpPr>
        <p:spPr>
          <a:xfrm>
            <a:off x="1" y="-4399"/>
            <a:ext cx="12191999" cy="523220"/>
          </a:xfrm>
          <a:prstGeom prst="rect">
            <a:avLst/>
          </a:prstGeom>
          <a:noFill/>
        </p:spPr>
        <p:txBody>
          <a:bodyPr wrap="square" rtlCol="0">
            <a:spAutoFit/>
          </a:bodyPr>
          <a:lstStyle/>
          <a:p>
            <a:pPr algn="ctr"/>
            <a:r>
              <a:rPr lang="en-IN" sz="2800" b="1" dirty="0"/>
              <a:t>Kind of Punishment</a:t>
            </a:r>
          </a:p>
        </p:txBody>
      </p:sp>
      <p:sp>
        <p:nvSpPr>
          <p:cNvPr id="4" name="TextBox 3">
            <a:extLst>
              <a:ext uri="{FF2B5EF4-FFF2-40B4-BE49-F238E27FC236}">
                <a16:creationId xmlns:a16="http://schemas.microsoft.com/office/drawing/2014/main" id="{048226A7-0F0C-4464-671C-C41A2438A8D9}"/>
              </a:ext>
            </a:extLst>
          </p:cNvPr>
          <p:cNvSpPr txBox="1"/>
          <p:nvPr/>
        </p:nvSpPr>
        <p:spPr>
          <a:xfrm>
            <a:off x="0" y="364941"/>
            <a:ext cx="12192000" cy="6524863"/>
          </a:xfrm>
          <a:prstGeom prst="rect">
            <a:avLst/>
          </a:prstGeom>
          <a:noFill/>
        </p:spPr>
        <p:txBody>
          <a:bodyPr wrap="square">
            <a:spAutoFit/>
          </a:bodyPr>
          <a:lstStyle/>
          <a:p>
            <a:pPr algn="l"/>
            <a:r>
              <a:rPr lang="en-US" b="0" i="0" u="none" strike="noStrike" dirty="0">
                <a:solidFill>
                  <a:srgbClr val="3C4852"/>
                </a:solidFill>
                <a:effectLst/>
              </a:rPr>
              <a:t>Punishment is the imposition of an undesirable outcome on a group or individual. </a:t>
            </a:r>
            <a:r>
              <a:rPr lang="en-US" b="0" i="0" u="none" strike="noStrike" dirty="0">
                <a:solidFill>
                  <a:srgbClr val="3C4852"/>
                </a:solidFill>
                <a:effectLst/>
                <a:highlight>
                  <a:srgbClr val="FFFF00"/>
                </a:highlight>
              </a:rPr>
              <a:t>The practice of the punishment of crimes is known as penology.</a:t>
            </a:r>
            <a:r>
              <a:rPr lang="en-US" b="0" i="0" u="none" strike="noStrike" dirty="0">
                <a:solidFill>
                  <a:srgbClr val="3C4852"/>
                </a:solidFill>
                <a:effectLst/>
              </a:rPr>
              <a:t> The authority may be a single person, and </a:t>
            </a:r>
            <a:r>
              <a:rPr lang="en-US" b="0" i="0" u="none" strike="noStrike" dirty="0">
                <a:solidFill>
                  <a:srgbClr val="3C4852"/>
                </a:solidFill>
                <a:effectLst/>
                <a:highlight>
                  <a:srgbClr val="FFFF00"/>
                </a:highlight>
              </a:rPr>
              <a:t>punishment will be carried out formally under a law system or informally in other social settings such as within a family.</a:t>
            </a:r>
            <a:r>
              <a:rPr lang="en-US" b="0" i="0" u="none" strike="noStrike" dirty="0">
                <a:solidFill>
                  <a:srgbClr val="3C4852"/>
                </a:solidFill>
                <a:effectLst/>
              </a:rPr>
              <a:t> The </a:t>
            </a:r>
            <a:r>
              <a:rPr lang="en-US" b="0" i="0" u="none" strike="noStrike" dirty="0">
                <a:solidFill>
                  <a:srgbClr val="3C4852"/>
                </a:solidFill>
                <a:effectLst/>
                <a:highlight>
                  <a:srgbClr val="FFFF00"/>
                </a:highlight>
              </a:rPr>
              <a:t>reason for punishment includes deterrence, rehabilitation, incapacitation, etc.</a:t>
            </a:r>
          </a:p>
          <a:p>
            <a:pPr algn="l"/>
            <a:r>
              <a:rPr lang="en-US" b="0" i="0" u="none" strike="noStrike" dirty="0">
                <a:solidFill>
                  <a:srgbClr val="3C4852"/>
                </a:solidFill>
                <a:effectLst/>
                <a:highlight>
                  <a:srgbClr val="FFFF00"/>
                </a:highlight>
              </a:rPr>
              <a:t>Punishment can be harmful as well as positive. The depletion of </a:t>
            </a:r>
            <a:r>
              <a:rPr lang="en-US" b="0" i="0" u="none" strike="noStrike" dirty="0" err="1">
                <a:solidFill>
                  <a:srgbClr val="3C4852"/>
                </a:solidFill>
                <a:effectLst/>
                <a:highlight>
                  <a:srgbClr val="FFFF00"/>
                </a:highlight>
              </a:rPr>
              <a:t>behaviour</a:t>
            </a:r>
            <a:r>
              <a:rPr lang="en-US" b="0" i="0" u="none" strike="noStrike" dirty="0">
                <a:solidFill>
                  <a:srgbClr val="3C4852"/>
                </a:solidFill>
                <a:effectLst/>
                <a:highlight>
                  <a:srgbClr val="FFFF00"/>
                </a:highlight>
              </a:rPr>
              <a:t> via the application of an unpleasant stimulus is known as positive punishment, whereas removing a peaceful stimulus is known as negative punishment.</a:t>
            </a:r>
          </a:p>
          <a:p>
            <a:pPr algn="l"/>
            <a:endParaRPr lang="en-US" b="0" i="0" u="none" strike="noStrike" dirty="0">
              <a:solidFill>
                <a:srgbClr val="3C4852"/>
              </a:solidFill>
              <a:effectLst/>
            </a:endParaRPr>
          </a:p>
          <a:p>
            <a:pPr algn="l"/>
            <a:r>
              <a:rPr lang="en-US" sz="2000" b="1" i="0" u="sng" strike="noStrike" dirty="0">
                <a:solidFill>
                  <a:srgbClr val="3C4852"/>
                </a:solidFill>
                <a:effectLst/>
                <a:highlight>
                  <a:srgbClr val="FFFF00"/>
                </a:highlight>
              </a:rPr>
              <a:t>Section 53 of the IPC 1860 mentions five kinds of punishments:</a:t>
            </a:r>
          </a:p>
          <a:p>
            <a:pPr algn="l"/>
            <a:endParaRPr lang="en-US" sz="2000" b="1" u="sng" dirty="0">
              <a:solidFill>
                <a:srgbClr val="3C4852"/>
              </a:solidFill>
              <a:highlight>
                <a:srgbClr val="FFFF00"/>
              </a:highlight>
            </a:endParaRPr>
          </a:p>
          <a:p>
            <a:pPr algn="l"/>
            <a:r>
              <a:rPr lang="en-US" b="1" i="0" strike="noStrike" dirty="0">
                <a:solidFill>
                  <a:srgbClr val="3C4852"/>
                </a:solidFill>
                <a:effectLst/>
                <a:highlight>
                  <a:srgbClr val="FFFF00"/>
                </a:highlight>
              </a:rPr>
              <a:t>1. Death Penalty </a:t>
            </a:r>
          </a:p>
          <a:p>
            <a:pPr algn="l"/>
            <a:r>
              <a:rPr lang="en-US" b="0" i="0" u="none" strike="noStrike" dirty="0">
                <a:solidFill>
                  <a:srgbClr val="3C4852"/>
                </a:solidFill>
                <a:effectLst/>
              </a:rPr>
              <a:t>It is capital punishment, as the criminal hangs until death. This type of punishment is rare.</a:t>
            </a:r>
          </a:p>
          <a:p>
            <a:pPr algn="l"/>
            <a:r>
              <a:rPr lang="en-US" b="0" i="0" u="none" strike="noStrike" dirty="0">
                <a:solidFill>
                  <a:srgbClr val="3C4852"/>
                </a:solidFill>
                <a:effectLst/>
              </a:rPr>
              <a:t>Death punishment can be provided for offences under sections 121, 132, etc. </a:t>
            </a:r>
          </a:p>
          <a:p>
            <a:pPr algn="l"/>
            <a:r>
              <a:rPr lang="en-US" b="0" i="0" u="none" strike="noStrike" dirty="0">
                <a:solidFill>
                  <a:srgbClr val="3C4852"/>
                </a:solidFill>
                <a:effectLst/>
              </a:rPr>
              <a:t>Case law: Jagmohan Singh Vs. Uttar Pradesh (1973 AIR 947,1973 SCR (2)541).</a:t>
            </a:r>
          </a:p>
          <a:p>
            <a:pPr algn="l"/>
            <a:r>
              <a:rPr lang="en-US" b="0" i="0" u="none" strike="noStrike" dirty="0">
                <a:solidFill>
                  <a:srgbClr val="3C4852"/>
                </a:solidFill>
                <a:effectLst/>
              </a:rPr>
              <a:t>The death penalty is not constitutional and is proved invalid as a punishment. The Supreme Court </a:t>
            </a:r>
            <a:r>
              <a:rPr lang="en-US" b="0" i="0" u="none" strike="noStrike" dirty="0" err="1">
                <a:solidFill>
                  <a:srgbClr val="3C4852"/>
                </a:solidFill>
                <a:effectLst/>
              </a:rPr>
              <a:t>recognised</a:t>
            </a:r>
            <a:r>
              <a:rPr lang="en-US" b="0" i="0" u="none" strike="noStrike" dirty="0">
                <a:solidFill>
                  <a:srgbClr val="3C4852"/>
                </a:solidFill>
                <a:effectLst/>
              </a:rPr>
              <a:t> the death penalty as valid.</a:t>
            </a:r>
          </a:p>
          <a:p>
            <a:pPr algn="l"/>
            <a:endParaRPr lang="en-US" b="0" i="0" u="none" strike="noStrike" dirty="0">
              <a:solidFill>
                <a:srgbClr val="3C4852"/>
              </a:solidFill>
              <a:effectLst/>
            </a:endParaRPr>
          </a:p>
          <a:p>
            <a:pPr algn="l"/>
            <a:r>
              <a:rPr lang="en-US" b="1" i="0" u="none" strike="noStrike" dirty="0">
                <a:solidFill>
                  <a:srgbClr val="3C4852"/>
                </a:solidFill>
                <a:effectLst/>
                <a:highlight>
                  <a:srgbClr val="FFFF00"/>
                </a:highlight>
              </a:rPr>
              <a:t>2. Life Imprisonment</a:t>
            </a:r>
          </a:p>
          <a:p>
            <a:pPr algn="l"/>
            <a:r>
              <a:rPr lang="en-US" b="0" i="0" u="none" strike="noStrike" dirty="0">
                <a:solidFill>
                  <a:srgbClr val="3C4852"/>
                </a:solidFill>
                <a:effectLst/>
              </a:rPr>
              <a:t>The words imprisonment for life were used for transportation for life by Act XXVI of 1955.</a:t>
            </a:r>
          </a:p>
          <a:p>
            <a:r>
              <a:rPr lang="en-US" b="0" i="0" u="none" strike="noStrike" dirty="0">
                <a:solidFill>
                  <a:srgbClr val="3C4852"/>
                </a:solidFill>
                <a:effectLst/>
              </a:rPr>
              <a:t>In its ordinary connotation, imprisonment for life means being in jail for the whole of the remaining life period of the criminal’s natural life. The supreme court of India defined imprisonment for life as imprisonment for the remainder of the natural energy of the criminal.</a:t>
            </a:r>
          </a:p>
          <a:p>
            <a:pPr algn="l"/>
            <a:r>
              <a:rPr lang="en-US" b="0" i="0" u="none" strike="noStrike" dirty="0">
                <a:solidFill>
                  <a:srgbClr val="3C4852"/>
                </a:solidFill>
                <a:effectLst/>
                <a:highlight>
                  <a:srgbClr val="FFFF00"/>
                </a:highlight>
              </a:rPr>
              <a:t>As per section 57 of IPC, life imprisonment is 20 years</a:t>
            </a:r>
            <a:r>
              <a:rPr lang="en-US" b="0" i="0" u="none" strike="noStrike" dirty="0">
                <a:solidFill>
                  <a:srgbClr val="3C4852"/>
                </a:solidFill>
                <a:effectLst/>
              </a:rPr>
              <a:t>. Imprisonment for life cannot be simple; it is always rigorous.</a:t>
            </a:r>
          </a:p>
          <a:p>
            <a:pPr algn="l"/>
            <a:r>
              <a:rPr lang="en-US" b="0" i="0" u="none" strike="noStrike" dirty="0">
                <a:solidFill>
                  <a:srgbClr val="3C4852"/>
                </a:solidFill>
                <a:effectLst/>
              </a:rPr>
              <a:t> Case law: Bhagirath Vs. Delhi Admin (1985 AIR 1050)</a:t>
            </a:r>
          </a:p>
        </p:txBody>
      </p:sp>
    </p:spTree>
    <p:extLst>
      <p:ext uri="{BB962C8B-B14F-4D97-AF65-F5344CB8AC3E}">
        <p14:creationId xmlns:p14="http://schemas.microsoft.com/office/powerpoint/2010/main" val="4134497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EB6CB-FA94-A45B-BE6C-3ACEB54A03F5}"/>
              </a:ext>
            </a:extLst>
          </p:cNvPr>
          <p:cNvSpPr txBox="1"/>
          <p:nvPr/>
        </p:nvSpPr>
        <p:spPr>
          <a:xfrm>
            <a:off x="0" y="0"/>
            <a:ext cx="12192000" cy="5078313"/>
          </a:xfrm>
          <a:prstGeom prst="rect">
            <a:avLst/>
          </a:prstGeom>
          <a:noFill/>
        </p:spPr>
        <p:txBody>
          <a:bodyPr wrap="square">
            <a:spAutoFit/>
          </a:bodyPr>
          <a:lstStyle/>
          <a:p>
            <a:pPr algn="l"/>
            <a:r>
              <a:rPr lang="en-US" b="1" i="0" u="none" strike="noStrike" dirty="0">
                <a:solidFill>
                  <a:srgbClr val="3C4852"/>
                </a:solidFill>
                <a:effectLst/>
                <a:highlight>
                  <a:srgbClr val="FFFF00"/>
                </a:highlight>
              </a:rPr>
              <a:t> 3) Imprisonment</a:t>
            </a:r>
          </a:p>
          <a:p>
            <a:pPr algn="l"/>
            <a:r>
              <a:rPr lang="en-US" b="0" i="0" u="none" strike="noStrike" dirty="0">
                <a:solidFill>
                  <a:srgbClr val="3C4852"/>
                </a:solidFill>
                <a:effectLst/>
              </a:rPr>
              <a:t>This punishment removes all the convict’s freedom and puts him in jail. </a:t>
            </a:r>
            <a:r>
              <a:rPr lang="en-US" b="0" i="0" u="none" strike="noStrike" dirty="0">
                <a:solidFill>
                  <a:srgbClr val="3C4852"/>
                </a:solidFill>
                <a:effectLst/>
                <a:highlight>
                  <a:srgbClr val="FFFF00"/>
                </a:highlight>
              </a:rPr>
              <a:t>There are two kinds of imprisonment:-</a:t>
            </a:r>
          </a:p>
          <a:p>
            <a:pPr algn="l">
              <a:buFont typeface="Arial" panose="020B0604020202020204" pitchFamily="34" charset="0"/>
              <a:buChar char="•"/>
            </a:pPr>
            <a:r>
              <a:rPr lang="en-US" b="0" i="0" u="none" strike="noStrike" dirty="0">
                <a:solidFill>
                  <a:srgbClr val="3C4852"/>
                </a:solidFill>
                <a:effectLst/>
                <a:highlight>
                  <a:srgbClr val="FFFF00"/>
                </a:highlight>
              </a:rPr>
              <a:t>Rigorous</a:t>
            </a:r>
          </a:p>
          <a:p>
            <a:pPr algn="l"/>
            <a:r>
              <a:rPr lang="en-US" b="0" i="0" u="none" strike="noStrike" dirty="0">
                <a:solidFill>
                  <a:srgbClr val="3C4852"/>
                </a:solidFill>
                <a:effectLst/>
              </a:rPr>
              <a:t>In rigorous imprisonment, the convict works hard as a </a:t>
            </a:r>
            <a:r>
              <a:rPr lang="en-US" b="0" i="0" u="none" strike="noStrike" dirty="0" err="1">
                <a:solidFill>
                  <a:srgbClr val="3C4852"/>
                </a:solidFill>
                <a:effectLst/>
              </a:rPr>
              <a:t>labourer</a:t>
            </a:r>
            <a:r>
              <a:rPr lang="en-US" b="0" i="0" u="none" strike="noStrike" dirty="0">
                <a:solidFill>
                  <a:srgbClr val="3C4852"/>
                </a:solidFill>
                <a:effectLst/>
              </a:rPr>
              <a:t>. They are assigned tasks like cutting wood, digging, etc.</a:t>
            </a:r>
          </a:p>
          <a:p>
            <a:pPr algn="l"/>
            <a:r>
              <a:rPr lang="en-US" b="0" i="0" u="none" strike="noStrike" dirty="0">
                <a:solidFill>
                  <a:srgbClr val="3C4852"/>
                </a:solidFill>
                <a:effectLst/>
              </a:rPr>
              <a:t> Sec 194, Indian Penal Code: Providing false evidence to procure conviction of the capital offence.</a:t>
            </a:r>
          </a:p>
          <a:p>
            <a:pPr algn="l"/>
            <a:r>
              <a:rPr lang="en-US" b="0" i="0" u="none" strike="noStrike" dirty="0">
                <a:solidFill>
                  <a:srgbClr val="3C4852"/>
                </a:solidFill>
                <a:effectLst/>
              </a:rPr>
              <a:t>Sec 449, Indian Penal Code: House-trespass with bad intentions are punishable with death.</a:t>
            </a:r>
          </a:p>
          <a:p>
            <a:pPr algn="l">
              <a:buFont typeface="Arial" panose="020B0604020202020204" pitchFamily="34" charset="0"/>
              <a:buChar char="•"/>
            </a:pPr>
            <a:r>
              <a:rPr lang="en-US" b="0" i="0" u="none" strike="noStrike" dirty="0">
                <a:solidFill>
                  <a:srgbClr val="3C4852"/>
                </a:solidFill>
                <a:effectLst/>
                <a:highlight>
                  <a:srgbClr val="FFFF00"/>
                </a:highlight>
              </a:rPr>
              <a:t>Simple</a:t>
            </a:r>
            <a:r>
              <a:rPr lang="en-US" b="0" i="0" u="none" strike="noStrike" dirty="0">
                <a:solidFill>
                  <a:srgbClr val="3C4852"/>
                </a:solidFill>
                <a:effectLst/>
              </a:rPr>
              <a:t>- Imprisonment where an accused convicted of a crime is kept in prison without any </a:t>
            </a:r>
            <a:r>
              <a:rPr lang="en-US" b="0" i="0" u="none" strike="noStrike" dirty="0" err="1">
                <a:solidFill>
                  <a:srgbClr val="3C4852"/>
                </a:solidFill>
                <a:effectLst/>
              </a:rPr>
              <a:t>labour</a:t>
            </a:r>
            <a:r>
              <a:rPr lang="en-US" b="0" i="0" u="none" strike="noStrike" dirty="0">
                <a:solidFill>
                  <a:srgbClr val="3C4852"/>
                </a:solidFill>
                <a:effectLst/>
              </a:rPr>
              <a:t> or hard work.</a:t>
            </a:r>
          </a:p>
          <a:p>
            <a:pPr algn="l">
              <a:buFont typeface="Arial" panose="020B0604020202020204" pitchFamily="34" charset="0"/>
              <a:buChar char="•"/>
            </a:pPr>
            <a:endParaRPr lang="en-US" b="0" i="0" u="none" strike="noStrike" dirty="0">
              <a:solidFill>
                <a:srgbClr val="3C4852"/>
              </a:solidFill>
              <a:effectLst/>
            </a:endParaRPr>
          </a:p>
          <a:p>
            <a:pPr algn="l"/>
            <a:r>
              <a:rPr lang="en-US" b="1" i="0" u="none" strike="noStrike" dirty="0">
                <a:solidFill>
                  <a:srgbClr val="3C4852"/>
                </a:solidFill>
                <a:effectLst/>
              </a:rPr>
              <a:t>4) </a:t>
            </a:r>
            <a:r>
              <a:rPr lang="en-US" b="1" i="0" u="none" strike="noStrike" dirty="0">
                <a:solidFill>
                  <a:srgbClr val="3C4852"/>
                </a:solidFill>
                <a:effectLst/>
                <a:highlight>
                  <a:srgbClr val="FFFF00"/>
                </a:highlight>
              </a:rPr>
              <a:t>Forfeiture of Property</a:t>
            </a:r>
          </a:p>
          <a:p>
            <a:pPr algn="l"/>
            <a:r>
              <a:rPr lang="en-US" b="0" i="0" u="none" strike="noStrike" dirty="0">
                <a:solidFill>
                  <a:srgbClr val="3C4852"/>
                </a:solidFill>
                <a:effectLst/>
              </a:rPr>
              <a:t>Under this punishment, </a:t>
            </a:r>
            <a:r>
              <a:rPr lang="en-US" b="0" i="0" u="none" strike="noStrike" dirty="0">
                <a:solidFill>
                  <a:srgbClr val="3C4852"/>
                </a:solidFill>
                <a:effectLst/>
                <a:highlight>
                  <a:srgbClr val="FFFF00"/>
                </a:highlight>
              </a:rPr>
              <a:t>the government seizes all the property or assets of the convicted. </a:t>
            </a:r>
            <a:r>
              <a:rPr lang="en-US" b="0" i="0" u="none" strike="noStrike" dirty="0">
                <a:solidFill>
                  <a:srgbClr val="3C4852"/>
                </a:solidFill>
                <a:effectLst/>
              </a:rPr>
              <a:t>The seized property or asset may be movable or immovable. Forfeiture of property as punishment is for offences under section 126  and section 127.</a:t>
            </a:r>
          </a:p>
          <a:p>
            <a:pPr algn="l"/>
            <a:r>
              <a:rPr lang="en-US" b="1" i="0" u="none" strike="noStrike" dirty="0">
                <a:solidFill>
                  <a:srgbClr val="3C4852"/>
                </a:solidFill>
                <a:effectLst/>
                <a:highlight>
                  <a:srgbClr val="FFFF00"/>
                </a:highlight>
              </a:rPr>
              <a:t>Fine</a:t>
            </a:r>
          </a:p>
          <a:p>
            <a:pPr algn="l"/>
            <a:r>
              <a:rPr lang="en-US" b="0" i="0" u="none" strike="noStrike" dirty="0">
                <a:solidFill>
                  <a:srgbClr val="3C4852"/>
                </a:solidFill>
                <a:effectLst/>
              </a:rPr>
              <a:t>It is a kind of monetary punishment. </a:t>
            </a:r>
            <a:r>
              <a:rPr lang="en-US" b="0" i="0" u="none" strike="noStrike" dirty="0">
                <a:solidFill>
                  <a:srgbClr val="3C4852"/>
                </a:solidFill>
                <a:effectLst/>
                <a:highlight>
                  <a:srgbClr val="FFFF00"/>
                </a:highlight>
              </a:rPr>
              <a:t>The convict has to pay the fine as a punishment for the offence</a:t>
            </a:r>
            <a:r>
              <a:rPr lang="en-US" b="0" i="0" u="none" strike="noStrike" dirty="0">
                <a:solidFill>
                  <a:srgbClr val="3C4852"/>
                </a:solidFill>
                <a:effectLst/>
              </a:rPr>
              <a:t>. According to section 64 of the Indian Penal Code, </a:t>
            </a:r>
            <a:r>
              <a:rPr lang="en-US" b="0" i="0" u="none" strike="noStrike" dirty="0">
                <a:solidFill>
                  <a:srgbClr val="3C4852"/>
                </a:solidFill>
                <a:effectLst/>
                <a:highlight>
                  <a:srgbClr val="FFFF00"/>
                </a:highlight>
              </a:rPr>
              <a:t>if anyone fails to pay a fine, the court can issue orders for imprisonment.</a:t>
            </a:r>
          </a:p>
          <a:p>
            <a:pPr algn="l"/>
            <a:endParaRPr lang="en-US" b="0" i="0" u="none" strike="noStrike" dirty="0">
              <a:solidFill>
                <a:srgbClr val="3C4852"/>
              </a:solidFill>
              <a:effectLst/>
            </a:endParaRPr>
          </a:p>
          <a:p>
            <a:pPr algn="l"/>
            <a:r>
              <a:rPr lang="en-US" b="1" i="0" u="none" strike="noStrike" dirty="0">
                <a:solidFill>
                  <a:srgbClr val="3C4852"/>
                </a:solidFill>
                <a:effectLst/>
              </a:rPr>
              <a:t>5) </a:t>
            </a:r>
            <a:r>
              <a:rPr lang="en-US" b="1" i="0" u="none" strike="noStrike" dirty="0">
                <a:solidFill>
                  <a:srgbClr val="3C4852"/>
                </a:solidFill>
                <a:effectLst/>
                <a:highlight>
                  <a:srgbClr val="FFFF00"/>
                </a:highlight>
              </a:rPr>
              <a:t>Solitary Confinement</a:t>
            </a:r>
          </a:p>
          <a:p>
            <a:pPr algn="l"/>
            <a:r>
              <a:rPr lang="en-US" b="0" i="0" u="none" strike="noStrike" dirty="0">
                <a:solidFill>
                  <a:srgbClr val="3C4852"/>
                </a:solidFill>
                <a:effectLst/>
              </a:rPr>
              <a:t>Solitary confinement means </a:t>
            </a:r>
            <a:r>
              <a:rPr lang="en-US" b="0" i="0" u="none" strike="noStrike" dirty="0">
                <a:solidFill>
                  <a:srgbClr val="3C4852"/>
                </a:solidFill>
                <a:effectLst/>
                <a:highlight>
                  <a:srgbClr val="FFFF00"/>
                </a:highlight>
              </a:rPr>
              <a:t>keeping the convict isolated and away from any interaction with the world.</a:t>
            </a:r>
            <a:r>
              <a:rPr lang="en-US" b="0" i="0" u="none" strike="noStrike" dirty="0">
                <a:solidFill>
                  <a:srgbClr val="3C4852"/>
                </a:solidFill>
                <a:effectLst/>
              </a:rPr>
              <a:t> It comes under Section 73 of the Indian Penal Code.</a:t>
            </a:r>
          </a:p>
        </p:txBody>
      </p:sp>
      <p:sp>
        <p:nvSpPr>
          <p:cNvPr id="4" name="TextBox 3">
            <a:extLst>
              <a:ext uri="{FF2B5EF4-FFF2-40B4-BE49-F238E27FC236}">
                <a16:creationId xmlns:a16="http://schemas.microsoft.com/office/drawing/2014/main" id="{0B772810-4283-631B-325A-BCC3196E283D}"/>
              </a:ext>
            </a:extLst>
          </p:cNvPr>
          <p:cNvSpPr txBox="1"/>
          <p:nvPr/>
        </p:nvSpPr>
        <p:spPr>
          <a:xfrm>
            <a:off x="7046842" y="6150114"/>
            <a:ext cx="5155097" cy="707886"/>
          </a:xfrm>
          <a:prstGeom prst="rect">
            <a:avLst/>
          </a:prstGeom>
          <a:noFill/>
        </p:spPr>
        <p:txBody>
          <a:bodyPr wrap="square" rtlCol="0">
            <a:spAutoFit/>
          </a:bodyPr>
          <a:lstStyle/>
          <a:p>
            <a:pPr algn="ctr"/>
            <a:r>
              <a:rPr lang="en-IN" sz="4000" b="1" dirty="0"/>
              <a:t>PLEASE REFER pdf  # 10</a:t>
            </a:r>
          </a:p>
        </p:txBody>
      </p:sp>
    </p:spTree>
    <p:extLst>
      <p:ext uri="{BB962C8B-B14F-4D97-AF65-F5344CB8AC3E}">
        <p14:creationId xmlns:p14="http://schemas.microsoft.com/office/powerpoint/2010/main" val="10468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14E19-FCD9-853F-6D6C-00412E1A6DB3}"/>
              </a:ext>
            </a:extLst>
          </p:cNvPr>
          <p:cNvSpPr txBox="1"/>
          <p:nvPr/>
        </p:nvSpPr>
        <p:spPr>
          <a:xfrm>
            <a:off x="1" y="-4399"/>
            <a:ext cx="12191999" cy="523220"/>
          </a:xfrm>
          <a:prstGeom prst="rect">
            <a:avLst/>
          </a:prstGeom>
          <a:noFill/>
        </p:spPr>
        <p:txBody>
          <a:bodyPr wrap="square" rtlCol="0">
            <a:spAutoFit/>
          </a:bodyPr>
          <a:lstStyle/>
          <a:p>
            <a:pPr algn="ctr"/>
            <a:r>
              <a:rPr lang="en-IN" sz="2800" b="1" dirty="0"/>
              <a:t>Primary and Sanctioning Rights</a:t>
            </a:r>
          </a:p>
        </p:txBody>
      </p:sp>
      <p:sp>
        <p:nvSpPr>
          <p:cNvPr id="4" name="TextBox 3">
            <a:extLst>
              <a:ext uri="{FF2B5EF4-FFF2-40B4-BE49-F238E27FC236}">
                <a16:creationId xmlns:a16="http://schemas.microsoft.com/office/drawing/2014/main" id="{AE67898C-B467-B2F2-3D51-5EADEA2A057A}"/>
              </a:ext>
            </a:extLst>
          </p:cNvPr>
          <p:cNvSpPr txBox="1"/>
          <p:nvPr/>
        </p:nvSpPr>
        <p:spPr>
          <a:xfrm>
            <a:off x="0" y="558577"/>
            <a:ext cx="12192000" cy="7294305"/>
          </a:xfrm>
          <a:prstGeom prst="rect">
            <a:avLst/>
          </a:prstGeom>
          <a:noFill/>
        </p:spPr>
        <p:txBody>
          <a:bodyPr wrap="square">
            <a:spAutoFit/>
          </a:bodyPr>
          <a:lstStyle/>
          <a:p>
            <a:pPr algn="l" fontAlgn="base"/>
            <a:r>
              <a:rPr lang="en-US" b="1" dirty="0"/>
              <a:t>Primary rights </a:t>
            </a:r>
            <a:r>
              <a:rPr lang="en-US" dirty="0"/>
              <a:t>are general rights arising from any source whereas sanctioning rights are rights arising from some wrongs. </a:t>
            </a:r>
          </a:p>
          <a:p>
            <a:pPr algn="l" fontAlgn="base"/>
            <a:r>
              <a:rPr lang="en-US" b="1" dirty="0">
                <a:solidFill>
                  <a:srgbClr val="000000"/>
                </a:solidFill>
                <a:effectLst/>
                <a:highlight>
                  <a:srgbClr val="FFFF00"/>
                </a:highlight>
              </a:rPr>
              <a:t>Primary rights or rights </a:t>
            </a:r>
            <a:r>
              <a:rPr lang="en-US" dirty="0">
                <a:solidFill>
                  <a:srgbClr val="000000"/>
                </a:solidFill>
                <a:effectLst/>
                <a:highlight>
                  <a:srgbClr val="FFFF00"/>
                </a:highlight>
              </a:rPr>
              <a:t>may be explained as the bundle of rights which are the privileges enjoyed by any person, e.g., a person’s right to liberty, safety and reputation. A violation of breach of the primary rights gives rise to a sanctioning right or remedial right.</a:t>
            </a:r>
            <a:r>
              <a:rPr lang="en-US" dirty="0">
                <a:solidFill>
                  <a:srgbClr val="000000"/>
                </a:solidFill>
                <a:effectLst/>
              </a:rPr>
              <a:t> </a:t>
            </a:r>
            <a:r>
              <a:rPr lang="en-US" dirty="0">
                <a:solidFill>
                  <a:srgbClr val="000000"/>
                </a:solidFill>
                <a:effectLst/>
                <a:highlight>
                  <a:srgbClr val="FFFF00"/>
                </a:highlight>
              </a:rPr>
              <a:t>Thus my right not to be libeled is primary, while my right to obtain compensation from one who has libeled me is a sanctioning right.</a:t>
            </a:r>
            <a:r>
              <a:rPr lang="en-US" dirty="0">
                <a:solidFill>
                  <a:srgbClr val="000000"/>
                </a:solidFill>
                <a:highlight>
                  <a:srgbClr val="FFFF00"/>
                </a:highlight>
              </a:rPr>
              <a:t> (Libeled meaning - make a false and typically malicious statement about.)</a:t>
            </a:r>
            <a:endParaRPr lang="en-US" dirty="0">
              <a:solidFill>
                <a:srgbClr val="000000"/>
              </a:solidFill>
              <a:effectLst/>
              <a:highlight>
                <a:srgbClr val="FFFF00"/>
              </a:highlight>
            </a:endParaRPr>
          </a:p>
          <a:p>
            <a:pPr algn="l" fontAlgn="base"/>
            <a:endParaRPr lang="en-US" dirty="0">
              <a:solidFill>
                <a:srgbClr val="000000"/>
              </a:solidFill>
              <a:effectLst/>
            </a:endParaRPr>
          </a:p>
          <a:p>
            <a:pPr algn="l" fontAlgn="base"/>
            <a:r>
              <a:rPr lang="en-US" b="1" u="sng" dirty="0">
                <a:solidFill>
                  <a:srgbClr val="000000"/>
                </a:solidFill>
                <a:effectLst/>
                <a:highlight>
                  <a:srgbClr val="FFFF00"/>
                </a:highlight>
              </a:rPr>
              <a:t>Primary rights, therefore, exist independently, while sanctioning rights have no independent existence and arise only on the violation of primary rights.</a:t>
            </a:r>
          </a:p>
          <a:p>
            <a:pPr algn="l" fontAlgn="base"/>
            <a:endParaRPr lang="en-US" dirty="0">
              <a:solidFill>
                <a:srgbClr val="000000"/>
              </a:solidFill>
            </a:endParaRPr>
          </a:p>
          <a:p>
            <a:pPr algn="l" fontAlgn="base"/>
            <a:r>
              <a:rPr lang="en-US" dirty="0">
                <a:solidFill>
                  <a:srgbClr val="000000"/>
                </a:solidFill>
                <a:effectLst/>
                <a:highlight>
                  <a:srgbClr val="FFFF00"/>
                </a:highlight>
              </a:rPr>
              <a:t>The enforcement of a primary right is called specific enforce­ment</a:t>
            </a:r>
            <a:r>
              <a:rPr lang="en-US" dirty="0">
                <a:solidFill>
                  <a:srgbClr val="000000"/>
                </a:solidFill>
                <a:effectLst/>
              </a:rPr>
              <a:t>: </a:t>
            </a:r>
            <a:r>
              <a:rPr lang="en-US" dirty="0">
                <a:solidFill>
                  <a:srgbClr val="000000"/>
                </a:solidFill>
                <a:effectLst/>
                <a:highlight>
                  <a:srgbClr val="FFFF00"/>
                </a:highlight>
              </a:rPr>
              <a:t>the enforcement of a sanctioning right </a:t>
            </a:r>
            <a:r>
              <a:rPr lang="en-US" dirty="0">
                <a:solidFill>
                  <a:srgbClr val="000000"/>
                </a:solidFill>
                <a:effectLst/>
              </a:rPr>
              <a:t>may, according to Salmond, </a:t>
            </a:r>
            <a:r>
              <a:rPr lang="en-US" dirty="0">
                <a:solidFill>
                  <a:srgbClr val="000000"/>
                </a:solidFill>
                <a:effectLst/>
                <a:highlight>
                  <a:srgbClr val="FFFF00"/>
                </a:highlight>
              </a:rPr>
              <a:t>be called sectional enforcement</a:t>
            </a:r>
            <a:r>
              <a:rPr lang="en-US" dirty="0">
                <a:solidFill>
                  <a:srgbClr val="000000"/>
                </a:solidFill>
                <a:effectLst/>
              </a:rPr>
              <a:t>. Proceedings to compel a defendant to pay a debt, to perform a contract or to repay money wrongly received, furnish examples of specific enforcement and the right enforced is primary right.</a:t>
            </a:r>
          </a:p>
          <a:p>
            <a:pPr algn="l" fontAlgn="base"/>
            <a:endParaRPr lang="en-US" dirty="0">
              <a:solidFill>
                <a:srgbClr val="000000"/>
              </a:solidFill>
              <a:effectLst/>
            </a:endParaRPr>
          </a:p>
          <a:p>
            <a:pPr algn="l" fontAlgn="base"/>
            <a:r>
              <a:rPr lang="en-US" b="1" dirty="0">
                <a:solidFill>
                  <a:srgbClr val="000000"/>
                </a:solidFill>
                <a:effectLst/>
                <a:highlight>
                  <a:srgbClr val="FFFF00"/>
                </a:highlight>
              </a:rPr>
              <a:t>Sanctioning rights are divisible into two kinds: </a:t>
            </a:r>
            <a:r>
              <a:rPr lang="en-US" dirty="0">
                <a:solidFill>
                  <a:srgbClr val="000000"/>
                </a:solidFill>
                <a:effectLst/>
                <a:highlight>
                  <a:srgbClr val="FFFF00"/>
                </a:highlight>
              </a:rPr>
              <a:t>(1) rights to exact and receive from the defendant a sum of money by way of pecuniary penalty for the wrong which he has committed; and (2) rights to exact and receive damages to compensa­tion for the injury that may have been caused to the sufferer.</a:t>
            </a:r>
            <a:endParaRPr lang="en-US" dirty="0">
              <a:solidFill>
                <a:srgbClr val="000000"/>
              </a:solidFill>
            </a:endParaRPr>
          </a:p>
          <a:p>
            <a:pPr algn="l" fontAlgn="base"/>
            <a:r>
              <a:rPr lang="en-US" b="0" dirty="0">
                <a:solidFill>
                  <a:srgbClr val="000000"/>
                </a:solidFill>
                <a:effectLst/>
                <a:highlight>
                  <a:srgbClr val="FFFF00"/>
                </a:highlight>
              </a:rPr>
              <a:t>Compensation falling under the second form of sanctioning right may either be restitution or penal redress</a:t>
            </a:r>
            <a:r>
              <a:rPr lang="en-US" b="0" dirty="0">
                <a:solidFill>
                  <a:srgbClr val="000000"/>
                </a:solidFill>
                <a:effectLst/>
              </a:rPr>
              <a:t>. In the former the defendant is required to restore lo the plaintiff the pecuniary value of some benefit wrongfully obtained by him at the expense of the plaintiff.</a:t>
            </a:r>
          </a:p>
          <a:p>
            <a:pPr algn="l" fontAlgn="base"/>
            <a:r>
              <a:rPr lang="en-US" b="0" dirty="0">
                <a:solidFill>
                  <a:srgbClr val="000000"/>
                </a:solidFill>
                <a:effectLst/>
              </a:rPr>
              <a:t>In the lacier the defendant is compelled to pay the amount of the plaintiff’s loss which may far exceed the profit received by the defen­dant</a:t>
            </a:r>
            <a:r>
              <a:rPr lang="en-US" dirty="0">
                <a:solidFill>
                  <a:srgbClr val="000000"/>
                </a:solidFill>
              </a:rPr>
              <a:t>.</a:t>
            </a:r>
            <a:endParaRPr lang="en-US" b="0" dirty="0">
              <a:solidFill>
                <a:srgbClr val="000000"/>
              </a:solidFill>
              <a:effectLst/>
            </a:endParaRPr>
          </a:p>
          <a:p>
            <a:pPr algn="l" fontAlgn="base"/>
            <a:r>
              <a:rPr lang="en-US" b="0" dirty="0">
                <a:solidFill>
                  <a:srgbClr val="000000"/>
                </a:solidFill>
                <a:effectLst/>
                <a:highlight>
                  <a:srgbClr val="FFFF00"/>
                </a:highlight>
              </a:rPr>
              <a:t>Restitution = Pay back what you unfairly gained.</a:t>
            </a:r>
          </a:p>
          <a:p>
            <a:pPr algn="l" fontAlgn="base"/>
            <a:r>
              <a:rPr lang="en-US" b="0" dirty="0">
                <a:solidFill>
                  <a:srgbClr val="000000"/>
                </a:solidFill>
                <a:effectLst/>
                <a:highlight>
                  <a:srgbClr val="FFFF00"/>
                </a:highlight>
              </a:rPr>
              <a:t>Penal redress = Fully compensate the victim for their loss, even if it's more than what you profited. </a:t>
            </a:r>
          </a:p>
          <a:p>
            <a:pPr algn="l" fontAlgn="base"/>
            <a:endParaRPr lang="en-US" b="0" dirty="0">
              <a:solidFill>
                <a:srgbClr val="000000"/>
              </a:solidFill>
              <a:effectLst/>
            </a:endParaRPr>
          </a:p>
          <a:p>
            <a:pPr algn="l" fontAlgn="base"/>
            <a:endParaRPr lang="en-US" dirty="0">
              <a:solidFill>
                <a:srgbClr val="000000"/>
              </a:solidFill>
            </a:endParaRPr>
          </a:p>
          <a:p>
            <a:pPr algn="l" fontAlgn="base"/>
            <a:endParaRPr lang="en-US" dirty="0"/>
          </a:p>
        </p:txBody>
      </p:sp>
    </p:spTree>
    <p:extLst>
      <p:ext uri="{BB962C8B-B14F-4D97-AF65-F5344CB8AC3E}">
        <p14:creationId xmlns:p14="http://schemas.microsoft.com/office/powerpoint/2010/main" val="222441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00CBAA-0A75-A7DF-7CEE-EF7DC20BAE52}"/>
              </a:ext>
            </a:extLst>
          </p:cNvPr>
          <p:cNvSpPr txBox="1"/>
          <p:nvPr/>
        </p:nvSpPr>
        <p:spPr>
          <a:xfrm>
            <a:off x="551433" y="383908"/>
            <a:ext cx="10958840" cy="2585323"/>
          </a:xfrm>
          <a:prstGeom prst="rect">
            <a:avLst/>
          </a:prstGeom>
          <a:noFill/>
        </p:spPr>
        <p:txBody>
          <a:bodyPr wrap="square" rtlCol="0">
            <a:spAutoFit/>
          </a:bodyPr>
          <a:lstStyle/>
          <a:p>
            <a:r>
              <a:rPr lang="en-US" dirty="0"/>
              <a:t>ChatGPT </a:t>
            </a:r>
            <a:r>
              <a:rPr lang="en-US" dirty="0" err="1"/>
              <a:t>explaination</a:t>
            </a:r>
            <a:endParaRPr lang="en-US" dirty="0"/>
          </a:p>
          <a:p>
            <a:endParaRPr lang="en-US" dirty="0"/>
          </a:p>
          <a:p>
            <a:r>
              <a:rPr lang="en-US" dirty="0">
                <a:highlight>
                  <a:srgbClr val="FFFF00"/>
                </a:highlight>
              </a:rPr>
              <a:t>Restitution: The person who committed the wrongful act (the defendant) must pay back the value of any benefit they unfairly gained from the other party (the plaintiff). This is about returning what was wrongfully taken.</a:t>
            </a:r>
          </a:p>
          <a:p>
            <a:endParaRPr lang="en-US" dirty="0">
              <a:highlight>
                <a:srgbClr val="FFFF00"/>
              </a:highlight>
            </a:endParaRPr>
          </a:p>
          <a:p>
            <a:r>
              <a:rPr lang="en-US" dirty="0">
                <a:highlight>
                  <a:srgbClr val="FFFF00"/>
                </a:highlight>
              </a:rPr>
              <a:t>Penal redress: The defendant has to pay the full amount of the loss suffered by the plaintiff. This amount could be much greater than the profit the defendant made. It focuses on fully compensating the injured party, even if it means the defendant pays more than what they gained.</a:t>
            </a:r>
          </a:p>
          <a:p>
            <a:endParaRPr lang="en-IN" dirty="0"/>
          </a:p>
        </p:txBody>
      </p:sp>
    </p:spTree>
    <p:extLst>
      <p:ext uri="{BB962C8B-B14F-4D97-AF65-F5344CB8AC3E}">
        <p14:creationId xmlns:p14="http://schemas.microsoft.com/office/powerpoint/2010/main" val="298919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DAC9C9-82D9-4C37-E18E-6E8EB6B44589}"/>
              </a:ext>
            </a:extLst>
          </p:cNvPr>
          <p:cNvPicPr>
            <a:picLocks noChangeAspect="1"/>
          </p:cNvPicPr>
          <p:nvPr/>
        </p:nvPicPr>
        <p:blipFill>
          <a:blip r:embed="rId2"/>
          <a:stretch>
            <a:fillRect/>
          </a:stretch>
        </p:blipFill>
        <p:spPr>
          <a:xfrm>
            <a:off x="0" y="1172818"/>
            <a:ext cx="4905821" cy="3091070"/>
          </a:xfrm>
          <a:prstGeom prst="rect">
            <a:avLst/>
          </a:prstGeom>
        </p:spPr>
      </p:pic>
      <p:sp>
        <p:nvSpPr>
          <p:cNvPr id="4" name="TextBox 3">
            <a:extLst>
              <a:ext uri="{FF2B5EF4-FFF2-40B4-BE49-F238E27FC236}">
                <a16:creationId xmlns:a16="http://schemas.microsoft.com/office/drawing/2014/main" id="{D6BC1047-9CCC-7A09-6308-91BF9BF876D7}"/>
              </a:ext>
            </a:extLst>
          </p:cNvPr>
          <p:cNvSpPr txBox="1"/>
          <p:nvPr/>
        </p:nvSpPr>
        <p:spPr>
          <a:xfrm>
            <a:off x="4905821" y="590491"/>
            <a:ext cx="7286179" cy="5016758"/>
          </a:xfrm>
          <a:prstGeom prst="rect">
            <a:avLst/>
          </a:prstGeom>
          <a:noFill/>
        </p:spPr>
        <p:txBody>
          <a:bodyPr wrap="square">
            <a:spAutoFit/>
          </a:bodyPr>
          <a:lstStyle/>
          <a:p>
            <a:pPr algn="just"/>
            <a:endParaRPr lang="en-US" sz="2000" dirty="0"/>
          </a:p>
          <a:p>
            <a:pPr algn="just"/>
            <a:endParaRPr lang="en-US" sz="2000" dirty="0"/>
          </a:p>
          <a:p>
            <a:pPr algn="just"/>
            <a:r>
              <a:rPr lang="en-US" sz="2000" dirty="0"/>
              <a:t>The definition of 'court' in section 3 provides that it includes all Judges and Magistrates and all persons except arbitrators legally </a:t>
            </a:r>
            <a:r>
              <a:rPr lang="en-US" sz="2000" dirty="0" err="1"/>
              <a:t>authorised</a:t>
            </a:r>
            <a:r>
              <a:rPr lang="en-US" sz="2000" dirty="0"/>
              <a:t> to take evidence. </a:t>
            </a:r>
          </a:p>
          <a:p>
            <a:pPr algn="just"/>
            <a:endParaRPr lang="en-US" sz="2000" dirty="0"/>
          </a:p>
          <a:p>
            <a:pPr algn="just"/>
            <a:r>
              <a:rPr lang="en-US" sz="2000" dirty="0"/>
              <a:t>(a) Section 2 of the Code of Civil Procedure, 1908; section 19 of the Indian Penal Code; section 3(17) of the General Causes Act, 1897, and</a:t>
            </a:r>
          </a:p>
          <a:p>
            <a:pPr algn="just"/>
            <a:endParaRPr lang="en-US" sz="2000" dirty="0"/>
          </a:p>
          <a:p>
            <a:pPr algn="just"/>
            <a:r>
              <a:rPr lang="en-US" sz="2000" dirty="0"/>
              <a:t>(b) the Code of Criminal Procedure, 1973 and section 3(32) of the General Clauses Act, 1897 respectively.</a:t>
            </a:r>
          </a:p>
          <a:p>
            <a:pPr algn="just"/>
            <a:endParaRPr lang="en-US" sz="2000" dirty="0"/>
          </a:p>
          <a:p>
            <a:pPr algn="just"/>
            <a:r>
              <a:rPr lang="en-US" sz="2000" dirty="0"/>
              <a:t>It is to be noticed that 'court' has been defined with reference to "evidence" and the expression "evidence" has been defined with reference to "court". </a:t>
            </a:r>
            <a:endParaRPr lang="en-IN" sz="2000" dirty="0"/>
          </a:p>
        </p:txBody>
      </p:sp>
      <p:sp>
        <p:nvSpPr>
          <p:cNvPr id="5" name="TextBox 4">
            <a:extLst>
              <a:ext uri="{FF2B5EF4-FFF2-40B4-BE49-F238E27FC236}">
                <a16:creationId xmlns:a16="http://schemas.microsoft.com/office/drawing/2014/main" id="{41B8EE51-01BD-F05A-8B8B-3AFB6AE07B6F}"/>
              </a:ext>
            </a:extLst>
          </p:cNvPr>
          <p:cNvSpPr txBox="1"/>
          <p:nvPr/>
        </p:nvSpPr>
        <p:spPr>
          <a:xfrm>
            <a:off x="1" y="-4399"/>
            <a:ext cx="12191999" cy="523220"/>
          </a:xfrm>
          <a:prstGeom prst="rect">
            <a:avLst/>
          </a:prstGeom>
          <a:noFill/>
        </p:spPr>
        <p:txBody>
          <a:bodyPr wrap="square" rtlCol="0">
            <a:spAutoFit/>
          </a:bodyPr>
          <a:lstStyle/>
          <a:p>
            <a:pPr algn="ctr"/>
            <a:r>
              <a:rPr lang="en-IN" sz="2800" b="1" dirty="0"/>
              <a:t>COURT is: </a:t>
            </a:r>
          </a:p>
        </p:txBody>
      </p:sp>
    </p:spTree>
    <p:extLst>
      <p:ext uri="{BB962C8B-B14F-4D97-AF65-F5344CB8AC3E}">
        <p14:creationId xmlns:p14="http://schemas.microsoft.com/office/powerpoint/2010/main" val="2013398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C9497-EC52-A9BA-A20A-B2BDA89B6B1F}"/>
              </a:ext>
            </a:extLst>
          </p:cNvPr>
          <p:cNvSpPr txBox="1"/>
          <p:nvPr/>
        </p:nvSpPr>
        <p:spPr>
          <a:xfrm>
            <a:off x="1" y="-4399"/>
            <a:ext cx="12191999" cy="523220"/>
          </a:xfrm>
          <a:prstGeom prst="rect">
            <a:avLst/>
          </a:prstGeom>
          <a:noFill/>
        </p:spPr>
        <p:txBody>
          <a:bodyPr wrap="square" rtlCol="0">
            <a:spAutoFit/>
          </a:bodyPr>
          <a:lstStyle/>
          <a:p>
            <a:pPr algn="ctr"/>
            <a:r>
              <a:rPr lang="en-IN" sz="2800" b="1" dirty="0"/>
              <a:t>Primary and Secondary functions of Court of Law</a:t>
            </a:r>
          </a:p>
        </p:txBody>
      </p:sp>
      <p:sp>
        <p:nvSpPr>
          <p:cNvPr id="4" name="TextBox 3">
            <a:extLst>
              <a:ext uri="{FF2B5EF4-FFF2-40B4-BE49-F238E27FC236}">
                <a16:creationId xmlns:a16="http://schemas.microsoft.com/office/drawing/2014/main" id="{A171E8B1-5697-6FBE-2E4D-C1F09F0BD350}"/>
              </a:ext>
            </a:extLst>
          </p:cNvPr>
          <p:cNvSpPr txBox="1"/>
          <p:nvPr/>
        </p:nvSpPr>
        <p:spPr>
          <a:xfrm>
            <a:off x="0" y="518821"/>
            <a:ext cx="12191999" cy="5355312"/>
          </a:xfrm>
          <a:prstGeom prst="rect">
            <a:avLst/>
          </a:prstGeom>
          <a:noFill/>
        </p:spPr>
        <p:txBody>
          <a:bodyPr wrap="square">
            <a:spAutoFit/>
          </a:bodyPr>
          <a:lstStyle/>
          <a:p>
            <a:pPr algn="l"/>
            <a:r>
              <a:rPr lang="en-US" b="0" i="0" dirty="0">
                <a:solidFill>
                  <a:srgbClr val="1F1F1F"/>
                </a:solidFill>
                <a:effectLst/>
                <a:latin typeface="Google Sans"/>
              </a:rPr>
              <a:t>primary functions of court:</a:t>
            </a:r>
          </a:p>
          <a:p>
            <a:pPr algn="l"/>
            <a:endParaRPr lang="en-US" b="0" i="0" dirty="0">
              <a:solidFill>
                <a:srgbClr val="1F1F1F"/>
              </a:solidFill>
              <a:effectLst/>
              <a:latin typeface="Arial" panose="020B0604020202020204" pitchFamily="34" charset="0"/>
            </a:endParaRPr>
          </a:p>
          <a:p>
            <a:pPr algn="l"/>
            <a:r>
              <a:rPr lang="en-US" b="0" i="0" dirty="0">
                <a:solidFill>
                  <a:srgbClr val="1F1F1F"/>
                </a:solidFill>
                <a:effectLst/>
                <a:highlight>
                  <a:srgbClr val="FFFF00"/>
                </a:highlight>
                <a:latin typeface="Google Sans"/>
              </a:rPr>
              <a:t>The functions of the Judiciary are to </a:t>
            </a:r>
            <a:r>
              <a:rPr lang="en-US" b="0" i="0" dirty="0">
                <a:solidFill>
                  <a:srgbClr val="040C28"/>
                </a:solidFill>
                <a:effectLst/>
                <a:highlight>
                  <a:srgbClr val="FFFF00"/>
                </a:highlight>
                <a:latin typeface="Google Sans"/>
              </a:rPr>
              <a:t>interpret laws and settle disputes</a:t>
            </a:r>
            <a:r>
              <a:rPr lang="en-US" b="0" i="0" dirty="0">
                <a:solidFill>
                  <a:srgbClr val="1F1F1F"/>
                </a:solidFill>
                <a:effectLst/>
                <a:highlight>
                  <a:srgbClr val="FFFF00"/>
                </a:highlight>
                <a:latin typeface="Google Sans"/>
              </a:rPr>
              <a:t>. It is also called the watchdog of democracy. As the guardian of the constitution, it takes care of justice. There are three types of Judiciary in India, namely Supreme Courts, High Courts, and District Courts.</a:t>
            </a:r>
          </a:p>
          <a:p>
            <a:pPr algn="l"/>
            <a:endParaRPr lang="en-US" dirty="0">
              <a:solidFill>
                <a:srgbClr val="1F1F1F"/>
              </a:solidFill>
              <a:latin typeface="Google Sans"/>
            </a:endParaRPr>
          </a:p>
          <a:p>
            <a:pPr algn="l"/>
            <a:endParaRPr lang="en-US" dirty="0">
              <a:solidFill>
                <a:srgbClr val="1F1F1F"/>
              </a:solidFill>
              <a:latin typeface="Google Sans"/>
            </a:endParaRPr>
          </a:p>
          <a:p>
            <a:pPr algn="l"/>
            <a:r>
              <a:rPr lang="en-US" b="1" i="0" u="none" strike="noStrike" dirty="0">
                <a:solidFill>
                  <a:srgbClr val="3C4852"/>
                </a:solidFill>
                <a:effectLst/>
                <a:highlight>
                  <a:srgbClr val="FFFF00"/>
                </a:highlight>
                <a:latin typeface="AvertaStd"/>
              </a:rPr>
              <a:t>Functions of Judiciary:</a:t>
            </a:r>
          </a:p>
          <a:p>
            <a:pPr algn="l" rtl="0"/>
            <a:r>
              <a:rPr lang="en-US" b="0" i="0" u="none" strike="noStrike" dirty="0">
                <a:solidFill>
                  <a:srgbClr val="3C4852"/>
                </a:solidFill>
                <a:effectLst/>
                <a:latin typeface="AvertaStd"/>
              </a:rPr>
              <a:t>It works as the protector of the constitution. Some other functions are listed below:</a:t>
            </a:r>
          </a:p>
          <a:p>
            <a:pPr algn="l" rtl="0">
              <a:buFont typeface="Arial" panose="020B0604020202020204" pitchFamily="34" charset="0"/>
              <a:buChar char="•"/>
            </a:pPr>
            <a:r>
              <a:rPr lang="en-US" b="0" i="0" u="none" strike="noStrike" dirty="0">
                <a:solidFill>
                  <a:srgbClr val="3C4852"/>
                </a:solidFill>
                <a:effectLst/>
                <a:highlight>
                  <a:srgbClr val="FFFF00"/>
                </a:highlight>
                <a:latin typeface="AvertaStd"/>
              </a:rPr>
              <a:t>It takes care of the fundamental rights of the people and protects them</a:t>
            </a:r>
          </a:p>
          <a:p>
            <a:pPr algn="l" rtl="0">
              <a:buFont typeface="Arial" panose="020B0604020202020204" pitchFamily="34" charset="0"/>
              <a:buChar char="•"/>
            </a:pPr>
            <a:r>
              <a:rPr lang="en-US" b="0" i="0" u="none" strike="noStrike" dirty="0">
                <a:solidFill>
                  <a:srgbClr val="3C4852"/>
                </a:solidFill>
                <a:effectLst/>
                <a:highlight>
                  <a:srgbClr val="FFFF00"/>
                </a:highlight>
                <a:latin typeface="AvertaStd"/>
              </a:rPr>
              <a:t>According to the law, it helps in resolving disputes</a:t>
            </a:r>
          </a:p>
          <a:p>
            <a:pPr algn="l" rtl="0">
              <a:buFont typeface="Arial" panose="020B0604020202020204" pitchFamily="34" charset="0"/>
              <a:buChar char="•"/>
            </a:pPr>
            <a:r>
              <a:rPr lang="en-US" b="0" i="0" u="none" strike="noStrike" dirty="0">
                <a:solidFill>
                  <a:srgbClr val="3C4852"/>
                </a:solidFill>
                <a:effectLst/>
                <a:latin typeface="AvertaStd"/>
              </a:rPr>
              <a:t>It helps in </a:t>
            </a:r>
            <a:r>
              <a:rPr lang="en-US" b="0" i="0" u="none" strike="noStrike" dirty="0">
                <a:solidFill>
                  <a:srgbClr val="3C4852"/>
                </a:solidFill>
                <a:effectLst/>
                <a:highlight>
                  <a:srgbClr val="FFFF00"/>
                </a:highlight>
                <a:latin typeface="AvertaStd"/>
              </a:rPr>
              <a:t>carrying out the major political decisions</a:t>
            </a:r>
          </a:p>
          <a:p>
            <a:pPr algn="l" rtl="0">
              <a:buFont typeface="Arial" panose="020B0604020202020204" pitchFamily="34" charset="0"/>
              <a:buChar char="•"/>
            </a:pPr>
            <a:r>
              <a:rPr lang="en-US" b="0" i="0" u="none" strike="noStrike" dirty="0">
                <a:solidFill>
                  <a:srgbClr val="3C4852"/>
                </a:solidFill>
                <a:effectLst/>
                <a:highlight>
                  <a:srgbClr val="FFFF00"/>
                </a:highlight>
                <a:latin typeface="AvertaStd"/>
              </a:rPr>
              <a:t>It ensures that the Constitution is Supreme, and the Judiciary should take all the decisions according to it</a:t>
            </a:r>
          </a:p>
          <a:p>
            <a:pPr algn="l" rtl="0">
              <a:buFont typeface="Arial" panose="020B0604020202020204" pitchFamily="34" charset="0"/>
              <a:buChar char="•"/>
            </a:pPr>
            <a:r>
              <a:rPr lang="en-US" b="0" i="0" u="none" strike="noStrike" dirty="0">
                <a:solidFill>
                  <a:srgbClr val="3C4852"/>
                </a:solidFill>
                <a:effectLst/>
                <a:highlight>
                  <a:srgbClr val="FFFF00"/>
                </a:highlight>
                <a:latin typeface="AvertaStd"/>
              </a:rPr>
              <a:t>It plays a prominent role in law-making</a:t>
            </a:r>
          </a:p>
          <a:p>
            <a:pPr algn="l" rtl="0">
              <a:buFont typeface="Arial" panose="020B0604020202020204" pitchFamily="34" charset="0"/>
              <a:buChar char="•"/>
            </a:pPr>
            <a:r>
              <a:rPr lang="en-US" b="0" i="0" u="none" strike="noStrike" dirty="0">
                <a:solidFill>
                  <a:srgbClr val="3C4852"/>
                </a:solidFill>
                <a:effectLst/>
                <a:highlight>
                  <a:srgbClr val="FFFF00"/>
                </a:highlight>
                <a:latin typeface="AvertaStd"/>
              </a:rPr>
              <a:t>As a watchdog of democracy, it takes care of the proper functioning of the system and government</a:t>
            </a:r>
          </a:p>
          <a:p>
            <a:pPr algn="l" rtl="0">
              <a:buFont typeface="Arial" panose="020B0604020202020204" pitchFamily="34" charset="0"/>
              <a:buChar char="•"/>
            </a:pPr>
            <a:r>
              <a:rPr lang="en-US" b="0" i="0" u="none" strike="noStrike" dirty="0">
                <a:solidFill>
                  <a:srgbClr val="3C4852"/>
                </a:solidFill>
                <a:effectLst/>
                <a:highlight>
                  <a:srgbClr val="FFFF00"/>
                </a:highlight>
                <a:latin typeface="AvertaStd"/>
              </a:rPr>
              <a:t>It is responsible for safeguarding the rights of the people</a:t>
            </a:r>
          </a:p>
          <a:p>
            <a:pPr algn="l" rtl="0">
              <a:buFont typeface="Arial" panose="020B0604020202020204" pitchFamily="34" charset="0"/>
              <a:buChar char="•"/>
            </a:pPr>
            <a:r>
              <a:rPr lang="en-US" b="0" i="0" u="none" strike="noStrike" dirty="0">
                <a:solidFill>
                  <a:srgbClr val="3C4852"/>
                </a:solidFill>
                <a:effectLst/>
                <a:highlight>
                  <a:srgbClr val="FFFF00"/>
                </a:highlight>
                <a:latin typeface="AvertaStd"/>
              </a:rPr>
              <a:t>It also provides advice to the executive and legislative bodies</a:t>
            </a:r>
          </a:p>
          <a:p>
            <a:pPr algn="l" rtl="0">
              <a:buFont typeface="Arial" panose="020B0604020202020204" pitchFamily="34" charset="0"/>
              <a:buChar char="•"/>
            </a:pPr>
            <a:r>
              <a:rPr lang="en-US" b="0" i="0" u="none" strike="noStrike" dirty="0">
                <a:solidFill>
                  <a:srgbClr val="3C4852"/>
                </a:solidFill>
                <a:effectLst/>
                <a:highlight>
                  <a:srgbClr val="FFFF00"/>
                </a:highlight>
                <a:latin typeface="AvertaStd"/>
              </a:rPr>
              <a:t>Whenever there is a dispute between the state and the central, the Judiciary resolves it</a:t>
            </a:r>
          </a:p>
          <a:p>
            <a:pPr algn="l"/>
            <a:endParaRPr lang="en-US" b="0" i="0" dirty="0">
              <a:solidFill>
                <a:srgbClr val="1F1F1F"/>
              </a:solidFill>
              <a:effectLst/>
              <a:latin typeface="Arial" panose="020B0604020202020204" pitchFamily="34" charset="0"/>
            </a:endParaRPr>
          </a:p>
        </p:txBody>
      </p:sp>
    </p:spTree>
    <p:extLst>
      <p:ext uri="{BB962C8B-B14F-4D97-AF65-F5344CB8AC3E}">
        <p14:creationId xmlns:p14="http://schemas.microsoft.com/office/powerpoint/2010/main" val="55944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0FF9B-AE98-234C-90B9-4A734F4D5840}"/>
              </a:ext>
            </a:extLst>
          </p:cNvPr>
          <p:cNvSpPr txBox="1"/>
          <p:nvPr/>
        </p:nvSpPr>
        <p:spPr>
          <a:xfrm>
            <a:off x="0" y="389613"/>
            <a:ext cx="12192000" cy="6740307"/>
          </a:xfrm>
          <a:prstGeom prst="rect">
            <a:avLst/>
          </a:prstGeom>
          <a:noFill/>
        </p:spPr>
        <p:txBody>
          <a:bodyPr wrap="square">
            <a:spAutoFit/>
          </a:bodyPr>
          <a:lstStyle/>
          <a:p>
            <a:pPr algn="just"/>
            <a:r>
              <a:rPr lang="en-US" dirty="0"/>
              <a:t>In addition to their primary function of resolving legal disputes and administering justice, courts have several secondary functions that contribute to the overall functioning of the legal system. </a:t>
            </a:r>
            <a:r>
              <a:rPr lang="en-US" dirty="0">
                <a:highlight>
                  <a:srgbClr val="FFFF00"/>
                </a:highlight>
              </a:rPr>
              <a:t>Some of these </a:t>
            </a:r>
            <a:r>
              <a:rPr lang="en-US" b="1" u="sng" dirty="0">
                <a:highlight>
                  <a:srgbClr val="FFFF00"/>
                </a:highlight>
              </a:rPr>
              <a:t>secondary functions</a:t>
            </a:r>
            <a:r>
              <a:rPr lang="en-US" dirty="0">
                <a:highlight>
                  <a:srgbClr val="FFFF00"/>
                </a:highlight>
              </a:rPr>
              <a:t> include:</a:t>
            </a:r>
          </a:p>
          <a:p>
            <a:pPr marL="342900" indent="-342900" algn="just">
              <a:buAutoNum type="arabicPeriod"/>
            </a:pPr>
            <a:r>
              <a:rPr lang="en-US" b="1" dirty="0"/>
              <a:t>Interpretation of Laws: </a:t>
            </a:r>
            <a:r>
              <a:rPr lang="en-US" dirty="0"/>
              <a:t>Courts play a crucial role in interpreting laws and determining their constitutionality. They analyze statutes, regulations, and constitutional provisions to provide legal interpretations and establish precedents that guide future legal decisions. (</a:t>
            </a:r>
            <a:r>
              <a:rPr lang="en-US" dirty="0">
                <a:highlight>
                  <a:srgbClr val="FFFF00"/>
                </a:highlight>
              </a:rPr>
              <a:t>Courts explain what laws mean, check if they match the constitution, and make decisions that guide future legal cases.) ChatGPT short explain</a:t>
            </a:r>
          </a:p>
          <a:p>
            <a:pPr algn="just"/>
            <a:endParaRPr lang="en-US" dirty="0"/>
          </a:p>
          <a:p>
            <a:pPr algn="just"/>
            <a:r>
              <a:rPr lang="en-US" dirty="0"/>
              <a:t>2. </a:t>
            </a:r>
            <a:r>
              <a:rPr lang="en-US" b="1" dirty="0">
                <a:highlight>
                  <a:srgbClr val="FFFF00"/>
                </a:highlight>
              </a:rPr>
              <a:t>Judicial Review: </a:t>
            </a:r>
            <a:r>
              <a:rPr lang="en-US" dirty="0">
                <a:highlight>
                  <a:srgbClr val="FFFF00"/>
                </a:highlight>
              </a:rPr>
              <a:t>Courts have the power of judicial review, which allows them to review the actions of the executive and legislative branches of government to ensure they are consistent with the Constitution. </a:t>
            </a:r>
          </a:p>
          <a:p>
            <a:pPr algn="just"/>
            <a:endParaRPr lang="en-US" dirty="0"/>
          </a:p>
          <a:p>
            <a:pPr algn="just"/>
            <a:r>
              <a:rPr lang="en-US" dirty="0"/>
              <a:t>3. </a:t>
            </a:r>
            <a:r>
              <a:rPr lang="en-US" b="1" dirty="0">
                <a:highlight>
                  <a:srgbClr val="FFFF00"/>
                </a:highlight>
              </a:rPr>
              <a:t>Law Development: </a:t>
            </a:r>
            <a:r>
              <a:rPr lang="en-US" dirty="0">
                <a:highlight>
                  <a:srgbClr val="FFFF00"/>
                </a:highlight>
              </a:rPr>
              <a:t>Through their decisions, courts contribute to the development and evolution of laws. By establishing legal precedents and interpreting statutes, courts help shape the legal framework of a jurisdiction and adapt it to changing societal needs.</a:t>
            </a:r>
          </a:p>
          <a:p>
            <a:pPr algn="just"/>
            <a:endParaRPr lang="en-US" dirty="0"/>
          </a:p>
          <a:p>
            <a:pPr algn="just"/>
            <a:r>
              <a:rPr lang="en-US" dirty="0"/>
              <a:t>4. </a:t>
            </a:r>
            <a:r>
              <a:rPr lang="en-US" b="1" dirty="0">
                <a:highlight>
                  <a:srgbClr val="FFFF00"/>
                </a:highlight>
              </a:rPr>
              <a:t>Dispute Resolution: </a:t>
            </a:r>
            <a:r>
              <a:rPr lang="en-US" dirty="0">
                <a:highlight>
                  <a:srgbClr val="FFFF00"/>
                </a:highlight>
              </a:rPr>
              <a:t>Courts provide a forum for the resolution of disputes between parties. They offer a fair and impartial process for individuals to present their cases, present evidence, and have their disputes resolved in accordance with the law.</a:t>
            </a:r>
          </a:p>
          <a:p>
            <a:pPr algn="just"/>
            <a:endParaRPr lang="en-US" dirty="0"/>
          </a:p>
          <a:p>
            <a:pPr algn="just"/>
            <a:r>
              <a:rPr lang="en-US" dirty="0"/>
              <a:t>5. </a:t>
            </a:r>
            <a:r>
              <a:rPr lang="en-US" b="1" dirty="0">
                <a:highlight>
                  <a:srgbClr val="FFFF00"/>
                </a:highlight>
              </a:rPr>
              <a:t>Deterrence and Rehabilitation:</a:t>
            </a:r>
            <a:r>
              <a:rPr lang="en-US" dirty="0">
                <a:highlight>
                  <a:srgbClr val="FFFF00"/>
                </a:highlight>
              </a:rPr>
              <a:t> In criminal cases, courts play a role in deterrence by imposing penalties on individuals who have committed offenses. Additionally, courts may also consider rehabilitation as a secondary function by providing opportunities for offenders to reform and reintegrate into society through alternative sentencing options.</a:t>
            </a:r>
          </a:p>
          <a:p>
            <a:pPr algn="just"/>
            <a:endParaRPr lang="en-US" dirty="0"/>
          </a:p>
          <a:p>
            <a:pPr algn="just"/>
            <a:r>
              <a:rPr lang="en-US" dirty="0"/>
              <a:t>6. </a:t>
            </a:r>
            <a:r>
              <a:rPr lang="en-US" b="1" dirty="0">
                <a:highlight>
                  <a:srgbClr val="FFFF00"/>
                </a:highlight>
              </a:rPr>
              <a:t>Public Confidence: </a:t>
            </a:r>
            <a:r>
              <a:rPr lang="en-US" dirty="0">
                <a:highlight>
                  <a:srgbClr val="FFFF00"/>
                </a:highlight>
              </a:rPr>
              <a:t>Courts help maintain public confidence in the legal system by ensuring transparency, fairness, and the rule of law. Through their decisions and adherence to due process, courts help foster a sense of trust and legitimacy in the justice system.</a:t>
            </a:r>
          </a:p>
        </p:txBody>
      </p:sp>
      <p:sp>
        <p:nvSpPr>
          <p:cNvPr id="4" name="TextBox 3">
            <a:extLst>
              <a:ext uri="{FF2B5EF4-FFF2-40B4-BE49-F238E27FC236}">
                <a16:creationId xmlns:a16="http://schemas.microsoft.com/office/drawing/2014/main" id="{DAB85806-0B2A-D397-47E6-1D71C0E58D9B}"/>
              </a:ext>
            </a:extLst>
          </p:cNvPr>
          <p:cNvSpPr txBox="1"/>
          <p:nvPr/>
        </p:nvSpPr>
        <p:spPr>
          <a:xfrm>
            <a:off x="1" y="-4399"/>
            <a:ext cx="12191999" cy="523220"/>
          </a:xfrm>
          <a:prstGeom prst="rect">
            <a:avLst/>
          </a:prstGeom>
          <a:noFill/>
        </p:spPr>
        <p:txBody>
          <a:bodyPr wrap="square" rtlCol="0">
            <a:spAutoFit/>
          </a:bodyPr>
          <a:lstStyle/>
          <a:p>
            <a:pPr algn="ctr"/>
            <a:r>
              <a:rPr lang="en-IN" sz="2800" b="1" dirty="0"/>
              <a:t>Primary and Secondary functions of Court of Law</a:t>
            </a:r>
          </a:p>
        </p:txBody>
      </p:sp>
    </p:spTree>
    <p:extLst>
      <p:ext uri="{BB962C8B-B14F-4D97-AF65-F5344CB8AC3E}">
        <p14:creationId xmlns:p14="http://schemas.microsoft.com/office/powerpoint/2010/main" val="79024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F6365-67A8-1D4B-5308-F21712815E61}"/>
              </a:ext>
            </a:extLst>
          </p:cNvPr>
          <p:cNvSpPr txBox="1"/>
          <p:nvPr/>
        </p:nvSpPr>
        <p:spPr>
          <a:xfrm>
            <a:off x="1" y="-4399"/>
            <a:ext cx="12191999" cy="523220"/>
          </a:xfrm>
          <a:prstGeom prst="rect">
            <a:avLst/>
          </a:prstGeom>
          <a:noFill/>
        </p:spPr>
        <p:txBody>
          <a:bodyPr wrap="square" rtlCol="0">
            <a:spAutoFit/>
          </a:bodyPr>
          <a:lstStyle/>
          <a:p>
            <a:pPr algn="ctr"/>
            <a:r>
              <a:rPr lang="en-IN" sz="2800" b="1" dirty="0"/>
              <a:t>Law to combat Crime Classification-Civil and Criminal cases</a:t>
            </a:r>
          </a:p>
        </p:txBody>
      </p:sp>
      <p:sp>
        <p:nvSpPr>
          <p:cNvPr id="4" name="TextBox 3">
            <a:extLst>
              <a:ext uri="{FF2B5EF4-FFF2-40B4-BE49-F238E27FC236}">
                <a16:creationId xmlns:a16="http://schemas.microsoft.com/office/drawing/2014/main" id="{F7B22609-4DC0-2DAF-3D75-FE97AF7ACE4A}"/>
              </a:ext>
            </a:extLst>
          </p:cNvPr>
          <p:cNvSpPr txBox="1"/>
          <p:nvPr/>
        </p:nvSpPr>
        <p:spPr>
          <a:xfrm>
            <a:off x="-1" y="874643"/>
            <a:ext cx="12191999" cy="3724096"/>
          </a:xfrm>
          <a:prstGeom prst="rect">
            <a:avLst/>
          </a:prstGeom>
          <a:noFill/>
        </p:spPr>
        <p:txBody>
          <a:bodyPr wrap="square">
            <a:spAutoFit/>
          </a:bodyPr>
          <a:lstStyle/>
          <a:p>
            <a:pPr algn="l" fontAlgn="ctr"/>
            <a:r>
              <a:rPr lang="en-US" b="0" i="0" dirty="0">
                <a:solidFill>
                  <a:srgbClr val="001D35"/>
                </a:solidFill>
                <a:effectLst/>
                <a:latin typeface="Google Sans"/>
              </a:rPr>
              <a:t>Many laws in India combat crime, including criminal laws, civil laws, and procedural laws: </a:t>
            </a:r>
          </a:p>
          <a:p>
            <a:pPr algn="l" fontAlgn="ctr"/>
            <a:endParaRPr lang="en-US" b="0" i="0" dirty="0">
              <a:solidFill>
                <a:srgbClr val="001D35"/>
              </a:solidFill>
              <a:effectLst/>
              <a:highlight>
                <a:srgbClr val="FFFF00"/>
              </a:highlight>
              <a:latin typeface="Google Sans"/>
            </a:endParaRPr>
          </a:p>
          <a:p>
            <a:pPr algn="l">
              <a:buFont typeface="Arial" panose="020B0604020202020204" pitchFamily="34" charset="0"/>
              <a:buChar char="•"/>
            </a:pPr>
            <a:r>
              <a:rPr lang="en-US" b="1" i="0" dirty="0">
                <a:solidFill>
                  <a:srgbClr val="001D35"/>
                </a:solidFill>
                <a:effectLst/>
                <a:highlight>
                  <a:srgbClr val="FFFF00"/>
                </a:highlight>
                <a:latin typeface="Google Sans"/>
              </a:rPr>
              <a:t>Criminal laws</a:t>
            </a:r>
            <a:endParaRPr lang="en-US" b="0" i="0" dirty="0">
              <a:solidFill>
                <a:srgbClr val="001D35"/>
              </a:solidFill>
              <a:effectLst/>
              <a:highlight>
                <a:srgbClr val="FFFF00"/>
              </a:highlight>
              <a:latin typeface="Google Sans"/>
            </a:endParaRPr>
          </a:p>
          <a:p>
            <a:pPr algn="l" fontAlgn="ctr">
              <a:buFont typeface="Arial" panose="020B0604020202020204" pitchFamily="34" charset="0"/>
              <a:buChar char="•"/>
            </a:pPr>
            <a:r>
              <a:rPr lang="en-US" b="0" i="0" dirty="0">
                <a:solidFill>
                  <a:srgbClr val="001D35"/>
                </a:solidFill>
                <a:effectLst/>
                <a:highlight>
                  <a:srgbClr val="FFFF00"/>
                </a:highlight>
                <a:latin typeface="Google Sans"/>
              </a:rPr>
              <a:t>The main goal of criminal law is to punish criminals and protect society. Some examples of criminal laws in India include the </a:t>
            </a:r>
            <a:r>
              <a:rPr lang="en-US" sz="2000" b="1" i="0" dirty="0">
                <a:solidFill>
                  <a:srgbClr val="001D35"/>
                </a:solidFill>
                <a:effectLst/>
                <a:highlight>
                  <a:srgbClr val="FFFF00"/>
                </a:highlight>
                <a:latin typeface="Google Sans"/>
              </a:rPr>
              <a:t>Indian Penal Code, 1860, the Code of Criminal Procedure, 1973, and the Indian Evidence Act, 1872.</a:t>
            </a:r>
            <a:r>
              <a:rPr lang="en-US" b="0" i="0" dirty="0">
                <a:solidFill>
                  <a:srgbClr val="001D35"/>
                </a:solidFill>
                <a:effectLst/>
                <a:highlight>
                  <a:srgbClr val="FFFF00"/>
                </a:highlight>
                <a:latin typeface="Google Sans"/>
              </a:rPr>
              <a:t> </a:t>
            </a:r>
          </a:p>
          <a:p>
            <a:pPr algn="l" fontAlgn="ctr">
              <a:buFont typeface="Arial" panose="020B0604020202020204" pitchFamily="34" charset="0"/>
              <a:buChar char="•"/>
            </a:pPr>
            <a:endParaRPr lang="en-US" b="0" i="0" dirty="0">
              <a:solidFill>
                <a:srgbClr val="001D35"/>
              </a:solidFill>
              <a:effectLst/>
              <a:highlight>
                <a:srgbClr val="FFFF00"/>
              </a:highlight>
              <a:latin typeface="Google Sans"/>
            </a:endParaRPr>
          </a:p>
          <a:p>
            <a:pPr algn="l">
              <a:buFont typeface="Arial" panose="020B0604020202020204" pitchFamily="34" charset="0"/>
              <a:buChar char="•"/>
            </a:pPr>
            <a:r>
              <a:rPr lang="en-US" b="1" i="0" dirty="0">
                <a:solidFill>
                  <a:srgbClr val="001D35"/>
                </a:solidFill>
                <a:effectLst/>
                <a:highlight>
                  <a:srgbClr val="FFFF00"/>
                </a:highlight>
                <a:latin typeface="Google Sans"/>
              </a:rPr>
              <a:t>Civil laws</a:t>
            </a:r>
            <a:endParaRPr lang="en-US" b="0" i="0" dirty="0">
              <a:solidFill>
                <a:srgbClr val="001D35"/>
              </a:solidFill>
              <a:effectLst/>
              <a:highlight>
                <a:srgbClr val="FFFF00"/>
              </a:highlight>
              <a:latin typeface="Google Sans"/>
            </a:endParaRPr>
          </a:p>
          <a:p>
            <a:pPr algn="l" fontAlgn="ctr">
              <a:buFont typeface="Arial" panose="020B0604020202020204" pitchFamily="34" charset="0"/>
              <a:buChar char="•"/>
            </a:pPr>
            <a:r>
              <a:rPr lang="en-US" b="0" i="0" dirty="0">
                <a:solidFill>
                  <a:srgbClr val="001D35"/>
                </a:solidFill>
                <a:effectLst/>
                <a:highlight>
                  <a:srgbClr val="FFFF00"/>
                </a:highlight>
                <a:latin typeface="Google Sans"/>
              </a:rPr>
              <a:t>Civil laws deal with non-criminal acts that cause harm to a person or property. Civil laws often involve solving disputes between parties. </a:t>
            </a:r>
          </a:p>
          <a:p>
            <a:pPr algn="l" fontAlgn="ctr">
              <a:buFont typeface="Arial" panose="020B0604020202020204" pitchFamily="34" charset="0"/>
              <a:buChar char="•"/>
            </a:pPr>
            <a:endParaRPr lang="en-US" b="0" i="0" dirty="0">
              <a:solidFill>
                <a:srgbClr val="001D35"/>
              </a:solidFill>
              <a:effectLst/>
              <a:highlight>
                <a:srgbClr val="FFFF00"/>
              </a:highlight>
              <a:latin typeface="Google Sans"/>
            </a:endParaRPr>
          </a:p>
          <a:p>
            <a:pPr algn="l">
              <a:buFont typeface="Arial" panose="020B0604020202020204" pitchFamily="34" charset="0"/>
              <a:buChar char="•"/>
            </a:pPr>
            <a:r>
              <a:rPr lang="en-US" b="1" i="0" dirty="0">
                <a:solidFill>
                  <a:srgbClr val="001D35"/>
                </a:solidFill>
                <a:effectLst/>
                <a:highlight>
                  <a:srgbClr val="FFFF00"/>
                </a:highlight>
                <a:latin typeface="Google Sans"/>
              </a:rPr>
              <a:t>Procedural laws</a:t>
            </a:r>
            <a:endParaRPr lang="en-US" b="0" i="0" dirty="0">
              <a:solidFill>
                <a:srgbClr val="001D35"/>
              </a:solidFill>
              <a:effectLst/>
              <a:highlight>
                <a:srgbClr val="FFFF00"/>
              </a:highlight>
              <a:latin typeface="Google Sans"/>
            </a:endParaRPr>
          </a:p>
          <a:p>
            <a:pPr algn="l">
              <a:buFont typeface="Arial" panose="020B0604020202020204" pitchFamily="34" charset="0"/>
              <a:buChar char="•"/>
            </a:pPr>
            <a:r>
              <a:rPr lang="en-US" b="0" i="0" dirty="0">
                <a:solidFill>
                  <a:srgbClr val="001D35"/>
                </a:solidFill>
                <a:effectLst/>
                <a:highlight>
                  <a:srgbClr val="FFFF00"/>
                </a:highlight>
                <a:latin typeface="Google Sans"/>
              </a:rPr>
              <a:t>Procedural laws establish the rules of the court and the steps to take when prosecuting or defending a case. Procedural laws are used in both civil and criminal cases.</a:t>
            </a:r>
          </a:p>
        </p:txBody>
      </p:sp>
      <p:sp>
        <p:nvSpPr>
          <p:cNvPr id="5" name="TextBox 4">
            <a:extLst>
              <a:ext uri="{FF2B5EF4-FFF2-40B4-BE49-F238E27FC236}">
                <a16:creationId xmlns:a16="http://schemas.microsoft.com/office/drawing/2014/main" id="{98914AD2-0A3E-6F27-2CD9-50297919845E}"/>
              </a:ext>
            </a:extLst>
          </p:cNvPr>
          <p:cNvSpPr txBox="1"/>
          <p:nvPr/>
        </p:nvSpPr>
        <p:spPr>
          <a:xfrm>
            <a:off x="7046842" y="6150114"/>
            <a:ext cx="5155097" cy="707886"/>
          </a:xfrm>
          <a:prstGeom prst="rect">
            <a:avLst/>
          </a:prstGeom>
          <a:noFill/>
        </p:spPr>
        <p:txBody>
          <a:bodyPr wrap="square" rtlCol="0">
            <a:spAutoFit/>
          </a:bodyPr>
          <a:lstStyle/>
          <a:p>
            <a:pPr algn="ctr"/>
            <a:r>
              <a:rPr lang="en-IN" sz="4000" b="1" dirty="0"/>
              <a:t>PLEASE REFER pdf  # 6</a:t>
            </a:r>
          </a:p>
        </p:txBody>
      </p:sp>
    </p:spTree>
    <p:extLst>
      <p:ext uri="{BB962C8B-B14F-4D97-AF65-F5344CB8AC3E}">
        <p14:creationId xmlns:p14="http://schemas.microsoft.com/office/powerpoint/2010/main" val="35972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607BE-D572-4B34-0D6C-6A02F5F33666}"/>
              </a:ext>
            </a:extLst>
          </p:cNvPr>
          <p:cNvSpPr txBox="1"/>
          <p:nvPr/>
        </p:nvSpPr>
        <p:spPr>
          <a:xfrm>
            <a:off x="0" y="518821"/>
            <a:ext cx="12192000" cy="3754874"/>
          </a:xfrm>
          <a:prstGeom prst="rect">
            <a:avLst/>
          </a:prstGeom>
          <a:noFill/>
        </p:spPr>
        <p:txBody>
          <a:bodyPr wrap="square">
            <a:spAutoFit/>
          </a:bodyPr>
          <a:lstStyle/>
          <a:p>
            <a:pPr algn="l"/>
            <a:r>
              <a:rPr lang="en-US" sz="2000" b="1" i="0" u="sng" dirty="0">
                <a:solidFill>
                  <a:srgbClr val="001D35"/>
                </a:solidFill>
                <a:effectLst/>
                <a:latin typeface="Google Sans"/>
              </a:rPr>
              <a:t>Other types of laws include:</a:t>
            </a:r>
          </a:p>
          <a:p>
            <a:pPr algn="l"/>
            <a:endParaRPr lang="en-US" sz="2000" b="1" i="0" u="sng" dirty="0">
              <a:solidFill>
                <a:srgbClr val="001D35"/>
              </a:solidFill>
              <a:effectLst/>
              <a:latin typeface="Google Sans"/>
            </a:endParaRPr>
          </a:p>
          <a:p>
            <a:pPr algn="l" fontAlgn="ctr">
              <a:buFont typeface="Arial" panose="020B0604020202020204" pitchFamily="34" charset="0"/>
              <a:buChar char="•"/>
            </a:pPr>
            <a:r>
              <a:rPr lang="en-US" b="1" i="0" dirty="0">
                <a:solidFill>
                  <a:srgbClr val="001D35"/>
                </a:solidFill>
                <a:effectLst/>
                <a:highlight>
                  <a:srgbClr val="FFFF00"/>
                </a:highlight>
                <a:latin typeface="Google Sans"/>
              </a:rPr>
              <a:t>Administrative law</a:t>
            </a:r>
            <a:r>
              <a:rPr lang="en-US" b="0" i="0" dirty="0">
                <a:solidFill>
                  <a:srgbClr val="001D35"/>
                </a:solidFill>
                <a:effectLst/>
                <a:highlight>
                  <a:srgbClr val="FFFF00"/>
                </a:highlight>
                <a:latin typeface="Google Sans"/>
              </a:rPr>
              <a:t>: This law governs the structure, responsibilities, and authority of administrative authorities. </a:t>
            </a:r>
          </a:p>
          <a:p>
            <a:pPr algn="l" fontAlgn="ctr">
              <a:buFont typeface="Arial" panose="020B0604020202020204" pitchFamily="34" charset="0"/>
              <a:buChar char="•"/>
            </a:pPr>
            <a:endParaRPr lang="en-US" b="0" i="0" dirty="0">
              <a:solidFill>
                <a:srgbClr val="001D35"/>
              </a:solidFill>
              <a:effectLst/>
              <a:highlight>
                <a:srgbClr val="FFFF00"/>
              </a:highlight>
              <a:latin typeface="Google Sans"/>
            </a:endParaRPr>
          </a:p>
          <a:p>
            <a:pPr algn="l" fontAlgn="ctr">
              <a:buFont typeface="Arial" panose="020B0604020202020204" pitchFamily="34" charset="0"/>
              <a:buChar char="•"/>
            </a:pPr>
            <a:r>
              <a:rPr lang="en-US" b="1" i="0" dirty="0">
                <a:solidFill>
                  <a:srgbClr val="001D35"/>
                </a:solidFill>
                <a:effectLst/>
                <a:highlight>
                  <a:srgbClr val="FFFF00"/>
                </a:highlight>
                <a:latin typeface="Google Sans"/>
              </a:rPr>
              <a:t>Private law</a:t>
            </a:r>
            <a:r>
              <a:rPr lang="en-US" b="0" i="0" dirty="0">
                <a:solidFill>
                  <a:srgbClr val="001D35"/>
                </a:solidFill>
                <a:effectLst/>
                <a:highlight>
                  <a:srgbClr val="FFFF00"/>
                </a:highlight>
                <a:latin typeface="Google Sans"/>
              </a:rPr>
              <a:t>: This law regulates relationships between individuals and entities. </a:t>
            </a:r>
          </a:p>
          <a:p>
            <a:pPr algn="l" fontAlgn="ctr">
              <a:buFont typeface="Arial" panose="020B0604020202020204" pitchFamily="34" charset="0"/>
              <a:buChar char="•"/>
            </a:pPr>
            <a:endParaRPr lang="en-US" b="0" i="0" dirty="0">
              <a:solidFill>
                <a:srgbClr val="001D35"/>
              </a:solidFill>
              <a:effectLst/>
              <a:highlight>
                <a:srgbClr val="FFFF00"/>
              </a:highlight>
              <a:latin typeface="Google Sans"/>
            </a:endParaRPr>
          </a:p>
          <a:p>
            <a:pPr algn="l" fontAlgn="ctr">
              <a:buFont typeface="Arial" panose="020B0604020202020204" pitchFamily="34" charset="0"/>
              <a:buChar char="•"/>
            </a:pPr>
            <a:r>
              <a:rPr lang="en-US" b="1" i="0" dirty="0">
                <a:solidFill>
                  <a:srgbClr val="001D35"/>
                </a:solidFill>
                <a:effectLst/>
                <a:highlight>
                  <a:srgbClr val="FFFF00"/>
                </a:highlight>
                <a:latin typeface="Google Sans"/>
              </a:rPr>
              <a:t>Contract law</a:t>
            </a:r>
            <a:r>
              <a:rPr lang="en-US" b="0" i="0" dirty="0">
                <a:solidFill>
                  <a:srgbClr val="001D35"/>
                </a:solidFill>
                <a:effectLst/>
                <a:highlight>
                  <a:srgbClr val="FFFF00"/>
                </a:highlight>
                <a:latin typeface="Google Sans"/>
              </a:rPr>
              <a:t>: This law gives the harmed party remedies in addition to the contractual rights and responsibilities of the parties.</a:t>
            </a:r>
          </a:p>
          <a:p>
            <a:pPr algn="l" fontAlgn="ctr">
              <a:buFont typeface="Arial" panose="020B0604020202020204" pitchFamily="34" charset="0"/>
              <a:buChar char="•"/>
            </a:pPr>
            <a:r>
              <a:rPr lang="en-US" b="0" i="0" dirty="0">
                <a:solidFill>
                  <a:srgbClr val="001D35"/>
                </a:solidFill>
                <a:effectLst/>
                <a:highlight>
                  <a:srgbClr val="FFFF00"/>
                </a:highlight>
                <a:latin typeface="Google Sans"/>
              </a:rPr>
              <a:t> </a:t>
            </a:r>
          </a:p>
          <a:p>
            <a:pPr algn="l" fontAlgn="ctr">
              <a:buFont typeface="Arial" panose="020B0604020202020204" pitchFamily="34" charset="0"/>
              <a:buChar char="•"/>
            </a:pPr>
            <a:r>
              <a:rPr lang="en-US" b="1" i="0" dirty="0">
                <a:solidFill>
                  <a:srgbClr val="001D35"/>
                </a:solidFill>
                <a:effectLst/>
                <a:highlight>
                  <a:srgbClr val="FFFF00"/>
                </a:highlight>
                <a:latin typeface="Google Sans"/>
              </a:rPr>
              <a:t>Consumer law</a:t>
            </a:r>
            <a:r>
              <a:rPr lang="en-US" b="0" i="0" dirty="0">
                <a:solidFill>
                  <a:srgbClr val="001D35"/>
                </a:solidFill>
                <a:effectLst/>
                <a:highlight>
                  <a:srgbClr val="FFFF00"/>
                </a:highlight>
                <a:latin typeface="Google Sans"/>
              </a:rPr>
              <a:t>: This law deals with cases related to consumer rights, such as product defects and unfair trade practices.</a:t>
            </a:r>
          </a:p>
          <a:p>
            <a:pPr algn="l" fontAlgn="ctr">
              <a:buFont typeface="Arial" panose="020B0604020202020204" pitchFamily="34" charset="0"/>
              <a:buChar char="•"/>
            </a:pPr>
            <a:r>
              <a:rPr lang="en-US" b="0" i="0" dirty="0">
                <a:solidFill>
                  <a:srgbClr val="001D35"/>
                </a:solidFill>
                <a:effectLst/>
                <a:highlight>
                  <a:srgbClr val="FFFF00"/>
                </a:highlight>
                <a:latin typeface="Google Sans"/>
              </a:rPr>
              <a:t> </a:t>
            </a:r>
          </a:p>
          <a:p>
            <a:pPr algn="l" fontAlgn="ctr">
              <a:buFont typeface="Arial" panose="020B0604020202020204" pitchFamily="34" charset="0"/>
              <a:buChar char="•"/>
            </a:pPr>
            <a:r>
              <a:rPr lang="en-US" b="1" i="0" dirty="0" err="1">
                <a:solidFill>
                  <a:srgbClr val="001D35"/>
                </a:solidFill>
                <a:effectLst/>
                <a:highlight>
                  <a:srgbClr val="FFFF00"/>
                </a:highlight>
                <a:latin typeface="Google Sans"/>
              </a:rPr>
              <a:t>Labour</a:t>
            </a:r>
            <a:r>
              <a:rPr lang="en-US" b="1" i="0" dirty="0">
                <a:solidFill>
                  <a:srgbClr val="001D35"/>
                </a:solidFill>
                <a:effectLst/>
                <a:highlight>
                  <a:srgbClr val="FFFF00"/>
                </a:highlight>
                <a:latin typeface="Google Sans"/>
              </a:rPr>
              <a:t> law</a:t>
            </a:r>
            <a:r>
              <a:rPr lang="en-US" b="0" i="0" dirty="0">
                <a:solidFill>
                  <a:srgbClr val="001D35"/>
                </a:solidFill>
                <a:effectLst/>
                <a:highlight>
                  <a:srgbClr val="FFFF00"/>
                </a:highlight>
                <a:latin typeface="Google Sans"/>
              </a:rPr>
              <a:t>: This law adjudicates matters concerning labor and employment disputes. </a:t>
            </a:r>
          </a:p>
          <a:p>
            <a:pPr algn="l" fontAlgn="ctr">
              <a:buFont typeface="Arial" panose="020B0604020202020204" pitchFamily="34" charset="0"/>
              <a:buChar char="•"/>
            </a:pPr>
            <a:endParaRPr lang="en-US" b="0" i="0" dirty="0">
              <a:solidFill>
                <a:srgbClr val="001D35"/>
              </a:solidFill>
              <a:effectLst/>
              <a:highlight>
                <a:srgbClr val="FFFF00"/>
              </a:highlight>
              <a:latin typeface="Google Sans"/>
            </a:endParaRPr>
          </a:p>
          <a:p>
            <a:pPr algn="l">
              <a:buFont typeface="Arial" panose="020B0604020202020204" pitchFamily="34" charset="0"/>
              <a:buChar char="•"/>
            </a:pPr>
            <a:r>
              <a:rPr lang="en-US" b="1" i="0" dirty="0">
                <a:solidFill>
                  <a:srgbClr val="001D35"/>
                </a:solidFill>
                <a:effectLst/>
                <a:highlight>
                  <a:srgbClr val="FFFF00"/>
                </a:highlight>
                <a:latin typeface="Google Sans"/>
              </a:rPr>
              <a:t>Revenue law</a:t>
            </a:r>
            <a:r>
              <a:rPr lang="en-US" b="0" i="0" dirty="0">
                <a:solidFill>
                  <a:srgbClr val="001D35"/>
                </a:solidFill>
                <a:effectLst/>
                <a:highlight>
                  <a:srgbClr val="FFFF00"/>
                </a:highlight>
                <a:latin typeface="Google Sans"/>
              </a:rPr>
              <a:t>: This law specializes in land revenue, land disputes, and agricultural tenancy matters. </a:t>
            </a:r>
          </a:p>
        </p:txBody>
      </p:sp>
      <p:sp>
        <p:nvSpPr>
          <p:cNvPr id="4" name="TextBox 3">
            <a:extLst>
              <a:ext uri="{FF2B5EF4-FFF2-40B4-BE49-F238E27FC236}">
                <a16:creationId xmlns:a16="http://schemas.microsoft.com/office/drawing/2014/main" id="{B61C48DE-9974-39EB-06A4-4AB818AA9634}"/>
              </a:ext>
            </a:extLst>
          </p:cNvPr>
          <p:cNvSpPr txBox="1"/>
          <p:nvPr/>
        </p:nvSpPr>
        <p:spPr>
          <a:xfrm>
            <a:off x="1" y="-4399"/>
            <a:ext cx="12191999" cy="523220"/>
          </a:xfrm>
          <a:prstGeom prst="rect">
            <a:avLst/>
          </a:prstGeom>
          <a:noFill/>
        </p:spPr>
        <p:txBody>
          <a:bodyPr wrap="square" rtlCol="0">
            <a:spAutoFit/>
          </a:bodyPr>
          <a:lstStyle/>
          <a:p>
            <a:pPr algn="ctr"/>
            <a:r>
              <a:rPr lang="en-IN" sz="2800" b="1" dirty="0"/>
              <a:t>Law to combat Crime Classification-Civil and Criminal cases</a:t>
            </a:r>
          </a:p>
        </p:txBody>
      </p:sp>
    </p:spTree>
    <p:extLst>
      <p:ext uri="{BB962C8B-B14F-4D97-AF65-F5344CB8AC3E}">
        <p14:creationId xmlns:p14="http://schemas.microsoft.com/office/powerpoint/2010/main" val="3636814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E5E7A4-551B-8AAB-7594-EDB7E70E29D3}"/>
              </a:ext>
            </a:extLst>
          </p:cNvPr>
          <p:cNvSpPr txBox="1"/>
          <p:nvPr/>
        </p:nvSpPr>
        <p:spPr>
          <a:xfrm>
            <a:off x="1" y="-4399"/>
            <a:ext cx="12191999" cy="523220"/>
          </a:xfrm>
          <a:prstGeom prst="rect">
            <a:avLst/>
          </a:prstGeom>
          <a:noFill/>
        </p:spPr>
        <p:txBody>
          <a:bodyPr wrap="square" rtlCol="0">
            <a:spAutoFit/>
          </a:bodyPr>
          <a:lstStyle/>
          <a:p>
            <a:pPr algn="ctr"/>
            <a:r>
              <a:rPr lang="en-IN" sz="2800" b="1" dirty="0"/>
              <a:t>Essential elements of Criminal Law</a:t>
            </a:r>
          </a:p>
        </p:txBody>
      </p:sp>
      <p:sp>
        <p:nvSpPr>
          <p:cNvPr id="4" name="TextBox 3">
            <a:extLst>
              <a:ext uri="{FF2B5EF4-FFF2-40B4-BE49-F238E27FC236}">
                <a16:creationId xmlns:a16="http://schemas.microsoft.com/office/drawing/2014/main" id="{141F635F-4AC1-9D68-B342-D6AE12A4B5FC}"/>
              </a:ext>
            </a:extLst>
          </p:cNvPr>
          <p:cNvSpPr txBox="1"/>
          <p:nvPr/>
        </p:nvSpPr>
        <p:spPr>
          <a:xfrm>
            <a:off x="0" y="596205"/>
            <a:ext cx="12192000" cy="369332"/>
          </a:xfrm>
          <a:prstGeom prst="rect">
            <a:avLst/>
          </a:prstGeom>
          <a:noFill/>
        </p:spPr>
        <p:txBody>
          <a:bodyPr wrap="square">
            <a:spAutoFit/>
          </a:bodyPr>
          <a:lstStyle/>
          <a:p>
            <a:pPr algn="ctr"/>
            <a:r>
              <a:rPr lang="en-US" dirty="0"/>
              <a:t>The Elements of Crime The following four characteristics are the basic elements in all criminal conduct;</a:t>
            </a:r>
            <a:endParaRPr lang="en-IN" dirty="0"/>
          </a:p>
        </p:txBody>
      </p:sp>
      <p:sp>
        <p:nvSpPr>
          <p:cNvPr id="6" name="TextBox 5">
            <a:extLst>
              <a:ext uri="{FF2B5EF4-FFF2-40B4-BE49-F238E27FC236}">
                <a16:creationId xmlns:a16="http://schemas.microsoft.com/office/drawing/2014/main" id="{338CE360-6DE8-E581-7194-285743668C95}"/>
              </a:ext>
            </a:extLst>
          </p:cNvPr>
          <p:cNvSpPr txBox="1"/>
          <p:nvPr/>
        </p:nvSpPr>
        <p:spPr>
          <a:xfrm>
            <a:off x="265872" y="1042921"/>
            <a:ext cx="6097656" cy="1477328"/>
          </a:xfrm>
          <a:prstGeom prst="rect">
            <a:avLst/>
          </a:prstGeom>
          <a:noFill/>
        </p:spPr>
        <p:txBody>
          <a:bodyPr wrap="square">
            <a:spAutoFit/>
          </a:bodyPr>
          <a:lstStyle/>
          <a:p>
            <a:r>
              <a:rPr lang="en-US" dirty="0"/>
              <a:t>Human being as the </a:t>
            </a:r>
          </a:p>
          <a:p>
            <a:pPr marL="342900" indent="-342900">
              <a:buAutoNum type="arabicPeriod"/>
            </a:pPr>
            <a:r>
              <a:rPr lang="en-US" dirty="0">
                <a:highlight>
                  <a:srgbClr val="FFFF00"/>
                </a:highlight>
              </a:rPr>
              <a:t>Perpetrator </a:t>
            </a:r>
          </a:p>
          <a:p>
            <a:pPr marL="342900" indent="-342900">
              <a:buAutoNum type="arabicPeriod"/>
            </a:pPr>
            <a:r>
              <a:rPr lang="en-US" dirty="0" err="1">
                <a:highlight>
                  <a:srgbClr val="FFFF00"/>
                </a:highlight>
              </a:rPr>
              <a:t>Mens</a:t>
            </a:r>
            <a:r>
              <a:rPr lang="en-US" dirty="0">
                <a:highlight>
                  <a:srgbClr val="FFFF00"/>
                </a:highlight>
              </a:rPr>
              <a:t> Rea </a:t>
            </a:r>
          </a:p>
          <a:p>
            <a:pPr marL="342900" indent="-342900">
              <a:buAutoNum type="arabicPeriod"/>
            </a:pPr>
            <a:r>
              <a:rPr lang="en-US" dirty="0">
                <a:highlight>
                  <a:srgbClr val="FFFF00"/>
                </a:highlight>
              </a:rPr>
              <a:t>Actus Reus </a:t>
            </a:r>
          </a:p>
          <a:p>
            <a:pPr marL="342900" indent="-342900">
              <a:buAutoNum type="arabicPeriod"/>
            </a:pPr>
            <a:r>
              <a:rPr lang="en-US" dirty="0">
                <a:highlight>
                  <a:srgbClr val="FFFF00"/>
                </a:highlight>
              </a:rPr>
              <a:t>Injury</a:t>
            </a:r>
            <a:endParaRPr lang="en-IN" dirty="0">
              <a:highlight>
                <a:srgbClr val="FFFF00"/>
              </a:highlight>
            </a:endParaRPr>
          </a:p>
        </p:txBody>
      </p:sp>
      <p:pic>
        <p:nvPicPr>
          <p:cNvPr id="8" name="Picture 7">
            <a:extLst>
              <a:ext uri="{FF2B5EF4-FFF2-40B4-BE49-F238E27FC236}">
                <a16:creationId xmlns:a16="http://schemas.microsoft.com/office/drawing/2014/main" id="{7D4B4D7B-C260-325C-108E-AD2D263EA2ED}"/>
              </a:ext>
            </a:extLst>
          </p:cNvPr>
          <p:cNvPicPr>
            <a:picLocks noChangeAspect="1"/>
          </p:cNvPicPr>
          <p:nvPr/>
        </p:nvPicPr>
        <p:blipFill>
          <a:blip r:embed="rId2"/>
          <a:stretch>
            <a:fillRect/>
          </a:stretch>
        </p:blipFill>
        <p:spPr>
          <a:xfrm>
            <a:off x="2575781" y="1490870"/>
            <a:ext cx="8227715" cy="3488635"/>
          </a:xfrm>
          <a:prstGeom prst="rect">
            <a:avLst/>
          </a:prstGeom>
        </p:spPr>
      </p:pic>
    </p:spTree>
    <p:extLst>
      <p:ext uri="{BB962C8B-B14F-4D97-AF65-F5344CB8AC3E}">
        <p14:creationId xmlns:p14="http://schemas.microsoft.com/office/powerpoint/2010/main" val="3905643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B0E18-8527-36CD-D831-A0B4C5A4EFF4}"/>
              </a:ext>
            </a:extLst>
          </p:cNvPr>
          <p:cNvSpPr txBox="1"/>
          <p:nvPr/>
        </p:nvSpPr>
        <p:spPr>
          <a:xfrm>
            <a:off x="0" y="182221"/>
            <a:ext cx="12192000" cy="2400657"/>
          </a:xfrm>
          <a:prstGeom prst="rect">
            <a:avLst/>
          </a:prstGeom>
          <a:noFill/>
        </p:spPr>
        <p:txBody>
          <a:bodyPr wrap="square">
            <a:spAutoFit/>
          </a:bodyPr>
          <a:lstStyle/>
          <a:p>
            <a:pPr algn="just"/>
            <a:r>
              <a:rPr lang="en-US" dirty="0"/>
              <a:t>The elements of ‘</a:t>
            </a:r>
            <a:r>
              <a:rPr lang="en-US" sz="2400" b="1" dirty="0" err="1"/>
              <a:t>Mens</a:t>
            </a:r>
            <a:r>
              <a:rPr lang="en-US" sz="2400" b="1" dirty="0"/>
              <a:t> rea</a:t>
            </a:r>
            <a:r>
              <a:rPr lang="en-US" dirty="0"/>
              <a:t>’ and ‘</a:t>
            </a:r>
            <a:r>
              <a:rPr lang="en-US" sz="2400" b="1" dirty="0"/>
              <a:t>Actus Reus</a:t>
            </a:r>
            <a:r>
              <a:rPr lang="en-US" dirty="0"/>
              <a:t>’ have been derived from the Latin maxim of Actus non </a:t>
            </a:r>
            <a:r>
              <a:rPr lang="en-US" dirty="0" err="1"/>
              <a:t>facit</a:t>
            </a:r>
            <a:r>
              <a:rPr lang="en-US" dirty="0"/>
              <a:t> </a:t>
            </a:r>
            <a:r>
              <a:rPr lang="en-US" dirty="0" err="1"/>
              <a:t>reum</a:t>
            </a:r>
            <a:r>
              <a:rPr lang="en-US" dirty="0"/>
              <a:t> nisi </a:t>
            </a:r>
            <a:r>
              <a:rPr lang="en-US" dirty="0" err="1"/>
              <a:t>mens</a:t>
            </a:r>
            <a:r>
              <a:rPr lang="en-US" dirty="0"/>
              <a:t> sit rea which means; ‘</a:t>
            </a:r>
            <a:r>
              <a:rPr lang="en-US" dirty="0">
                <a:highlight>
                  <a:srgbClr val="FFFF00"/>
                </a:highlight>
              </a:rPr>
              <a:t>An act does not make a man guilty of a crime, unless his mind be also guilty.</a:t>
            </a:r>
            <a:r>
              <a:rPr lang="en-US" dirty="0"/>
              <a:t>’ This maxim has formed the foundation of criminal liability in common law jurisdictions and over several centuries has acquired an irrefutable and undisputed solidity. </a:t>
            </a:r>
          </a:p>
          <a:p>
            <a:pPr algn="just"/>
            <a:endParaRPr lang="en-US" dirty="0"/>
          </a:p>
          <a:p>
            <a:pPr algn="just"/>
            <a:r>
              <a:rPr lang="en-US" dirty="0"/>
              <a:t>In essence this maxim mandates that </a:t>
            </a:r>
            <a:r>
              <a:rPr lang="en-US" dirty="0">
                <a:highlight>
                  <a:srgbClr val="FFFF00"/>
                </a:highlight>
              </a:rPr>
              <a:t>in order to hold person liable for any crime, two elements must be present</a:t>
            </a:r>
            <a:r>
              <a:rPr lang="en-US" dirty="0"/>
              <a:t>;</a:t>
            </a:r>
          </a:p>
          <a:p>
            <a:pPr algn="just"/>
            <a:r>
              <a:rPr lang="en-US" dirty="0">
                <a:highlight>
                  <a:srgbClr val="FFFF00"/>
                </a:highlight>
              </a:rPr>
              <a:t>1. The person must have committed an act (Actus Reus)</a:t>
            </a:r>
          </a:p>
          <a:p>
            <a:pPr algn="just"/>
            <a:r>
              <a:rPr lang="en-US" dirty="0">
                <a:highlight>
                  <a:srgbClr val="FFFF00"/>
                </a:highlight>
              </a:rPr>
              <a:t>2. The person must have committed the act with a guilty mind (</a:t>
            </a:r>
            <a:r>
              <a:rPr lang="en-US" dirty="0" err="1">
                <a:highlight>
                  <a:srgbClr val="FFFF00"/>
                </a:highlight>
              </a:rPr>
              <a:t>Mens</a:t>
            </a:r>
            <a:r>
              <a:rPr lang="en-US" dirty="0">
                <a:highlight>
                  <a:srgbClr val="FFFF00"/>
                </a:highlight>
              </a:rPr>
              <a:t> Rea)</a:t>
            </a:r>
            <a:endParaRPr lang="en-IN" dirty="0">
              <a:highlight>
                <a:srgbClr val="FFFF00"/>
              </a:highlight>
            </a:endParaRPr>
          </a:p>
        </p:txBody>
      </p:sp>
      <p:sp>
        <p:nvSpPr>
          <p:cNvPr id="5" name="TextBox 4">
            <a:extLst>
              <a:ext uri="{FF2B5EF4-FFF2-40B4-BE49-F238E27FC236}">
                <a16:creationId xmlns:a16="http://schemas.microsoft.com/office/drawing/2014/main" id="{BC812FAD-9409-9BD9-D2D1-D5B82142BF4C}"/>
              </a:ext>
            </a:extLst>
          </p:cNvPr>
          <p:cNvSpPr txBox="1"/>
          <p:nvPr/>
        </p:nvSpPr>
        <p:spPr>
          <a:xfrm>
            <a:off x="0" y="2936295"/>
            <a:ext cx="12192000" cy="3785652"/>
          </a:xfrm>
          <a:prstGeom prst="rect">
            <a:avLst/>
          </a:prstGeom>
          <a:noFill/>
        </p:spPr>
        <p:txBody>
          <a:bodyPr wrap="square">
            <a:spAutoFit/>
          </a:bodyPr>
          <a:lstStyle/>
          <a:p>
            <a:r>
              <a:rPr lang="en-US" sz="2400" b="1" dirty="0"/>
              <a:t>Actus reus </a:t>
            </a:r>
            <a:r>
              <a:rPr lang="en-US" dirty="0"/>
              <a:t>refers to the act forbidden by the law for the commission of which a person is held to be criminal liable. It is the other important element which is derived from the maxim of Actus non </a:t>
            </a:r>
            <a:r>
              <a:rPr lang="en-US" dirty="0" err="1"/>
              <a:t>facit</a:t>
            </a:r>
            <a:r>
              <a:rPr lang="en-US" dirty="0"/>
              <a:t> </a:t>
            </a:r>
            <a:r>
              <a:rPr lang="en-US" dirty="0" err="1"/>
              <a:t>reum</a:t>
            </a:r>
            <a:r>
              <a:rPr lang="en-US" dirty="0"/>
              <a:t> nisi </a:t>
            </a:r>
            <a:r>
              <a:rPr lang="en-US" dirty="0" err="1"/>
              <a:t>mens</a:t>
            </a:r>
            <a:r>
              <a:rPr lang="en-US" dirty="0"/>
              <a:t> sit rea. </a:t>
            </a:r>
          </a:p>
          <a:p>
            <a:endParaRPr lang="en-US" dirty="0"/>
          </a:p>
          <a:p>
            <a:r>
              <a:rPr lang="en-US" dirty="0">
                <a:highlight>
                  <a:srgbClr val="FFFF00"/>
                </a:highlight>
              </a:rPr>
              <a:t>While the element of </a:t>
            </a:r>
            <a:r>
              <a:rPr lang="en-US" dirty="0" err="1">
                <a:highlight>
                  <a:srgbClr val="FFFF00"/>
                </a:highlight>
              </a:rPr>
              <a:t>mens</a:t>
            </a:r>
            <a:r>
              <a:rPr lang="en-US" dirty="0">
                <a:highlight>
                  <a:srgbClr val="FFFF00"/>
                </a:highlight>
              </a:rPr>
              <a:t> rea refers to the state of the mind of the accused while committing a physical act, the element of actus reus focuses on the very physical act which forms the subject matter of the crime. </a:t>
            </a:r>
          </a:p>
          <a:p>
            <a:endParaRPr lang="en-US" dirty="0"/>
          </a:p>
          <a:p>
            <a:r>
              <a:rPr lang="en-US" dirty="0">
                <a:highlight>
                  <a:srgbClr val="FFFF00"/>
                </a:highlight>
              </a:rPr>
              <a:t>(Below example </a:t>
            </a:r>
            <a:r>
              <a:rPr lang="en-US" dirty="0" err="1">
                <a:highlight>
                  <a:srgbClr val="FFFF00"/>
                </a:highlight>
              </a:rPr>
              <a:t>readonly</a:t>
            </a:r>
            <a:r>
              <a:rPr lang="en-US" dirty="0">
                <a:highlight>
                  <a:srgbClr val="FFFF00"/>
                </a:highlight>
              </a:rPr>
              <a:t>)</a:t>
            </a:r>
          </a:p>
          <a:p>
            <a:r>
              <a:rPr lang="en-US" dirty="0">
                <a:highlight>
                  <a:srgbClr val="FFFF00"/>
                </a:highlight>
              </a:rPr>
              <a:t>For example, when X takes a movable property from the possession of Y without the consent of Y with a dishonest motive, he is said to commit theft. Here the requisite </a:t>
            </a:r>
            <a:r>
              <a:rPr lang="en-US" dirty="0" err="1">
                <a:highlight>
                  <a:srgbClr val="FFFF00"/>
                </a:highlight>
              </a:rPr>
              <a:t>mens</a:t>
            </a:r>
            <a:r>
              <a:rPr lang="en-US" dirty="0">
                <a:highlight>
                  <a:srgbClr val="FFFF00"/>
                </a:highlight>
              </a:rPr>
              <a:t> rea consists of the dishonest motive on the part of X. The actus reus consists of the taking away of a movable property from the possession of Y. </a:t>
            </a:r>
          </a:p>
          <a:p>
            <a:endParaRPr lang="en-US" dirty="0"/>
          </a:p>
          <a:p>
            <a:r>
              <a:rPr lang="en-US" dirty="0"/>
              <a:t>In simple terms, actus reus refers to the conduct (act or omission) which is forbidden by the law wherein the person engaging in the forbidden conduct is punishable by a sanction. </a:t>
            </a:r>
            <a:endParaRPr lang="en-IN" dirty="0"/>
          </a:p>
        </p:txBody>
      </p:sp>
    </p:spTree>
    <p:extLst>
      <p:ext uri="{BB962C8B-B14F-4D97-AF65-F5344CB8AC3E}">
        <p14:creationId xmlns:p14="http://schemas.microsoft.com/office/powerpoint/2010/main" val="1626953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46A37-2428-3391-B692-C43EC9169ADD}"/>
              </a:ext>
            </a:extLst>
          </p:cNvPr>
          <p:cNvSpPr txBox="1"/>
          <p:nvPr/>
        </p:nvSpPr>
        <p:spPr>
          <a:xfrm>
            <a:off x="0" y="2755158"/>
            <a:ext cx="12192000" cy="1846659"/>
          </a:xfrm>
          <a:prstGeom prst="rect">
            <a:avLst/>
          </a:prstGeom>
          <a:noFill/>
        </p:spPr>
        <p:txBody>
          <a:bodyPr wrap="square">
            <a:spAutoFit/>
          </a:bodyPr>
          <a:lstStyle/>
          <a:p>
            <a:r>
              <a:rPr lang="en-US" sz="2400" b="1" dirty="0">
                <a:highlight>
                  <a:srgbClr val="FFFF00"/>
                </a:highlight>
              </a:rPr>
              <a:t>Injury</a:t>
            </a:r>
            <a:r>
              <a:rPr lang="en-US" dirty="0">
                <a:highlight>
                  <a:srgbClr val="FFFF00"/>
                </a:highlight>
              </a:rPr>
              <a:t> - in order to constitute a crime, there must be an injury ensuing to other individuals or to the society at large.</a:t>
            </a:r>
            <a:r>
              <a:rPr lang="en-US" dirty="0"/>
              <a:t> </a:t>
            </a:r>
            <a:r>
              <a:rPr lang="en-US" dirty="0">
                <a:highlight>
                  <a:srgbClr val="FFFF00"/>
                </a:highlight>
              </a:rPr>
              <a:t>The nature of the injury may vary depending on the nature of the conduct which is </a:t>
            </a:r>
            <a:r>
              <a:rPr lang="en-US" dirty="0" err="1">
                <a:highlight>
                  <a:srgbClr val="FFFF00"/>
                </a:highlight>
              </a:rPr>
              <a:t>criminalised</a:t>
            </a:r>
            <a:r>
              <a:rPr lang="en-US" dirty="0">
                <a:highlight>
                  <a:srgbClr val="FFFF00"/>
                </a:highlight>
              </a:rPr>
              <a:t>. Thus, the injury may be in the form of injury to the body, mind reputation or property of another human being. Crimes such as causing of hurt, commission of rape are injurious to the body of another person. Causing of mental harassment and infliction of mental cruelty are crimes against the mind of person. Defamation is a crime against the reputation of a person. Theft, robbery, trespass, misappropriation etc are crimes against the property of another person.</a:t>
            </a:r>
            <a:endParaRPr lang="en-IN" dirty="0">
              <a:highlight>
                <a:srgbClr val="FFFF00"/>
              </a:highlight>
            </a:endParaRPr>
          </a:p>
        </p:txBody>
      </p:sp>
      <p:pic>
        <p:nvPicPr>
          <p:cNvPr id="5" name="Picture 4">
            <a:extLst>
              <a:ext uri="{FF2B5EF4-FFF2-40B4-BE49-F238E27FC236}">
                <a16:creationId xmlns:a16="http://schemas.microsoft.com/office/drawing/2014/main" id="{83E0CEA5-9D02-6358-5B37-9C2366FBABF7}"/>
              </a:ext>
            </a:extLst>
          </p:cNvPr>
          <p:cNvPicPr>
            <a:picLocks noChangeAspect="1"/>
          </p:cNvPicPr>
          <p:nvPr/>
        </p:nvPicPr>
        <p:blipFill>
          <a:blip r:embed="rId2"/>
          <a:srcRect l="3979" t="12828" r="3869" b="6285"/>
          <a:stretch/>
        </p:blipFill>
        <p:spPr>
          <a:xfrm>
            <a:off x="4850294" y="4429305"/>
            <a:ext cx="7136297" cy="2428695"/>
          </a:xfrm>
          <a:prstGeom prst="rect">
            <a:avLst/>
          </a:prstGeom>
        </p:spPr>
      </p:pic>
      <p:sp>
        <p:nvSpPr>
          <p:cNvPr id="7" name="TextBox 6">
            <a:extLst>
              <a:ext uri="{FF2B5EF4-FFF2-40B4-BE49-F238E27FC236}">
                <a16:creationId xmlns:a16="http://schemas.microsoft.com/office/drawing/2014/main" id="{50633BE7-B1AC-7F1B-2AB6-27BDF7290827}"/>
              </a:ext>
            </a:extLst>
          </p:cNvPr>
          <p:cNvSpPr txBox="1"/>
          <p:nvPr/>
        </p:nvSpPr>
        <p:spPr>
          <a:xfrm>
            <a:off x="0" y="0"/>
            <a:ext cx="12192000" cy="2677656"/>
          </a:xfrm>
          <a:prstGeom prst="rect">
            <a:avLst/>
          </a:prstGeom>
          <a:noFill/>
        </p:spPr>
        <p:txBody>
          <a:bodyPr wrap="square">
            <a:spAutoFit/>
          </a:bodyPr>
          <a:lstStyle/>
          <a:p>
            <a:r>
              <a:rPr lang="en-US" sz="2400" b="1" dirty="0">
                <a:highlight>
                  <a:srgbClr val="FFFF00"/>
                </a:highlight>
              </a:rPr>
              <a:t>Perpetrator - </a:t>
            </a:r>
            <a:r>
              <a:rPr lang="en-US" dirty="0">
                <a:highlight>
                  <a:srgbClr val="FFFF00"/>
                </a:highlight>
              </a:rPr>
              <a:t>Human Being  A crime can be committed only by a human being. The victims of a crime may be other human being or even animals but the perpetrator who is held liable for having committed a crime cannot be anybody other than a human being. </a:t>
            </a:r>
          </a:p>
          <a:p>
            <a:r>
              <a:rPr lang="en-US" dirty="0"/>
              <a:t>(Read only - purple)</a:t>
            </a:r>
          </a:p>
          <a:p>
            <a:r>
              <a:rPr lang="en-US" dirty="0">
                <a:highlight>
                  <a:srgbClr val="FF00FF"/>
                </a:highlight>
              </a:rPr>
              <a:t>It may be noted that in ancient and medieval times, even animals were held liable for having committed a crime. There have been several instances of trial being conducted against bull or a pig and then the bull or pig being punished for the crime.  However, in modern times, it is a well accepted fact that only a human being can commit a crim</a:t>
            </a:r>
            <a:r>
              <a:rPr lang="en-US" dirty="0"/>
              <a:t>e. </a:t>
            </a:r>
            <a:r>
              <a:rPr lang="en-US" dirty="0">
                <a:highlight>
                  <a:srgbClr val="FFFF00"/>
                </a:highlight>
              </a:rPr>
              <a:t>Section 11 of the Indian Penal Code defines a ‘person’ as including a legal person in the form of a company, association or body of persons and excludes animals from the definition. </a:t>
            </a:r>
            <a:endParaRPr lang="en-IN" dirty="0">
              <a:highlight>
                <a:srgbClr val="FFFF00"/>
              </a:highlight>
            </a:endParaRPr>
          </a:p>
        </p:txBody>
      </p:sp>
      <p:sp>
        <p:nvSpPr>
          <p:cNvPr id="8" name="TextBox 7">
            <a:extLst>
              <a:ext uri="{FF2B5EF4-FFF2-40B4-BE49-F238E27FC236}">
                <a16:creationId xmlns:a16="http://schemas.microsoft.com/office/drawing/2014/main" id="{0CC8129D-02BC-5290-3B20-E9513D5BAB51}"/>
              </a:ext>
            </a:extLst>
          </p:cNvPr>
          <p:cNvSpPr txBox="1"/>
          <p:nvPr/>
        </p:nvSpPr>
        <p:spPr>
          <a:xfrm>
            <a:off x="0" y="5265531"/>
            <a:ext cx="4850294" cy="1323439"/>
          </a:xfrm>
          <a:prstGeom prst="rect">
            <a:avLst/>
          </a:prstGeom>
          <a:noFill/>
        </p:spPr>
        <p:txBody>
          <a:bodyPr wrap="square" rtlCol="0">
            <a:spAutoFit/>
          </a:bodyPr>
          <a:lstStyle/>
          <a:p>
            <a:pPr algn="ctr"/>
            <a:r>
              <a:rPr lang="en-IN" sz="4000" b="1" dirty="0"/>
              <a:t>PLEASE REFER pdf  # 3 &amp; 6</a:t>
            </a:r>
          </a:p>
        </p:txBody>
      </p:sp>
    </p:spTree>
    <p:extLst>
      <p:ext uri="{BB962C8B-B14F-4D97-AF65-F5344CB8AC3E}">
        <p14:creationId xmlns:p14="http://schemas.microsoft.com/office/powerpoint/2010/main" val="112201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17574B-AFC0-F95D-185A-B96A6786E409}"/>
              </a:ext>
            </a:extLst>
          </p:cNvPr>
          <p:cNvSpPr txBox="1"/>
          <p:nvPr/>
        </p:nvSpPr>
        <p:spPr>
          <a:xfrm>
            <a:off x="0" y="571743"/>
            <a:ext cx="12192000" cy="3200876"/>
          </a:xfrm>
          <a:prstGeom prst="rect">
            <a:avLst/>
          </a:prstGeom>
          <a:noFill/>
        </p:spPr>
        <p:txBody>
          <a:bodyPr wrap="square">
            <a:spAutoFit/>
          </a:bodyPr>
          <a:lstStyle/>
          <a:p>
            <a:r>
              <a:rPr lang="en-IN" sz="2400" b="1" i="0" u="none" strike="noStrike" baseline="0" dirty="0">
                <a:solidFill>
                  <a:srgbClr val="424455"/>
                </a:solidFill>
              </a:rPr>
              <a:t>Different types of Courts : </a:t>
            </a:r>
          </a:p>
          <a:p>
            <a:r>
              <a:rPr lang="en-IN" sz="2000" b="0" i="0" u="none" strike="noStrike" baseline="0" dirty="0">
                <a:solidFill>
                  <a:srgbClr val="9F4DA2"/>
                </a:solidFill>
              </a:rPr>
              <a:t>•</a:t>
            </a:r>
            <a:r>
              <a:rPr lang="en-IN" sz="2000" b="0" i="0" u="none" strike="noStrike" baseline="0" dirty="0">
                <a:solidFill>
                  <a:srgbClr val="000000"/>
                </a:solidFill>
                <a:highlight>
                  <a:srgbClr val="FFFF00"/>
                </a:highlight>
              </a:rPr>
              <a:t>Criminal Court </a:t>
            </a:r>
            <a:r>
              <a:rPr lang="en-IN" sz="2000" b="0" i="0" u="none" strike="noStrike" baseline="0" dirty="0">
                <a:solidFill>
                  <a:srgbClr val="000000"/>
                </a:solidFill>
              </a:rPr>
              <a:t>Structure under </a:t>
            </a:r>
            <a:r>
              <a:rPr lang="en-IN" sz="2000" b="0" i="0" u="none" strike="noStrike" baseline="0" dirty="0" err="1">
                <a:solidFill>
                  <a:srgbClr val="000000"/>
                </a:solidFill>
              </a:rPr>
              <a:t>Bharatiya</a:t>
            </a:r>
            <a:r>
              <a:rPr lang="en-IN" sz="2000" b="0" i="0" u="none" strike="noStrike" baseline="0" dirty="0">
                <a:solidFill>
                  <a:srgbClr val="000000"/>
                </a:solidFill>
              </a:rPr>
              <a:t> Nagarik Suraksha Sanhita, 2023 (BNSS) </a:t>
            </a:r>
          </a:p>
          <a:p>
            <a:r>
              <a:rPr lang="en-US" sz="2000" b="0" i="0" u="none" strike="noStrike" baseline="0" dirty="0">
                <a:solidFill>
                  <a:srgbClr val="9F4DA2"/>
                </a:solidFill>
              </a:rPr>
              <a:t>•</a:t>
            </a:r>
            <a:r>
              <a:rPr lang="en-US" sz="2000" b="0" i="0" u="none" strike="noStrike" baseline="0" dirty="0">
                <a:solidFill>
                  <a:srgbClr val="000000"/>
                </a:solidFill>
                <a:highlight>
                  <a:srgbClr val="FFFF00"/>
                </a:highlight>
              </a:rPr>
              <a:t>Civil Procedure Code</a:t>
            </a:r>
            <a:r>
              <a:rPr lang="en-US" sz="2000" b="0" i="0" u="none" strike="noStrike" baseline="0" dirty="0">
                <a:solidFill>
                  <a:srgbClr val="000000"/>
                </a:solidFill>
              </a:rPr>
              <a:t>, 1908 - Civil Court </a:t>
            </a:r>
          </a:p>
          <a:p>
            <a:r>
              <a:rPr lang="en-IN" sz="2000" b="0" i="0" u="none" strike="noStrike" baseline="0" dirty="0">
                <a:solidFill>
                  <a:srgbClr val="9F4DA2"/>
                </a:solidFill>
              </a:rPr>
              <a:t>•</a:t>
            </a:r>
            <a:r>
              <a:rPr lang="en-IN" sz="2000" b="0" i="0" u="none" strike="noStrike" baseline="0" dirty="0">
                <a:solidFill>
                  <a:srgbClr val="000000"/>
                </a:solidFill>
                <a:highlight>
                  <a:srgbClr val="FFFF00"/>
                </a:highlight>
              </a:rPr>
              <a:t>Family Law </a:t>
            </a:r>
            <a:r>
              <a:rPr lang="en-IN" sz="2000" b="0" i="0" u="none" strike="noStrike" baseline="0" dirty="0">
                <a:solidFill>
                  <a:srgbClr val="000000"/>
                </a:solidFill>
              </a:rPr>
              <a:t>- Family Court </a:t>
            </a:r>
          </a:p>
          <a:p>
            <a:r>
              <a:rPr lang="en-IN" sz="2000" b="0" i="0" u="none" strike="noStrike" baseline="0" dirty="0">
                <a:solidFill>
                  <a:srgbClr val="9F4DA2"/>
                </a:solidFill>
              </a:rPr>
              <a:t>•</a:t>
            </a:r>
            <a:r>
              <a:rPr lang="en-IN" sz="2000" b="0" i="0" u="none" strike="noStrike" baseline="0" dirty="0">
                <a:solidFill>
                  <a:srgbClr val="000000"/>
                </a:solidFill>
                <a:highlight>
                  <a:srgbClr val="FFFF00"/>
                </a:highlight>
              </a:rPr>
              <a:t>Special Laws </a:t>
            </a:r>
            <a:r>
              <a:rPr lang="en-IN" sz="2000" b="0" i="0" u="none" strike="noStrike" baseline="0" dirty="0">
                <a:solidFill>
                  <a:srgbClr val="000000"/>
                </a:solidFill>
              </a:rPr>
              <a:t>- Special Courts </a:t>
            </a:r>
          </a:p>
          <a:p>
            <a:r>
              <a:rPr lang="en-US" sz="2000" b="0" i="0" u="none" strike="noStrike" baseline="0" dirty="0">
                <a:solidFill>
                  <a:srgbClr val="9F4DA2"/>
                </a:solidFill>
              </a:rPr>
              <a:t>•</a:t>
            </a:r>
            <a:r>
              <a:rPr lang="en-US" sz="2000" b="0" i="0" u="none" strike="noStrike" baseline="0" dirty="0">
                <a:solidFill>
                  <a:srgbClr val="000000"/>
                </a:solidFill>
                <a:highlight>
                  <a:srgbClr val="FFFF00"/>
                </a:highlight>
              </a:rPr>
              <a:t>Tribunals</a:t>
            </a:r>
            <a:r>
              <a:rPr lang="en-US" sz="2000" b="0" i="0" u="none" strike="noStrike" baseline="0" dirty="0">
                <a:solidFill>
                  <a:srgbClr val="000000"/>
                </a:solidFill>
              </a:rPr>
              <a:t> - Quasi Judicial Authority for Special Subjects </a:t>
            </a:r>
          </a:p>
          <a:p>
            <a:r>
              <a:rPr lang="en-US" sz="2000" b="0" i="0" u="none" strike="noStrike" baseline="0" dirty="0">
                <a:solidFill>
                  <a:srgbClr val="9F4DA2"/>
                </a:solidFill>
              </a:rPr>
              <a:t>•</a:t>
            </a:r>
            <a:r>
              <a:rPr lang="en-US" sz="2000" b="0" i="0" u="none" strike="noStrike" baseline="0" dirty="0">
                <a:solidFill>
                  <a:srgbClr val="000000"/>
                </a:solidFill>
                <a:highlight>
                  <a:srgbClr val="FFFF00"/>
                </a:highlight>
              </a:rPr>
              <a:t>Lok-Adalat</a:t>
            </a:r>
            <a:r>
              <a:rPr lang="en-US" sz="2000" b="0" i="0" u="none" strike="noStrike" baseline="0" dirty="0">
                <a:solidFill>
                  <a:srgbClr val="000000"/>
                </a:solidFill>
              </a:rPr>
              <a:t> – Alternative Dispute Resolution System is a new mechanism to settled the case outside the court </a:t>
            </a:r>
          </a:p>
          <a:p>
            <a:r>
              <a:rPr lang="en-IN" sz="2000" b="0" i="0" u="none" strike="noStrike" baseline="0" dirty="0">
                <a:solidFill>
                  <a:srgbClr val="9F4DA2"/>
                </a:solidFill>
              </a:rPr>
              <a:t>•</a:t>
            </a:r>
            <a:r>
              <a:rPr lang="en-IN" sz="2000" b="0" i="0" u="none" strike="noStrike" baseline="0" dirty="0" err="1">
                <a:solidFill>
                  <a:srgbClr val="000000"/>
                </a:solidFill>
                <a:highlight>
                  <a:srgbClr val="FFFF00"/>
                </a:highlight>
              </a:rPr>
              <a:t>Nyay</a:t>
            </a:r>
            <a:r>
              <a:rPr lang="en-IN" sz="2000" b="0" i="0" u="none" strike="noStrike" baseline="0" dirty="0">
                <a:solidFill>
                  <a:srgbClr val="000000"/>
                </a:solidFill>
                <a:highlight>
                  <a:srgbClr val="FFFF00"/>
                </a:highlight>
              </a:rPr>
              <a:t> Panchayat Courts </a:t>
            </a:r>
          </a:p>
          <a:p>
            <a:pPr algn="l"/>
            <a:endParaRPr lang="en-IN" sz="1800" b="0" i="0" u="none" strike="noStrike" baseline="0" dirty="0">
              <a:solidFill>
                <a:srgbClr val="000000"/>
              </a:solidFill>
              <a:latin typeface="Trebuchet MS" panose="020B0603020202020204" pitchFamily="34" charset="0"/>
            </a:endParaRPr>
          </a:p>
          <a:p>
            <a:endParaRPr lang="en-IN" sz="2000" b="0" i="0" u="none" strike="noStrike" baseline="0" dirty="0">
              <a:solidFill>
                <a:srgbClr val="000000"/>
              </a:solidFill>
            </a:endParaRPr>
          </a:p>
        </p:txBody>
      </p:sp>
      <p:sp>
        <p:nvSpPr>
          <p:cNvPr id="4" name="TextBox 3">
            <a:extLst>
              <a:ext uri="{FF2B5EF4-FFF2-40B4-BE49-F238E27FC236}">
                <a16:creationId xmlns:a16="http://schemas.microsoft.com/office/drawing/2014/main" id="{738B64BD-C656-C460-06BB-02E23AD76EAD}"/>
              </a:ext>
            </a:extLst>
          </p:cNvPr>
          <p:cNvSpPr txBox="1"/>
          <p:nvPr/>
        </p:nvSpPr>
        <p:spPr>
          <a:xfrm>
            <a:off x="1" y="-4399"/>
            <a:ext cx="12191999" cy="523220"/>
          </a:xfrm>
          <a:prstGeom prst="rect">
            <a:avLst/>
          </a:prstGeom>
          <a:noFill/>
        </p:spPr>
        <p:txBody>
          <a:bodyPr wrap="square" rtlCol="0">
            <a:spAutoFit/>
          </a:bodyPr>
          <a:lstStyle/>
          <a:p>
            <a:pPr algn="ctr"/>
            <a:r>
              <a:rPr lang="en-IN" sz="2800" b="1" dirty="0"/>
              <a:t>Constitution and hierarchy of Criminal courts</a:t>
            </a:r>
          </a:p>
        </p:txBody>
      </p:sp>
      <p:sp>
        <p:nvSpPr>
          <p:cNvPr id="5" name="TextBox 4">
            <a:extLst>
              <a:ext uri="{FF2B5EF4-FFF2-40B4-BE49-F238E27FC236}">
                <a16:creationId xmlns:a16="http://schemas.microsoft.com/office/drawing/2014/main" id="{ECB78B81-664A-3B6C-8B36-ADF77F34191B}"/>
              </a:ext>
            </a:extLst>
          </p:cNvPr>
          <p:cNvSpPr txBox="1"/>
          <p:nvPr/>
        </p:nvSpPr>
        <p:spPr>
          <a:xfrm>
            <a:off x="1" y="3321114"/>
            <a:ext cx="12191999" cy="3231654"/>
          </a:xfrm>
          <a:prstGeom prst="rect">
            <a:avLst/>
          </a:prstGeom>
          <a:noFill/>
        </p:spPr>
        <p:txBody>
          <a:bodyPr wrap="square">
            <a:spAutoFit/>
          </a:bodyPr>
          <a:lstStyle/>
          <a:p>
            <a:r>
              <a:rPr lang="en-US" sz="2400" b="1" dirty="0" err="1"/>
              <a:t>Bharatiya</a:t>
            </a:r>
            <a:r>
              <a:rPr lang="en-US" sz="2400" b="1" dirty="0"/>
              <a:t> Nagarik Suraksha Sanhita, 2023 - Section 6: Classes of Criminal Courts</a:t>
            </a:r>
          </a:p>
          <a:p>
            <a:r>
              <a:rPr lang="en-US" dirty="0"/>
              <a:t>Section 6 outlines the different classes of Criminal Courts established in each State, specifying the roles of various types of courts within the legal framework.</a:t>
            </a:r>
            <a:endParaRPr lang="en-IN" dirty="0"/>
          </a:p>
          <a:p>
            <a:r>
              <a:rPr lang="en-US" dirty="0"/>
              <a:t>Besides the High Courts and the Courts constituted under any law, other than this Sanhita, there shall be, in every State, the following classes of Criminal Courts, namely:</a:t>
            </a:r>
          </a:p>
          <a:p>
            <a:endParaRPr lang="en-US" dirty="0"/>
          </a:p>
          <a:p>
            <a:r>
              <a:rPr lang="en-US" dirty="0">
                <a:highlight>
                  <a:srgbClr val="FFFF00"/>
                </a:highlight>
              </a:rPr>
              <a:t>Courts of Session;</a:t>
            </a:r>
          </a:p>
          <a:p>
            <a:r>
              <a:rPr lang="en-US" dirty="0">
                <a:highlight>
                  <a:srgbClr val="FFFF00"/>
                </a:highlight>
              </a:rPr>
              <a:t>Judicial Magistrates of the first class;</a:t>
            </a:r>
          </a:p>
          <a:p>
            <a:r>
              <a:rPr lang="en-US" dirty="0">
                <a:highlight>
                  <a:srgbClr val="FFFF00"/>
                </a:highlight>
              </a:rPr>
              <a:t>Judicial Magistrates of the second class; and</a:t>
            </a:r>
          </a:p>
          <a:p>
            <a:r>
              <a:rPr lang="en-US" dirty="0">
                <a:highlight>
                  <a:srgbClr val="FFFF00"/>
                </a:highlight>
              </a:rPr>
              <a:t>Executive Magistrates.</a:t>
            </a:r>
          </a:p>
          <a:p>
            <a:endParaRPr lang="en-US" dirty="0"/>
          </a:p>
        </p:txBody>
      </p:sp>
    </p:spTree>
    <p:extLst>
      <p:ext uri="{BB962C8B-B14F-4D97-AF65-F5344CB8AC3E}">
        <p14:creationId xmlns:p14="http://schemas.microsoft.com/office/powerpoint/2010/main" val="808217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49064-B553-50DC-3C15-33972A528198}"/>
              </a:ext>
            </a:extLst>
          </p:cNvPr>
          <p:cNvPicPr>
            <a:picLocks noChangeAspect="1"/>
          </p:cNvPicPr>
          <p:nvPr/>
        </p:nvPicPr>
        <p:blipFill>
          <a:blip r:embed="rId2"/>
          <a:stretch>
            <a:fillRect/>
          </a:stretch>
        </p:blipFill>
        <p:spPr>
          <a:xfrm>
            <a:off x="2146852" y="675860"/>
            <a:ext cx="8040757" cy="6048195"/>
          </a:xfrm>
          <a:prstGeom prst="rect">
            <a:avLst/>
          </a:prstGeom>
        </p:spPr>
      </p:pic>
      <p:sp>
        <p:nvSpPr>
          <p:cNvPr id="4" name="TextBox 3">
            <a:extLst>
              <a:ext uri="{FF2B5EF4-FFF2-40B4-BE49-F238E27FC236}">
                <a16:creationId xmlns:a16="http://schemas.microsoft.com/office/drawing/2014/main" id="{854E02A0-FA76-6613-82E8-D0280CEEE7AD}"/>
              </a:ext>
            </a:extLst>
          </p:cNvPr>
          <p:cNvSpPr txBox="1"/>
          <p:nvPr/>
        </p:nvSpPr>
        <p:spPr>
          <a:xfrm>
            <a:off x="1" y="-4399"/>
            <a:ext cx="12191999" cy="523220"/>
          </a:xfrm>
          <a:prstGeom prst="rect">
            <a:avLst/>
          </a:prstGeom>
          <a:noFill/>
        </p:spPr>
        <p:txBody>
          <a:bodyPr wrap="square" rtlCol="0">
            <a:spAutoFit/>
          </a:bodyPr>
          <a:lstStyle/>
          <a:p>
            <a:pPr algn="ctr"/>
            <a:r>
              <a:rPr lang="en-IN" sz="2800" b="1" dirty="0">
                <a:highlight>
                  <a:srgbClr val="FFFF00"/>
                </a:highlight>
              </a:rPr>
              <a:t>Constitution and hierarchy of Criminal courts</a:t>
            </a:r>
          </a:p>
        </p:txBody>
      </p:sp>
    </p:spTree>
    <p:extLst>
      <p:ext uri="{BB962C8B-B14F-4D97-AF65-F5344CB8AC3E}">
        <p14:creationId xmlns:p14="http://schemas.microsoft.com/office/powerpoint/2010/main" val="1442521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5B4844A-BADC-B97D-3E05-9AC9554431FC}"/>
              </a:ext>
            </a:extLst>
          </p:cNvPr>
          <p:cNvSpPr txBox="1"/>
          <p:nvPr/>
        </p:nvSpPr>
        <p:spPr>
          <a:xfrm>
            <a:off x="0" y="256547"/>
            <a:ext cx="12192000" cy="5078313"/>
          </a:xfrm>
          <a:prstGeom prst="rect">
            <a:avLst/>
          </a:prstGeom>
          <a:noFill/>
        </p:spPr>
        <p:txBody>
          <a:bodyPr wrap="square">
            <a:spAutoFit/>
          </a:bodyPr>
          <a:lstStyle/>
          <a:p>
            <a:pPr algn="just"/>
            <a:r>
              <a:rPr lang="en-US" b="0" i="0" dirty="0">
                <a:solidFill>
                  <a:srgbClr val="1E293B"/>
                </a:solidFill>
                <a:effectLst/>
                <a:latin typeface="Plus Jakarta Sans"/>
              </a:rPr>
              <a:t>Section 7 outlines the territorial divisions within each State under the </a:t>
            </a:r>
            <a:r>
              <a:rPr lang="en-US" b="0" i="0" dirty="0" err="1">
                <a:solidFill>
                  <a:srgbClr val="1E293B"/>
                </a:solidFill>
                <a:effectLst/>
                <a:latin typeface="Plus Jakarta Sans"/>
              </a:rPr>
              <a:t>Bharatiya</a:t>
            </a:r>
            <a:r>
              <a:rPr lang="en-US" b="0" i="0" dirty="0">
                <a:solidFill>
                  <a:srgbClr val="1E293B"/>
                </a:solidFill>
                <a:effectLst/>
                <a:latin typeface="Plus Jakarta Sans"/>
              </a:rPr>
              <a:t> Nagarik Suraksha Sanhita, 2023. It establishes that every State is either a sessions division or consists of multiple sessions divisions, which are further categorized into districts. The section also provides authority to the State Government, in consultation with the High Court, to modify these divisions as necessary.</a:t>
            </a:r>
          </a:p>
          <a:p>
            <a:pPr algn="just"/>
            <a:endParaRPr lang="en-US" dirty="0">
              <a:solidFill>
                <a:srgbClr val="1E293B"/>
              </a:solidFill>
              <a:latin typeface="Plus Jakarta Sans"/>
            </a:endParaRPr>
          </a:p>
          <a:p>
            <a:pPr algn="l"/>
            <a:r>
              <a:rPr lang="en-US" b="1" i="0" dirty="0" err="1">
                <a:solidFill>
                  <a:srgbClr val="1E293B"/>
                </a:solidFill>
                <a:effectLst/>
                <a:latin typeface="Plus Jakarta Sans"/>
              </a:rPr>
              <a:t>Bharatiya</a:t>
            </a:r>
            <a:r>
              <a:rPr lang="en-US" b="1" i="0" dirty="0">
                <a:solidFill>
                  <a:srgbClr val="1E293B"/>
                </a:solidFill>
                <a:effectLst/>
                <a:latin typeface="Plus Jakarta Sans"/>
              </a:rPr>
              <a:t> Nagarik Suraksha Sanhita, 2023 - Section 7: Territorial Divisions</a:t>
            </a:r>
          </a:p>
          <a:p>
            <a:pPr algn="l"/>
            <a:endParaRPr lang="en-US" b="1" i="0" dirty="0">
              <a:solidFill>
                <a:srgbClr val="1E293B"/>
              </a:solidFill>
              <a:effectLst/>
              <a:latin typeface="Plus Jakarta Sans"/>
            </a:endParaRPr>
          </a:p>
          <a:p>
            <a:pPr marL="342900" indent="-342900" algn="l">
              <a:buAutoNum type="arabicParenBoth"/>
            </a:pPr>
            <a:r>
              <a:rPr lang="en-US" b="0" i="0" dirty="0">
                <a:solidFill>
                  <a:srgbClr val="1E293B"/>
                </a:solidFill>
                <a:effectLst/>
                <a:latin typeface="Plus Jakarta Sans"/>
              </a:rPr>
              <a:t>Every State shall be a sessions division or shall consist of sessions divisions; and every sessions division shall, for the purposes of this Sanhita, be a district or consist of districts.</a:t>
            </a:r>
          </a:p>
          <a:p>
            <a:pPr marL="342900" indent="-342900" algn="l">
              <a:buAutoNum type="arabicParenBoth"/>
            </a:pPr>
            <a:endParaRPr lang="en-US" b="0" i="0" dirty="0">
              <a:solidFill>
                <a:srgbClr val="1E293B"/>
              </a:solidFill>
              <a:effectLst/>
              <a:latin typeface="Plus Jakarta Sans"/>
            </a:endParaRPr>
          </a:p>
          <a:p>
            <a:pPr algn="l"/>
            <a:r>
              <a:rPr lang="en-US" b="0" i="0" dirty="0">
                <a:solidFill>
                  <a:srgbClr val="1E293B"/>
                </a:solidFill>
                <a:effectLst/>
                <a:latin typeface="Plus Jakarta Sans"/>
              </a:rPr>
              <a:t>(2) The State Government may, after consultation with the High Court, alter the limits or the number of such divisions and districts.</a:t>
            </a:r>
          </a:p>
          <a:p>
            <a:pPr algn="l"/>
            <a:endParaRPr lang="en-US" b="0" i="0" dirty="0">
              <a:solidFill>
                <a:srgbClr val="1E293B"/>
              </a:solidFill>
              <a:effectLst/>
              <a:latin typeface="Plus Jakarta Sans"/>
            </a:endParaRPr>
          </a:p>
          <a:p>
            <a:pPr algn="l"/>
            <a:r>
              <a:rPr lang="en-US" b="0" i="0" dirty="0">
                <a:solidFill>
                  <a:srgbClr val="1E293B"/>
                </a:solidFill>
                <a:effectLst/>
                <a:latin typeface="Plus Jakarta Sans"/>
              </a:rPr>
              <a:t>(3) The State Government may, after consultation with the High Court, divide any district into sub-divisions and may alter the limits or the number of such sub-divisions.</a:t>
            </a:r>
          </a:p>
          <a:p>
            <a:pPr algn="l"/>
            <a:endParaRPr lang="en-US" b="0" i="0" dirty="0">
              <a:solidFill>
                <a:srgbClr val="1E293B"/>
              </a:solidFill>
              <a:effectLst/>
              <a:latin typeface="Plus Jakarta Sans"/>
            </a:endParaRPr>
          </a:p>
          <a:p>
            <a:pPr algn="just"/>
            <a:r>
              <a:rPr lang="en-US" b="0" i="0" dirty="0">
                <a:solidFill>
                  <a:srgbClr val="1E293B"/>
                </a:solidFill>
                <a:effectLst/>
                <a:latin typeface="Plus Jakarta Sans"/>
              </a:rPr>
              <a:t>(4) The sessions divisions, districts and sub-divisions existing in a State at the commencement of this Sanhita shall be deemed to have been formed under this section.</a:t>
            </a:r>
            <a:endParaRPr lang="en-IN" dirty="0"/>
          </a:p>
        </p:txBody>
      </p:sp>
    </p:spTree>
    <p:extLst>
      <p:ext uri="{BB962C8B-B14F-4D97-AF65-F5344CB8AC3E}">
        <p14:creationId xmlns:p14="http://schemas.microsoft.com/office/powerpoint/2010/main" val="234730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AF9161-1099-8AD8-7EEB-C26AC2740445}"/>
              </a:ext>
            </a:extLst>
          </p:cNvPr>
          <p:cNvSpPr txBox="1"/>
          <p:nvPr/>
        </p:nvSpPr>
        <p:spPr>
          <a:xfrm>
            <a:off x="0" y="2832652"/>
            <a:ext cx="12192000" cy="707886"/>
          </a:xfrm>
          <a:prstGeom prst="rect">
            <a:avLst/>
          </a:prstGeom>
          <a:noFill/>
        </p:spPr>
        <p:txBody>
          <a:bodyPr wrap="square" rtlCol="0">
            <a:spAutoFit/>
          </a:bodyPr>
          <a:lstStyle/>
          <a:p>
            <a:pPr algn="ctr"/>
            <a:r>
              <a:rPr lang="en-IN" sz="4000" b="1" dirty="0"/>
              <a:t>PLEASE REFER pdf  # 1 and 1.1</a:t>
            </a:r>
          </a:p>
        </p:txBody>
      </p:sp>
    </p:spTree>
    <p:extLst>
      <p:ext uri="{BB962C8B-B14F-4D97-AF65-F5344CB8AC3E}">
        <p14:creationId xmlns:p14="http://schemas.microsoft.com/office/powerpoint/2010/main" val="82799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98B023-6F7C-C096-DA4B-E2D629992CDB}"/>
              </a:ext>
            </a:extLst>
          </p:cNvPr>
          <p:cNvSpPr txBox="1"/>
          <p:nvPr/>
        </p:nvSpPr>
        <p:spPr>
          <a:xfrm>
            <a:off x="279206" y="202424"/>
            <a:ext cx="11642895" cy="5078313"/>
          </a:xfrm>
          <a:prstGeom prst="rect">
            <a:avLst/>
          </a:prstGeom>
          <a:noFill/>
        </p:spPr>
        <p:txBody>
          <a:bodyPr wrap="square" rtlCol="0">
            <a:spAutoFit/>
          </a:bodyPr>
          <a:lstStyle/>
          <a:p>
            <a:r>
              <a:rPr lang="en-US" dirty="0"/>
              <a:t>Explanation with ChatGPT for above topic</a:t>
            </a:r>
          </a:p>
          <a:p>
            <a:endParaRPr lang="en-US" dirty="0"/>
          </a:p>
          <a:p>
            <a:r>
              <a:rPr lang="en-US" dirty="0">
                <a:highlight>
                  <a:srgbClr val="FFFF00"/>
                </a:highlight>
              </a:rPr>
              <a:t>Section 7 of the </a:t>
            </a:r>
            <a:r>
              <a:rPr lang="en-US" dirty="0" err="1">
                <a:highlight>
                  <a:srgbClr val="FFFF00"/>
                </a:highlight>
              </a:rPr>
              <a:t>Bharatiya</a:t>
            </a:r>
            <a:r>
              <a:rPr lang="en-US" dirty="0">
                <a:highlight>
                  <a:srgbClr val="FFFF00"/>
                </a:highlight>
              </a:rPr>
              <a:t> Nagarik Suraksha Sanhita, 2023, talks about how states in India are divided for legal and administrative purposes:</a:t>
            </a:r>
          </a:p>
          <a:p>
            <a:pPr>
              <a:buFont typeface="+mj-lt"/>
              <a:buAutoNum type="arabicPeriod"/>
            </a:pPr>
            <a:r>
              <a:rPr lang="en-US" b="1" dirty="0">
                <a:highlight>
                  <a:srgbClr val="FFFF00"/>
                </a:highlight>
              </a:rPr>
              <a:t>What are sessions divisions?</a:t>
            </a:r>
            <a:endParaRPr lang="en-US" dirty="0">
              <a:highlight>
                <a:srgbClr val="FFFF00"/>
              </a:highlight>
            </a:endParaRPr>
          </a:p>
          <a:p>
            <a:pPr marL="742950" lvl="1" indent="-285750">
              <a:buFont typeface="+mj-lt"/>
              <a:buAutoNum type="arabicPeriod"/>
            </a:pPr>
            <a:r>
              <a:rPr lang="en-US" dirty="0">
                <a:highlight>
                  <a:srgbClr val="FFFF00"/>
                </a:highlight>
              </a:rPr>
              <a:t>Every state is divided into areas called "sessions divisions." A state can either be a single session division or have many of them.</a:t>
            </a:r>
          </a:p>
          <a:p>
            <a:pPr marL="742950" lvl="1" indent="-285750">
              <a:buFont typeface="+mj-lt"/>
              <a:buAutoNum type="arabicPeriod"/>
            </a:pPr>
            <a:r>
              <a:rPr lang="en-US" dirty="0">
                <a:highlight>
                  <a:srgbClr val="FFFF00"/>
                </a:highlight>
              </a:rPr>
              <a:t>Each session division is further divided into smaller parts called "districts."</a:t>
            </a:r>
          </a:p>
          <a:p>
            <a:pPr>
              <a:buFont typeface="+mj-lt"/>
              <a:buAutoNum type="arabicPeriod"/>
            </a:pPr>
            <a:r>
              <a:rPr lang="en-US" b="1" dirty="0">
                <a:highlight>
                  <a:srgbClr val="FFFF00"/>
                </a:highlight>
              </a:rPr>
              <a:t>What does the state government do?</a:t>
            </a:r>
            <a:endParaRPr lang="en-US" dirty="0">
              <a:highlight>
                <a:srgbClr val="FFFF00"/>
              </a:highlight>
            </a:endParaRPr>
          </a:p>
          <a:p>
            <a:pPr marL="742950" lvl="1" indent="-285750">
              <a:buFont typeface="+mj-lt"/>
              <a:buAutoNum type="arabicPeriod"/>
            </a:pPr>
            <a:r>
              <a:rPr lang="en-US" dirty="0">
                <a:highlight>
                  <a:srgbClr val="FFFF00"/>
                </a:highlight>
              </a:rPr>
              <a:t>The state government can change these divisions or districts (like merging, splitting, or resizing them) after discussing it with the High Court.</a:t>
            </a:r>
          </a:p>
          <a:p>
            <a:pPr marL="742950" lvl="1" indent="-285750">
              <a:buFont typeface="+mj-lt"/>
              <a:buAutoNum type="arabicPeriod"/>
            </a:pPr>
            <a:r>
              <a:rPr lang="en-US" dirty="0">
                <a:highlight>
                  <a:srgbClr val="FFFF00"/>
                </a:highlight>
              </a:rPr>
              <a:t>Districts can also be divided into smaller parts called "sub-divisions."</a:t>
            </a:r>
          </a:p>
          <a:p>
            <a:pPr>
              <a:buFont typeface="+mj-lt"/>
              <a:buAutoNum type="arabicPeriod"/>
            </a:pPr>
            <a:r>
              <a:rPr lang="en-US" b="1" dirty="0">
                <a:highlight>
                  <a:srgbClr val="FFFF00"/>
                </a:highlight>
              </a:rPr>
              <a:t>What happens to the current divisions?</a:t>
            </a:r>
            <a:endParaRPr lang="en-US" dirty="0">
              <a:highlight>
                <a:srgbClr val="FFFF00"/>
              </a:highlight>
            </a:endParaRPr>
          </a:p>
          <a:p>
            <a:pPr marL="742950" lvl="1" indent="-285750">
              <a:buFont typeface="+mj-lt"/>
              <a:buAutoNum type="arabicPeriod"/>
            </a:pPr>
            <a:r>
              <a:rPr lang="en-US" dirty="0">
                <a:highlight>
                  <a:srgbClr val="FFFF00"/>
                </a:highlight>
              </a:rPr>
              <a:t>The divisions and districts already in place when this law starts will be treated as if they were created under this new law.</a:t>
            </a:r>
          </a:p>
          <a:p>
            <a:r>
              <a:rPr lang="en-US" dirty="0">
                <a:highlight>
                  <a:srgbClr val="FFFF00"/>
                </a:highlight>
              </a:rPr>
              <a:t>So, this section essentially organizes states into manageable areas for administration and justice and allows for changes if needed.</a:t>
            </a:r>
          </a:p>
          <a:p>
            <a:endParaRPr lang="en-IN" dirty="0"/>
          </a:p>
        </p:txBody>
      </p:sp>
    </p:spTree>
    <p:extLst>
      <p:ext uri="{BB962C8B-B14F-4D97-AF65-F5344CB8AC3E}">
        <p14:creationId xmlns:p14="http://schemas.microsoft.com/office/powerpoint/2010/main" val="2322223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3E7E46-1278-677A-A08C-AC3C0AA59228}"/>
              </a:ext>
            </a:extLst>
          </p:cNvPr>
          <p:cNvSpPr txBox="1"/>
          <p:nvPr/>
        </p:nvSpPr>
        <p:spPr>
          <a:xfrm>
            <a:off x="0" y="1312039"/>
            <a:ext cx="12192000" cy="3046988"/>
          </a:xfrm>
          <a:prstGeom prst="rect">
            <a:avLst/>
          </a:prstGeom>
          <a:noFill/>
        </p:spPr>
        <p:txBody>
          <a:bodyPr wrap="square">
            <a:spAutoFit/>
          </a:bodyPr>
          <a:lstStyle/>
          <a:p>
            <a:pPr algn="just"/>
            <a:r>
              <a:rPr lang="en-US" sz="2400" b="0" i="0" dirty="0">
                <a:effectLst/>
                <a:highlight>
                  <a:srgbClr val="FFFF00"/>
                </a:highlight>
                <a:latin typeface="acumin-pro"/>
              </a:rPr>
              <a:t>A</a:t>
            </a:r>
            <a:r>
              <a:rPr lang="en-US" sz="2400" b="1" i="0" dirty="0">
                <a:effectLst/>
                <a:highlight>
                  <a:srgbClr val="FFFF00"/>
                </a:highlight>
                <a:latin typeface="acumin-pro"/>
              </a:rPr>
              <a:t> bailable offence</a:t>
            </a:r>
            <a:r>
              <a:rPr lang="en-US" sz="2400" b="0" i="0" dirty="0">
                <a:effectLst/>
                <a:highlight>
                  <a:srgbClr val="FFFF00"/>
                </a:highlight>
                <a:latin typeface="acumin-pro"/>
              </a:rPr>
              <a:t> is a civil/criminal offence for which a court of law grants bail to the accused on a condition to submit a bail bond. However, granting bail doesn't mean that the accused is free. He/she have to go through the judicial trial.</a:t>
            </a:r>
          </a:p>
          <a:p>
            <a:pPr algn="just"/>
            <a:endParaRPr lang="en-US" sz="2400" b="0" i="0" dirty="0">
              <a:effectLst/>
              <a:highlight>
                <a:srgbClr val="FFFF00"/>
              </a:highlight>
              <a:latin typeface="acumin-pro"/>
            </a:endParaRPr>
          </a:p>
          <a:p>
            <a:pPr algn="just"/>
            <a:r>
              <a:rPr lang="en-US" sz="2400" b="0" i="0" dirty="0">
                <a:effectLst/>
                <a:highlight>
                  <a:srgbClr val="FFFF00"/>
                </a:highlight>
                <a:latin typeface="acumin-pro"/>
              </a:rPr>
              <a:t>A</a:t>
            </a:r>
            <a:r>
              <a:rPr lang="en-US" sz="2400" b="1" i="0" dirty="0">
                <a:effectLst/>
                <a:highlight>
                  <a:srgbClr val="FFFF00"/>
                </a:highlight>
                <a:latin typeface="acumin-pro"/>
              </a:rPr>
              <a:t> non-bailable offence</a:t>
            </a:r>
            <a:r>
              <a:rPr lang="en-US" sz="2400" b="0" i="0" dirty="0">
                <a:effectLst/>
                <a:highlight>
                  <a:srgbClr val="FFFF00"/>
                </a:highlight>
                <a:latin typeface="acumin-pro"/>
              </a:rPr>
              <a:t> is a civil/ criminal offence for which bail can be rejected by the court directly, without hearing the case for certain days. The accused shall be kept under judicial custody until their trial. However, the court may grant bail to the accused depending upon the circumstances and the evidences produced.</a:t>
            </a:r>
          </a:p>
        </p:txBody>
      </p:sp>
      <p:sp>
        <p:nvSpPr>
          <p:cNvPr id="6" name="TextBox 5">
            <a:extLst>
              <a:ext uri="{FF2B5EF4-FFF2-40B4-BE49-F238E27FC236}">
                <a16:creationId xmlns:a16="http://schemas.microsoft.com/office/drawing/2014/main" id="{E0BC119E-A1D2-4495-519E-538B31EACBF9}"/>
              </a:ext>
            </a:extLst>
          </p:cNvPr>
          <p:cNvSpPr txBox="1"/>
          <p:nvPr/>
        </p:nvSpPr>
        <p:spPr>
          <a:xfrm>
            <a:off x="1" y="-4399"/>
            <a:ext cx="12191999" cy="523220"/>
          </a:xfrm>
          <a:prstGeom prst="rect">
            <a:avLst/>
          </a:prstGeom>
          <a:noFill/>
        </p:spPr>
        <p:txBody>
          <a:bodyPr wrap="square" rtlCol="0">
            <a:spAutoFit/>
          </a:bodyPr>
          <a:lstStyle/>
          <a:p>
            <a:pPr algn="ctr"/>
            <a:r>
              <a:rPr lang="en-IN" sz="2800" b="1" dirty="0"/>
              <a:t>Bailable Vs Non Bailable offences</a:t>
            </a:r>
          </a:p>
        </p:txBody>
      </p:sp>
    </p:spTree>
    <p:extLst>
      <p:ext uri="{BB962C8B-B14F-4D97-AF65-F5344CB8AC3E}">
        <p14:creationId xmlns:p14="http://schemas.microsoft.com/office/powerpoint/2010/main" val="1516006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D8C101-03F3-B152-5874-C50ABD4DF351}"/>
              </a:ext>
            </a:extLst>
          </p:cNvPr>
          <p:cNvGraphicFramePr>
            <a:graphicFrameLocks noGrp="1"/>
          </p:cNvGraphicFramePr>
          <p:nvPr>
            <p:extLst>
              <p:ext uri="{D42A27DB-BD31-4B8C-83A1-F6EECF244321}">
                <p14:modId xmlns:p14="http://schemas.microsoft.com/office/powerpoint/2010/main" val="4145659962"/>
              </p:ext>
            </p:extLst>
          </p:nvPr>
        </p:nvGraphicFramePr>
        <p:xfrm>
          <a:off x="0" y="0"/>
          <a:ext cx="12192000" cy="3723233"/>
        </p:xfrm>
        <a:graphic>
          <a:graphicData uri="http://schemas.openxmlformats.org/drawingml/2006/table">
            <a:tbl>
              <a:tblPr/>
              <a:tblGrid>
                <a:gridCol w="1888435">
                  <a:extLst>
                    <a:ext uri="{9D8B030D-6E8A-4147-A177-3AD203B41FA5}">
                      <a16:colId xmlns:a16="http://schemas.microsoft.com/office/drawing/2014/main" val="4107539379"/>
                    </a:ext>
                  </a:extLst>
                </a:gridCol>
                <a:gridCol w="4681330">
                  <a:extLst>
                    <a:ext uri="{9D8B030D-6E8A-4147-A177-3AD203B41FA5}">
                      <a16:colId xmlns:a16="http://schemas.microsoft.com/office/drawing/2014/main" val="3490628687"/>
                    </a:ext>
                  </a:extLst>
                </a:gridCol>
                <a:gridCol w="5622235">
                  <a:extLst>
                    <a:ext uri="{9D8B030D-6E8A-4147-A177-3AD203B41FA5}">
                      <a16:colId xmlns:a16="http://schemas.microsoft.com/office/drawing/2014/main" val="3278638876"/>
                    </a:ext>
                  </a:extLst>
                </a:gridCol>
              </a:tblGrid>
              <a:tr h="267187">
                <a:tc>
                  <a:txBody>
                    <a:bodyPr/>
                    <a:lstStyle/>
                    <a:p>
                      <a:pPr algn="l" fontAlgn="t" latinLnBrk="0"/>
                      <a:r>
                        <a:rPr lang="en-IN" sz="1800" b="1" dirty="0">
                          <a:solidFill>
                            <a:schemeClr val="tx1"/>
                          </a:solidFill>
                          <a:effectLst/>
                          <a:highlight>
                            <a:srgbClr val="FFFF00"/>
                          </a:highlight>
                        </a:rPr>
                        <a:t>Aspect</a:t>
                      </a:r>
                      <a:endParaRPr lang="en-IN" sz="1800" dirty="0">
                        <a:solidFill>
                          <a:schemeClr val="tx1"/>
                        </a:solidFill>
                        <a:effectLst/>
                        <a:highlight>
                          <a:srgbClr val="FFFF00"/>
                        </a:highlight>
                      </a:endParaRP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algn="l" fontAlgn="t" latinLnBrk="0"/>
                      <a:r>
                        <a:rPr lang="en-IN" sz="1800" b="1" dirty="0">
                          <a:solidFill>
                            <a:schemeClr val="tx1"/>
                          </a:solidFill>
                          <a:effectLst/>
                          <a:highlight>
                            <a:srgbClr val="FFFF00"/>
                          </a:highlight>
                        </a:rPr>
                        <a:t>Bailable Offence</a:t>
                      </a:r>
                      <a:endParaRPr lang="en-IN" sz="1800" dirty="0">
                        <a:solidFill>
                          <a:schemeClr val="tx1"/>
                        </a:solidFill>
                        <a:effectLst/>
                        <a:highlight>
                          <a:srgbClr val="FFFF00"/>
                        </a:highlight>
                      </a:endParaRP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algn="l" fontAlgn="t" latinLnBrk="0"/>
                      <a:r>
                        <a:rPr lang="en-IN" sz="1800" b="1" dirty="0">
                          <a:solidFill>
                            <a:schemeClr val="tx1"/>
                          </a:solidFill>
                          <a:effectLst/>
                          <a:highlight>
                            <a:srgbClr val="FFFF00"/>
                          </a:highlight>
                        </a:rPr>
                        <a:t>Non-Bailable Offence</a:t>
                      </a:r>
                      <a:endParaRPr lang="en-IN" sz="1800" dirty="0">
                        <a:solidFill>
                          <a:schemeClr val="tx1"/>
                        </a:solidFill>
                        <a:effectLst/>
                        <a:highlight>
                          <a:srgbClr val="FFFF00"/>
                        </a:highlight>
                      </a:endParaRP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365214858"/>
                  </a:ext>
                </a:extLst>
              </a:tr>
              <a:tr h="870267">
                <a:tc>
                  <a:txBody>
                    <a:bodyPr/>
                    <a:lstStyle/>
                    <a:p>
                      <a:pPr fontAlgn="t" latinLnBrk="0"/>
                      <a:r>
                        <a:rPr lang="en-IN" sz="1800" b="0" dirty="0">
                          <a:solidFill>
                            <a:schemeClr val="tx1"/>
                          </a:solidFill>
                          <a:effectLst/>
                          <a:highlight>
                            <a:srgbClr val="FFFF00"/>
                          </a:highlight>
                        </a:rPr>
                        <a:t>Definition</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highlight>
                            <a:srgbClr val="FFFF00"/>
                          </a:highlight>
                        </a:rPr>
                        <a:t>An offense for which bail can be granted at the time of arrest or during the trial process.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chemeClr val="tx1"/>
                          </a:solidFill>
                          <a:effectLst/>
                          <a:highlight>
                            <a:srgbClr val="FFFF00"/>
                          </a:highlight>
                        </a:rPr>
                        <a:t>An offense for which bail cannot be granted as a matter of right at the time of arrest. The accused must apply to the court for bail.</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4094451334"/>
                  </a:ext>
                </a:extLst>
              </a:tr>
              <a:tr h="781249">
                <a:tc>
                  <a:txBody>
                    <a:bodyPr/>
                    <a:lstStyle/>
                    <a:p>
                      <a:pPr fontAlgn="t" latinLnBrk="0"/>
                      <a:r>
                        <a:rPr lang="en-IN" sz="1800" b="0" dirty="0">
                          <a:solidFill>
                            <a:schemeClr val="tx1"/>
                          </a:solidFill>
                          <a:effectLst/>
                          <a:highlight>
                            <a:srgbClr val="FFFF00"/>
                          </a:highlight>
                        </a:rPr>
                        <a:t>Bail Granting Authority</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highlight>
                            <a:srgbClr val="FFFF00"/>
                          </a:highlight>
                        </a:rPr>
                        <a:t>Bail can be granted by the police officer or at the police station.</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chemeClr val="tx1"/>
                          </a:solidFill>
                          <a:effectLst/>
                          <a:highlight>
                            <a:srgbClr val="FFFF00"/>
                          </a:highlight>
                        </a:rPr>
                        <a:t>Bail can only be granted by a court of law.</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713646721"/>
                  </a:ext>
                </a:extLst>
              </a:tr>
              <a:tr h="487018">
                <a:tc>
                  <a:txBody>
                    <a:bodyPr/>
                    <a:lstStyle/>
                    <a:p>
                      <a:pPr fontAlgn="t" latinLnBrk="0"/>
                      <a:r>
                        <a:rPr lang="en-IN" sz="1800" b="0">
                          <a:solidFill>
                            <a:schemeClr val="tx1"/>
                          </a:solidFill>
                          <a:effectLst/>
                          <a:highlight>
                            <a:srgbClr val="FFFF00"/>
                          </a:highlight>
                        </a:rPr>
                        <a:t>Nature of Crime</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highlight>
                            <a:srgbClr val="FFFF00"/>
                          </a:highlight>
                        </a:rPr>
                        <a:t>Typically, less serious and minor offences.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highlight>
                            <a:srgbClr val="FFFF00"/>
                          </a:highlight>
                        </a:rPr>
                        <a:t>Generally, more serious and heinous offences.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2783295196"/>
                  </a:ext>
                </a:extLst>
              </a:tr>
              <a:tr h="685399">
                <a:tc>
                  <a:txBody>
                    <a:bodyPr/>
                    <a:lstStyle/>
                    <a:p>
                      <a:pPr fontAlgn="t" latinLnBrk="0"/>
                      <a:r>
                        <a:rPr lang="en-IN" sz="1800" b="0">
                          <a:solidFill>
                            <a:schemeClr val="tx1"/>
                          </a:solidFill>
                          <a:effectLst/>
                          <a:highlight>
                            <a:srgbClr val="FFFF00"/>
                          </a:highlight>
                        </a:rPr>
                        <a:t>Severity of Punishment</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chemeClr val="tx1"/>
                          </a:solidFill>
                          <a:effectLst/>
                          <a:highlight>
                            <a:srgbClr val="FFFF00"/>
                          </a:highlight>
                        </a:rPr>
                        <a:t>Lesser penalties and punishments are associated with bailable offenses.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chemeClr val="tx1"/>
                          </a:solidFill>
                          <a:effectLst/>
                          <a:highlight>
                            <a:srgbClr val="FFFF00"/>
                          </a:highlight>
                        </a:rPr>
                        <a:t>Non-bailable offenses usually carry more severe penalties and punishments.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2704306502"/>
                  </a:ext>
                </a:extLst>
              </a:tr>
              <a:tr h="576469">
                <a:tc>
                  <a:txBody>
                    <a:bodyPr/>
                    <a:lstStyle/>
                    <a:p>
                      <a:pPr fontAlgn="t" latinLnBrk="0"/>
                      <a:r>
                        <a:rPr lang="en-IN" sz="1800" b="0" dirty="0">
                          <a:solidFill>
                            <a:schemeClr val="tx1"/>
                          </a:solidFill>
                          <a:effectLst/>
                          <a:highlight>
                            <a:srgbClr val="FFFF00"/>
                          </a:highlight>
                        </a:rPr>
                        <a:t>Police Arrest Without Warrant</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highlight>
                            <a:srgbClr val="FFFF00"/>
                          </a:highlight>
                        </a:rPr>
                        <a:t>Police can arrest without a warrant for bailable offenses.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highlight>
                            <a:srgbClr val="FFFF00"/>
                          </a:highlight>
                        </a:rPr>
                        <a:t>For non-bailable offenses, police generally require a warrant to make an arrest.</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1695056866"/>
                  </a:ext>
                </a:extLst>
              </a:tr>
            </a:tbl>
          </a:graphicData>
        </a:graphic>
      </p:graphicFrame>
      <p:graphicFrame>
        <p:nvGraphicFramePr>
          <p:cNvPr id="7" name="Table 6">
            <a:extLst>
              <a:ext uri="{FF2B5EF4-FFF2-40B4-BE49-F238E27FC236}">
                <a16:creationId xmlns:a16="http://schemas.microsoft.com/office/drawing/2014/main" id="{1DF130F4-9223-3BE3-D462-6C1B90A5CE25}"/>
              </a:ext>
            </a:extLst>
          </p:cNvPr>
          <p:cNvGraphicFramePr>
            <a:graphicFrameLocks noGrp="1"/>
          </p:cNvGraphicFramePr>
          <p:nvPr>
            <p:extLst>
              <p:ext uri="{D42A27DB-BD31-4B8C-83A1-F6EECF244321}">
                <p14:modId xmlns:p14="http://schemas.microsoft.com/office/powerpoint/2010/main" val="2799172405"/>
              </p:ext>
            </p:extLst>
          </p:nvPr>
        </p:nvGraphicFramePr>
        <p:xfrm>
          <a:off x="0" y="3747052"/>
          <a:ext cx="12192000" cy="3237870"/>
        </p:xfrm>
        <a:graphic>
          <a:graphicData uri="http://schemas.openxmlformats.org/drawingml/2006/table">
            <a:tbl>
              <a:tblPr/>
              <a:tblGrid>
                <a:gridCol w="1898374">
                  <a:extLst>
                    <a:ext uri="{9D8B030D-6E8A-4147-A177-3AD203B41FA5}">
                      <a16:colId xmlns:a16="http://schemas.microsoft.com/office/drawing/2014/main" val="2005700257"/>
                    </a:ext>
                  </a:extLst>
                </a:gridCol>
                <a:gridCol w="4661452">
                  <a:extLst>
                    <a:ext uri="{9D8B030D-6E8A-4147-A177-3AD203B41FA5}">
                      <a16:colId xmlns:a16="http://schemas.microsoft.com/office/drawing/2014/main" val="24804030"/>
                    </a:ext>
                  </a:extLst>
                </a:gridCol>
                <a:gridCol w="5632174">
                  <a:extLst>
                    <a:ext uri="{9D8B030D-6E8A-4147-A177-3AD203B41FA5}">
                      <a16:colId xmlns:a16="http://schemas.microsoft.com/office/drawing/2014/main" val="2232967112"/>
                    </a:ext>
                  </a:extLst>
                </a:gridCol>
              </a:tblGrid>
              <a:tr h="987150">
                <a:tc>
                  <a:txBody>
                    <a:bodyPr/>
                    <a:lstStyle/>
                    <a:p>
                      <a:pPr fontAlgn="t" latinLnBrk="0"/>
                      <a:r>
                        <a:rPr lang="en-IN" sz="1800" b="0" dirty="0">
                          <a:solidFill>
                            <a:srgbClr val="000000"/>
                          </a:solidFill>
                          <a:effectLst/>
                          <a:highlight>
                            <a:srgbClr val="FFFF00"/>
                          </a:highlight>
                        </a:rPr>
                        <a:t>Need for Court Proceedings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highlight>
                            <a:srgbClr val="FFFF00"/>
                          </a:highlight>
                        </a:rPr>
                        <a:t>For bailable offenses, the accused can be released on bail without going through a court trial.</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rgbClr val="000000"/>
                          </a:solidFill>
                          <a:effectLst/>
                          <a:highlight>
                            <a:srgbClr val="FFFF00"/>
                          </a:highlight>
                        </a:rPr>
                        <a:t>In non-bailable offenses, the accused must attend court proceedings and apply for bail in front of a judge.</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559013073"/>
                  </a:ext>
                </a:extLst>
              </a:tr>
              <a:tr h="944217">
                <a:tc>
                  <a:txBody>
                    <a:bodyPr/>
                    <a:lstStyle/>
                    <a:p>
                      <a:pPr fontAlgn="t" latinLnBrk="0"/>
                      <a:r>
                        <a:rPr lang="en-IN" sz="1800" b="0" dirty="0">
                          <a:solidFill>
                            <a:srgbClr val="000000"/>
                          </a:solidFill>
                          <a:effectLst/>
                          <a:highlight>
                            <a:srgbClr val="FFFF00"/>
                          </a:highlight>
                        </a:rPr>
                        <a:t>Discretion of the Court</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highlight>
                            <a:srgbClr val="FFFF00"/>
                          </a:highlight>
                        </a:rPr>
                        <a:t>In bailable offenses, the court has the discretion to grant or deny bail based on the circumstances.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highlight>
                            <a:srgbClr val="FFFF00"/>
                          </a:highlight>
                        </a:rPr>
                        <a:t>In non-bailable offenses, the court must provide strong reasons to grant bail, and it can also deny bail based on the severity of the crime.</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335246232"/>
                  </a:ext>
                </a:extLst>
              </a:tr>
              <a:tr h="715617">
                <a:tc>
                  <a:txBody>
                    <a:bodyPr/>
                    <a:lstStyle/>
                    <a:p>
                      <a:pPr fontAlgn="t" latinLnBrk="0"/>
                      <a:r>
                        <a:rPr lang="en-IN" sz="1800" b="0">
                          <a:solidFill>
                            <a:srgbClr val="000000"/>
                          </a:solidFill>
                          <a:effectLst/>
                          <a:highlight>
                            <a:srgbClr val="FFFF00"/>
                          </a:highlight>
                        </a:rPr>
                        <a:t>Public Perception</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highlight>
                            <a:srgbClr val="FFFF00"/>
                          </a:highlight>
                        </a:rPr>
                        <a:t>Generally perceived as less serious crimes, often involving minor disputes or first-time offenders.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highlight>
                            <a:srgbClr val="FFFF00"/>
                          </a:highlight>
                        </a:rPr>
                        <a:t>Viewed as more serious crimes, involving acts that can pose a threat to public safety or have significant consequences.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1671048838"/>
                  </a:ext>
                </a:extLst>
              </a:tr>
              <a:tr h="549198">
                <a:tc>
                  <a:txBody>
                    <a:bodyPr/>
                    <a:lstStyle/>
                    <a:p>
                      <a:pPr fontAlgn="t" latinLnBrk="0"/>
                      <a:r>
                        <a:rPr lang="en-IN" sz="1800" b="0">
                          <a:solidFill>
                            <a:srgbClr val="000000"/>
                          </a:solidFill>
                          <a:effectLst/>
                          <a:highlight>
                            <a:srgbClr val="FFFF00"/>
                          </a:highlight>
                        </a:rPr>
                        <a:t>Examples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IN" sz="1800" b="0">
                          <a:solidFill>
                            <a:srgbClr val="000000"/>
                          </a:solidFill>
                          <a:effectLst/>
                          <a:highlight>
                            <a:srgbClr val="FFFF00"/>
                          </a:highlight>
                        </a:rPr>
                        <a:t>Simple assault, petty theft, minor traffic violations, etc.</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nb-NO" sz="1800" b="0" dirty="0">
                          <a:solidFill>
                            <a:srgbClr val="000000"/>
                          </a:solidFill>
                          <a:effectLst/>
                          <a:highlight>
                            <a:srgbClr val="FFFF00"/>
                          </a:highlight>
                        </a:rPr>
                        <a:t>Murder, rape, terrorism, drug trafficking, etc.</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2965719744"/>
                  </a:ext>
                </a:extLst>
              </a:tr>
            </a:tbl>
          </a:graphicData>
        </a:graphic>
      </p:graphicFrame>
    </p:spTree>
    <p:extLst>
      <p:ext uri="{BB962C8B-B14F-4D97-AF65-F5344CB8AC3E}">
        <p14:creationId xmlns:p14="http://schemas.microsoft.com/office/powerpoint/2010/main" val="3604800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452C0-D8DB-0B65-4F20-6D61C5789489}"/>
              </a:ext>
            </a:extLst>
          </p:cNvPr>
          <p:cNvSpPr txBox="1"/>
          <p:nvPr/>
        </p:nvSpPr>
        <p:spPr>
          <a:xfrm>
            <a:off x="1" y="-4399"/>
            <a:ext cx="12191999" cy="523220"/>
          </a:xfrm>
          <a:prstGeom prst="rect">
            <a:avLst/>
          </a:prstGeom>
          <a:noFill/>
        </p:spPr>
        <p:txBody>
          <a:bodyPr wrap="square" rtlCol="0">
            <a:spAutoFit/>
          </a:bodyPr>
          <a:lstStyle/>
          <a:p>
            <a:pPr algn="ctr"/>
            <a:r>
              <a:rPr lang="en-IN" sz="2800" b="1" dirty="0">
                <a:highlight>
                  <a:srgbClr val="FFFF00"/>
                </a:highlight>
              </a:rPr>
              <a:t>Cognizable  Vs Non-Cognizable offences (Just Read it)</a:t>
            </a:r>
          </a:p>
        </p:txBody>
      </p:sp>
      <p:pic>
        <p:nvPicPr>
          <p:cNvPr id="4" name="Picture 3">
            <a:extLst>
              <a:ext uri="{FF2B5EF4-FFF2-40B4-BE49-F238E27FC236}">
                <a16:creationId xmlns:a16="http://schemas.microsoft.com/office/drawing/2014/main" id="{79EF957C-E073-3982-BCA0-250E4DAF9AA1}"/>
              </a:ext>
            </a:extLst>
          </p:cNvPr>
          <p:cNvPicPr>
            <a:picLocks noChangeAspect="1"/>
          </p:cNvPicPr>
          <p:nvPr/>
        </p:nvPicPr>
        <p:blipFill>
          <a:blip r:embed="rId2"/>
          <a:srcRect l="1101" t="3298" r="4200" b="1725"/>
          <a:stretch/>
        </p:blipFill>
        <p:spPr>
          <a:xfrm>
            <a:off x="109329" y="518821"/>
            <a:ext cx="11950317" cy="6160275"/>
          </a:xfrm>
          <a:prstGeom prst="rect">
            <a:avLst/>
          </a:prstGeom>
        </p:spPr>
      </p:pic>
    </p:spTree>
    <p:extLst>
      <p:ext uri="{BB962C8B-B14F-4D97-AF65-F5344CB8AC3E}">
        <p14:creationId xmlns:p14="http://schemas.microsoft.com/office/powerpoint/2010/main" val="428210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2BDFA2-3010-F7E0-20A1-B3C5978A4A51}"/>
              </a:ext>
            </a:extLst>
          </p:cNvPr>
          <p:cNvPicPr>
            <a:picLocks noChangeAspect="1"/>
          </p:cNvPicPr>
          <p:nvPr/>
        </p:nvPicPr>
        <p:blipFill>
          <a:blip r:embed="rId2"/>
          <a:srcRect l="2313" t="4042" r="4903" b="1961"/>
          <a:stretch/>
        </p:blipFill>
        <p:spPr>
          <a:xfrm>
            <a:off x="805068" y="518821"/>
            <a:ext cx="10496305" cy="6269605"/>
          </a:xfrm>
          <a:prstGeom prst="rect">
            <a:avLst/>
          </a:prstGeom>
        </p:spPr>
      </p:pic>
      <p:sp>
        <p:nvSpPr>
          <p:cNvPr id="4" name="TextBox 3">
            <a:extLst>
              <a:ext uri="{FF2B5EF4-FFF2-40B4-BE49-F238E27FC236}">
                <a16:creationId xmlns:a16="http://schemas.microsoft.com/office/drawing/2014/main" id="{FF179048-2A65-4185-FB43-28B927B5CE15}"/>
              </a:ext>
            </a:extLst>
          </p:cNvPr>
          <p:cNvSpPr txBox="1"/>
          <p:nvPr/>
        </p:nvSpPr>
        <p:spPr>
          <a:xfrm>
            <a:off x="1" y="-4399"/>
            <a:ext cx="12191999" cy="523220"/>
          </a:xfrm>
          <a:prstGeom prst="rect">
            <a:avLst/>
          </a:prstGeom>
          <a:noFill/>
        </p:spPr>
        <p:txBody>
          <a:bodyPr wrap="square" rtlCol="0">
            <a:spAutoFit/>
          </a:bodyPr>
          <a:lstStyle/>
          <a:p>
            <a:pPr algn="ctr"/>
            <a:r>
              <a:rPr lang="en-IN" sz="2800" b="1" dirty="0">
                <a:highlight>
                  <a:srgbClr val="FFFF00"/>
                </a:highlight>
              </a:rPr>
              <a:t>Cognizable  Vs Non-Cognizable offences (Just Read it)</a:t>
            </a:r>
          </a:p>
        </p:txBody>
      </p:sp>
    </p:spTree>
    <p:extLst>
      <p:ext uri="{BB962C8B-B14F-4D97-AF65-F5344CB8AC3E}">
        <p14:creationId xmlns:p14="http://schemas.microsoft.com/office/powerpoint/2010/main" val="3543721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01F370-80CC-8E92-EFE8-88317C0E303C}"/>
              </a:ext>
            </a:extLst>
          </p:cNvPr>
          <p:cNvSpPr txBox="1"/>
          <p:nvPr/>
        </p:nvSpPr>
        <p:spPr>
          <a:xfrm>
            <a:off x="1" y="-4399"/>
            <a:ext cx="12191999" cy="523220"/>
          </a:xfrm>
          <a:prstGeom prst="rect">
            <a:avLst/>
          </a:prstGeom>
          <a:noFill/>
        </p:spPr>
        <p:txBody>
          <a:bodyPr wrap="square" rtlCol="0">
            <a:spAutoFit/>
          </a:bodyPr>
          <a:lstStyle/>
          <a:p>
            <a:pPr algn="ctr"/>
            <a:r>
              <a:rPr lang="en-IN" sz="2800" b="1" dirty="0">
                <a:highlight>
                  <a:srgbClr val="FFFF00"/>
                </a:highlight>
              </a:rPr>
              <a:t>Cognizable  Vs Non-Cognizable offences (Imp notes)</a:t>
            </a:r>
          </a:p>
        </p:txBody>
      </p:sp>
      <p:pic>
        <p:nvPicPr>
          <p:cNvPr id="4" name="Picture 3">
            <a:extLst>
              <a:ext uri="{FF2B5EF4-FFF2-40B4-BE49-F238E27FC236}">
                <a16:creationId xmlns:a16="http://schemas.microsoft.com/office/drawing/2014/main" id="{F9C0100A-2E9C-E2DE-8640-AB9EF849DAFF}"/>
              </a:ext>
            </a:extLst>
          </p:cNvPr>
          <p:cNvPicPr>
            <a:picLocks noChangeAspect="1"/>
          </p:cNvPicPr>
          <p:nvPr/>
        </p:nvPicPr>
        <p:blipFill>
          <a:blip r:embed="rId2"/>
          <a:srcRect l="2021" t="18575" r="2828" b="2771"/>
          <a:stretch/>
        </p:blipFill>
        <p:spPr>
          <a:xfrm>
            <a:off x="1230795" y="560140"/>
            <a:ext cx="9730409" cy="6297860"/>
          </a:xfrm>
          <a:prstGeom prst="rect">
            <a:avLst/>
          </a:prstGeom>
        </p:spPr>
      </p:pic>
    </p:spTree>
    <p:extLst>
      <p:ext uri="{BB962C8B-B14F-4D97-AF65-F5344CB8AC3E}">
        <p14:creationId xmlns:p14="http://schemas.microsoft.com/office/powerpoint/2010/main" val="88937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D2C258-149B-0503-0D37-69AD37B60535}"/>
              </a:ext>
            </a:extLst>
          </p:cNvPr>
          <p:cNvSpPr txBox="1"/>
          <p:nvPr/>
        </p:nvSpPr>
        <p:spPr>
          <a:xfrm>
            <a:off x="4362897" y="1198296"/>
            <a:ext cx="7818783" cy="3539430"/>
          </a:xfrm>
          <a:prstGeom prst="rect">
            <a:avLst/>
          </a:prstGeom>
          <a:noFill/>
        </p:spPr>
        <p:txBody>
          <a:bodyPr wrap="square">
            <a:spAutoFit/>
          </a:bodyPr>
          <a:lstStyle/>
          <a:p>
            <a:pPr algn="just"/>
            <a:r>
              <a:rPr lang="en-US" sz="2800" b="0" i="0" dirty="0">
                <a:solidFill>
                  <a:srgbClr val="474747"/>
                </a:solidFill>
                <a:effectLst/>
                <a:latin typeface="Google Sans"/>
              </a:rPr>
              <a:t>As per IPC section 19, </a:t>
            </a:r>
            <a:r>
              <a:rPr lang="en-US" sz="2800" dirty="0">
                <a:solidFill>
                  <a:srgbClr val="474747"/>
                </a:solidFill>
                <a:latin typeface="Google Sans"/>
              </a:rPr>
              <a:t>definition of judge is </a:t>
            </a:r>
          </a:p>
          <a:p>
            <a:pPr algn="just"/>
            <a:endParaRPr lang="en-US" sz="2800" b="0" i="0" dirty="0">
              <a:solidFill>
                <a:srgbClr val="474747"/>
              </a:solidFill>
              <a:effectLst/>
              <a:latin typeface="Google Sans"/>
            </a:endParaRPr>
          </a:p>
          <a:p>
            <a:pPr algn="just"/>
            <a:r>
              <a:rPr lang="en-US" sz="2800" b="0" i="0" dirty="0">
                <a:solidFill>
                  <a:srgbClr val="474747"/>
                </a:solidFill>
                <a:effectLst/>
                <a:highlight>
                  <a:srgbClr val="FFFF00"/>
                </a:highlight>
                <a:latin typeface="Google Sans"/>
              </a:rPr>
              <a:t>"The word 'Judge’ denotes every person who is officially designated as a Judge or Magistrate, every presiding officer of a revenue Court, and every person acting under a Central, Provincial or State Act if declared by that Act to be a Judge for the purposes of this Code."</a:t>
            </a:r>
            <a:endParaRPr lang="en-IN" sz="2800" dirty="0">
              <a:highlight>
                <a:srgbClr val="FFFF00"/>
              </a:highlight>
            </a:endParaRPr>
          </a:p>
        </p:txBody>
      </p:sp>
      <p:pic>
        <p:nvPicPr>
          <p:cNvPr id="2" name="Picture 1">
            <a:extLst>
              <a:ext uri="{FF2B5EF4-FFF2-40B4-BE49-F238E27FC236}">
                <a16:creationId xmlns:a16="http://schemas.microsoft.com/office/drawing/2014/main" id="{8F7AA95B-090A-4DB7-A118-A7BF5BA5A504}"/>
              </a:ext>
            </a:extLst>
          </p:cNvPr>
          <p:cNvPicPr>
            <a:picLocks noChangeAspect="1"/>
          </p:cNvPicPr>
          <p:nvPr/>
        </p:nvPicPr>
        <p:blipFill>
          <a:blip r:embed="rId2"/>
          <a:stretch>
            <a:fillRect/>
          </a:stretch>
        </p:blipFill>
        <p:spPr>
          <a:xfrm>
            <a:off x="0" y="1428642"/>
            <a:ext cx="4139449" cy="5446643"/>
          </a:xfrm>
          <a:prstGeom prst="rect">
            <a:avLst/>
          </a:prstGeom>
        </p:spPr>
      </p:pic>
      <p:sp>
        <p:nvSpPr>
          <p:cNvPr id="3" name="TextBox 2">
            <a:extLst>
              <a:ext uri="{FF2B5EF4-FFF2-40B4-BE49-F238E27FC236}">
                <a16:creationId xmlns:a16="http://schemas.microsoft.com/office/drawing/2014/main" id="{FA30A4F6-4801-A4E1-0D31-5ED127C16973}"/>
              </a:ext>
            </a:extLst>
          </p:cNvPr>
          <p:cNvSpPr txBox="1"/>
          <p:nvPr/>
        </p:nvSpPr>
        <p:spPr>
          <a:xfrm>
            <a:off x="1" y="-4399"/>
            <a:ext cx="12191999" cy="523220"/>
          </a:xfrm>
          <a:prstGeom prst="rect">
            <a:avLst/>
          </a:prstGeom>
          <a:noFill/>
        </p:spPr>
        <p:txBody>
          <a:bodyPr wrap="square" rtlCol="0">
            <a:spAutoFit/>
          </a:bodyPr>
          <a:lstStyle/>
          <a:p>
            <a:pPr algn="ctr"/>
            <a:r>
              <a:rPr lang="en-IN" sz="2800" b="1" dirty="0">
                <a:highlight>
                  <a:srgbClr val="FFFF00"/>
                </a:highlight>
              </a:rPr>
              <a:t>JUDGE is:  </a:t>
            </a:r>
          </a:p>
        </p:txBody>
      </p:sp>
      <p:sp>
        <p:nvSpPr>
          <p:cNvPr id="7" name="TextBox 6">
            <a:extLst>
              <a:ext uri="{FF2B5EF4-FFF2-40B4-BE49-F238E27FC236}">
                <a16:creationId xmlns:a16="http://schemas.microsoft.com/office/drawing/2014/main" id="{C413DC4D-76EB-1B03-F940-71F32F9C374E}"/>
              </a:ext>
            </a:extLst>
          </p:cNvPr>
          <p:cNvSpPr txBox="1"/>
          <p:nvPr/>
        </p:nvSpPr>
        <p:spPr>
          <a:xfrm>
            <a:off x="4373217" y="6228954"/>
            <a:ext cx="7818783" cy="646331"/>
          </a:xfrm>
          <a:prstGeom prst="rect">
            <a:avLst/>
          </a:prstGeom>
          <a:noFill/>
        </p:spPr>
        <p:txBody>
          <a:bodyPr wrap="square">
            <a:spAutoFit/>
          </a:bodyPr>
          <a:lstStyle/>
          <a:p>
            <a:pPr algn="just"/>
            <a:r>
              <a:rPr lang="en-US" b="0" i="0" dirty="0">
                <a:effectLst/>
                <a:latin typeface="Google Sans"/>
              </a:rPr>
              <a:t>The critical difference between a lawyer and judge is the fact that a lawyer practices law while a judge is a person who presides over the law. </a:t>
            </a:r>
            <a:endParaRPr lang="en-IN" dirty="0"/>
          </a:p>
        </p:txBody>
      </p:sp>
    </p:spTree>
    <p:extLst>
      <p:ext uri="{BB962C8B-B14F-4D97-AF65-F5344CB8AC3E}">
        <p14:creationId xmlns:p14="http://schemas.microsoft.com/office/powerpoint/2010/main" val="2008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0E6252-72A3-334E-E294-37CABF4A269B}"/>
              </a:ext>
            </a:extLst>
          </p:cNvPr>
          <p:cNvSpPr txBox="1"/>
          <p:nvPr/>
        </p:nvSpPr>
        <p:spPr>
          <a:xfrm>
            <a:off x="0" y="0"/>
            <a:ext cx="12192000" cy="6507935"/>
          </a:xfrm>
          <a:prstGeom prst="rect">
            <a:avLst/>
          </a:prstGeom>
          <a:noFill/>
        </p:spPr>
        <p:txBody>
          <a:bodyPr wrap="square">
            <a:spAutoFit/>
          </a:bodyPr>
          <a:lstStyle/>
          <a:p>
            <a:pPr algn="just"/>
            <a:r>
              <a:rPr lang="en-US" sz="2000" b="1" i="0" dirty="0">
                <a:effectLst/>
              </a:rPr>
              <a:t>Section 19 in The Indian Penal Code, 1860</a:t>
            </a:r>
          </a:p>
          <a:p>
            <a:pPr algn="just"/>
            <a:endParaRPr lang="en-US" sz="2000" b="1" i="0" dirty="0">
              <a:effectLst/>
            </a:endParaRPr>
          </a:p>
          <a:p>
            <a:pPr algn="ctr"/>
            <a:r>
              <a:rPr lang="en-US" sz="2000" b="1" dirty="0">
                <a:effectLst/>
              </a:rPr>
              <a:t> “Judge”.—</a:t>
            </a:r>
          </a:p>
          <a:p>
            <a:pPr algn="just">
              <a:lnSpc>
                <a:spcPct val="150000"/>
              </a:lnSpc>
            </a:pPr>
            <a:r>
              <a:rPr lang="en-US" sz="2000" dirty="0">
                <a:effectLst/>
              </a:rPr>
              <a:t>The word “Judge” denotes not only every person who is officially designated as a Judge, but also every person,—who is empowered by law to give, in any legal proceeding, civil or criminal, a definitive judgment, or a judgment which, if not appealed against, would be definitive, or a judgment which, if confirmed by some other authority, would be definitive, or who is one of a body of persons, which body of persons is empow­ered by law to give such a judgment.</a:t>
            </a:r>
            <a:endParaRPr lang="en-US" sz="2000" dirty="0"/>
          </a:p>
          <a:p>
            <a:pPr marL="342900" indent="-342900" algn="just">
              <a:lnSpc>
                <a:spcPct val="150000"/>
              </a:lnSpc>
              <a:buFont typeface="Arial" panose="020B0604020202020204" pitchFamily="34" charset="0"/>
              <a:buChar char="•"/>
            </a:pPr>
            <a:r>
              <a:rPr lang="en-US" sz="2000" dirty="0">
                <a:effectLst/>
                <a:highlight>
                  <a:srgbClr val="FFFF00"/>
                </a:highlight>
              </a:rPr>
              <a:t> A Collector exercising jurisdiction in a suit under Act 10 of 1859, is a Judge. </a:t>
            </a:r>
          </a:p>
          <a:p>
            <a:pPr marL="342900" indent="-342900" algn="just">
              <a:lnSpc>
                <a:spcPct val="150000"/>
              </a:lnSpc>
              <a:buFont typeface="Arial" panose="020B0604020202020204" pitchFamily="34" charset="0"/>
              <a:buChar char="•"/>
            </a:pPr>
            <a:r>
              <a:rPr lang="en-US" sz="2000" dirty="0">
                <a:effectLst/>
                <a:highlight>
                  <a:srgbClr val="FFFF00"/>
                </a:highlight>
              </a:rPr>
              <a:t>A Magistrate exercising jurisdiction in respect of a charge on which he has power to sentence to fine or imprisonment, with or without appeal, is a Judge. </a:t>
            </a:r>
          </a:p>
          <a:p>
            <a:pPr marL="342900" indent="-342900" algn="just">
              <a:lnSpc>
                <a:spcPct val="150000"/>
              </a:lnSpc>
              <a:buFont typeface="Arial" panose="020B0604020202020204" pitchFamily="34" charset="0"/>
              <a:buChar char="•"/>
            </a:pPr>
            <a:r>
              <a:rPr lang="en-US" sz="2000" dirty="0">
                <a:effectLst/>
                <a:highlight>
                  <a:srgbClr val="FFFF00"/>
                </a:highlight>
              </a:rPr>
              <a:t>A member of a panchayat which has power, under 21 Regulation VII, 1816, of the Madras Code, to try and determine suits, is a Judge.</a:t>
            </a:r>
            <a:r>
              <a:rPr lang="en-US" sz="2000" dirty="0">
                <a:highlight>
                  <a:srgbClr val="FFFF00"/>
                </a:highlight>
              </a:rPr>
              <a:t> </a:t>
            </a:r>
          </a:p>
          <a:p>
            <a:pPr marL="342900" indent="-342900" algn="just">
              <a:lnSpc>
                <a:spcPct val="150000"/>
              </a:lnSpc>
              <a:buFont typeface="Arial" panose="020B0604020202020204" pitchFamily="34" charset="0"/>
              <a:buChar char="•"/>
            </a:pPr>
            <a:r>
              <a:rPr lang="en-US" sz="2000" dirty="0">
                <a:effectLst/>
                <a:highlight>
                  <a:srgbClr val="FFFF00"/>
                </a:highlight>
              </a:rPr>
              <a:t>A Magistrate exercising jurisdiction in respect of a charge on which he has power only to commit for trial to another Court, is not a Judge.</a:t>
            </a:r>
            <a:endParaRPr lang="en-IN" sz="2000" dirty="0">
              <a:highlight>
                <a:srgbClr val="FFFF00"/>
              </a:highlight>
            </a:endParaRPr>
          </a:p>
        </p:txBody>
      </p:sp>
    </p:spTree>
    <p:extLst>
      <p:ext uri="{BB962C8B-B14F-4D97-AF65-F5344CB8AC3E}">
        <p14:creationId xmlns:p14="http://schemas.microsoft.com/office/powerpoint/2010/main" val="423120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30290-2B97-F2B1-3A46-15E5D68E2760}"/>
              </a:ext>
            </a:extLst>
          </p:cNvPr>
          <p:cNvSpPr txBox="1"/>
          <p:nvPr/>
        </p:nvSpPr>
        <p:spPr>
          <a:xfrm>
            <a:off x="-3" y="1326081"/>
            <a:ext cx="12192000" cy="369332"/>
          </a:xfrm>
          <a:prstGeom prst="rect">
            <a:avLst/>
          </a:prstGeom>
          <a:noFill/>
        </p:spPr>
        <p:txBody>
          <a:bodyPr wrap="square">
            <a:spAutoFit/>
          </a:bodyPr>
          <a:lstStyle/>
          <a:p>
            <a:pPr algn="ctr"/>
            <a:r>
              <a:rPr lang="en-IN" dirty="0"/>
              <a:t>https://www.dakshindia.org/common-legal-terms/</a:t>
            </a:r>
          </a:p>
        </p:txBody>
      </p:sp>
      <p:sp>
        <p:nvSpPr>
          <p:cNvPr id="4" name="TextBox 3">
            <a:extLst>
              <a:ext uri="{FF2B5EF4-FFF2-40B4-BE49-F238E27FC236}">
                <a16:creationId xmlns:a16="http://schemas.microsoft.com/office/drawing/2014/main" id="{0382D755-12AC-B6A6-25F8-C87DB69B00AD}"/>
              </a:ext>
            </a:extLst>
          </p:cNvPr>
          <p:cNvSpPr txBox="1"/>
          <p:nvPr/>
        </p:nvSpPr>
        <p:spPr>
          <a:xfrm>
            <a:off x="1" y="-4399"/>
            <a:ext cx="12191999" cy="523220"/>
          </a:xfrm>
          <a:prstGeom prst="rect">
            <a:avLst/>
          </a:prstGeom>
          <a:noFill/>
        </p:spPr>
        <p:txBody>
          <a:bodyPr wrap="square" rtlCol="0">
            <a:spAutoFit/>
          </a:bodyPr>
          <a:lstStyle/>
          <a:p>
            <a:pPr algn="ctr"/>
            <a:r>
              <a:rPr lang="en-IN" sz="2800" b="1" dirty="0"/>
              <a:t>Basic terminology in Law</a:t>
            </a:r>
          </a:p>
        </p:txBody>
      </p:sp>
    </p:spTree>
    <p:extLst>
      <p:ext uri="{BB962C8B-B14F-4D97-AF65-F5344CB8AC3E}">
        <p14:creationId xmlns:p14="http://schemas.microsoft.com/office/powerpoint/2010/main" val="13558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A131D-AD5B-714A-B458-59DA69AE169E}"/>
              </a:ext>
            </a:extLst>
          </p:cNvPr>
          <p:cNvSpPr txBox="1"/>
          <p:nvPr/>
        </p:nvSpPr>
        <p:spPr>
          <a:xfrm>
            <a:off x="1" y="-4399"/>
            <a:ext cx="12191999" cy="523220"/>
          </a:xfrm>
          <a:prstGeom prst="rect">
            <a:avLst/>
          </a:prstGeom>
          <a:noFill/>
        </p:spPr>
        <p:txBody>
          <a:bodyPr wrap="square" rtlCol="0">
            <a:spAutoFit/>
          </a:bodyPr>
          <a:lstStyle/>
          <a:p>
            <a:pPr algn="ctr"/>
            <a:r>
              <a:rPr lang="en-IN" sz="2800" b="1" dirty="0"/>
              <a:t>Introduction to CrPC- BNSS</a:t>
            </a:r>
          </a:p>
        </p:txBody>
      </p:sp>
      <p:sp>
        <p:nvSpPr>
          <p:cNvPr id="4" name="TextBox 3">
            <a:extLst>
              <a:ext uri="{FF2B5EF4-FFF2-40B4-BE49-F238E27FC236}">
                <a16:creationId xmlns:a16="http://schemas.microsoft.com/office/drawing/2014/main" id="{570ED6DC-00AF-8766-6CD6-BA07B1135546}"/>
              </a:ext>
            </a:extLst>
          </p:cNvPr>
          <p:cNvSpPr txBox="1"/>
          <p:nvPr/>
        </p:nvSpPr>
        <p:spPr>
          <a:xfrm>
            <a:off x="3597964" y="2025375"/>
            <a:ext cx="5155097" cy="707886"/>
          </a:xfrm>
          <a:prstGeom prst="rect">
            <a:avLst/>
          </a:prstGeom>
          <a:noFill/>
        </p:spPr>
        <p:txBody>
          <a:bodyPr wrap="square" rtlCol="0">
            <a:spAutoFit/>
          </a:bodyPr>
          <a:lstStyle/>
          <a:p>
            <a:pPr algn="ctr"/>
            <a:r>
              <a:rPr lang="en-IN" sz="4000" b="1" dirty="0"/>
              <a:t>PLEASE REFER pdf  # 6</a:t>
            </a:r>
          </a:p>
        </p:txBody>
      </p:sp>
    </p:spTree>
    <p:extLst>
      <p:ext uri="{BB962C8B-B14F-4D97-AF65-F5344CB8AC3E}">
        <p14:creationId xmlns:p14="http://schemas.microsoft.com/office/powerpoint/2010/main" val="241912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C069B-AA08-42C9-2BCC-30D95FE6F15A}"/>
              </a:ext>
            </a:extLst>
          </p:cNvPr>
          <p:cNvSpPr txBox="1"/>
          <p:nvPr/>
        </p:nvSpPr>
        <p:spPr>
          <a:xfrm>
            <a:off x="19880" y="523220"/>
            <a:ext cx="12192000" cy="6447919"/>
          </a:xfrm>
          <a:prstGeom prst="rect">
            <a:avLst/>
          </a:prstGeom>
          <a:noFill/>
        </p:spPr>
        <p:txBody>
          <a:bodyPr wrap="square">
            <a:spAutoFit/>
          </a:bodyPr>
          <a:lstStyle/>
          <a:p>
            <a:pPr algn="l"/>
            <a:r>
              <a:rPr lang="en-IN" sz="2000" b="1" i="0" u="none" strike="noStrike" baseline="0" dirty="0">
                <a:latin typeface="Century Schoolbook" panose="02040604050505020304" pitchFamily="18" charset="0"/>
              </a:rPr>
              <a:t>Definition and types:</a:t>
            </a:r>
            <a:r>
              <a:rPr lang="en-IN" sz="2000" b="1" dirty="0">
                <a:latin typeface="Century Schoolbook" panose="02040604050505020304" pitchFamily="18" charset="0"/>
              </a:rPr>
              <a:t>   </a:t>
            </a:r>
            <a:r>
              <a:rPr lang="en-IN" sz="2000" b="1" i="0" u="none" strike="noStrike" baseline="0" dirty="0">
                <a:latin typeface="Century Schoolbook" panose="02040604050505020304" pitchFamily="18" charset="0"/>
              </a:rPr>
              <a:t>FIRST INFORMATION REPORT (SEC. 173) </a:t>
            </a:r>
            <a:endParaRPr lang="en-IN" sz="2000" b="0" i="0" u="none" strike="noStrike" baseline="0" dirty="0">
              <a:latin typeface="Century Schoolbook" panose="02040604050505020304" pitchFamily="18" charset="0"/>
            </a:endParaRPr>
          </a:p>
          <a:p>
            <a:r>
              <a:rPr lang="en-US" sz="1800" b="0" i="0" u="none" strike="noStrike" baseline="0" dirty="0">
                <a:solidFill>
                  <a:srgbClr val="FD8537"/>
                </a:solidFill>
                <a:latin typeface="Wingdings 3" panose="05040102010807070707" pitchFamily="18" charset="2"/>
              </a:rPr>
              <a:t></a:t>
            </a:r>
            <a:r>
              <a:rPr lang="en-US" sz="1800" b="0" i="0" u="none" strike="noStrike" baseline="0" dirty="0">
                <a:solidFill>
                  <a:srgbClr val="000000"/>
                </a:solidFill>
                <a:latin typeface="Century Schoolbook" panose="02040604050505020304" pitchFamily="18" charset="0"/>
              </a:rPr>
              <a:t>Every information relating to the commission of a cognizable offence </a:t>
            </a:r>
          </a:p>
          <a:p>
            <a:r>
              <a:rPr lang="en-US" sz="1800" b="0" i="0" u="none" strike="noStrike" baseline="0" dirty="0">
                <a:solidFill>
                  <a:srgbClr val="FD8537"/>
                </a:solidFill>
                <a:latin typeface="Wingdings 3" panose="05040102010807070707" pitchFamily="18" charset="2"/>
              </a:rPr>
              <a:t></a:t>
            </a:r>
            <a:r>
              <a:rPr lang="en-US" sz="1800" b="0" i="0" u="none" strike="noStrike" baseline="0" dirty="0">
                <a:solidFill>
                  <a:srgbClr val="000000"/>
                </a:solidFill>
                <a:latin typeface="Century Schoolbook" panose="02040604050505020304" pitchFamily="18" charset="0"/>
              </a:rPr>
              <a:t>PSO/SHO reduced it in Writing &amp; Read over to the Informant &amp; Signed Entered in a book (FIR) – State Govt. Prescribed format for FIR.</a:t>
            </a:r>
          </a:p>
          <a:p>
            <a:r>
              <a:rPr lang="en-US" sz="1800" b="0" i="0" u="none" strike="noStrike" baseline="0" dirty="0">
                <a:solidFill>
                  <a:srgbClr val="000000"/>
                </a:solidFill>
                <a:latin typeface="Century Schoolbook" panose="02040604050505020304" pitchFamily="18" charset="0"/>
              </a:rPr>
              <a:t> </a:t>
            </a:r>
          </a:p>
          <a:p>
            <a:r>
              <a:rPr lang="en-US" sz="2000" b="1" dirty="0">
                <a:solidFill>
                  <a:srgbClr val="000000"/>
                </a:solidFill>
                <a:latin typeface="Century Schoolbook" panose="02040604050505020304" pitchFamily="18" charset="0"/>
              </a:rPr>
              <a:t>Types:</a:t>
            </a:r>
            <a:endParaRPr lang="en-US" sz="2000" b="1" i="0" u="none" strike="noStrike" baseline="0" dirty="0">
              <a:solidFill>
                <a:srgbClr val="000000"/>
              </a:solidFill>
              <a:latin typeface="Century Schoolbook" panose="02040604050505020304" pitchFamily="18" charset="0"/>
            </a:endParaRPr>
          </a:p>
          <a:p>
            <a:pPr marL="285750" indent="-285750">
              <a:buFont typeface="Arial" panose="020B0604020202020204" pitchFamily="34" charset="0"/>
              <a:buChar char="•"/>
            </a:pPr>
            <a:r>
              <a:rPr lang="en-US" sz="1800" b="1" i="0" u="none" strike="noStrike" baseline="0" dirty="0">
                <a:solidFill>
                  <a:srgbClr val="000000"/>
                </a:solidFill>
                <a:highlight>
                  <a:srgbClr val="FFFF00"/>
                </a:highlight>
                <a:latin typeface="Century Schoolbook" panose="02040604050505020304" pitchFamily="18" charset="0"/>
              </a:rPr>
              <a:t>Zero FIR</a:t>
            </a:r>
            <a:r>
              <a:rPr lang="en-US" sz="1800" b="1" i="0" u="none" strike="noStrike" baseline="0" dirty="0">
                <a:solidFill>
                  <a:srgbClr val="000000"/>
                </a:solidFill>
                <a:latin typeface="Century Schoolbook" panose="02040604050505020304" pitchFamily="18" charset="0"/>
              </a:rPr>
              <a:t> </a:t>
            </a:r>
            <a:r>
              <a:rPr lang="en-US" sz="1800" b="0" i="0" u="none" strike="noStrike" baseline="0" dirty="0">
                <a:solidFill>
                  <a:srgbClr val="000000"/>
                </a:solidFill>
                <a:latin typeface="Century Schoolbook" panose="02040604050505020304" pitchFamily="18" charset="0"/>
              </a:rPr>
              <a:t>– No question of territorial jurisdiction of Police Station. FIR registered with Zero number and decided to be forwarded to concerned police station </a:t>
            </a:r>
          </a:p>
          <a:p>
            <a:pPr marL="285750" indent="-285750">
              <a:buFont typeface="Arial" panose="020B0604020202020204" pitchFamily="34" charset="0"/>
              <a:buChar char="•"/>
            </a:pPr>
            <a:r>
              <a:rPr lang="en-US" sz="1800" b="1" i="0" u="none" strike="noStrike" baseline="0" dirty="0">
                <a:solidFill>
                  <a:srgbClr val="000000"/>
                </a:solidFill>
                <a:highlight>
                  <a:srgbClr val="FFFF00"/>
                </a:highlight>
                <a:latin typeface="Century Schoolbook" panose="02040604050505020304" pitchFamily="18" charset="0"/>
              </a:rPr>
              <a:t>E- FIR </a:t>
            </a:r>
            <a:r>
              <a:rPr lang="en-US" sz="1800" b="0" i="0" u="none" strike="noStrike" baseline="0" dirty="0">
                <a:solidFill>
                  <a:srgbClr val="000000"/>
                </a:solidFill>
                <a:latin typeface="Century Schoolbook" panose="02040604050505020304" pitchFamily="18" charset="0"/>
              </a:rPr>
              <a:t>– Email through FIR – Person who sent main has to remain personally present and to give statement in Police Station in Charge Officer within 3 days time limit. </a:t>
            </a:r>
          </a:p>
          <a:p>
            <a:endParaRPr lang="en-US" sz="1800" b="0" i="0" u="none" strike="noStrike" baseline="0" dirty="0">
              <a:solidFill>
                <a:srgbClr val="000000"/>
              </a:solidFill>
              <a:latin typeface="Century Schoolbook" panose="02040604050505020304" pitchFamily="18" charset="0"/>
            </a:endParaRPr>
          </a:p>
          <a:p>
            <a:pPr algn="l"/>
            <a:r>
              <a:rPr lang="en-IN" sz="2000" b="1" i="0" u="none" strike="noStrike" baseline="0" dirty="0">
                <a:latin typeface="Century Schoolbook" panose="02040604050505020304" pitchFamily="18" charset="0"/>
              </a:rPr>
              <a:t>It should contain:</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Early information related to crime by any one – victim, witness, accused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Recording the circumstances before it is forgotten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Use as in evidence when the informant is examined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Reduce the substance of information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Information must be related to cognizable offence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Must be reported to Police Station in-charge Officer (PSO)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Must be first in time -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It is Record of receipt of information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It put Police in action for investigation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Copy of FIR is forwarded to Magistrate forthwith through Sp.</a:t>
            </a:r>
          </a:p>
        </p:txBody>
      </p:sp>
      <p:sp>
        <p:nvSpPr>
          <p:cNvPr id="4" name="TextBox 3">
            <a:extLst>
              <a:ext uri="{FF2B5EF4-FFF2-40B4-BE49-F238E27FC236}">
                <a16:creationId xmlns:a16="http://schemas.microsoft.com/office/drawing/2014/main" id="{66EB63BD-65A9-612E-952D-C15BEF001AD3}"/>
              </a:ext>
            </a:extLst>
          </p:cNvPr>
          <p:cNvSpPr txBox="1"/>
          <p:nvPr/>
        </p:nvSpPr>
        <p:spPr>
          <a:xfrm>
            <a:off x="0" y="0"/>
            <a:ext cx="12191999" cy="523220"/>
          </a:xfrm>
          <a:prstGeom prst="rect">
            <a:avLst/>
          </a:prstGeom>
          <a:noFill/>
        </p:spPr>
        <p:txBody>
          <a:bodyPr wrap="square" rtlCol="0">
            <a:spAutoFit/>
          </a:bodyPr>
          <a:lstStyle/>
          <a:p>
            <a:pPr algn="ctr"/>
            <a:r>
              <a:rPr lang="en-IN" sz="2800" b="1" dirty="0"/>
              <a:t>FIR (</a:t>
            </a:r>
            <a:r>
              <a:rPr lang="en-IN" sz="2800" b="1" dirty="0" err="1"/>
              <a:t>Chatgpt</a:t>
            </a:r>
            <a:r>
              <a:rPr lang="en-IN" sz="2800" b="1" dirty="0"/>
              <a:t> short note at the end)</a:t>
            </a:r>
          </a:p>
        </p:txBody>
      </p:sp>
    </p:spTree>
    <p:extLst>
      <p:ext uri="{BB962C8B-B14F-4D97-AF65-F5344CB8AC3E}">
        <p14:creationId xmlns:p14="http://schemas.microsoft.com/office/powerpoint/2010/main" val="140119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9FD06-F3BF-4D4C-665A-BBD16C6F2A81}"/>
              </a:ext>
            </a:extLst>
          </p:cNvPr>
          <p:cNvSpPr txBox="1"/>
          <p:nvPr/>
        </p:nvSpPr>
        <p:spPr>
          <a:xfrm>
            <a:off x="9940" y="0"/>
            <a:ext cx="12192000" cy="6432530"/>
          </a:xfrm>
          <a:prstGeom prst="rect">
            <a:avLst/>
          </a:prstGeom>
          <a:noFill/>
        </p:spPr>
        <p:txBody>
          <a:bodyPr wrap="square">
            <a:spAutoFit/>
          </a:bodyPr>
          <a:lstStyle/>
          <a:p>
            <a:r>
              <a:rPr lang="en-IN" sz="1800" b="1" i="0" u="none" strike="noStrike" baseline="0" dirty="0">
                <a:latin typeface="Century Schoolbook" panose="02040604050505020304" pitchFamily="18" charset="0"/>
              </a:rPr>
              <a:t>MANDATORY PROVISION OF FIR </a:t>
            </a:r>
            <a:endParaRPr lang="en-IN" sz="1800" b="0" i="0" u="none" strike="noStrike" baseline="0" dirty="0">
              <a:latin typeface="Century Schoolbook" panose="020406040505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A copy of the information given forthwith to Informant and Victim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Copy must be Free of cost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In the case of refusal for registration of FIR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Informant may send the substance of it to SP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SP shall investigate or direct to investigate to any police officer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All the powers of Investigation exercised by SP or any other officer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Powers of Investigation – Search- Seizure and Arrest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FIR can be registered under the order of Magistrate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Magistrate is vested with the power to direct investigation </a:t>
            </a:r>
          </a:p>
          <a:p>
            <a:endParaRPr lang="en-US" sz="1800" b="0" i="0" u="none" strike="noStrike" baseline="0" dirty="0">
              <a:solidFill>
                <a:srgbClr val="000000"/>
              </a:solidFill>
              <a:latin typeface="Century Schoolbook" panose="02040604050505020304" pitchFamily="18" charset="0"/>
            </a:endParaRPr>
          </a:p>
          <a:p>
            <a:r>
              <a:rPr lang="en-IN" sz="2400" b="1" i="0" u="none" strike="noStrike" baseline="0" dirty="0">
                <a:latin typeface="Century Schoolbook" panose="02040604050505020304" pitchFamily="18" charset="0"/>
              </a:rPr>
              <a:t>I</a:t>
            </a:r>
            <a:r>
              <a:rPr lang="en-IN" sz="1800" b="1" i="0" u="none" strike="noStrike" baseline="0" dirty="0">
                <a:latin typeface="Century Schoolbook" panose="02040604050505020304" pitchFamily="18" charset="0"/>
              </a:rPr>
              <a:t>MPORTANCE OF </a:t>
            </a:r>
            <a:r>
              <a:rPr lang="en-IN" sz="2400" b="1" i="0" u="none" strike="noStrike" baseline="0" dirty="0">
                <a:latin typeface="Century Schoolbook" panose="02040604050505020304" pitchFamily="18" charset="0"/>
              </a:rPr>
              <a:t>FIR </a:t>
            </a:r>
          </a:p>
          <a:p>
            <a:r>
              <a:rPr lang="en-US" sz="1800" b="0" i="0" u="none" strike="noStrike" baseline="0" dirty="0">
                <a:solidFill>
                  <a:srgbClr val="000000"/>
                </a:solidFill>
                <a:latin typeface="Century Schoolbook" panose="02040604050505020304" pitchFamily="18" charset="0"/>
              </a:rPr>
              <a:t>Obligation upon Police officer of Police Station </a:t>
            </a:r>
          </a:p>
          <a:p>
            <a:r>
              <a:rPr lang="en-IN" sz="1200" b="0" i="0" u="none" strike="noStrike" baseline="0" dirty="0">
                <a:solidFill>
                  <a:srgbClr val="FD8537"/>
                </a:solidFill>
                <a:latin typeface="Wingdings 2" panose="05020102010507070707" pitchFamily="18" charset="2"/>
              </a:rPr>
              <a:t></a:t>
            </a:r>
            <a:r>
              <a:rPr lang="en-IN" sz="1800" b="0" i="0" u="none" strike="noStrike" baseline="0" dirty="0">
                <a:solidFill>
                  <a:srgbClr val="000000"/>
                </a:solidFill>
                <a:latin typeface="Century Schoolbook" panose="02040604050505020304" pitchFamily="18" charset="0"/>
              </a:rPr>
              <a:t>Receive such information – Cognizable </a:t>
            </a:r>
          </a:p>
          <a:p>
            <a:r>
              <a:rPr lang="en-US" sz="1200" b="0" i="0" u="none" strike="noStrike" baseline="0" dirty="0">
                <a:solidFill>
                  <a:srgbClr val="FD8537"/>
                </a:solidFill>
                <a:latin typeface="Wingdings 2" panose="05020102010507070707" pitchFamily="18" charset="2"/>
              </a:rPr>
              <a:t></a:t>
            </a:r>
            <a:r>
              <a:rPr lang="en-US" sz="1800" b="0" i="0" u="none" strike="noStrike" baseline="0" dirty="0">
                <a:solidFill>
                  <a:srgbClr val="000000"/>
                </a:solidFill>
                <a:latin typeface="Century Schoolbook" panose="02040604050505020304" pitchFamily="18" charset="0"/>
              </a:rPr>
              <a:t>Record the same as prescribed - FIR for Cognizable Offence </a:t>
            </a:r>
          </a:p>
          <a:p>
            <a:endParaRPr lang="en-IN" sz="1800" b="0" i="0" u="none" strike="noStrike" baseline="0" dirty="0">
              <a:solidFill>
                <a:srgbClr val="000000"/>
              </a:solidFill>
              <a:latin typeface="Century Schoolbook" panose="02040604050505020304" pitchFamily="18" charset="0"/>
            </a:endParaRPr>
          </a:p>
          <a:p>
            <a:r>
              <a:rPr lang="en-US" sz="1800" b="0" i="0" u="none" strike="noStrike" baseline="0" dirty="0">
                <a:solidFill>
                  <a:srgbClr val="000000"/>
                </a:solidFill>
                <a:latin typeface="Century Schoolbook" panose="02040604050505020304" pitchFamily="18" charset="0"/>
              </a:rPr>
              <a:t>If information is related to Non-cognizable offence – Separate Register is maintain for it and reported to concern Judicial Magistrate </a:t>
            </a:r>
          </a:p>
          <a:p>
            <a:r>
              <a:rPr lang="en-US" sz="1800" b="0" i="0" u="none" strike="noStrike" baseline="0" dirty="0">
                <a:solidFill>
                  <a:srgbClr val="000000"/>
                </a:solidFill>
                <a:latin typeface="Century Schoolbook" panose="02040604050505020304" pitchFamily="18" charset="0"/>
              </a:rPr>
              <a:t>It is dealt as Complaint and complainant has to approach the Magistrate </a:t>
            </a:r>
          </a:p>
          <a:p>
            <a:r>
              <a:rPr lang="en-US" sz="1100" b="0" i="0" u="none" strike="noStrike" baseline="0" dirty="0">
                <a:solidFill>
                  <a:srgbClr val="FD8537"/>
                </a:solidFill>
                <a:latin typeface="Wingdings" panose="05000000000000000000" pitchFamily="2" charset="2"/>
              </a:rPr>
              <a:t></a:t>
            </a:r>
            <a:r>
              <a:rPr lang="en-US" sz="1600" b="0" i="0" u="none" strike="noStrike" baseline="0" dirty="0">
                <a:solidFill>
                  <a:srgbClr val="000000"/>
                </a:solidFill>
                <a:latin typeface="Century Schoolbook" panose="02040604050505020304" pitchFamily="18" charset="0"/>
              </a:rPr>
              <a:t>FIR is Graphic Description – Details of Informant, Accused, Offence, Law, Injury to body, Loss of property etc. </a:t>
            </a:r>
          </a:p>
          <a:p>
            <a:r>
              <a:rPr lang="en-US" sz="1100" b="0" i="0" u="none" strike="noStrike" baseline="0" dirty="0">
                <a:solidFill>
                  <a:srgbClr val="FD8537"/>
                </a:solidFill>
                <a:latin typeface="Wingdings" panose="05000000000000000000" pitchFamily="2" charset="2"/>
              </a:rPr>
              <a:t></a:t>
            </a:r>
            <a:r>
              <a:rPr lang="en-US" sz="1600" b="0" i="0" u="none" strike="noStrike" baseline="0" dirty="0">
                <a:solidFill>
                  <a:srgbClr val="000000"/>
                </a:solidFill>
                <a:latin typeface="Century Schoolbook" panose="02040604050505020304" pitchFamily="18" charset="0"/>
              </a:rPr>
              <a:t>Name of PSO &amp; Name of Investigation Officer (IO) </a:t>
            </a:r>
          </a:p>
          <a:p>
            <a:r>
              <a:rPr lang="en-IN" sz="1100" b="0" i="0" u="none" strike="noStrike" baseline="0" dirty="0">
                <a:solidFill>
                  <a:srgbClr val="FD8537"/>
                </a:solidFill>
                <a:latin typeface="Wingdings" panose="05000000000000000000" pitchFamily="2" charset="2"/>
              </a:rPr>
              <a:t></a:t>
            </a:r>
            <a:r>
              <a:rPr lang="en-IN" sz="1600" b="0" i="0" u="none" strike="noStrike" baseline="0" dirty="0">
                <a:solidFill>
                  <a:srgbClr val="000000"/>
                </a:solidFill>
                <a:latin typeface="Century Schoolbook" panose="02040604050505020304" pitchFamily="18" charset="0"/>
              </a:rPr>
              <a:t>Valuable piece of evidence </a:t>
            </a:r>
          </a:p>
          <a:p>
            <a:r>
              <a:rPr lang="en-IN" sz="1100" b="0" i="0" u="none" strike="noStrike" baseline="0" dirty="0">
                <a:solidFill>
                  <a:srgbClr val="FD8537"/>
                </a:solidFill>
                <a:latin typeface="Wingdings" panose="05000000000000000000" pitchFamily="2" charset="2"/>
              </a:rPr>
              <a:t></a:t>
            </a:r>
            <a:r>
              <a:rPr lang="en-IN" sz="1600" b="0" i="0" u="none" strike="noStrike" baseline="0" dirty="0">
                <a:solidFill>
                  <a:srgbClr val="000000"/>
                </a:solidFill>
                <a:latin typeface="Century Schoolbook" panose="02040604050505020304" pitchFamily="18" charset="0"/>
              </a:rPr>
              <a:t>FIR valuable document used for corroboration or contradiction </a:t>
            </a:r>
          </a:p>
        </p:txBody>
      </p:sp>
      <p:sp>
        <p:nvSpPr>
          <p:cNvPr id="4" name="TextBox 3">
            <a:extLst>
              <a:ext uri="{FF2B5EF4-FFF2-40B4-BE49-F238E27FC236}">
                <a16:creationId xmlns:a16="http://schemas.microsoft.com/office/drawing/2014/main" id="{498F62B3-2A98-D147-876A-3C9049621EBF}"/>
              </a:ext>
            </a:extLst>
          </p:cNvPr>
          <p:cNvSpPr txBox="1"/>
          <p:nvPr/>
        </p:nvSpPr>
        <p:spPr>
          <a:xfrm>
            <a:off x="7046842" y="6150114"/>
            <a:ext cx="5155097" cy="707886"/>
          </a:xfrm>
          <a:prstGeom prst="rect">
            <a:avLst/>
          </a:prstGeom>
          <a:noFill/>
        </p:spPr>
        <p:txBody>
          <a:bodyPr wrap="square" rtlCol="0">
            <a:spAutoFit/>
          </a:bodyPr>
          <a:lstStyle/>
          <a:p>
            <a:pPr algn="ctr"/>
            <a:r>
              <a:rPr lang="en-IN" sz="4000" b="1" dirty="0"/>
              <a:t>PLEASE REFER pdf  # 2</a:t>
            </a:r>
          </a:p>
        </p:txBody>
      </p:sp>
    </p:spTree>
    <p:extLst>
      <p:ext uri="{BB962C8B-B14F-4D97-AF65-F5344CB8AC3E}">
        <p14:creationId xmlns:p14="http://schemas.microsoft.com/office/powerpoint/2010/main" val="165123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5540</Words>
  <Application>Microsoft Office PowerPoint</Application>
  <PresentationFormat>Widescreen</PresentationFormat>
  <Paragraphs>367</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acumin-pro</vt:lpstr>
      <vt:lpstr>Arial</vt:lpstr>
      <vt:lpstr>AvertaStd</vt:lpstr>
      <vt:lpstr>Calibri</vt:lpstr>
      <vt:lpstr>Calibri Light</vt:lpstr>
      <vt:lpstr>Century Schoolbook</vt:lpstr>
      <vt:lpstr>Google Sans</vt:lpstr>
      <vt:lpstr>Plus Jakarta Sans</vt:lpstr>
      <vt:lpstr>Trebuchet MS</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rakhee lohia</dc:creator>
  <cp:lastModifiedBy>Yash Rana</cp:lastModifiedBy>
  <cp:revision>64</cp:revision>
  <dcterms:created xsi:type="dcterms:W3CDTF">2024-10-22T05:52:00Z</dcterms:created>
  <dcterms:modified xsi:type="dcterms:W3CDTF">2024-11-18T11:01:02Z</dcterms:modified>
</cp:coreProperties>
</file>