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7DB39E2-7BCC-4722-B44C-B401175A5A92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AAB3-786F-4BBF-ADCE-9C3CE0C5287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592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39E2-7BCC-4722-B44C-B401175A5A92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AAB3-786F-4BBF-ADCE-9C3CE0C528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23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39E2-7BCC-4722-B44C-B401175A5A92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AAB3-786F-4BBF-ADCE-9C3CE0C5287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94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39E2-7BCC-4722-B44C-B401175A5A92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AAB3-786F-4BBF-ADCE-9C3CE0C528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033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39E2-7BCC-4722-B44C-B401175A5A92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AAB3-786F-4BBF-ADCE-9C3CE0C5287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4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39E2-7BCC-4722-B44C-B401175A5A92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AAB3-786F-4BBF-ADCE-9C3CE0C528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19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39E2-7BCC-4722-B44C-B401175A5A92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AAB3-786F-4BBF-ADCE-9C3CE0C528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16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39E2-7BCC-4722-B44C-B401175A5A92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AAB3-786F-4BBF-ADCE-9C3CE0C528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34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39E2-7BCC-4722-B44C-B401175A5A92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AAB3-786F-4BBF-ADCE-9C3CE0C528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89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39E2-7BCC-4722-B44C-B401175A5A92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AAB3-786F-4BBF-ADCE-9C3CE0C528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06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39E2-7BCC-4722-B44C-B401175A5A92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CAAB3-786F-4BBF-ADCE-9C3CE0C5287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62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7DB39E2-7BCC-4722-B44C-B401175A5A92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E0CAAB3-786F-4BBF-ADCE-9C3CE0C5287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06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sets.asp" TargetMode="External"/><Relationship Id="rId2" Type="http://schemas.openxmlformats.org/officeDocument/2006/relationships/hyperlink" Target="https://www.w3schools.com/python/python_list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python/python_dictionaries.as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ref_math_fmod.asp" TargetMode="External"/><Relationship Id="rId2" Type="http://schemas.openxmlformats.org/officeDocument/2006/relationships/hyperlink" Target="https://www.w3schools.com/python/ref_math_floo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math_log10.asp" TargetMode="External"/><Relationship Id="rId5" Type="http://schemas.openxmlformats.org/officeDocument/2006/relationships/hyperlink" Target="https://www.w3schools.com/python/ref_math_ceil.asp" TargetMode="External"/><Relationship Id="rId4" Type="http://schemas.openxmlformats.org/officeDocument/2006/relationships/hyperlink" Target="https://www.w3schools.com/python/ref_math_gamma.asp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E177-2BE2-1091-C03B-124A27AA00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7070D-760B-81E3-AB30-33DA732A24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653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F9BF-7637-7CE9-A0EA-ADD97AA8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1CB44F-18B8-73E9-8518-4A71EDC36887}"/>
              </a:ext>
            </a:extLst>
          </p:cNvPr>
          <p:cNvSpPr txBox="1"/>
          <p:nvPr/>
        </p:nvSpPr>
        <p:spPr>
          <a:xfrm>
            <a:off x="989351" y="1490008"/>
            <a:ext cx="909902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Lists are used to store multiple items in a single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Lists are one of 4 built-in data types in Python used to store collections of data, the other 3 are Tuple, Set, and Dictionary, all with different qualities and usage.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Lists are created using square brackets: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E9CFBA-D542-4FB9-228A-B511FDFBDE99}"/>
              </a:ext>
            </a:extLst>
          </p:cNvPr>
          <p:cNvSpPr txBox="1"/>
          <p:nvPr/>
        </p:nvSpPr>
        <p:spPr>
          <a:xfrm>
            <a:off x="1787577" y="3907552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= ["apple", "banana", "cherry"]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print(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9187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F9BF-7637-7CE9-A0EA-ADD97AA8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1CB44F-18B8-73E9-8518-4A71EDC36887}"/>
              </a:ext>
            </a:extLst>
          </p:cNvPr>
          <p:cNvSpPr txBox="1"/>
          <p:nvPr/>
        </p:nvSpPr>
        <p:spPr>
          <a:xfrm>
            <a:off x="989351" y="1490008"/>
            <a:ext cx="909902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Lists are used to store multiple items in a single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Lists are one of 4 built-in data types in Python used to store collections of data, the other 3 are Tuple, Set, and Dictionary, all with different qualities and usage.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Lists are created using square brackets: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Ordered, Changeable, allow duplicates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E9CFBA-D542-4FB9-228A-B511FDFBDE99}"/>
              </a:ext>
            </a:extLst>
          </p:cNvPr>
          <p:cNvSpPr txBox="1"/>
          <p:nvPr/>
        </p:nvSpPr>
        <p:spPr>
          <a:xfrm>
            <a:off x="1577715" y="4297296"/>
            <a:ext cx="60935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= ["apple", "banana", "cherry"]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print(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i="0" dirty="0">
              <a:effectLst/>
              <a:latin typeface="Consolas" panose="020B0609020204030204" pitchFamily="49" charset="0"/>
            </a:endParaRPr>
          </a:p>
          <a:p>
            <a:r>
              <a:rPr lang="en-US" b="0" i="0" dirty="0" err="1"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= ["apple", "banana", "cherry", "apple", "cherry"]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print(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1180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F9BF-7637-7CE9-A0EA-ADD97AA8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Lists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10A0F-3595-419A-9844-009013CBADD5}"/>
              </a:ext>
            </a:extLst>
          </p:cNvPr>
          <p:cNvSpPr txBox="1"/>
          <p:nvPr/>
        </p:nvSpPr>
        <p:spPr>
          <a:xfrm>
            <a:off x="2282252" y="1824335"/>
            <a:ext cx="60935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list1 = ["apple", "banana", "cherry"]</a:t>
            </a:r>
          </a:p>
          <a:p>
            <a:r>
              <a:rPr lang="en-IN" dirty="0"/>
              <a:t>list2 = [1, 5, 7, 9, 3]</a:t>
            </a:r>
          </a:p>
          <a:p>
            <a:r>
              <a:rPr lang="en-IN" dirty="0"/>
              <a:t>list3 = [True, False, False]</a:t>
            </a:r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list1 = ["</a:t>
            </a:r>
            <a:r>
              <a:rPr lang="en-US" dirty="0" err="1"/>
              <a:t>abc</a:t>
            </a:r>
            <a:r>
              <a:rPr lang="en-US" dirty="0"/>
              <a:t>", 34, True, 40, "male"]</a:t>
            </a:r>
          </a:p>
          <a:p>
            <a:endParaRPr lang="en-US" dirty="0"/>
          </a:p>
          <a:p>
            <a:r>
              <a:rPr lang="en-US" dirty="0" err="1"/>
              <a:t>thislist</a:t>
            </a:r>
            <a:r>
              <a:rPr lang="en-US" dirty="0"/>
              <a:t> = ["apple", "banana", "cherry"]</a:t>
            </a:r>
          </a:p>
          <a:p>
            <a:r>
              <a:rPr lang="en-US" dirty="0"/>
              <a:t>print(</a:t>
            </a:r>
            <a:r>
              <a:rPr lang="en-US" dirty="0" err="1"/>
              <a:t>thislist</a:t>
            </a:r>
            <a:r>
              <a:rPr lang="en-US" dirty="0"/>
              <a:t>[1])</a:t>
            </a:r>
          </a:p>
          <a:p>
            <a:endParaRPr lang="en-US" dirty="0"/>
          </a:p>
          <a:p>
            <a:r>
              <a:rPr lang="en-US" dirty="0" err="1"/>
              <a:t>thislist</a:t>
            </a:r>
            <a:r>
              <a:rPr lang="en-US" dirty="0"/>
              <a:t> = ["apple", "banana", "cherry"]</a:t>
            </a:r>
          </a:p>
          <a:p>
            <a:r>
              <a:rPr lang="en-US" dirty="0"/>
              <a:t>print(</a:t>
            </a:r>
            <a:r>
              <a:rPr lang="en-US" dirty="0" err="1"/>
              <a:t>thislist</a:t>
            </a:r>
            <a:r>
              <a:rPr lang="en-US" dirty="0"/>
              <a:t>[-1])</a:t>
            </a:r>
          </a:p>
          <a:p>
            <a:endParaRPr lang="en-US" dirty="0"/>
          </a:p>
          <a:p>
            <a:r>
              <a:rPr lang="en-IN" dirty="0" err="1"/>
              <a:t>thislist</a:t>
            </a:r>
            <a:r>
              <a:rPr lang="en-IN" dirty="0"/>
              <a:t> = ["apple", "banana", "cherry", "orange", "kiwi", "melon", "mango"]</a:t>
            </a:r>
          </a:p>
          <a:p>
            <a:r>
              <a:rPr lang="en-IN" dirty="0"/>
              <a:t>print(</a:t>
            </a:r>
            <a:r>
              <a:rPr lang="en-IN" dirty="0" err="1"/>
              <a:t>thislist</a:t>
            </a:r>
            <a:r>
              <a:rPr lang="en-IN" dirty="0"/>
              <a:t>[2:5])</a:t>
            </a:r>
          </a:p>
        </p:txBody>
      </p:sp>
    </p:spTree>
    <p:extLst>
      <p:ext uri="{BB962C8B-B14F-4D97-AF65-F5344CB8AC3E}">
        <p14:creationId xmlns:p14="http://schemas.microsoft.com/office/powerpoint/2010/main" val="80741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F9BF-7637-7CE9-A0EA-ADD97AA8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Tuples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10A0F-3595-419A-9844-009013CBADD5}"/>
              </a:ext>
            </a:extLst>
          </p:cNvPr>
          <p:cNvSpPr txBox="1"/>
          <p:nvPr/>
        </p:nvSpPr>
        <p:spPr>
          <a:xfrm>
            <a:off x="1024128" y="2259049"/>
            <a:ext cx="98737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Tuples are used to store multiple items in a single variable.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Verdan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Tuple is one of 4 built-in data types in Python used to store collections of data, the other 3 are </a:t>
            </a:r>
            <a:r>
              <a:rPr lang="en-US" b="0" i="0" dirty="0">
                <a:effectLst/>
                <a:latin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</a:t>
            </a:r>
            <a:r>
              <a:rPr lang="en-US" b="0" i="0" dirty="0">
                <a:effectLst/>
                <a:latin typeface="Verdana" panose="020B0604030504040204" pitchFamily="34" charset="0"/>
              </a:rPr>
              <a:t>, </a:t>
            </a:r>
            <a:r>
              <a:rPr lang="en-US" b="0" i="0" dirty="0">
                <a:effectLst/>
                <a:latin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</a:t>
            </a:r>
            <a:r>
              <a:rPr lang="en-US" b="0" i="0" dirty="0">
                <a:effectLst/>
                <a:latin typeface="Verdana" panose="020B0604030504040204" pitchFamily="34" charset="0"/>
              </a:rPr>
              <a:t>, and </a:t>
            </a:r>
            <a:r>
              <a:rPr lang="en-US" b="0" i="0" dirty="0">
                <a:effectLst/>
                <a:latin typeface="Verdana" panose="020B06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Dictionary</a:t>
            </a:r>
            <a:r>
              <a:rPr lang="en-US" b="0" i="0" dirty="0">
                <a:effectLst/>
                <a:latin typeface="Verdana" panose="020B0604030504040204" pitchFamily="34" charset="0"/>
              </a:rPr>
              <a:t>, all with different qualities and usage.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Verdan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A tuple is a collection which is ordered and </a:t>
            </a:r>
            <a:r>
              <a:rPr lang="en-US" b="1" i="0" dirty="0">
                <a:effectLst/>
                <a:latin typeface="Verdana" panose="020B0604030504040204" pitchFamily="34" charset="0"/>
              </a:rPr>
              <a:t>unchangeable</a:t>
            </a:r>
            <a:r>
              <a:rPr lang="en-US" b="0" i="0" dirty="0">
                <a:effectLst/>
                <a:latin typeface="Verdana" panose="020B0604030504040204" pitchFamily="34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Verdan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Verdana" panose="020B0604030504040204" pitchFamily="34" charset="0"/>
              </a:rPr>
              <a:t>Tuples are written with round brackets.</a:t>
            </a:r>
          </a:p>
        </p:txBody>
      </p:sp>
    </p:spTree>
    <p:extLst>
      <p:ext uri="{BB962C8B-B14F-4D97-AF65-F5344CB8AC3E}">
        <p14:creationId xmlns:p14="http://schemas.microsoft.com/office/powerpoint/2010/main" val="296806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F9BF-7637-7CE9-A0EA-ADD97AA8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Tuples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10A0F-3595-419A-9844-009013CBADD5}"/>
              </a:ext>
            </a:extLst>
          </p:cNvPr>
          <p:cNvSpPr txBox="1"/>
          <p:nvPr/>
        </p:nvSpPr>
        <p:spPr>
          <a:xfrm>
            <a:off x="1024128" y="2259049"/>
            <a:ext cx="98737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 err="1">
                <a:effectLst/>
                <a:latin typeface="Verdana" panose="020B0604030504040204" pitchFamily="34" charset="0"/>
              </a:rPr>
              <a:t>thistuple</a:t>
            </a:r>
            <a:r>
              <a:rPr lang="en-US" b="0" i="0" dirty="0">
                <a:effectLst/>
                <a:latin typeface="Verdana" panose="020B0604030504040204" pitchFamily="34" charset="0"/>
              </a:rPr>
              <a:t> = ("apple", "banana", "cherry")</a:t>
            </a:r>
          </a:p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print(</a:t>
            </a:r>
            <a:r>
              <a:rPr lang="en-US" b="0" i="0" dirty="0" err="1">
                <a:effectLst/>
                <a:latin typeface="Verdana" panose="020B0604030504040204" pitchFamily="34" charset="0"/>
              </a:rPr>
              <a:t>thistuple</a:t>
            </a:r>
            <a:r>
              <a:rPr lang="en-US" b="0" i="0" dirty="0">
                <a:effectLst/>
                <a:latin typeface="Verdana" panose="020B0604030504040204" pitchFamily="34" charset="0"/>
              </a:rPr>
              <a:t>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55D2676-9E50-01D4-8D94-168152B27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3490956"/>
            <a:ext cx="9218951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Tuple items are ordered, unchangeable, and allow duplicate values.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Tuple items are indexed, the first item has index [0], the second item has index [1] etc.</a:t>
            </a:r>
          </a:p>
        </p:txBody>
      </p:sp>
    </p:spTree>
    <p:extLst>
      <p:ext uri="{BB962C8B-B14F-4D97-AF65-F5344CB8AC3E}">
        <p14:creationId xmlns:p14="http://schemas.microsoft.com/office/powerpoint/2010/main" val="530796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F9BF-7637-7CE9-A0EA-ADD97AA8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E698F-01C8-2EDD-8172-480ACAF27CD3}"/>
              </a:ext>
            </a:extLst>
          </p:cNvPr>
          <p:cNvSpPr txBox="1"/>
          <p:nvPr/>
        </p:nvSpPr>
        <p:spPr>
          <a:xfrm>
            <a:off x="1024128" y="2271090"/>
            <a:ext cx="811612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Sets are used to store multiple items in a single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Set is one of 4 built-in data types in Python used to store collections of data, the other 3 are List, Tuple, and Dictionary,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 set is a collection which is unordered, unchangeable, and unindexed.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1B2319-36B0-5BC8-568B-D1F83292E4A3}"/>
              </a:ext>
            </a:extLst>
          </p:cNvPr>
          <p:cNvSpPr txBox="1"/>
          <p:nvPr/>
        </p:nvSpPr>
        <p:spPr>
          <a:xfrm>
            <a:off x="2597046" y="4930887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effectLst/>
                <a:latin typeface="Consolas" panose="020B0609020204030204" pitchFamily="49" charset="0"/>
              </a:rPr>
              <a:t>thisset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= {"apple", "banana", "cherry"}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print(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thisset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6028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F9BF-7637-7CE9-A0EA-ADD97AA8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E698F-01C8-2EDD-8172-480ACAF27CD3}"/>
              </a:ext>
            </a:extLst>
          </p:cNvPr>
          <p:cNvSpPr txBox="1"/>
          <p:nvPr/>
        </p:nvSpPr>
        <p:spPr>
          <a:xfrm>
            <a:off x="1024128" y="2271090"/>
            <a:ext cx="81161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effectLst/>
                <a:latin typeface="Consolas" panose="020B0609020204030204" pitchFamily="49" charset="0"/>
              </a:rPr>
              <a:t>thisset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= {"apple", "banana", "cherry", True, 1, 2}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print(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thisset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)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44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F9BF-7637-7CE9-A0EA-ADD97AA8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Classes and objects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31CC37-3410-FB31-623E-B7F29008DD50}"/>
              </a:ext>
            </a:extLst>
          </p:cNvPr>
          <p:cNvSpPr txBox="1"/>
          <p:nvPr/>
        </p:nvSpPr>
        <p:spPr>
          <a:xfrm>
            <a:off x="1024128" y="2226120"/>
            <a:ext cx="103384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is an object oriented programming language.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Almost everything in Python is an object, with its properties and methods.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Class is like an object constructor, or a "blueprint" for creating objects.</a:t>
            </a:r>
          </a:p>
          <a:p>
            <a:br>
              <a:rPr lang="en-US" dirty="0"/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F7D4A-87DD-CE21-109D-16B1A25FBC60}"/>
              </a:ext>
            </a:extLst>
          </p:cNvPr>
          <p:cNvSpPr txBox="1"/>
          <p:nvPr/>
        </p:nvSpPr>
        <p:spPr>
          <a:xfrm>
            <a:off x="2357204" y="4398733"/>
            <a:ext cx="7476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a class named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MyClass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with a property named x: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77039F-C8C8-620C-1AA4-AB74190C40B2}"/>
              </a:ext>
            </a:extLst>
          </p:cNvPr>
          <p:cNvSpPr txBox="1"/>
          <p:nvPr/>
        </p:nvSpPr>
        <p:spPr>
          <a:xfrm>
            <a:off x="2357204" y="5125760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x =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5B1FD6-33CC-226B-92FC-8FE7E6FFE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133" y="5972704"/>
            <a:ext cx="2150003" cy="88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84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F9BF-7637-7CE9-A0EA-ADD97AA8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__</a:t>
            </a:r>
            <a:r>
              <a:rPr lang="en-IN" dirty="0" err="1"/>
              <a:t>init</a:t>
            </a:r>
            <a:r>
              <a:rPr lang="en-IN" dirty="0"/>
              <a:t>__()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E2AC1B-9083-FF72-83E5-5EBDB6BBC9CC}"/>
              </a:ext>
            </a:extLst>
          </p:cNvPr>
          <p:cNvSpPr txBox="1"/>
          <p:nvPr/>
        </p:nvSpPr>
        <p:spPr>
          <a:xfrm>
            <a:off x="1304144" y="2084832"/>
            <a:ext cx="101033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 classes have a function called __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init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__(), 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Always executed when the class is being initiated.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DF468E-D645-BE96-119B-2E9664594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879" y="3117047"/>
            <a:ext cx="5078393" cy="299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86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F9BF-7637-7CE9-A0EA-ADD97AA8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INSERT a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072E34-4CF2-70A9-798B-A7D6FC71C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252" y="2095313"/>
            <a:ext cx="7595541" cy="352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88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95A6-E85C-E58B-044C-4E584AA1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String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9439F4-9B90-8FCB-68BC-9194EEF294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2800"/>
            <a:ext cx="994374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Strings in python are surrounded by either single quotation marks, or double quotation marks.</a:t>
            </a:r>
          </a:p>
          <a:p>
            <a:pPr>
              <a:lnSpc>
                <a:spcPct val="100000"/>
              </a:lnSpc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'hello' is the same as "hello".</a:t>
            </a:r>
          </a:p>
          <a:p>
            <a:pPr>
              <a:lnSpc>
                <a:spcPct val="100000"/>
              </a:lnSpc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You can display a string literal with the print() function:</a:t>
            </a:r>
          </a:p>
          <a:p>
            <a:pPr>
              <a:lnSpc>
                <a:spcPct val="100000"/>
              </a:lnSpc>
            </a:pPr>
            <a:endParaRPr lang="en-US" altLang="en-US" sz="18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en-US" sz="18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Example</a:t>
            </a:r>
          </a:p>
          <a:p>
            <a:pPr>
              <a:lnSpc>
                <a:spcPct val="100000"/>
              </a:lnSpc>
            </a:pPr>
            <a:r>
              <a:rPr lang="en-IN" sz="1200" b="0" i="0" dirty="0">
                <a:effectLst/>
                <a:latin typeface="Consolas" panose="020B0609020204030204" pitchFamily="49" charset="0"/>
              </a:rPr>
              <a:t>print("Hello")</a:t>
            </a:r>
            <a:br>
              <a:rPr lang="en-IN" sz="1200" dirty="0"/>
            </a:br>
            <a:r>
              <a:rPr lang="en-IN" sz="1200" b="0" i="0" dirty="0">
                <a:effectLst/>
                <a:latin typeface="Consolas" panose="020B0609020204030204" pitchFamily="49" charset="0"/>
              </a:rPr>
              <a:t>print('Hello')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112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F9BF-7637-7CE9-A0EA-ADD97AA8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Inheritance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85D638-15C1-7294-D576-FA3516C15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567" y="3429000"/>
            <a:ext cx="8061803" cy="31471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BBAA55-BD79-D5DC-70C8-75C22FF3D688}"/>
              </a:ext>
            </a:extLst>
          </p:cNvPr>
          <p:cNvSpPr txBox="1"/>
          <p:nvPr/>
        </p:nvSpPr>
        <p:spPr>
          <a:xfrm>
            <a:off x="1447800" y="1596452"/>
            <a:ext cx="99597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Inheritance allows us to define a class that inherits all the methods and properties from another class.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Parent class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the class being inherited from, also called base class.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Child class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the class that inherits from another class, also called derived class.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1CF958-0B56-2FF2-FFB5-EB11BC7316FC}"/>
              </a:ext>
            </a:extLst>
          </p:cNvPr>
          <p:cNvSpPr txBox="1"/>
          <p:nvPr/>
        </p:nvSpPr>
        <p:spPr>
          <a:xfrm>
            <a:off x="2222292" y="2928224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Create a Parent Class</a:t>
            </a:r>
          </a:p>
        </p:txBody>
      </p:sp>
    </p:spTree>
    <p:extLst>
      <p:ext uri="{BB962C8B-B14F-4D97-AF65-F5344CB8AC3E}">
        <p14:creationId xmlns:p14="http://schemas.microsoft.com/office/powerpoint/2010/main" val="726559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F9BF-7637-7CE9-A0EA-ADD97AA8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Inheritance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C47B9-E3CB-E679-A314-7D4B5B582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256" y="2137153"/>
            <a:ext cx="4766472" cy="1291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F7A889-195E-94F2-D421-7093DF98A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457" y="4023361"/>
            <a:ext cx="6165085" cy="14996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C329E6-0EE3-2E15-4C43-886EB0C92990}"/>
              </a:ext>
            </a:extLst>
          </p:cNvPr>
          <p:cNvSpPr txBox="1"/>
          <p:nvPr/>
        </p:nvSpPr>
        <p:spPr>
          <a:xfrm>
            <a:off x="3721308" y="1655307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Create a c</a:t>
            </a:r>
            <a:r>
              <a:rPr lang="en-IN" b="1" dirty="0">
                <a:solidFill>
                  <a:srgbClr val="000000"/>
                </a:solidFill>
                <a:latin typeface="Segoe UI" panose="020B0502040204020203" pitchFamily="34" charset="0"/>
              </a:rPr>
              <a:t>hild</a:t>
            </a:r>
            <a:r>
              <a:rPr lang="en-IN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1978411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F9BF-7637-7CE9-A0EA-ADD97AA8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Comments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44CAE-E18E-7C33-4552-389917401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108" y="1962348"/>
            <a:ext cx="3645778" cy="9157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C0C5D5-8342-3DDF-949B-D5F02D98D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092" y="3176832"/>
            <a:ext cx="5623431" cy="570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1E90C1-B721-DD7B-10B9-47117C795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092" y="4043973"/>
            <a:ext cx="2934665" cy="12596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7A2668-FA3E-61AB-619B-ABD51CCD9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886" y="3976180"/>
            <a:ext cx="2408974" cy="172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97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F9BF-7637-7CE9-A0EA-ADD97AA8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Numbers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3ACA605-D621-A40A-1A1B-FBA607B37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712" y="1481634"/>
            <a:ext cx="7255239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numeric types in Python: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0A8F45-7BBF-A321-F0CC-614CE1EB3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065" y="3425252"/>
            <a:ext cx="3524204" cy="28546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D4D445-4B60-BF86-14C9-E9D8C62752EA}"/>
              </a:ext>
            </a:extLst>
          </p:cNvPr>
          <p:cNvSpPr txBox="1"/>
          <p:nvPr/>
        </p:nvSpPr>
        <p:spPr>
          <a:xfrm>
            <a:off x="1963712" y="2658084"/>
            <a:ext cx="95787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Int, or integer,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is a whole number, positive or negative, without decimals, of unlimited length.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4040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F9BF-7637-7CE9-A0EA-ADD97AA8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Numbers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6709BA-439A-71C0-802B-F992A2DF4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902" y="2195273"/>
            <a:ext cx="3421572" cy="2577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87D151-3BE8-AC87-615A-EF3247045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252" y="2195273"/>
            <a:ext cx="2335271" cy="25778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9BFA9D-75BC-2AB3-BD87-724E04F6E7B7}"/>
              </a:ext>
            </a:extLst>
          </p:cNvPr>
          <p:cNvSpPr txBox="1"/>
          <p:nvPr/>
        </p:nvSpPr>
        <p:spPr>
          <a:xfrm>
            <a:off x="1852335" y="1623167"/>
            <a:ext cx="9720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Float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or "floating point number" is a number, positive or negative, containing one or more decimals.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B3A62C-54E9-08C4-318D-1381B85D309A}"/>
              </a:ext>
            </a:extLst>
          </p:cNvPr>
          <p:cNvSpPr txBox="1"/>
          <p:nvPr/>
        </p:nvSpPr>
        <p:spPr>
          <a:xfrm>
            <a:off x="1897858" y="4911667"/>
            <a:ext cx="9404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Float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can also be scientific numbers with an "e" to indicate the power of 10.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2053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F9BF-7637-7CE9-A0EA-ADD97AA8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Numbers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FD35BA-0EAB-5EDC-D175-16A0410270CD}"/>
              </a:ext>
            </a:extLst>
          </p:cNvPr>
          <p:cNvSpPr txBox="1"/>
          <p:nvPr/>
        </p:nvSpPr>
        <p:spPr>
          <a:xfrm>
            <a:off x="2627026" y="1548942"/>
            <a:ext cx="8540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Complex numbers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are written with a "j" as the imaginary part: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D4590B-FDE2-C5DB-08C1-B1A48395F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812" y="2084832"/>
            <a:ext cx="3040703" cy="290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43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F9BF-7637-7CE9-A0EA-ADD97AA8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Conversion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4E040-8F65-E6E4-6DAE-D26D5228D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260" y="1750271"/>
            <a:ext cx="3322565" cy="464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97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F9BF-7637-7CE9-A0EA-ADD97AA8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Math module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B69538B-9221-899D-5AC4-B13B60B98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292" y="1905346"/>
            <a:ext cx="9533744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has a built-in module that you can be used for mathematical tasks.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module has a set of methods and constants.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52EA4A-ED42-5948-A2A4-0E0B47C284F3}"/>
              </a:ext>
            </a:extLst>
          </p:cNvPr>
          <p:cNvGraphicFramePr>
            <a:graphicFrameLocks noGrp="1"/>
          </p:cNvGraphicFramePr>
          <p:nvPr/>
        </p:nvGraphicFramePr>
        <p:xfrm>
          <a:off x="1712938" y="3946842"/>
          <a:ext cx="8342262" cy="701040"/>
        </p:xfrm>
        <a:graphic>
          <a:graphicData uri="http://schemas.openxmlformats.org/drawingml/2006/table">
            <a:tbl>
              <a:tblPr/>
              <a:tblGrid>
                <a:gridCol w="4171131">
                  <a:extLst>
                    <a:ext uri="{9D8B030D-6E8A-4147-A177-3AD203B41FA5}">
                      <a16:colId xmlns:a16="http://schemas.microsoft.com/office/drawing/2014/main" val="1034198772"/>
                    </a:ext>
                  </a:extLst>
                </a:gridCol>
                <a:gridCol w="4171131">
                  <a:extLst>
                    <a:ext uri="{9D8B030D-6E8A-4147-A177-3AD203B41FA5}">
                      <a16:colId xmlns:a16="http://schemas.microsoft.com/office/drawing/2014/main" val="4040622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hlinkClick r:id="rId2"/>
                        </a:rPr>
                        <a:t>math.floor()</a:t>
                      </a:r>
                      <a:endParaRPr lang="en-IN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Rounds a number down to the nearest integer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54945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CF2012-912C-CF39-186D-0206ADFBB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974983"/>
              </p:ext>
            </p:extLst>
          </p:nvPr>
        </p:nvGraphicFramePr>
        <p:xfrm>
          <a:off x="1712938" y="4548915"/>
          <a:ext cx="8342262" cy="426720"/>
        </p:xfrm>
        <a:graphic>
          <a:graphicData uri="http://schemas.openxmlformats.org/drawingml/2006/table">
            <a:tbl>
              <a:tblPr/>
              <a:tblGrid>
                <a:gridCol w="4171131">
                  <a:extLst>
                    <a:ext uri="{9D8B030D-6E8A-4147-A177-3AD203B41FA5}">
                      <a16:colId xmlns:a16="http://schemas.microsoft.com/office/drawing/2014/main" val="3311070356"/>
                    </a:ext>
                  </a:extLst>
                </a:gridCol>
                <a:gridCol w="4171131">
                  <a:extLst>
                    <a:ext uri="{9D8B030D-6E8A-4147-A177-3AD203B41FA5}">
                      <a16:colId xmlns:a16="http://schemas.microsoft.com/office/drawing/2014/main" val="405373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hlinkClick r:id="rId3"/>
                        </a:rPr>
                        <a:t>math.fmod()</a:t>
                      </a:r>
                      <a:endParaRPr lang="en-IN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the remainder of x/y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8005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F477E6-2CA3-5093-862C-295A32CD3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348383"/>
              </p:ext>
            </p:extLst>
          </p:nvPr>
        </p:nvGraphicFramePr>
        <p:xfrm>
          <a:off x="1712938" y="4939219"/>
          <a:ext cx="8342262" cy="426720"/>
        </p:xfrm>
        <a:graphic>
          <a:graphicData uri="http://schemas.openxmlformats.org/drawingml/2006/table">
            <a:tbl>
              <a:tblPr/>
              <a:tblGrid>
                <a:gridCol w="4171131">
                  <a:extLst>
                    <a:ext uri="{9D8B030D-6E8A-4147-A177-3AD203B41FA5}">
                      <a16:colId xmlns:a16="http://schemas.microsoft.com/office/drawing/2014/main" val="2062748925"/>
                    </a:ext>
                  </a:extLst>
                </a:gridCol>
                <a:gridCol w="4171131">
                  <a:extLst>
                    <a:ext uri="{9D8B030D-6E8A-4147-A177-3AD203B41FA5}">
                      <a16:colId xmlns:a16="http://schemas.microsoft.com/office/drawing/2014/main" val="39448650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hlinkClick r:id="rId4"/>
                        </a:rPr>
                        <a:t>math.gamma()</a:t>
                      </a:r>
                      <a:endParaRPr lang="en-IN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the gamma function at 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50105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AEF83EA-1AED-7CEF-4010-F2ED8499A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392744"/>
              </p:ext>
            </p:extLst>
          </p:nvPr>
        </p:nvGraphicFramePr>
        <p:xfrm>
          <a:off x="1712938" y="5323133"/>
          <a:ext cx="8342262" cy="426720"/>
        </p:xfrm>
        <a:graphic>
          <a:graphicData uri="http://schemas.openxmlformats.org/drawingml/2006/table">
            <a:tbl>
              <a:tblPr/>
              <a:tblGrid>
                <a:gridCol w="4171131">
                  <a:extLst>
                    <a:ext uri="{9D8B030D-6E8A-4147-A177-3AD203B41FA5}">
                      <a16:colId xmlns:a16="http://schemas.microsoft.com/office/drawing/2014/main" val="4028525883"/>
                    </a:ext>
                  </a:extLst>
                </a:gridCol>
                <a:gridCol w="4171131">
                  <a:extLst>
                    <a:ext uri="{9D8B030D-6E8A-4147-A177-3AD203B41FA5}">
                      <a16:colId xmlns:a16="http://schemas.microsoft.com/office/drawing/2014/main" val="324762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hlinkClick r:id="rId5"/>
                        </a:rPr>
                        <a:t>math.ceil()</a:t>
                      </a:r>
                      <a:endParaRPr lang="en-IN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Rounds a number up to the nearest integer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29063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494BFEF-819B-5C3A-EB8A-39F7CBE2C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790952"/>
              </p:ext>
            </p:extLst>
          </p:nvPr>
        </p:nvGraphicFramePr>
        <p:xfrm>
          <a:off x="1712938" y="5846064"/>
          <a:ext cx="8342262" cy="426720"/>
        </p:xfrm>
        <a:graphic>
          <a:graphicData uri="http://schemas.openxmlformats.org/drawingml/2006/table">
            <a:tbl>
              <a:tblPr/>
              <a:tblGrid>
                <a:gridCol w="4171131">
                  <a:extLst>
                    <a:ext uri="{9D8B030D-6E8A-4147-A177-3AD203B41FA5}">
                      <a16:colId xmlns:a16="http://schemas.microsoft.com/office/drawing/2014/main" val="3429258777"/>
                    </a:ext>
                  </a:extLst>
                </a:gridCol>
                <a:gridCol w="4171131">
                  <a:extLst>
                    <a:ext uri="{9D8B030D-6E8A-4147-A177-3AD203B41FA5}">
                      <a16:colId xmlns:a16="http://schemas.microsoft.com/office/drawing/2014/main" val="28725037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hlinkClick r:id="rId6"/>
                        </a:rPr>
                        <a:t>math.log10()</a:t>
                      </a:r>
                      <a:endParaRPr lang="en-IN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the base-10 logarithm of x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573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687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F9BF-7637-7CE9-A0EA-ADD97AA8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Composition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8FF2EB5-C656-FFEC-CFF9-0D536746E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8" y="1880593"/>
            <a:ext cx="9355446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Composition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concept that models a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 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relationship.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enables creating complex types by combining objects of other types.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a class Composite can contain an object of another class Component.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relationship means that a Composite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 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Component.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CF3A8-E423-BB2A-09FD-54EE8EB52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496" y="3380209"/>
            <a:ext cx="2695951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9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95A6-E85C-E58B-044C-4E584AA1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975" y="196602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String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9439F4-9B90-8FCB-68BC-9194EEF294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94847" y="1029087"/>
            <a:ext cx="9818178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Assigning a string to a variable is done with the variable name followed by an equal sign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and the string</a:t>
            </a:r>
          </a:p>
          <a:p>
            <a:pPr>
              <a:lnSpc>
                <a:spcPct val="100000"/>
              </a:lnSpc>
            </a:pPr>
            <a:endParaRPr lang="en-US" altLang="en-US" sz="18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a = "Hello"</a:t>
            </a:r>
          </a:p>
          <a:p>
            <a:pPr>
              <a:lnSpc>
                <a:spcPct val="100000"/>
              </a:lnSpc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print(a)</a:t>
            </a:r>
          </a:p>
          <a:p>
            <a:pPr>
              <a:lnSpc>
                <a:spcPct val="100000"/>
              </a:lnSpc>
            </a:pPr>
            <a:endParaRPr lang="en-US" altLang="en-US" sz="18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en-US" sz="18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1800" dirty="0">
                <a:cs typeface="Arial" panose="020B0604020202020204" pitchFamily="34" charset="0"/>
              </a:rPr>
              <a:t>You can assign a multiline string to a variable by using three quotes, double or single:</a:t>
            </a:r>
          </a:p>
          <a:p>
            <a:pPr>
              <a:lnSpc>
                <a:spcPct val="100000"/>
              </a:lnSpc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en-US" sz="1800" dirty="0"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a = """Lorem ipsum dolor sit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amet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consectetur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adipiscing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elit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         sed do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eiusmod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tempor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incididunt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labore et dolore magna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aliqua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."“"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print(a)																																					</a:t>
            </a:r>
          </a:p>
        </p:txBody>
      </p:sp>
    </p:spTree>
    <p:extLst>
      <p:ext uri="{BB962C8B-B14F-4D97-AF65-F5344CB8AC3E}">
        <p14:creationId xmlns:p14="http://schemas.microsoft.com/office/powerpoint/2010/main" val="334940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0993-CB65-E5C3-D328-68828CA2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E8340-8741-4BEE-3C78-C36526B2D81B}"/>
              </a:ext>
            </a:extLst>
          </p:cNvPr>
          <p:cNvSpPr txBox="1"/>
          <p:nvPr/>
        </p:nvSpPr>
        <p:spPr>
          <a:xfrm>
            <a:off x="1224366" y="2071322"/>
            <a:ext cx="96089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strings in Python are arrays of bytes representing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unicode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characters.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However, Python does not have a character data type, a single character is simply a string with a length of 1.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Square brackets can be used to access elements of the string.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B08C8F-9D35-9D63-0F9C-CD2270161BA6}"/>
              </a:ext>
            </a:extLst>
          </p:cNvPr>
          <p:cNvSpPr txBox="1"/>
          <p:nvPr/>
        </p:nvSpPr>
        <p:spPr>
          <a:xfrm>
            <a:off x="1565329" y="3822631"/>
            <a:ext cx="66061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a = "Hello, World!"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print(a[1])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The </a:t>
            </a:r>
            <a:r>
              <a:rPr lang="en-US" dirty="0" err="1"/>
              <a:t>len</a:t>
            </a:r>
            <a:r>
              <a:rPr lang="en-US" dirty="0"/>
              <a:t>() function returns the length of a string:</a:t>
            </a:r>
          </a:p>
          <a:p>
            <a:endParaRPr lang="en-US" dirty="0"/>
          </a:p>
          <a:p>
            <a:r>
              <a:rPr lang="en-US" dirty="0"/>
              <a:t>a = "Hello, World!"</a:t>
            </a:r>
          </a:p>
          <a:p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(a))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57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0993-CB65-E5C3-D328-68828CA2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Check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E8340-8741-4BEE-3C78-C36526B2D81B}"/>
              </a:ext>
            </a:extLst>
          </p:cNvPr>
          <p:cNvSpPr txBox="1"/>
          <p:nvPr/>
        </p:nvSpPr>
        <p:spPr>
          <a:xfrm>
            <a:off x="1134425" y="1576647"/>
            <a:ext cx="960894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Check if "free" is present in the following text: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txt = "The best things in life are free!"</a:t>
            </a:r>
            <a:b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print("free" in txt)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Check if "expensive" is NOT present in the following text: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txt = "The best things in life are free!"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print("expensive" not in txt)</a:t>
            </a:r>
          </a:p>
        </p:txBody>
      </p:sp>
    </p:spTree>
    <p:extLst>
      <p:ext uri="{BB962C8B-B14F-4D97-AF65-F5344CB8AC3E}">
        <p14:creationId xmlns:p14="http://schemas.microsoft.com/office/powerpoint/2010/main" val="457119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F9BF-7637-7CE9-A0EA-ADD97AA8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Dictionary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E6D98-9F50-5064-2B67-88D402517FA5}"/>
              </a:ext>
            </a:extLst>
          </p:cNvPr>
          <p:cNvSpPr txBox="1"/>
          <p:nvPr/>
        </p:nvSpPr>
        <p:spPr>
          <a:xfrm>
            <a:off x="1171731" y="1558978"/>
            <a:ext cx="984853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Dictionaries are used to store data values in </a:t>
            </a:r>
            <a:r>
              <a:rPr lang="en-US" dirty="0" err="1"/>
              <a:t>key:value</a:t>
            </a:r>
            <a:r>
              <a:rPr lang="en-US" dirty="0"/>
              <a:t> pairs.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dictionary is a collection which is ordered, changeable and do not allow duplicates.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Dictionaries are written with curly brackets, and have keys and values: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thisdict</a:t>
            </a:r>
            <a:r>
              <a:rPr lang="en-US" dirty="0"/>
              <a:t> = {</a:t>
            </a:r>
          </a:p>
          <a:p>
            <a:r>
              <a:rPr lang="en-US" dirty="0"/>
              <a:t>  "brand": "Ford",</a:t>
            </a:r>
          </a:p>
          <a:p>
            <a:r>
              <a:rPr lang="en-US" dirty="0"/>
              <a:t>  "model": "Mustang",</a:t>
            </a:r>
          </a:p>
          <a:p>
            <a:r>
              <a:rPr lang="en-US" dirty="0"/>
              <a:t>  "year": 1964</a:t>
            </a:r>
          </a:p>
          <a:p>
            <a:r>
              <a:rPr lang="en-US" dirty="0"/>
              <a:t>             }</a:t>
            </a:r>
          </a:p>
          <a:p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677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F9BF-7637-7CE9-A0EA-ADD97AA8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Dictionary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E6D98-9F50-5064-2B67-88D402517FA5}"/>
              </a:ext>
            </a:extLst>
          </p:cNvPr>
          <p:cNvSpPr txBox="1"/>
          <p:nvPr/>
        </p:nvSpPr>
        <p:spPr>
          <a:xfrm>
            <a:off x="1171731" y="1558978"/>
            <a:ext cx="98485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thisdict</a:t>
            </a:r>
            <a:r>
              <a:rPr lang="en-US" dirty="0"/>
              <a:t> = {</a:t>
            </a:r>
          </a:p>
          <a:p>
            <a:r>
              <a:rPr lang="en-US" dirty="0"/>
              <a:t>  "brand": "Ford",</a:t>
            </a:r>
          </a:p>
          <a:p>
            <a:r>
              <a:rPr lang="en-US" dirty="0"/>
              <a:t>  "model": "Mustang",</a:t>
            </a:r>
          </a:p>
          <a:p>
            <a:r>
              <a:rPr lang="en-US" dirty="0"/>
              <a:t>  "year": 1964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   print(</a:t>
            </a:r>
            <a:r>
              <a:rPr lang="en-US" dirty="0" err="1"/>
              <a:t>thisdict</a:t>
            </a:r>
            <a:r>
              <a:rPr lang="en-US" dirty="0"/>
              <a:t>["brand"])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6256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F9BF-7637-7CE9-A0EA-ADD97AA8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Ordered and  Changeable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E6D98-9F50-5064-2B67-88D402517FA5}"/>
              </a:ext>
            </a:extLst>
          </p:cNvPr>
          <p:cNvSpPr txBox="1"/>
          <p:nvPr/>
        </p:nvSpPr>
        <p:spPr>
          <a:xfrm>
            <a:off x="1171731" y="1558978"/>
            <a:ext cx="984853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When we say that dictionaries are ordered, it means that the items have a defined order, and that order will not change.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Unordered means that the items does not have a defined order, you cannot refer to an item by using an index.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Dictionaries are changeable, meaning that we can change, add or remove items after the dictionary has been created.</a:t>
            </a:r>
          </a:p>
          <a:p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327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F9BF-7637-7CE9-A0EA-ADD97AA8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Duplicates Not Allowed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E6D98-9F50-5064-2B67-88D402517FA5}"/>
              </a:ext>
            </a:extLst>
          </p:cNvPr>
          <p:cNvSpPr txBox="1"/>
          <p:nvPr/>
        </p:nvSpPr>
        <p:spPr>
          <a:xfrm>
            <a:off x="1171731" y="1558978"/>
            <a:ext cx="9848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Dictionaries cannot have two items with the same key: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D3E45-2AAA-8C7C-B7C8-A0F873B82990}"/>
              </a:ext>
            </a:extLst>
          </p:cNvPr>
          <p:cNvSpPr txBox="1"/>
          <p:nvPr/>
        </p:nvSpPr>
        <p:spPr>
          <a:xfrm>
            <a:off x="3046751" y="2409590"/>
            <a:ext cx="60935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thisdict</a:t>
            </a:r>
            <a:r>
              <a:rPr lang="en-US" dirty="0"/>
              <a:t> = {</a:t>
            </a:r>
          </a:p>
          <a:p>
            <a:r>
              <a:rPr lang="en-US" dirty="0"/>
              <a:t>  "brand": "Ford",</a:t>
            </a:r>
          </a:p>
          <a:p>
            <a:r>
              <a:rPr lang="en-US" dirty="0"/>
              <a:t>  "model": "Mustang",</a:t>
            </a:r>
          </a:p>
          <a:p>
            <a:r>
              <a:rPr lang="en-US" dirty="0"/>
              <a:t>  "year": 1964,</a:t>
            </a:r>
          </a:p>
          <a:p>
            <a:r>
              <a:rPr lang="en-US" dirty="0"/>
              <a:t>  "year": 2020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726EDD-1F5C-06A7-7DFF-B2216428AA88}"/>
              </a:ext>
            </a:extLst>
          </p:cNvPr>
          <p:cNvSpPr txBox="1"/>
          <p:nvPr/>
        </p:nvSpPr>
        <p:spPr>
          <a:xfrm>
            <a:off x="1307892" y="5291527"/>
            <a:ext cx="6093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Duplicate values will overwrite existing values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IN" dirty="0"/>
              <a:t>print(</a:t>
            </a:r>
            <a:r>
              <a:rPr lang="en-IN" dirty="0" err="1"/>
              <a:t>len</a:t>
            </a:r>
            <a:r>
              <a:rPr lang="en-IN" dirty="0"/>
              <a:t>(</a:t>
            </a:r>
            <a:r>
              <a:rPr lang="en-IN" dirty="0" err="1"/>
              <a:t>thisdict</a:t>
            </a:r>
            <a:r>
              <a:rPr lang="en-IN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133864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1859</TotalTime>
  <Words>1416</Words>
  <Application>Microsoft Office PowerPoint</Application>
  <PresentationFormat>Widescreen</PresentationFormat>
  <Paragraphs>195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Consolas</vt:lpstr>
      <vt:lpstr>Segoe UI</vt:lpstr>
      <vt:lpstr>Times New Roman</vt:lpstr>
      <vt:lpstr>Tw Cen MT</vt:lpstr>
      <vt:lpstr>Tw Cen MT Condensed</vt:lpstr>
      <vt:lpstr>Verdana</vt:lpstr>
      <vt:lpstr>Wingdings 3</vt:lpstr>
      <vt:lpstr>Integral</vt:lpstr>
      <vt:lpstr>Unit 3</vt:lpstr>
      <vt:lpstr>String</vt:lpstr>
      <vt:lpstr>String</vt:lpstr>
      <vt:lpstr>String</vt:lpstr>
      <vt:lpstr>Check String</vt:lpstr>
      <vt:lpstr>Dictionary</vt:lpstr>
      <vt:lpstr>Dictionary</vt:lpstr>
      <vt:lpstr>Ordered and  Changeable</vt:lpstr>
      <vt:lpstr>Duplicates Not Allowed</vt:lpstr>
      <vt:lpstr>Lists</vt:lpstr>
      <vt:lpstr>Lists</vt:lpstr>
      <vt:lpstr>Lists</vt:lpstr>
      <vt:lpstr>Tuples</vt:lpstr>
      <vt:lpstr>Tuples</vt:lpstr>
      <vt:lpstr>SETS</vt:lpstr>
      <vt:lpstr>SETS</vt:lpstr>
      <vt:lpstr>Classes and objects</vt:lpstr>
      <vt:lpstr>__init__() Function</vt:lpstr>
      <vt:lpstr>INSERT a Function</vt:lpstr>
      <vt:lpstr>Inheritance</vt:lpstr>
      <vt:lpstr>Inheritance</vt:lpstr>
      <vt:lpstr>Comments</vt:lpstr>
      <vt:lpstr>Numbers</vt:lpstr>
      <vt:lpstr>Numbers</vt:lpstr>
      <vt:lpstr>Numbers</vt:lpstr>
      <vt:lpstr>Conversion</vt:lpstr>
      <vt:lpstr>Math module</vt:lpstr>
      <vt:lpstr>Composition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</dc:title>
  <dc:creator>panem.charan@gmail.com</dc:creator>
  <cp:lastModifiedBy>Charanarur Panem</cp:lastModifiedBy>
  <cp:revision>10</cp:revision>
  <dcterms:created xsi:type="dcterms:W3CDTF">2023-10-19T04:43:14Z</dcterms:created>
  <dcterms:modified xsi:type="dcterms:W3CDTF">2023-12-01T12:20:24Z</dcterms:modified>
</cp:coreProperties>
</file>