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43" r:id="rId1"/>
  </p:sldMasterIdLst>
  <p:sldIdLst>
    <p:sldId id="256" r:id="rId2"/>
    <p:sldId id="258" r:id="rId3"/>
    <p:sldId id="259" r:id="rId4"/>
    <p:sldId id="260" r:id="rId5"/>
    <p:sldId id="261" r:id="rId6"/>
    <p:sldId id="262" r:id="rId7"/>
    <p:sldId id="283" r:id="rId8"/>
    <p:sldId id="284" r:id="rId9"/>
    <p:sldId id="285" r:id="rId10"/>
    <p:sldId id="286" r:id="rId11"/>
    <p:sldId id="287" r:id="rId12"/>
    <p:sldId id="288" r:id="rId13"/>
    <p:sldId id="289" r:id="rId14"/>
    <p:sldId id="290" r:id="rId15"/>
    <p:sldId id="291" r:id="rId16"/>
    <p:sldId id="295" r:id="rId17"/>
    <p:sldId id="292" r:id="rId18"/>
    <p:sldId id="293" r:id="rId19"/>
    <p:sldId id="294" r:id="rId20"/>
    <p:sldId id="266" r:id="rId21"/>
    <p:sldId id="267"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89" autoAdjust="0"/>
    <p:restoredTop sz="94384" autoAdjust="0"/>
  </p:normalViewPr>
  <p:slideViewPr>
    <p:cSldViewPr snapToGrid="0">
      <p:cViewPr varScale="1">
        <p:scale>
          <a:sx n="45" d="100"/>
          <a:sy n="45" d="100"/>
        </p:scale>
        <p:origin x="930"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presProps" Target="presProps.xml" /><Relationship Id="rId40"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5B5137-CB30-4C48-A574-1EA8A1BC256D}" type="datetimeFigureOut">
              <a:rPr lang="en-GB" smtClean="0"/>
              <a:t>27/12/2021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1BBFF4-1B81-4B1B-B917-36D4B28BC770}" type="slidenum">
              <a:rPr lang="en-GB" smtClean="0"/>
              <a:t>‹#›</a:t>
            </a:fld>
            <a:endParaRPr lang="en-GB"/>
          </a:p>
        </p:txBody>
      </p:sp>
    </p:spTree>
    <p:extLst>
      <p:ext uri="{BB962C8B-B14F-4D97-AF65-F5344CB8AC3E}">
        <p14:creationId xmlns:p14="http://schemas.microsoft.com/office/powerpoint/2010/main" val="3145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5B5137-CB30-4C48-A574-1EA8A1BC256D}" type="datetimeFigureOut">
              <a:rPr lang="en-GB" smtClean="0"/>
              <a:t>27/12/2021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1BBFF4-1B81-4B1B-B917-36D4B28BC770}" type="slidenum">
              <a:rPr lang="en-GB" smtClean="0"/>
              <a:t>‹#›</a:t>
            </a:fld>
            <a:endParaRPr lang="en-GB"/>
          </a:p>
        </p:txBody>
      </p:sp>
    </p:spTree>
    <p:extLst>
      <p:ext uri="{BB962C8B-B14F-4D97-AF65-F5344CB8AC3E}">
        <p14:creationId xmlns:p14="http://schemas.microsoft.com/office/powerpoint/2010/main" val="2862773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5B5137-CB30-4C48-A574-1EA8A1BC256D}" type="datetimeFigureOut">
              <a:rPr lang="en-GB" smtClean="0"/>
              <a:t>27/12/2021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1BBFF4-1B81-4B1B-B917-36D4B28BC770}" type="slidenum">
              <a:rPr lang="en-GB" smtClean="0"/>
              <a:t>‹#›</a:t>
            </a:fld>
            <a:endParaRPr lang="en-GB"/>
          </a:p>
        </p:txBody>
      </p:sp>
    </p:spTree>
    <p:extLst>
      <p:ext uri="{BB962C8B-B14F-4D97-AF65-F5344CB8AC3E}">
        <p14:creationId xmlns:p14="http://schemas.microsoft.com/office/powerpoint/2010/main" val="2431335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25B5137-CB30-4C48-A574-1EA8A1BC256D}" type="datetimeFigureOut">
              <a:rPr lang="en-GB" smtClean="0"/>
              <a:t>27/12/2021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1BBFF4-1B81-4B1B-B917-36D4B28BC770}"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2423410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B5137-CB30-4C48-A574-1EA8A1BC256D}" type="datetimeFigureOut">
              <a:rPr lang="en-GB" smtClean="0"/>
              <a:t>27/12/2021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1BBFF4-1B81-4B1B-B917-36D4B28BC770}" type="slidenum">
              <a:rPr lang="en-GB" smtClean="0"/>
              <a:t>‹#›</a:t>
            </a:fld>
            <a:endParaRPr lang="en-GB"/>
          </a:p>
        </p:txBody>
      </p:sp>
    </p:spTree>
    <p:extLst>
      <p:ext uri="{BB962C8B-B14F-4D97-AF65-F5344CB8AC3E}">
        <p14:creationId xmlns:p14="http://schemas.microsoft.com/office/powerpoint/2010/main" val="1174820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5B5137-CB30-4C48-A574-1EA8A1BC256D}" type="datetimeFigureOut">
              <a:rPr lang="en-GB" smtClean="0"/>
              <a:t>27/12/2021</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1BBFF4-1B81-4B1B-B917-36D4B28BC770}" type="slidenum">
              <a:rPr lang="en-GB" smtClean="0"/>
              <a:t>‹#›</a:t>
            </a:fld>
            <a:endParaRPr lang="en-GB"/>
          </a:p>
        </p:txBody>
      </p:sp>
    </p:spTree>
    <p:extLst>
      <p:ext uri="{BB962C8B-B14F-4D97-AF65-F5344CB8AC3E}">
        <p14:creationId xmlns:p14="http://schemas.microsoft.com/office/powerpoint/2010/main" val="2455313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25B5137-CB30-4C48-A574-1EA8A1BC256D}" type="datetimeFigureOut">
              <a:rPr lang="en-GB" smtClean="0"/>
              <a:t>27/12/2021</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1BBFF4-1B81-4B1B-B917-36D4B28BC770}" type="slidenum">
              <a:rPr lang="en-GB" smtClean="0"/>
              <a:t>‹#›</a:t>
            </a:fld>
            <a:endParaRPr lang="en-GB"/>
          </a:p>
        </p:txBody>
      </p:sp>
    </p:spTree>
    <p:extLst>
      <p:ext uri="{BB962C8B-B14F-4D97-AF65-F5344CB8AC3E}">
        <p14:creationId xmlns:p14="http://schemas.microsoft.com/office/powerpoint/2010/main" val="27846073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B5137-CB30-4C48-A574-1EA8A1BC256D}" type="datetimeFigureOut">
              <a:rPr lang="en-GB" smtClean="0"/>
              <a:t>27/12/2021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1BBFF4-1B81-4B1B-B917-36D4B28BC770}" type="slidenum">
              <a:rPr lang="en-GB" smtClean="0"/>
              <a:t>‹#›</a:t>
            </a:fld>
            <a:endParaRPr lang="en-GB"/>
          </a:p>
        </p:txBody>
      </p:sp>
    </p:spTree>
    <p:extLst>
      <p:ext uri="{BB962C8B-B14F-4D97-AF65-F5344CB8AC3E}">
        <p14:creationId xmlns:p14="http://schemas.microsoft.com/office/powerpoint/2010/main" val="4069037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5B5137-CB30-4C48-A574-1EA8A1BC256D}" type="datetimeFigureOut">
              <a:rPr lang="en-GB" smtClean="0"/>
              <a:t>27/12/2021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1BBFF4-1B81-4B1B-B917-36D4B28BC770}" type="slidenum">
              <a:rPr lang="en-GB" smtClean="0"/>
              <a:t>‹#›</a:t>
            </a:fld>
            <a:endParaRPr lang="en-GB"/>
          </a:p>
        </p:txBody>
      </p:sp>
    </p:spTree>
    <p:extLst>
      <p:ext uri="{BB962C8B-B14F-4D97-AF65-F5344CB8AC3E}">
        <p14:creationId xmlns:p14="http://schemas.microsoft.com/office/powerpoint/2010/main" val="3841413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25B5137-CB30-4C48-A574-1EA8A1BC256D}" type="datetimeFigureOut">
              <a:rPr lang="en-GB" smtClean="0"/>
              <a:t>27/12/2021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1BBFF4-1B81-4B1B-B917-36D4B28BC770}" type="slidenum">
              <a:rPr lang="en-GB" smtClean="0"/>
              <a:t>‹#›</a:t>
            </a:fld>
            <a:endParaRPr lang="en-GB"/>
          </a:p>
        </p:txBody>
      </p:sp>
    </p:spTree>
    <p:extLst>
      <p:ext uri="{BB962C8B-B14F-4D97-AF65-F5344CB8AC3E}">
        <p14:creationId xmlns:p14="http://schemas.microsoft.com/office/powerpoint/2010/main" val="3837680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5B5137-CB30-4C48-A574-1EA8A1BC256D}" type="datetimeFigureOut">
              <a:rPr lang="en-GB" smtClean="0"/>
              <a:t>27/12/2021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D1BBFF4-1B81-4B1B-B917-36D4B28BC770}" type="slidenum">
              <a:rPr lang="en-GB" smtClean="0"/>
              <a:t>‹#›</a:t>
            </a:fld>
            <a:endParaRPr lang="en-GB"/>
          </a:p>
        </p:txBody>
      </p:sp>
    </p:spTree>
    <p:extLst>
      <p:ext uri="{BB962C8B-B14F-4D97-AF65-F5344CB8AC3E}">
        <p14:creationId xmlns:p14="http://schemas.microsoft.com/office/powerpoint/2010/main" val="1689246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5B5137-CB30-4C48-A574-1EA8A1BC256D}" type="datetimeFigureOut">
              <a:rPr lang="en-GB" smtClean="0"/>
              <a:t>27/12/2021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1BBFF4-1B81-4B1B-B917-36D4B28BC770}" type="slidenum">
              <a:rPr lang="en-GB" smtClean="0"/>
              <a:t>‹#›</a:t>
            </a:fld>
            <a:endParaRPr lang="en-GB"/>
          </a:p>
        </p:txBody>
      </p:sp>
    </p:spTree>
    <p:extLst>
      <p:ext uri="{BB962C8B-B14F-4D97-AF65-F5344CB8AC3E}">
        <p14:creationId xmlns:p14="http://schemas.microsoft.com/office/powerpoint/2010/main" val="4222113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5B5137-CB30-4C48-A574-1EA8A1BC256D}" type="datetimeFigureOut">
              <a:rPr lang="en-GB" smtClean="0"/>
              <a:t>27/12/2021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D1BBFF4-1B81-4B1B-B917-36D4B28BC770}" type="slidenum">
              <a:rPr lang="en-GB" smtClean="0"/>
              <a:t>‹#›</a:t>
            </a:fld>
            <a:endParaRPr lang="en-GB"/>
          </a:p>
        </p:txBody>
      </p:sp>
    </p:spTree>
    <p:extLst>
      <p:ext uri="{BB962C8B-B14F-4D97-AF65-F5344CB8AC3E}">
        <p14:creationId xmlns:p14="http://schemas.microsoft.com/office/powerpoint/2010/main" val="100251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25B5137-CB30-4C48-A574-1EA8A1BC256D}" type="datetimeFigureOut">
              <a:rPr lang="en-GB" smtClean="0"/>
              <a:t>27/12/2021</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0D1BBFF4-1B81-4B1B-B917-36D4B28BC770}" type="slidenum">
              <a:rPr lang="en-GB" smtClean="0"/>
              <a:t>‹#›</a:t>
            </a:fld>
            <a:endParaRPr lang="en-GB"/>
          </a:p>
        </p:txBody>
      </p:sp>
    </p:spTree>
    <p:extLst>
      <p:ext uri="{BB962C8B-B14F-4D97-AF65-F5344CB8AC3E}">
        <p14:creationId xmlns:p14="http://schemas.microsoft.com/office/powerpoint/2010/main" val="617136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25B5137-CB30-4C48-A574-1EA8A1BC256D}" type="datetimeFigureOut">
              <a:rPr lang="en-GB" smtClean="0"/>
              <a:t>27/12/2021</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0D1BBFF4-1B81-4B1B-B917-36D4B28BC770}" type="slidenum">
              <a:rPr lang="en-GB" smtClean="0"/>
              <a:t>‹#›</a:t>
            </a:fld>
            <a:endParaRPr lang="en-GB"/>
          </a:p>
        </p:txBody>
      </p:sp>
    </p:spTree>
    <p:extLst>
      <p:ext uri="{BB962C8B-B14F-4D97-AF65-F5344CB8AC3E}">
        <p14:creationId xmlns:p14="http://schemas.microsoft.com/office/powerpoint/2010/main" val="1632854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25B5137-CB30-4C48-A574-1EA8A1BC256D}" type="datetimeFigureOut">
              <a:rPr lang="en-GB" smtClean="0"/>
              <a:t>27/12/2021</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0D1BBFF4-1B81-4B1B-B917-36D4B28BC770}" type="slidenum">
              <a:rPr lang="en-GB" smtClean="0"/>
              <a:t>‹#›</a:t>
            </a:fld>
            <a:endParaRPr lang="en-GB"/>
          </a:p>
        </p:txBody>
      </p:sp>
    </p:spTree>
    <p:extLst>
      <p:ext uri="{BB962C8B-B14F-4D97-AF65-F5344CB8AC3E}">
        <p14:creationId xmlns:p14="http://schemas.microsoft.com/office/powerpoint/2010/main" val="3959597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5B5137-CB30-4C48-A574-1EA8A1BC256D}" type="datetimeFigureOut">
              <a:rPr lang="en-GB" smtClean="0"/>
              <a:t>27/12/2021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D1BBFF4-1B81-4B1B-B917-36D4B28BC770}" type="slidenum">
              <a:rPr lang="en-GB" smtClean="0"/>
              <a:t>‹#›</a:t>
            </a:fld>
            <a:endParaRPr lang="en-GB"/>
          </a:p>
        </p:txBody>
      </p:sp>
    </p:spTree>
    <p:extLst>
      <p:ext uri="{BB962C8B-B14F-4D97-AF65-F5344CB8AC3E}">
        <p14:creationId xmlns:p14="http://schemas.microsoft.com/office/powerpoint/2010/main" val="2049054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25B5137-CB30-4C48-A574-1EA8A1BC256D}" type="datetimeFigureOut">
              <a:rPr lang="en-GB" smtClean="0"/>
              <a:t>27/12/2021</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D1BBFF4-1B81-4B1B-B917-36D4B28BC770}" type="slidenum">
              <a:rPr lang="en-GB" smtClean="0"/>
              <a:t>‹#›</a:t>
            </a:fld>
            <a:endParaRPr lang="en-GB"/>
          </a:p>
        </p:txBody>
      </p:sp>
    </p:spTree>
    <p:extLst>
      <p:ext uri="{BB962C8B-B14F-4D97-AF65-F5344CB8AC3E}">
        <p14:creationId xmlns:p14="http://schemas.microsoft.com/office/powerpoint/2010/main" val="1858454492"/>
      </p:ext>
    </p:extLst>
  </p:cSld>
  <p:clrMap bg1="dk1" tx1="lt1" bg2="dk2" tx2="lt2" accent1="accent1" accent2="accent2" accent3="accent3" accent4="accent4" accent5="accent5" accent6="accent6" hlink="hlink" folHlink="folHlink"/>
  <p:sldLayoutIdLst>
    <p:sldLayoutId id="2147484044"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 id="2147484055" r:id="rId12"/>
    <p:sldLayoutId id="2147484056" r:id="rId13"/>
    <p:sldLayoutId id="2147484057" r:id="rId14"/>
    <p:sldLayoutId id="2147484058" r:id="rId15"/>
    <p:sldLayoutId id="2147484059" r:id="rId16"/>
    <p:sldLayoutId id="214748406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l="-22000" r="-2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solidFill>
                  <a:schemeClr val="bg1"/>
                </a:solidFill>
              </a:rPr>
              <a:t>Introduction to Forensic Sciences</a:t>
            </a:r>
            <a:endParaRPr lang="en-GB" b="1" dirty="0">
              <a:solidFill>
                <a:schemeClr val="bg1"/>
              </a:solidFill>
            </a:endParaRP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953690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Forensic Anthropology</a:t>
            </a:r>
            <a:endParaRPr lang="en-GB" dirty="0"/>
          </a:p>
        </p:txBody>
      </p:sp>
      <p:sp>
        <p:nvSpPr>
          <p:cNvPr id="3" name="Content Placeholder 2"/>
          <p:cNvSpPr>
            <a:spLocks noGrp="1"/>
          </p:cNvSpPr>
          <p:nvPr>
            <p:ph idx="1"/>
          </p:nvPr>
        </p:nvSpPr>
        <p:spPr>
          <a:xfrm>
            <a:off x="818866" y="2103119"/>
            <a:ext cx="10306334" cy="4352271"/>
          </a:xfrm>
        </p:spPr>
        <p:txBody>
          <a:bodyPr>
            <a:normAutofit fontScale="92500" lnSpcReduction="20000"/>
          </a:bodyPr>
          <a:lstStyle/>
          <a:p>
            <a:r>
              <a:rPr lang="en-GB" sz="2000" dirty="0"/>
              <a:t>It includes the collection, preservation and analysis of human skeletal remains for identification and reconstruction of the events surrounding the death of an individual.</a:t>
            </a:r>
          </a:p>
          <a:p>
            <a:r>
              <a:rPr lang="en-IN" sz="2000" dirty="0"/>
              <a:t>It can help in:</a:t>
            </a:r>
            <a:endParaRPr lang="en-GB" sz="2000" dirty="0"/>
          </a:p>
          <a:p>
            <a:pPr marL="617220" lvl="1" indent="-342900">
              <a:buFont typeface="+mj-lt"/>
              <a:buAutoNum type="arabicPeriod"/>
            </a:pPr>
            <a:r>
              <a:rPr lang="en-GB" sz="1800" b="1" dirty="0">
                <a:solidFill>
                  <a:schemeClr val="accent1"/>
                </a:solidFill>
              </a:rPr>
              <a:t>Determination of species </a:t>
            </a:r>
            <a:r>
              <a:rPr lang="en-GB" sz="1800" dirty="0"/>
              <a:t>– The bones should be sorted out into human and nonhuman bones. </a:t>
            </a:r>
          </a:p>
          <a:p>
            <a:pPr marL="617220" lvl="1" indent="-342900">
              <a:buFont typeface="+mj-lt"/>
              <a:buAutoNum type="arabicPeriod"/>
            </a:pPr>
            <a:r>
              <a:rPr lang="en-GB" sz="1800" b="1" dirty="0">
                <a:solidFill>
                  <a:schemeClr val="accent1"/>
                </a:solidFill>
              </a:rPr>
              <a:t>Determination of age </a:t>
            </a:r>
            <a:r>
              <a:rPr lang="en-GB" sz="1800" dirty="0"/>
              <a:t>– The appearance and union of centres of bones. The growth and certain other changes in bones and teeth helps the investigator in determining the age of the individual at the time of death.</a:t>
            </a:r>
          </a:p>
          <a:p>
            <a:pPr marL="617220" lvl="1" indent="-342900">
              <a:buFont typeface="+mj-lt"/>
              <a:buAutoNum type="arabicPeriod"/>
            </a:pPr>
            <a:r>
              <a:rPr lang="en-GB" sz="1800" b="1" dirty="0">
                <a:solidFill>
                  <a:schemeClr val="accent1"/>
                </a:solidFill>
              </a:rPr>
              <a:t>Determination of sex </a:t>
            </a:r>
            <a:r>
              <a:rPr lang="en-GB" sz="1800" dirty="0"/>
              <a:t>– The adult skeleton has several morphological differences between the different sexes. </a:t>
            </a:r>
          </a:p>
          <a:p>
            <a:pPr marL="617220" lvl="1" indent="-342900">
              <a:buFont typeface="+mj-lt"/>
              <a:buAutoNum type="arabicPeriod"/>
            </a:pPr>
            <a:r>
              <a:rPr lang="en-GB" sz="1800" b="1" dirty="0">
                <a:solidFill>
                  <a:schemeClr val="accent1"/>
                </a:solidFill>
              </a:rPr>
              <a:t>Determination of Race </a:t>
            </a:r>
            <a:r>
              <a:rPr lang="en-GB" sz="1800" dirty="0"/>
              <a:t>–morphological characteristics which are confined to individual of a particular race. </a:t>
            </a:r>
          </a:p>
          <a:p>
            <a:pPr marL="617220" lvl="1" indent="-342900">
              <a:buFont typeface="+mj-lt"/>
              <a:buAutoNum type="arabicPeriod"/>
            </a:pPr>
            <a:r>
              <a:rPr lang="en-GB" sz="1800" b="1" dirty="0">
                <a:solidFill>
                  <a:schemeClr val="accent1"/>
                </a:solidFill>
              </a:rPr>
              <a:t>Height</a:t>
            </a:r>
            <a:r>
              <a:rPr lang="en-GB" sz="1800" dirty="0"/>
              <a:t> –can be calculated with reasonable accuracy by applying formulae to the length of individual bones, especially the long bones of limbs. </a:t>
            </a:r>
          </a:p>
          <a:p>
            <a:endParaRPr lang="en-GB" dirty="0"/>
          </a:p>
        </p:txBody>
      </p:sp>
    </p:spTree>
    <p:extLst>
      <p:ext uri="{BB962C8B-B14F-4D97-AF65-F5344CB8AC3E}">
        <p14:creationId xmlns:p14="http://schemas.microsoft.com/office/powerpoint/2010/main" val="2061122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Forensic Odontology/ Dentistry</a:t>
            </a:r>
            <a:endParaRPr lang="en-GB" dirty="0"/>
          </a:p>
        </p:txBody>
      </p:sp>
      <p:sp>
        <p:nvSpPr>
          <p:cNvPr id="3" name="Content Placeholder 2"/>
          <p:cNvSpPr>
            <a:spLocks noGrp="1"/>
          </p:cNvSpPr>
          <p:nvPr>
            <p:ph idx="1"/>
          </p:nvPr>
        </p:nvSpPr>
        <p:spPr/>
        <p:txBody>
          <a:bodyPr/>
          <a:lstStyle/>
          <a:p>
            <a:r>
              <a:rPr lang="en-GB" sz="2000" dirty="0"/>
              <a:t>Forensic odontology is a subspecialty within dentistry using </a:t>
            </a:r>
            <a:r>
              <a:rPr lang="en-GB" sz="2000" b="1" dirty="0"/>
              <a:t>dental examination </a:t>
            </a:r>
            <a:r>
              <a:rPr lang="en-GB" sz="2000" dirty="0"/>
              <a:t>for legal or criminal cases.</a:t>
            </a:r>
          </a:p>
          <a:p>
            <a:r>
              <a:rPr lang="en-GB" sz="2000" dirty="0"/>
              <a:t>It plays a pivotal role in</a:t>
            </a:r>
          </a:p>
          <a:p>
            <a:pPr marL="617220" lvl="1" indent="-342900">
              <a:buFont typeface="+mj-lt"/>
              <a:buAutoNum type="arabicPeriod"/>
            </a:pPr>
            <a:r>
              <a:rPr lang="en-GB" sz="1800" dirty="0"/>
              <a:t>Identification of human remains (burned or decomposed body)</a:t>
            </a:r>
          </a:p>
          <a:p>
            <a:pPr marL="617220" lvl="1" indent="-342900">
              <a:buFont typeface="+mj-lt"/>
              <a:buAutoNum type="arabicPeriod"/>
            </a:pPr>
            <a:r>
              <a:rPr lang="en-GB" sz="1800" dirty="0"/>
              <a:t>Age estimation</a:t>
            </a:r>
          </a:p>
          <a:p>
            <a:pPr marL="617220" lvl="1" indent="-342900">
              <a:buFont typeface="+mj-lt"/>
              <a:buAutoNum type="arabicPeriod"/>
            </a:pPr>
            <a:r>
              <a:rPr lang="en-GB" sz="1800" dirty="0"/>
              <a:t>Identification following mass fatalities</a:t>
            </a:r>
          </a:p>
          <a:p>
            <a:pPr marL="617220" lvl="1" indent="-342900">
              <a:buFont typeface="+mj-lt"/>
              <a:buAutoNum type="arabicPeriod"/>
            </a:pPr>
            <a:r>
              <a:rPr lang="en-GB" sz="1800" dirty="0"/>
              <a:t>Assessing bite mark injuries</a:t>
            </a:r>
          </a:p>
          <a:p>
            <a:pPr marL="617220" lvl="1" indent="-342900">
              <a:buFont typeface="+mj-lt"/>
              <a:buAutoNum type="arabicPeriod"/>
            </a:pPr>
            <a:r>
              <a:rPr lang="en-GB" sz="1800" dirty="0"/>
              <a:t>Assessment abuse cases (child, spousal, elder)</a:t>
            </a:r>
          </a:p>
          <a:p>
            <a:endParaRPr lang="en-GB" dirty="0"/>
          </a:p>
        </p:txBody>
      </p:sp>
    </p:spTree>
    <p:extLst>
      <p:ext uri="{BB962C8B-B14F-4D97-AF65-F5344CB8AC3E}">
        <p14:creationId xmlns:p14="http://schemas.microsoft.com/office/powerpoint/2010/main" val="1731065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Forensic Chemistry</a:t>
            </a:r>
            <a:endParaRPr lang="en-GB" dirty="0"/>
          </a:p>
        </p:txBody>
      </p:sp>
      <p:sp>
        <p:nvSpPr>
          <p:cNvPr id="3" name="Content Placeholder 2"/>
          <p:cNvSpPr>
            <a:spLocks noGrp="1"/>
          </p:cNvSpPr>
          <p:nvPr>
            <p:ph idx="1"/>
          </p:nvPr>
        </p:nvSpPr>
        <p:spPr>
          <a:xfrm>
            <a:off x="746976" y="1378040"/>
            <a:ext cx="9302878" cy="4870360"/>
          </a:xfrm>
        </p:spPr>
        <p:txBody>
          <a:bodyPr>
            <a:normAutofit/>
          </a:bodyPr>
          <a:lstStyle/>
          <a:p>
            <a:r>
              <a:rPr lang="en-IN" dirty="0"/>
              <a:t>Forensic chemistry is the application of principles of chemistry to law enforcement and criminal justice system.</a:t>
            </a:r>
          </a:p>
          <a:p>
            <a:r>
              <a:rPr lang="en-IN" dirty="0"/>
              <a:t>Forensic chemists analyses the materials to determine their nature and establishing a link between crime, criminal and victim.</a:t>
            </a:r>
            <a:endParaRPr lang="en-GB" dirty="0"/>
          </a:p>
          <a:p>
            <a:r>
              <a:rPr lang="en-GB" dirty="0"/>
              <a:t>Perform different analyses to identify materials in order to determine the nature and </a:t>
            </a:r>
            <a:r>
              <a:rPr lang="en-GB" b="1" dirty="0">
                <a:solidFill>
                  <a:schemeClr val="accent1"/>
                </a:solidFill>
              </a:rPr>
              <a:t>composition</a:t>
            </a:r>
            <a:r>
              <a:rPr lang="en-GB" dirty="0"/>
              <a:t> of such evidence.</a:t>
            </a:r>
          </a:p>
          <a:p>
            <a:r>
              <a:rPr lang="en-GB" b="1" dirty="0">
                <a:solidFill>
                  <a:schemeClr val="accent1"/>
                </a:solidFill>
              </a:rPr>
              <a:t>Organic</a:t>
            </a:r>
            <a:r>
              <a:rPr lang="en-GB" dirty="0"/>
              <a:t> and </a:t>
            </a:r>
            <a:r>
              <a:rPr lang="en-GB" b="1" dirty="0">
                <a:solidFill>
                  <a:schemeClr val="accent1"/>
                </a:solidFill>
              </a:rPr>
              <a:t>inorganic</a:t>
            </a:r>
            <a:r>
              <a:rPr lang="en-GB" dirty="0"/>
              <a:t> analysis. </a:t>
            </a:r>
          </a:p>
          <a:p>
            <a:r>
              <a:rPr lang="en-GB" dirty="0"/>
              <a:t>Each method of analysis uses </a:t>
            </a:r>
            <a:r>
              <a:rPr lang="en-GB" b="1" dirty="0">
                <a:solidFill>
                  <a:schemeClr val="accent1"/>
                </a:solidFill>
              </a:rPr>
              <a:t>specialized techniques </a:t>
            </a:r>
            <a:r>
              <a:rPr lang="en-GB" dirty="0"/>
              <a:t>and </a:t>
            </a:r>
            <a:r>
              <a:rPr lang="en-GB" b="1" dirty="0">
                <a:solidFill>
                  <a:schemeClr val="accent1"/>
                </a:solidFill>
              </a:rPr>
              <a:t>instrumentation </a:t>
            </a:r>
            <a:r>
              <a:rPr lang="en-GB" b="1" dirty="0"/>
              <a:t>(Spectroscopy, chromatography etc.)</a:t>
            </a:r>
            <a:r>
              <a:rPr lang="en-GB" dirty="0"/>
              <a:t>.</a:t>
            </a:r>
          </a:p>
          <a:p>
            <a:r>
              <a:rPr lang="en-GB" dirty="0"/>
              <a:t>Examination of metal alloys and metal fragments, petroleum products, dyes, paints, inks, construction material (like cement, bricks, etc.), various narcotic, designer and abused drugs, illicit liquors, pesticides, explosives, firearms and ammunition.</a:t>
            </a:r>
          </a:p>
          <a:p>
            <a:endParaRPr lang="en-GB" dirty="0"/>
          </a:p>
        </p:txBody>
      </p:sp>
    </p:spTree>
    <p:extLst>
      <p:ext uri="{BB962C8B-B14F-4D97-AF65-F5344CB8AC3E}">
        <p14:creationId xmlns:p14="http://schemas.microsoft.com/office/powerpoint/2010/main" val="1886754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Forensic Biology</a:t>
            </a:r>
            <a:endParaRPr lang="en-GB" dirty="0"/>
          </a:p>
        </p:txBody>
      </p:sp>
      <p:sp>
        <p:nvSpPr>
          <p:cNvPr id="3" name="Content Placeholder 2"/>
          <p:cNvSpPr>
            <a:spLocks noGrp="1"/>
          </p:cNvSpPr>
          <p:nvPr>
            <p:ph idx="1"/>
          </p:nvPr>
        </p:nvSpPr>
        <p:spPr/>
        <p:txBody>
          <a:bodyPr/>
          <a:lstStyle/>
          <a:p>
            <a:r>
              <a:rPr lang="en-GB" dirty="0"/>
              <a:t>The examination of biological materials play an important role in connecting the criminal with the crime. </a:t>
            </a:r>
          </a:p>
          <a:p>
            <a:r>
              <a:rPr lang="en-IN" dirty="0"/>
              <a:t>Includes</a:t>
            </a:r>
            <a:r>
              <a:rPr lang="en-IN" b="1" dirty="0"/>
              <a:t> </a:t>
            </a:r>
            <a:r>
              <a:rPr lang="en-IN" dirty="0"/>
              <a:t>analysis of </a:t>
            </a:r>
            <a:r>
              <a:rPr lang="en-IN" b="1" dirty="0"/>
              <a:t>biological evidences.</a:t>
            </a:r>
            <a:endParaRPr lang="en-GB" dirty="0"/>
          </a:p>
          <a:p>
            <a:r>
              <a:rPr lang="en-GB" dirty="0"/>
              <a:t>It mainly involves recognition and identification of blood and various other body fluids at crime scene</a:t>
            </a:r>
          </a:p>
          <a:p>
            <a:r>
              <a:rPr lang="en-GB" dirty="0"/>
              <a:t>Perform DNA profiling on dried bloodstains and other body fluids, </a:t>
            </a:r>
          </a:p>
          <a:p>
            <a:r>
              <a:rPr lang="en-GB" dirty="0"/>
              <a:t>Compare hairs and fibres, and identify and compare botanical materials such as wood and plants</a:t>
            </a:r>
          </a:p>
          <a:p>
            <a:endParaRPr lang="en-GB" dirty="0"/>
          </a:p>
        </p:txBody>
      </p:sp>
    </p:spTree>
    <p:extLst>
      <p:ext uri="{BB962C8B-B14F-4D97-AF65-F5344CB8AC3E}">
        <p14:creationId xmlns:p14="http://schemas.microsoft.com/office/powerpoint/2010/main" val="25530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Forensic Ballistics</a:t>
            </a:r>
            <a:endParaRPr lang="en-GB" dirty="0"/>
          </a:p>
        </p:txBody>
      </p:sp>
      <p:sp>
        <p:nvSpPr>
          <p:cNvPr id="3" name="Content Placeholder 2"/>
          <p:cNvSpPr>
            <a:spLocks noGrp="1"/>
          </p:cNvSpPr>
          <p:nvPr>
            <p:ph idx="1"/>
          </p:nvPr>
        </p:nvSpPr>
        <p:spPr/>
        <p:txBody>
          <a:bodyPr/>
          <a:lstStyle/>
          <a:p>
            <a:r>
              <a:rPr lang="en-GB" sz="2000" dirty="0"/>
              <a:t>Ballistics -scientific analysis of </a:t>
            </a:r>
            <a:r>
              <a:rPr lang="en-GB" sz="2000" b="1" dirty="0">
                <a:solidFill>
                  <a:schemeClr val="accent1"/>
                </a:solidFill>
              </a:rPr>
              <a:t>firearms</a:t>
            </a:r>
            <a:r>
              <a:rPr lang="en-GB" sz="2000" dirty="0"/>
              <a:t>, </a:t>
            </a:r>
            <a:r>
              <a:rPr lang="en-GB" sz="2000" b="1" dirty="0">
                <a:solidFill>
                  <a:schemeClr val="accent1"/>
                </a:solidFill>
              </a:rPr>
              <a:t>bullets</a:t>
            </a:r>
            <a:r>
              <a:rPr lang="en-GB" sz="2000" dirty="0"/>
              <a:t>, and the </a:t>
            </a:r>
            <a:r>
              <a:rPr lang="en-GB" sz="2000" b="1" dirty="0">
                <a:solidFill>
                  <a:schemeClr val="accent1"/>
                </a:solidFill>
              </a:rPr>
              <a:t>trajectories of projectiles </a:t>
            </a:r>
            <a:r>
              <a:rPr lang="en-GB" sz="2000" dirty="0"/>
              <a:t>in flight</a:t>
            </a:r>
          </a:p>
          <a:p>
            <a:r>
              <a:rPr lang="en-GB" sz="2000" dirty="0"/>
              <a:t>Examines </a:t>
            </a:r>
            <a:r>
              <a:rPr lang="en-GB" sz="2000" b="1" dirty="0">
                <a:solidFill>
                  <a:schemeClr val="accent1"/>
                </a:solidFill>
              </a:rPr>
              <a:t>firearms, discharged bullets, cartridge cases, shot-gun shells, GSR </a:t>
            </a:r>
            <a:r>
              <a:rPr lang="en-GB" sz="2000" dirty="0"/>
              <a:t>and </a:t>
            </a:r>
            <a:r>
              <a:rPr lang="en-GB" sz="2000" b="1" dirty="0">
                <a:solidFill>
                  <a:schemeClr val="accent1"/>
                </a:solidFill>
              </a:rPr>
              <a:t>ammunition</a:t>
            </a:r>
            <a:r>
              <a:rPr lang="en-GB" sz="2000" dirty="0"/>
              <a:t> of all types. </a:t>
            </a:r>
          </a:p>
          <a:p>
            <a:r>
              <a:rPr lang="en-GB" sz="2000" dirty="0"/>
              <a:t>Ballistic experts establish facts during shooting related crimes including… </a:t>
            </a:r>
          </a:p>
          <a:p>
            <a:pPr marL="617220" lvl="1" indent="-342900">
              <a:buFont typeface="+mj-lt"/>
              <a:buAutoNum type="arabicPeriod"/>
            </a:pPr>
            <a:r>
              <a:rPr lang="en-GB" sz="1800" b="1" dirty="0">
                <a:solidFill>
                  <a:schemeClr val="accent1"/>
                </a:solidFill>
              </a:rPr>
              <a:t>Type</a:t>
            </a:r>
            <a:r>
              <a:rPr lang="en-GB" sz="1800" dirty="0"/>
              <a:t> of firearm (shotgun, rifled, handguns or country-made)</a:t>
            </a:r>
          </a:p>
          <a:p>
            <a:pPr marL="617220" lvl="1" indent="-342900">
              <a:buFont typeface="+mj-lt"/>
              <a:buAutoNum type="arabicPeriod"/>
            </a:pPr>
            <a:r>
              <a:rPr lang="en-GB" sz="1800" b="1" dirty="0">
                <a:solidFill>
                  <a:schemeClr val="accent1"/>
                </a:solidFill>
              </a:rPr>
              <a:t>Calibre</a:t>
            </a:r>
            <a:r>
              <a:rPr lang="en-GB" sz="1800" dirty="0"/>
              <a:t> of bullet (the diameter of the inside of a firearm’s barrel)</a:t>
            </a:r>
          </a:p>
          <a:p>
            <a:pPr marL="617220" lvl="1" indent="-342900">
              <a:buFont typeface="+mj-lt"/>
              <a:buAutoNum type="arabicPeriod"/>
            </a:pPr>
            <a:r>
              <a:rPr lang="en-GB" sz="1800" b="1" dirty="0">
                <a:solidFill>
                  <a:schemeClr val="accent1"/>
                </a:solidFill>
              </a:rPr>
              <a:t>No</a:t>
            </a:r>
            <a:r>
              <a:rPr lang="en-GB" sz="1800" dirty="0"/>
              <a:t> of bullets fired </a:t>
            </a:r>
          </a:p>
          <a:p>
            <a:pPr marL="617220" lvl="1" indent="-342900">
              <a:buFont typeface="+mj-lt"/>
              <a:buAutoNum type="arabicPeriod"/>
            </a:pPr>
            <a:r>
              <a:rPr lang="en-GB" sz="1800" b="1" dirty="0">
                <a:solidFill>
                  <a:schemeClr val="accent1"/>
                </a:solidFill>
              </a:rPr>
              <a:t>Position</a:t>
            </a:r>
            <a:r>
              <a:rPr lang="en-GB" sz="1800" dirty="0"/>
              <a:t> of shooter during the crime </a:t>
            </a:r>
          </a:p>
          <a:p>
            <a:pPr marL="617220" lvl="1" indent="-342900">
              <a:buFont typeface="+mj-lt"/>
              <a:buAutoNum type="arabicPeriod"/>
            </a:pPr>
            <a:r>
              <a:rPr lang="en-GB" sz="1800" dirty="0"/>
              <a:t>whether the weapon has been used in </a:t>
            </a:r>
            <a:r>
              <a:rPr lang="en-GB" sz="1800" b="1" dirty="0">
                <a:solidFill>
                  <a:schemeClr val="accent1"/>
                </a:solidFill>
              </a:rPr>
              <a:t>previous criminal cases</a:t>
            </a:r>
          </a:p>
          <a:p>
            <a:endParaRPr lang="en-GB" dirty="0"/>
          </a:p>
        </p:txBody>
      </p:sp>
    </p:spTree>
    <p:extLst>
      <p:ext uri="{BB962C8B-B14F-4D97-AF65-F5344CB8AC3E}">
        <p14:creationId xmlns:p14="http://schemas.microsoft.com/office/powerpoint/2010/main" val="349056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129" y="383287"/>
            <a:ext cx="10058400" cy="640296"/>
          </a:xfrm>
        </p:spPr>
        <p:txBody>
          <a:bodyPr>
            <a:normAutofit fontScale="90000"/>
          </a:bodyPr>
          <a:lstStyle/>
          <a:p>
            <a:r>
              <a:rPr lang="en-IN" dirty="0"/>
              <a:t>Questioned Document</a:t>
            </a:r>
            <a:endParaRPr lang="en-GB" dirty="0"/>
          </a:p>
        </p:txBody>
      </p:sp>
      <p:sp>
        <p:nvSpPr>
          <p:cNvPr id="3" name="Content Placeholder 2"/>
          <p:cNvSpPr>
            <a:spLocks noGrp="1"/>
          </p:cNvSpPr>
          <p:nvPr>
            <p:ph idx="1"/>
          </p:nvPr>
        </p:nvSpPr>
        <p:spPr>
          <a:xfrm>
            <a:off x="589128" y="1345668"/>
            <a:ext cx="9829879" cy="5512332"/>
          </a:xfrm>
        </p:spPr>
        <p:txBody>
          <a:bodyPr>
            <a:normAutofit/>
          </a:bodyPr>
          <a:lstStyle/>
          <a:p>
            <a:r>
              <a:rPr lang="en-GB" dirty="0"/>
              <a:t>‘</a:t>
            </a:r>
            <a:r>
              <a:rPr lang="en-GB" b="1" dirty="0"/>
              <a:t>Document’</a:t>
            </a:r>
            <a:r>
              <a:rPr lang="en-GB" dirty="0"/>
              <a:t> is a vast topic covering writing with any material such as </a:t>
            </a:r>
            <a:r>
              <a:rPr lang="en-GB" b="1" dirty="0"/>
              <a:t>pencil, pen or ink </a:t>
            </a:r>
            <a:r>
              <a:rPr lang="en-GB" dirty="0"/>
              <a:t>or with any </a:t>
            </a:r>
            <a:r>
              <a:rPr lang="en-GB" b="1" dirty="0"/>
              <a:t>object</a:t>
            </a:r>
            <a:r>
              <a:rPr lang="en-GB" dirty="0"/>
              <a:t> on any material example a </a:t>
            </a:r>
            <a:r>
              <a:rPr lang="en-GB" b="1" dirty="0"/>
              <a:t>paper</a:t>
            </a:r>
            <a:r>
              <a:rPr lang="en-GB" dirty="0"/>
              <a:t> </a:t>
            </a:r>
            <a:r>
              <a:rPr lang="en-GB" b="1" dirty="0"/>
              <a:t>inscription</a:t>
            </a:r>
            <a:r>
              <a:rPr lang="en-GB" dirty="0"/>
              <a:t>/</a:t>
            </a:r>
            <a:r>
              <a:rPr lang="en-GB" b="1" dirty="0"/>
              <a:t>engraving </a:t>
            </a:r>
            <a:r>
              <a:rPr lang="en-GB" dirty="0"/>
              <a:t>on a </a:t>
            </a:r>
            <a:r>
              <a:rPr lang="en-GB" b="1" dirty="0"/>
              <a:t>metal plate</a:t>
            </a:r>
            <a:r>
              <a:rPr lang="en-GB" dirty="0"/>
              <a:t>, </a:t>
            </a:r>
            <a:r>
              <a:rPr lang="en-GB" b="1" dirty="0"/>
              <a:t>stone slab </a:t>
            </a:r>
            <a:r>
              <a:rPr lang="en-GB" dirty="0"/>
              <a:t>or any other material, </a:t>
            </a:r>
            <a:r>
              <a:rPr lang="en-GB" b="1" dirty="0"/>
              <a:t>typewritten</a:t>
            </a:r>
            <a:r>
              <a:rPr lang="en-GB" dirty="0"/>
              <a:t>, </a:t>
            </a:r>
            <a:r>
              <a:rPr lang="en-GB" b="1" dirty="0"/>
              <a:t>cyclostyled</a:t>
            </a:r>
            <a:r>
              <a:rPr lang="en-GB" dirty="0"/>
              <a:t>, </a:t>
            </a:r>
            <a:r>
              <a:rPr lang="en-GB" b="1" dirty="0"/>
              <a:t>printed</a:t>
            </a:r>
            <a:r>
              <a:rPr lang="en-GB" dirty="0"/>
              <a:t>, </a:t>
            </a:r>
            <a:r>
              <a:rPr lang="en-GB" b="1" dirty="0"/>
              <a:t>lithographed</a:t>
            </a:r>
            <a:r>
              <a:rPr lang="en-GB" dirty="0"/>
              <a:t>, </a:t>
            </a:r>
            <a:r>
              <a:rPr lang="en-GB" b="1" dirty="0"/>
              <a:t>photographed</a:t>
            </a:r>
            <a:r>
              <a:rPr lang="en-GB" dirty="0"/>
              <a:t> matter, </a:t>
            </a:r>
            <a:r>
              <a:rPr lang="en-GB" b="1" dirty="0"/>
              <a:t>chart</a:t>
            </a:r>
            <a:r>
              <a:rPr lang="en-GB" dirty="0"/>
              <a:t> map, </a:t>
            </a:r>
            <a:r>
              <a:rPr lang="en-GB" b="1" dirty="0"/>
              <a:t>plan </a:t>
            </a:r>
            <a:r>
              <a:rPr lang="en-GB" dirty="0"/>
              <a:t>etc.</a:t>
            </a:r>
          </a:p>
          <a:p>
            <a:r>
              <a:rPr lang="en-GB" dirty="0"/>
              <a:t>A </a:t>
            </a:r>
            <a:r>
              <a:rPr lang="en-GB" b="1" dirty="0"/>
              <a:t>questioned document -authenticity is challenged</a:t>
            </a:r>
            <a:r>
              <a:rPr lang="en-GB" dirty="0"/>
              <a:t>.</a:t>
            </a:r>
          </a:p>
          <a:p>
            <a:r>
              <a:rPr lang="en-GB" dirty="0"/>
              <a:t>Also known as </a:t>
            </a:r>
            <a:r>
              <a:rPr lang="en-GB" b="1" dirty="0"/>
              <a:t>‘disputed’ </a:t>
            </a:r>
            <a:r>
              <a:rPr lang="en-GB" dirty="0"/>
              <a:t>or </a:t>
            </a:r>
            <a:r>
              <a:rPr lang="en-GB" b="1" dirty="0"/>
              <a:t>‘contested’ </a:t>
            </a:r>
            <a:r>
              <a:rPr lang="en-GB" dirty="0"/>
              <a:t>documents. </a:t>
            </a:r>
          </a:p>
          <a:p>
            <a:pPr marL="617220" lvl="1" indent="-342900">
              <a:buFont typeface="+mj-lt"/>
              <a:buAutoNum type="arabicPeriod"/>
            </a:pPr>
            <a:r>
              <a:rPr lang="en-GB" dirty="0"/>
              <a:t>Signature or thumb impression </a:t>
            </a:r>
          </a:p>
          <a:p>
            <a:pPr marL="617220" lvl="1" indent="-342900">
              <a:buFont typeface="+mj-lt"/>
              <a:buAutoNum type="arabicPeriod"/>
            </a:pPr>
            <a:r>
              <a:rPr lang="en-GB" dirty="0"/>
              <a:t>The subject matter</a:t>
            </a:r>
          </a:p>
          <a:p>
            <a:pPr marL="617220" lvl="1" indent="-342900">
              <a:buFont typeface="+mj-lt"/>
              <a:buAutoNum type="arabicPeriod"/>
            </a:pPr>
            <a:r>
              <a:rPr lang="en-GB" dirty="0"/>
              <a:t>Any alteration in the document</a:t>
            </a:r>
          </a:p>
          <a:p>
            <a:pPr marL="617220" lvl="1" indent="-342900">
              <a:buFont typeface="+mj-lt"/>
              <a:buAutoNum type="arabicPeriod"/>
            </a:pPr>
            <a:r>
              <a:rPr lang="en-GB" dirty="0"/>
              <a:t>Photocopies and carbon copies</a:t>
            </a:r>
          </a:p>
          <a:p>
            <a:pPr marL="617220" lvl="1" indent="-342900">
              <a:buFont typeface="+mj-lt"/>
              <a:buAutoNum type="arabicPeriod"/>
            </a:pPr>
            <a:r>
              <a:rPr lang="en-GB" dirty="0"/>
              <a:t>Anonymous letters</a:t>
            </a:r>
          </a:p>
          <a:p>
            <a:pPr marL="617220" lvl="1" indent="-342900">
              <a:buFont typeface="+mj-lt"/>
              <a:buAutoNum type="arabicPeriod"/>
            </a:pPr>
            <a:r>
              <a:rPr lang="en-GB" dirty="0"/>
              <a:t>Age of document (artificial aging)</a:t>
            </a:r>
          </a:p>
        </p:txBody>
      </p:sp>
    </p:spTree>
    <p:extLst>
      <p:ext uri="{BB962C8B-B14F-4D97-AF65-F5344CB8AC3E}">
        <p14:creationId xmlns:p14="http://schemas.microsoft.com/office/powerpoint/2010/main" val="237275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5886" y="1280186"/>
            <a:ext cx="8946541" cy="4195481"/>
          </a:xfrm>
        </p:spPr>
        <p:txBody>
          <a:bodyPr>
            <a:normAutofit lnSpcReduction="10000"/>
          </a:bodyPr>
          <a:lstStyle/>
          <a:p>
            <a:pPr marL="0" indent="0">
              <a:buNone/>
            </a:pPr>
            <a:r>
              <a:rPr lang="en-IN" b="1" dirty="0">
                <a:solidFill>
                  <a:schemeClr val="accent2"/>
                </a:solidFill>
              </a:rPr>
              <a:t>Examination</a:t>
            </a:r>
          </a:p>
          <a:p>
            <a:r>
              <a:rPr lang="en-IN" dirty="0"/>
              <a:t>Magnifiers, microscopes, light sources, ESDA (Electrostatic Detection Apparatus), VSC (Video Spectral Comparator)</a:t>
            </a:r>
          </a:p>
          <a:p>
            <a:r>
              <a:rPr lang="en-GB" b="1" dirty="0"/>
              <a:t>ESDA</a:t>
            </a:r>
            <a:r>
              <a:rPr lang="en-GB" dirty="0"/>
              <a:t>:  An electrostatic detection device that is a specialized apparatus regularly used for questioned document analysis to decipher </a:t>
            </a:r>
            <a:r>
              <a:rPr lang="en-GB" b="1" dirty="0"/>
              <a:t>indentations or impressions in paper</a:t>
            </a:r>
          </a:p>
          <a:p>
            <a:pPr lvl="1">
              <a:buFont typeface="Wingdings" panose="05000000000000000000" pitchFamily="2" charset="2"/>
              <a:buChar char="§"/>
            </a:pPr>
            <a:r>
              <a:rPr lang="en-GB" dirty="0"/>
              <a:t>Detection of Cheques Forgery, Traced Forgery, and Ransom note, an anonymous letters</a:t>
            </a:r>
          </a:p>
          <a:p>
            <a:r>
              <a:rPr lang="en-GB" b="1" dirty="0"/>
              <a:t>VSC: </a:t>
            </a:r>
            <a:r>
              <a:rPr lang="en-GB" dirty="0"/>
              <a:t> An integrated composite system comprising of cameras, various light sources which includes IR, Laser, UV etc. and filters which assist in </a:t>
            </a:r>
            <a:r>
              <a:rPr lang="en-GB" b="1" dirty="0"/>
              <a:t>comparison </a:t>
            </a:r>
            <a:r>
              <a:rPr lang="en-GB" dirty="0"/>
              <a:t>of questioned documents.</a:t>
            </a:r>
          </a:p>
          <a:p>
            <a:pPr lvl="1">
              <a:buFont typeface="Wingdings" panose="05000000000000000000" pitchFamily="2" charset="2"/>
              <a:buChar char="§"/>
            </a:pPr>
            <a:r>
              <a:rPr lang="en-GB" dirty="0"/>
              <a:t>For the visual examination of Questioned Documents and Security Documents</a:t>
            </a:r>
            <a:endParaRPr lang="en-IN" dirty="0"/>
          </a:p>
          <a:p>
            <a:endParaRPr lang="en-GB" dirty="0"/>
          </a:p>
          <a:p>
            <a:endParaRPr lang="en-IN" dirty="0"/>
          </a:p>
        </p:txBody>
      </p:sp>
    </p:spTree>
    <p:extLst>
      <p:ext uri="{BB962C8B-B14F-4D97-AF65-F5344CB8AC3E}">
        <p14:creationId xmlns:p14="http://schemas.microsoft.com/office/powerpoint/2010/main" val="4247798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05866"/>
            <a:ext cx="10058400" cy="954194"/>
          </a:xfrm>
        </p:spPr>
        <p:txBody>
          <a:bodyPr/>
          <a:lstStyle/>
          <a:p>
            <a:r>
              <a:rPr lang="en-IN" dirty="0"/>
              <a:t>Fingerprinting</a:t>
            </a:r>
            <a:endParaRPr lang="en-GB" dirty="0"/>
          </a:p>
        </p:txBody>
      </p:sp>
      <p:sp>
        <p:nvSpPr>
          <p:cNvPr id="3" name="Content Placeholder 2"/>
          <p:cNvSpPr>
            <a:spLocks noGrp="1"/>
          </p:cNvSpPr>
          <p:nvPr>
            <p:ph idx="1"/>
          </p:nvPr>
        </p:nvSpPr>
        <p:spPr>
          <a:xfrm>
            <a:off x="368490" y="1160060"/>
            <a:ext cx="10756710" cy="3931920"/>
          </a:xfrm>
        </p:spPr>
        <p:txBody>
          <a:bodyPr>
            <a:normAutofit fontScale="92500" lnSpcReduction="20000"/>
          </a:bodyPr>
          <a:lstStyle/>
          <a:p>
            <a:r>
              <a:rPr lang="en-GB" dirty="0"/>
              <a:t>Fingerprints are the </a:t>
            </a:r>
            <a:r>
              <a:rPr lang="en-GB" b="1" dirty="0">
                <a:solidFill>
                  <a:schemeClr val="accent2"/>
                </a:solidFill>
              </a:rPr>
              <a:t>distinctive ridges</a:t>
            </a:r>
            <a:r>
              <a:rPr lang="en-GB" dirty="0"/>
              <a:t> appearing as corrugated lines on the </a:t>
            </a:r>
            <a:r>
              <a:rPr lang="en-GB" b="1" dirty="0">
                <a:solidFill>
                  <a:schemeClr val="accent2"/>
                </a:solidFill>
              </a:rPr>
              <a:t>tips of fingers and thumbs</a:t>
            </a:r>
            <a:r>
              <a:rPr lang="en-GB" dirty="0"/>
              <a:t>.</a:t>
            </a:r>
          </a:p>
          <a:p>
            <a:r>
              <a:rPr lang="en-GB" dirty="0"/>
              <a:t>The science of identification by screening and comparing fingerprints is called </a:t>
            </a:r>
            <a:r>
              <a:rPr lang="en-GB" b="1" dirty="0" err="1">
                <a:solidFill>
                  <a:schemeClr val="accent2"/>
                </a:solidFill>
              </a:rPr>
              <a:t>Dactyloscopy</a:t>
            </a:r>
            <a:r>
              <a:rPr lang="en-GB" b="1" dirty="0">
                <a:solidFill>
                  <a:schemeClr val="accent2"/>
                </a:solidFill>
              </a:rPr>
              <a:t>.</a:t>
            </a:r>
          </a:p>
          <a:p>
            <a:r>
              <a:rPr lang="en-GB" dirty="0"/>
              <a:t>The ridges are said to be first discernible in the </a:t>
            </a:r>
            <a:r>
              <a:rPr lang="en-GB" b="1" dirty="0">
                <a:solidFill>
                  <a:schemeClr val="accent2"/>
                </a:solidFill>
              </a:rPr>
              <a:t>third month of </a:t>
            </a:r>
            <a:r>
              <a:rPr lang="en-GB" b="1" dirty="0" err="1">
                <a:solidFill>
                  <a:schemeClr val="accent2"/>
                </a:solidFill>
              </a:rPr>
              <a:t>fetal</a:t>
            </a:r>
            <a:r>
              <a:rPr lang="en-GB" b="1" dirty="0">
                <a:solidFill>
                  <a:schemeClr val="accent2"/>
                </a:solidFill>
              </a:rPr>
              <a:t> life</a:t>
            </a:r>
            <a:r>
              <a:rPr lang="en-GB" dirty="0"/>
              <a:t>, and fully formed by the sixth.</a:t>
            </a:r>
          </a:p>
          <a:p>
            <a:r>
              <a:rPr lang="en-GB" dirty="0"/>
              <a:t>Fundamental Principles of Fingerprinting:</a:t>
            </a:r>
          </a:p>
          <a:p>
            <a:pPr marL="617220" lvl="1" indent="-342900">
              <a:buFont typeface="+mj-lt"/>
              <a:buAutoNum type="arabicPeriod"/>
            </a:pPr>
            <a:r>
              <a:rPr lang="en-GB" b="1" dirty="0">
                <a:solidFill>
                  <a:schemeClr val="accent2"/>
                </a:solidFill>
              </a:rPr>
              <a:t>No two persons</a:t>
            </a:r>
            <a:r>
              <a:rPr lang="en-GB" dirty="0"/>
              <a:t> and </a:t>
            </a:r>
            <a:r>
              <a:rPr lang="en-GB" b="1" dirty="0">
                <a:solidFill>
                  <a:schemeClr val="accent2"/>
                </a:solidFill>
              </a:rPr>
              <a:t>no two fingers </a:t>
            </a:r>
            <a:r>
              <a:rPr lang="en-GB" dirty="0"/>
              <a:t>of the </a:t>
            </a:r>
            <a:r>
              <a:rPr lang="en-GB" b="1" dirty="0">
                <a:solidFill>
                  <a:schemeClr val="accent2"/>
                </a:solidFill>
              </a:rPr>
              <a:t>same person </a:t>
            </a:r>
            <a:r>
              <a:rPr lang="en-GB" dirty="0"/>
              <a:t>have identical ridge design on the fingertips.</a:t>
            </a:r>
          </a:p>
          <a:p>
            <a:pPr marL="617220" lvl="1" indent="-342900">
              <a:buFont typeface="+mj-lt"/>
              <a:buAutoNum type="arabicPeriod"/>
            </a:pPr>
            <a:r>
              <a:rPr lang="en-GB" dirty="0"/>
              <a:t>The fingerprints remain </a:t>
            </a:r>
            <a:r>
              <a:rPr lang="en-GB" b="1" dirty="0">
                <a:solidFill>
                  <a:schemeClr val="accent2"/>
                </a:solidFill>
              </a:rPr>
              <a:t>unchanged throughout life</a:t>
            </a:r>
            <a:r>
              <a:rPr lang="en-GB" dirty="0"/>
              <a:t>.</a:t>
            </a:r>
          </a:p>
          <a:p>
            <a:pPr marL="617220" lvl="1" indent="-342900">
              <a:buFont typeface="+mj-lt"/>
              <a:buAutoNum type="arabicPeriod"/>
            </a:pPr>
            <a:r>
              <a:rPr lang="en-GB" dirty="0"/>
              <a:t>Fingerprints can be classified for record keeping.</a:t>
            </a:r>
          </a:p>
          <a:p>
            <a:r>
              <a:rPr lang="en-GB" dirty="0"/>
              <a:t>There are three broad patterns of fingerprints: Loop (60%), Whorls (35%) and Arch (5%) . </a:t>
            </a:r>
          </a:p>
          <a:p>
            <a:endParaRPr lang="en-GB" dirty="0"/>
          </a:p>
          <a:p>
            <a:endParaRPr lang="en-GB" dirty="0"/>
          </a:p>
        </p:txBody>
      </p:sp>
      <p:pic>
        <p:nvPicPr>
          <p:cNvPr id="4" name="Picture 3"/>
          <p:cNvPicPr>
            <a:picLocks noChangeAspect="1"/>
          </p:cNvPicPr>
          <p:nvPr/>
        </p:nvPicPr>
        <p:blipFill>
          <a:blip r:embed="rId2"/>
          <a:stretch>
            <a:fillRect/>
          </a:stretch>
        </p:blipFill>
        <p:spPr>
          <a:xfrm>
            <a:off x="2890475" y="4727051"/>
            <a:ext cx="5919729" cy="1798476"/>
          </a:xfrm>
          <a:prstGeom prst="rect">
            <a:avLst/>
          </a:prstGeom>
        </p:spPr>
      </p:pic>
    </p:spTree>
    <p:extLst>
      <p:ext uri="{BB962C8B-B14F-4D97-AF65-F5344CB8AC3E}">
        <p14:creationId xmlns:p14="http://schemas.microsoft.com/office/powerpoint/2010/main" val="16793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709" y="588217"/>
            <a:ext cx="10058400" cy="5853525"/>
          </a:xfrm>
        </p:spPr>
        <p:txBody>
          <a:bodyPr>
            <a:normAutofit lnSpcReduction="10000"/>
          </a:bodyPr>
          <a:lstStyle/>
          <a:p>
            <a:r>
              <a:rPr lang="en-GB" sz="2000" dirty="0"/>
              <a:t>The </a:t>
            </a:r>
            <a:r>
              <a:rPr lang="en-GB" sz="2000" b="1" dirty="0">
                <a:solidFill>
                  <a:schemeClr val="accent1"/>
                </a:solidFill>
              </a:rPr>
              <a:t>general pattern type </a:t>
            </a:r>
            <a:r>
              <a:rPr lang="en-GB" sz="2000" dirty="0"/>
              <a:t>(loop, whorl or arch) - to make </a:t>
            </a:r>
            <a:r>
              <a:rPr lang="en-GB" sz="2000" b="1" dirty="0">
                <a:solidFill>
                  <a:schemeClr val="accent1"/>
                </a:solidFill>
              </a:rPr>
              <a:t>initial comparisons </a:t>
            </a:r>
            <a:r>
              <a:rPr lang="en-GB" sz="2000" dirty="0"/>
              <a:t>and include or exclude a known fingerprint. </a:t>
            </a:r>
          </a:p>
          <a:p>
            <a:r>
              <a:rPr lang="en-GB" sz="2000" dirty="0"/>
              <a:t>Fingerprints have been used for forensic identification purposes, due to features within their patterns called </a:t>
            </a:r>
            <a:r>
              <a:rPr lang="en-GB" sz="2000" b="1" dirty="0">
                <a:solidFill>
                  <a:schemeClr val="accent1"/>
                </a:solidFill>
              </a:rPr>
              <a:t>ridge characteristics or minutiae</a:t>
            </a:r>
            <a:r>
              <a:rPr lang="en-GB" sz="2000" dirty="0"/>
              <a:t>.</a:t>
            </a:r>
          </a:p>
          <a:p>
            <a:r>
              <a:rPr lang="en-GB" sz="2000" dirty="0"/>
              <a:t>There are different types of ridge characteristics, which are as follows:</a:t>
            </a:r>
          </a:p>
          <a:p>
            <a:pPr marL="617220" lvl="1" indent="-342900">
              <a:buFont typeface="+mj-lt"/>
              <a:buAutoNum type="arabicPeriod"/>
            </a:pPr>
            <a:r>
              <a:rPr lang="en-GB" sz="1800" dirty="0"/>
              <a:t>Ridge ending, </a:t>
            </a:r>
          </a:p>
          <a:p>
            <a:pPr marL="617220" lvl="1" indent="-342900">
              <a:buFont typeface="+mj-lt"/>
              <a:buAutoNum type="arabicPeriod"/>
            </a:pPr>
            <a:r>
              <a:rPr lang="en-GB" sz="1800" dirty="0"/>
              <a:t>Bifurcation, </a:t>
            </a:r>
          </a:p>
          <a:p>
            <a:pPr marL="617220" lvl="1" indent="-342900">
              <a:buFont typeface="+mj-lt"/>
              <a:buAutoNum type="arabicPeriod"/>
            </a:pPr>
            <a:r>
              <a:rPr lang="en-GB" sz="1800" dirty="0"/>
              <a:t>Trifurcation, </a:t>
            </a:r>
          </a:p>
          <a:p>
            <a:pPr marL="617220" lvl="1" indent="-342900">
              <a:buFont typeface="+mj-lt"/>
              <a:buAutoNum type="arabicPeriod"/>
            </a:pPr>
            <a:r>
              <a:rPr lang="en-GB" sz="1800" dirty="0" err="1"/>
              <a:t>Interjunction</a:t>
            </a:r>
            <a:r>
              <a:rPr lang="en-GB" sz="1800" dirty="0"/>
              <a:t>/Bridge </a:t>
            </a:r>
          </a:p>
          <a:p>
            <a:pPr marL="617220" lvl="1" indent="-342900">
              <a:buFont typeface="+mj-lt"/>
              <a:buAutoNum type="arabicPeriod"/>
            </a:pPr>
            <a:r>
              <a:rPr lang="en-GB" sz="1800" dirty="0"/>
              <a:t>Fragment/short ridge, </a:t>
            </a:r>
          </a:p>
          <a:p>
            <a:pPr marL="617220" lvl="1" indent="-342900">
              <a:buFont typeface="+mj-lt"/>
              <a:buAutoNum type="arabicPeriod"/>
            </a:pPr>
            <a:r>
              <a:rPr lang="en-GB" sz="1800" dirty="0"/>
              <a:t>Enclosure/lake, </a:t>
            </a:r>
          </a:p>
          <a:p>
            <a:pPr marL="617220" lvl="1" indent="-342900">
              <a:buFont typeface="+mj-lt"/>
              <a:buAutoNum type="arabicPeriod"/>
            </a:pPr>
            <a:r>
              <a:rPr lang="en-GB" sz="1800" dirty="0"/>
              <a:t>Island/Dot, </a:t>
            </a:r>
          </a:p>
          <a:p>
            <a:pPr marL="617220" lvl="1" indent="-342900">
              <a:buFont typeface="+mj-lt"/>
              <a:buAutoNum type="arabicPeriod"/>
            </a:pPr>
            <a:r>
              <a:rPr lang="en-GB" sz="1800" dirty="0"/>
              <a:t>Intersection/ ridge crossing </a:t>
            </a:r>
          </a:p>
          <a:p>
            <a:pPr marL="617220" lvl="1" indent="-342900">
              <a:buFont typeface="+mj-lt"/>
              <a:buAutoNum type="arabicPeriod"/>
            </a:pPr>
            <a:r>
              <a:rPr lang="en-GB" sz="1800" dirty="0"/>
              <a:t>Return, </a:t>
            </a:r>
          </a:p>
          <a:p>
            <a:pPr marL="617220" lvl="1" indent="-342900">
              <a:buFont typeface="+mj-lt"/>
              <a:buAutoNum type="arabicPeriod"/>
            </a:pPr>
            <a:r>
              <a:rPr lang="en-GB" sz="1800" dirty="0"/>
              <a:t>Hook/spur.</a:t>
            </a:r>
          </a:p>
          <a:p>
            <a:endParaRPr lang="en-GB" dirty="0"/>
          </a:p>
        </p:txBody>
      </p:sp>
      <p:pic>
        <p:nvPicPr>
          <p:cNvPr id="4" name="Picture 3"/>
          <p:cNvPicPr>
            <a:picLocks noChangeAspect="1"/>
          </p:cNvPicPr>
          <p:nvPr/>
        </p:nvPicPr>
        <p:blipFill>
          <a:blip r:embed="rId2"/>
          <a:stretch>
            <a:fillRect/>
          </a:stretch>
        </p:blipFill>
        <p:spPr>
          <a:xfrm>
            <a:off x="4296672" y="2643369"/>
            <a:ext cx="7529213" cy="3645724"/>
          </a:xfrm>
          <a:prstGeom prst="rect">
            <a:avLst/>
          </a:prstGeom>
        </p:spPr>
      </p:pic>
    </p:spTree>
    <p:extLst>
      <p:ext uri="{BB962C8B-B14F-4D97-AF65-F5344CB8AC3E}">
        <p14:creationId xmlns:p14="http://schemas.microsoft.com/office/powerpoint/2010/main" val="4131193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749478"/>
          </a:xfrm>
        </p:spPr>
        <p:txBody>
          <a:bodyPr>
            <a:normAutofit/>
          </a:bodyPr>
          <a:lstStyle/>
          <a:p>
            <a:r>
              <a:rPr lang="en-IN" dirty="0"/>
              <a:t>Types of fingerprints and detection</a:t>
            </a:r>
            <a:endParaRPr lang="en-GB" dirty="0"/>
          </a:p>
        </p:txBody>
      </p:sp>
      <p:sp>
        <p:nvSpPr>
          <p:cNvPr id="3" name="Content Placeholder 2"/>
          <p:cNvSpPr>
            <a:spLocks noGrp="1"/>
          </p:cNvSpPr>
          <p:nvPr>
            <p:ph idx="1"/>
          </p:nvPr>
        </p:nvSpPr>
        <p:spPr>
          <a:xfrm>
            <a:off x="1066800" y="1542197"/>
            <a:ext cx="10058400" cy="4492843"/>
          </a:xfrm>
        </p:spPr>
        <p:txBody>
          <a:bodyPr>
            <a:normAutofit fontScale="70000" lnSpcReduction="20000"/>
          </a:bodyPr>
          <a:lstStyle/>
          <a:p>
            <a:pPr marL="342900" indent="-342900">
              <a:buFont typeface="+mj-lt"/>
              <a:buAutoNum type="arabicPeriod"/>
            </a:pPr>
            <a:r>
              <a:rPr lang="en-IN" sz="2200" b="1" dirty="0">
                <a:solidFill>
                  <a:schemeClr val="accent1"/>
                </a:solidFill>
              </a:rPr>
              <a:t>Patent Fingerprints: </a:t>
            </a:r>
          </a:p>
          <a:p>
            <a:pPr lvl="1"/>
            <a:r>
              <a:rPr lang="en-IN" sz="1900" b="1" dirty="0"/>
              <a:t>Visible</a:t>
            </a:r>
            <a:r>
              <a:rPr lang="en-IN" sz="1900" dirty="0"/>
              <a:t> prints, </a:t>
            </a:r>
          </a:p>
          <a:p>
            <a:pPr lvl="1"/>
            <a:r>
              <a:rPr lang="en-GB" sz="1900" dirty="0"/>
              <a:t>Can be made by blood, grease, ink, or dirt. easily visible </a:t>
            </a:r>
            <a:endParaRPr lang="en-IN" sz="1900" dirty="0"/>
          </a:p>
          <a:p>
            <a:pPr marL="342900" indent="-342900">
              <a:buFont typeface="+mj-lt"/>
              <a:buAutoNum type="arabicPeriod"/>
            </a:pPr>
            <a:r>
              <a:rPr lang="en-IN" sz="2200" b="1" dirty="0">
                <a:solidFill>
                  <a:schemeClr val="accent1"/>
                </a:solidFill>
              </a:rPr>
              <a:t>Plastic Fingerprints:</a:t>
            </a:r>
          </a:p>
          <a:p>
            <a:pPr lvl="1"/>
            <a:r>
              <a:rPr lang="en-GB" sz="1900" dirty="0"/>
              <a:t>Three-dimensional impressions, </a:t>
            </a:r>
          </a:p>
          <a:p>
            <a:pPr lvl="1"/>
            <a:r>
              <a:rPr lang="en-IN" sz="1900" b="1" dirty="0"/>
              <a:t>Indentation on soft surfaces</a:t>
            </a:r>
            <a:r>
              <a:rPr lang="en-IN" sz="1900" dirty="0"/>
              <a:t>. </a:t>
            </a:r>
          </a:p>
          <a:p>
            <a:pPr lvl="1"/>
            <a:r>
              <a:rPr lang="en-GB" sz="1900" dirty="0"/>
              <a:t>Made by pressing your fingers in fresh paint, wax, soap, or tar</a:t>
            </a:r>
            <a:endParaRPr lang="en-IN" sz="1900" dirty="0"/>
          </a:p>
          <a:p>
            <a:pPr marL="342900" indent="-342900">
              <a:buFont typeface="+mj-lt"/>
              <a:buAutoNum type="arabicPeriod"/>
            </a:pPr>
            <a:r>
              <a:rPr lang="en-IN" sz="2200" b="1" dirty="0">
                <a:solidFill>
                  <a:schemeClr val="accent1"/>
                </a:solidFill>
              </a:rPr>
              <a:t>Latent Fingerprints: </a:t>
            </a:r>
          </a:p>
          <a:p>
            <a:pPr lvl="1"/>
            <a:r>
              <a:rPr lang="en-GB" sz="1900" b="1" dirty="0"/>
              <a:t>Invisible</a:t>
            </a:r>
            <a:r>
              <a:rPr lang="en-GB" sz="1900" dirty="0"/>
              <a:t> to the naked eye, </a:t>
            </a:r>
          </a:p>
          <a:p>
            <a:pPr lvl="1"/>
            <a:r>
              <a:rPr lang="en-GB" sz="1900" dirty="0"/>
              <a:t>Made of the sweat and oil on the skin’s surface, </a:t>
            </a:r>
          </a:p>
          <a:p>
            <a:r>
              <a:rPr lang="en-GB" sz="2200" dirty="0"/>
              <a:t>For </a:t>
            </a:r>
            <a:r>
              <a:rPr lang="en-GB" sz="2200" b="1" dirty="0"/>
              <a:t>non-porous smooth </a:t>
            </a:r>
            <a:r>
              <a:rPr lang="en-GB" sz="2200" dirty="0"/>
              <a:t>surfaces, experts use </a:t>
            </a:r>
            <a:r>
              <a:rPr lang="en-GB" sz="2200" b="1" dirty="0"/>
              <a:t>powder-and-brush</a:t>
            </a:r>
            <a:r>
              <a:rPr lang="en-GB" sz="2200" dirty="0"/>
              <a:t> techniques, followed by </a:t>
            </a:r>
            <a:r>
              <a:rPr lang="en-GB" sz="2200" b="1" dirty="0"/>
              <a:t>lifting tape</a:t>
            </a:r>
          </a:p>
          <a:p>
            <a:r>
              <a:rPr lang="en-GB" sz="2200" dirty="0"/>
              <a:t>For </a:t>
            </a:r>
            <a:r>
              <a:rPr lang="en-GB" sz="2200" b="1" dirty="0"/>
              <a:t>rough surfaces</a:t>
            </a:r>
            <a:r>
              <a:rPr lang="en-GB" sz="2200" dirty="0"/>
              <a:t>, the same powdering process is used, but instead of using regular lifting tape for these prints a </a:t>
            </a:r>
            <a:r>
              <a:rPr lang="en-GB" sz="2200" b="1" dirty="0"/>
              <a:t>gel-lifter or </a:t>
            </a:r>
            <a:r>
              <a:rPr lang="en-GB" sz="2200" b="1" dirty="0" err="1"/>
              <a:t>Mikrosil</a:t>
            </a:r>
            <a:r>
              <a:rPr lang="en-GB" sz="2200" b="1" dirty="0"/>
              <a:t> </a:t>
            </a:r>
            <a:r>
              <a:rPr lang="en-GB" sz="2200" dirty="0"/>
              <a:t>(a silicone casting material) is used</a:t>
            </a:r>
          </a:p>
          <a:p>
            <a:r>
              <a:rPr lang="en-GB" sz="2200" dirty="0"/>
              <a:t>For </a:t>
            </a:r>
            <a:r>
              <a:rPr lang="en-GB" sz="2200" b="1" dirty="0"/>
              <a:t>porous surfaces</a:t>
            </a:r>
            <a:r>
              <a:rPr lang="en-GB" sz="2200" dirty="0"/>
              <a:t>, scientists sprinkle </a:t>
            </a:r>
            <a:r>
              <a:rPr lang="en-GB" sz="2200" b="1" dirty="0"/>
              <a:t>chemicals</a:t>
            </a:r>
            <a:r>
              <a:rPr lang="en-GB" sz="2200" dirty="0"/>
              <a:t> such as </a:t>
            </a:r>
            <a:r>
              <a:rPr lang="en-GB" sz="2200" b="1" dirty="0" err="1"/>
              <a:t>ninhydrin</a:t>
            </a:r>
            <a:r>
              <a:rPr lang="en-GB" sz="2200" dirty="0"/>
              <a:t> over the prints and then take photographs of the developing fingerprints.</a:t>
            </a:r>
          </a:p>
          <a:p>
            <a:endParaRPr lang="en-GB" dirty="0"/>
          </a:p>
        </p:txBody>
      </p:sp>
    </p:spTree>
    <p:extLst>
      <p:ext uri="{BB962C8B-B14F-4D97-AF65-F5344CB8AC3E}">
        <p14:creationId xmlns:p14="http://schemas.microsoft.com/office/powerpoint/2010/main" val="1077412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98511" y="605118"/>
            <a:ext cx="9404723" cy="1400530"/>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Unit I</a:t>
            </a:r>
            <a:endParaRPr lang="en-GB" dirty="0"/>
          </a:p>
        </p:txBody>
      </p:sp>
      <p:sp>
        <p:nvSpPr>
          <p:cNvPr id="5" name="Content Placeholder 4"/>
          <p:cNvSpPr txBox="1">
            <a:spLocks/>
          </p:cNvSpPr>
          <p:nvPr/>
        </p:nvSpPr>
        <p:spPr>
          <a:xfrm>
            <a:off x="1255712" y="2205318"/>
            <a:ext cx="8946541" cy="419548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a:lstStyle>
          <a:p>
            <a:pPr marL="457200" indent="-457200">
              <a:buFont typeface="+mj-lt"/>
              <a:buAutoNum type="arabicPeriod"/>
            </a:pPr>
            <a:r>
              <a:rPr lang="en-IN" sz="2400" dirty="0"/>
              <a:t>Definition and need of Forensic Sciences</a:t>
            </a:r>
          </a:p>
          <a:p>
            <a:pPr marL="457200" indent="-457200">
              <a:buFont typeface="+mj-lt"/>
              <a:buAutoNum type="arabicPeriod"/>
            </a:pPr>
            <a:r>
              <a:rPr lang="en-IN" sz="2400" dirty="0"/>
              <a:t>Role and Functions of Forensic Sciences</a:t>
            </a:r>
          </a:p>
          <a:p>
            <a:pPr marL="457200" indent="-457200">
              <a:buFont typeface="+mj-lt"/>
              <a:buAutoNum type="arabicPeriod"/>
            </a:pPr>
            <a:r>
              <a:rPr lang="en-IN" sz="2400" dirty="0"/>
              <a:t>Disciplines of Forensic Sciences</a:t>
            </a:r>
          </a:p>
          <a:p>
            <a:pPr marL="457200" indent="-457200">
              <a:buFont typeface="+mj-lt"/>
              <a:buAutoNum type="arabicPeriod"/>
            </a:pPr>
            <a:r>
              <a:rPr lang="en-IN" sz="2400" dirty="0"/>
              <a:t>Historical aspects of Forensic Sciences</a:t>
            </a:r>
          </a:p>
          <a:p>
            <a:pPr marL="457200" indent="-457200">
              <a:buFont typeface="+mj-lt"/>
              <a:buAutoNum type="arabicPeriod"/>
            </a:pPr>
            <a:r>
              <a:rPr lang="en-IN" sz="2400" dirty="0"/>
              <a:t>History and development of forensic sciences in India</a:t>
            </a:r>
          </a:p>
          <a:p>
            <a:pPr marL="457200" indent="-457200">
              <a:buFont typeface="+mj-lt"/>
              <a:buAutoNum type="arabicPeriod"/>
            </a:pPr>
            <a:r>
              <a:rPr lang="en-IN" sz="2400" dirty="0"/>
              <a:t>Basic principles of forensic science</a:t>
            </a:r>
          </a:p>
          <a:p>
            <a:pPr marL="457200" indent="-457200">
              <a:buFont typeface="+mj-lt"/>
              <a:buAutoNum type="arabicPeriod"/>
            </a:pPr>
            <a:endParaRPr lang="en-IN" sz="2400" dirty="0"/>
          </a:p>
          <a:p>
            <a:pPr marL="0" indent="0">
              <a:buFont typeface="Wingdings 3" charset="2"/>
              <a:buNone/>
            </a:pPr>
            <a:r>
              <a:rPr lang="en-IN" sz="2400" dirty="0"/>
              <a:t> </a:t>
            </a:r>
          </a:p>
          <a:p>
            <a:endParaRPr lang="en-GB" sz="2400" dirty="0"/>
          </a:p>
        </p:txBody>
      </p:sp>
    </p:spTree>
    <p:extLst>
      <p:ext uri="{BB962C8B-B14F-4D97-AF65-F5344CB8AC3E}">
        <p14:creationId xmlns:p14="http://schemas.microsoft.com/office/powerpoint/2010/main" val="1454557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615" y="609600"/>
            <a:ext cx="10528796" cy="1110018"/>
          </a:xfrm>
        </p:spPr>
        <p:txBody>
          <a:bodyPr>
            <a:normAutofit fontScale="90000"/>
          </a:bodyPr>
          <a:lstStyle/>
          <a:p>
            <a:r>
              <a:rPr lang="en-IN" b="1" dirty="0"/>
              <a:t>HISTORICAL ASPECTS OF FORENSIC SCIENCE</a:t>
            </a:r>
            <a:endParaRPr lang="en-GB" b="1" dirty="0"/>
          </a:p>
        </p:txBody>
      </p:sp>
      <p:sp>
        <p:nvSpPr>
          <p:cNvPr id="3" name="Content Placeholder 2"/>
          <p:cNvSpPr>
            <a:spLocks noGrp="1"/>
          </p:cNvSpPr>
          <p:nvPr>
            <p:ph idx="1"/>
          </p:nvPr>
        </p:nvSpPr>
        <p:spPr>
          <a:xfrm>
            <a:off x="300252" y="2052918"/>
            <a:ext cx="10672548" cy="4805082"/>
          </a:xfrm>
        </p:spPr>
        <p:txBody>
          <a:bodyPr>
            <a:normAutofit fontScale="92500" lnSpcReduction="10000"/>
          </a:bodyPr>
          <a:lstStyle/>
          <a:p>
            <a:pPr>
              <a:buFont typeface="Wingdings" panose="05000000000000000000" pitchFamily="2" charset="2"/>
              <a:buChar char="q"/>
            </a:pPr>
            <a:r>
              <a:rPr lang="en-IN" sz="2600" b="1" dirty="0">
                <a:solidFill>
                  <a:schemeClr val="accent1">
                    <a:lumMod val="75000"/>
                  </a:schemeClr>
                </a:solidFill>
              </a:rPr>
              <a:t>Mathieu </a:t>
            </a:r>
            <a:r>
              <a:rPr lang="en-GB" sz="2600" b="1" dirty="0" err="1">
                <a:solidFill>
                  <a:schemeClr val="accent1">
                    <a:lumMod val="75000"/>
                  </a:schemeClr>
                </a:solidFill>
              </a:rPr>
              <a:t>Orfila</a:t>
            </a:r>
            <a:r>
              <a:rPr lang="en-GB" sz="2600" b="1" dirty="0">
                <a:solidFill>
                  <a:schemeClr val="accent1">
                    <a:lumMod val="75000"/>
                  </a:schemeClr>
                </a:solidFill>
              </a:rPr>
              <a:t> </a:t>
            </a:r>
            <a:r>
              <a:rPr lang="en-GB" sz="2600" b="1" dirty="0"/>
              <a:t>: </a:t>
            </a:r>
            <a:r>
              <a:rPr lang="en-GB" sz="2600" b="1" i="1" dirty="0"/>
              <a:t>“Father of forensic toxicology</a:t>
            </a:r>
            <a:r>
              <a:rPr lang="en-GB" sz="2600" dirty="0"/>
              <a:t>”, detection of poisons and their effects on animals </a:t>
            </a:r>
          </a:p>
          <a:p>
            <a:pPr>
              <a:buFont typeface="Wingdings" panose="05000000000000000000" pitchFamily="2" charset="2"/>
              <a:buChar char="q"/>
            </a:pPr>
            <a:r>
              <a:rPr lang="en-GB" sz="2600" b="1" dirty="0">
                <a:solidFill>
                  <a:schemeClr val="accent1">
                    <a:lumMod val="75000"/>
                  </a:schemeClr>
                </a:solidFill>
              </a:rPr>
              <a:t>Calvin Goddard </a:t>
            </a:r>
            <a:r>
              <a:rPr lang="en-GB" sz="2600" b="1" dirty="0"/>
              <a:t>: </a:t>
            </a:r>
            <a:r>
              <a:rPr lang="en-GB" sz="2800" b="1" i="1" dirty="0"/>
              <a:t>“Father of Ballistics” </a:t>
            </a:r>
            <a:r>
              <a:rPr lang="en-GB" sz="2800" dirty="0"/>
              <a:t>developed </a:t>
            </a:r>
            <a:r>
              <a:rPr lang="en-GB" sz="2600" dirty="0"/>
              <a:t>the techniques for examination of fired bullet using the comparison microscope</a:t>
            </a:r>
          </a:p>
          <a:p>
            <a:pPr>
              <a:buFont typeface="Wingdings" panose="05000000000000000000" pitchFamily="2" charset="2"/>
              <a:buChar char="q"/>
            </a:pPr>
            <a:r>
              <a:rPr lang="en-GB" sz="2600" b="1" dirty="0">
                <a:solidFill>
                  <a:schemeClr val="accent1">
                    <a:lumMod val="75000"/>
                  </a:schemeClr>
                </a:solidFill>
              </a:rPr>
              <a:t>Ludwig </a:t>
            </a:r>
            <a:r>
              <a:rPr lang="en-GB" sz="2600" b="1" dirty="0" err="1">
                <a:solidFill>
                  <a:schemeClr val="accent1">
                    <a:lumMod val="75000"/>
                  </a:schemeClr>
                </a:solidFill>
              </a:rPr>
              <a:t>Teichmann</a:t>
            </a:r>
            <a:r>
              <a:rPr lang="en-GB" sz="2600" dirty="0"/>
              <a:t>: developed the first </a:t>
            </a:r>
            <a:r>
              <a:rPr lang="en-GB" sz="2600" b="1" i="1" dirty="0"/>
              <a:t>microscopic</a:t>
            </a:r>
            <a:r>
              <a:rPr lang="en-GB" sz="2600" dirty="0"/>
              <a:t> </a:t>
            </a:r>
            <a:r>
              <a:rPr lang="en-GB" sz="2600" b="1" i="1" dirty="0"/>
              <a:t>crystal test </a:t>
            </a:r>
            <a:r>
              <a:rPr lang="en-GB" sz="2600" dirty="0"/>
              <a:t>for haemoglobin</a:t>
            </a:r>
          </a:p>
          <a:p>
            <a:pPr>
              <a:buFont typeface="Wingdings" panose="05000000000000000000" pitchFamily="2" charset="2"/>
              <a:buChar char="q"/>
            </a:pPr>
            <a:r>
              <a:rPr lang="en-GB" sz="2600" b="1" dirty="0">
                <a:solidFill>
                  <a:schemeClr val="accent1">
                    <a:lumMod val="75000"/>
                  </a:schemeClr>
                </a:solidFill>
              </a:rPr>
              <a:t>Alphonse Bertillon</a:t>
            </a:r>
            <a:r>
              <a:rPr lang="en-GB" sz="2600" b="1" dirty="0"/>
              <a:t>: </a:t>
            </a:r>
            <a:r>
              <a:rPr lang="en-GB" sz="2600" b="1" i="1" dirty="0"/>
              <a:t>“Father of Anthropometry </a:t>
            </a:r>
            <a:r>
              <a:rPr lang="en-GB" sz="2600" b="1" dirty="0"/>
              <a:t>or </a:t>
            </a:r>
            <a:r>
              <a:rPr lang="en-GB" sz="2600" dirty="0"/>
              <a:t>criminal identification”,</a:t>
            </a:r>
            <a:r>
              <a:rPr lang="en-GB" sz="2600" b="1" dirty="0"/>
              <a:t> </a:t>
            </a:r>
            <a:r>
              <a:rPr lang="en-GB" sz="2600" dirty="0"/>
              <a:t>first scientific system of personal identification, developed the science of </a:t>
            </a:r>
            <a:r>
              <a:rPr lang="en-GB" sz="2600" i="1" dirty="0"/>
              <a:t>anthropometry </a:t>
            </a:r>
            <a:r>
              <a:rPr lang="en-GB" sz="2600" dirty="0"/>
              <a:t>a systematic procedure of taking a series of body measurements </a:t>
            </a:r>
          </a:p>
          <a:p>
            <a:pPr>
              <a:buFont typeface="Wingdings" panose="05000000000000000000" pitchFamily="2" charset="2"/>
              <a:buChar char="q"/>
            </a:pPr>
            <a:r>
              <a:rPr lang="en-GB" sz="2600" b="1" dirty="0">
                <a:solidFill>
                  <a:schemeClr val="accent1">
                    <a:lumMod val="75000"/>
                  </a:schemeClr>
                </a:solidFill>
              </a:rPr>
              <a:t>Hans Gross </a:t>
            </a:r>
            <a:r>
              <a:rPr lang="en-GB" sz="2600" b="1" dirty="0"/>
              <a:t>: </a:t>
            </a:r>
            <a:r>
              <a:rPr lang="en-GB" sz="2600" dirty="0"/>
              <a:t>the application of scientific to the field of criminal investigation. Coined term </a:t>
            </a:r>
            <a:r>
              <a:rPr lang="en-GB" sz="2600" b="1" i="1" dirty="0"/>
              <a:t>“criminalistics”</a:t>
            </a:r>
          </a:p>
          <a:p>
            <a:endParaRPr lang="en-GB" b="1" i="1" dirty="0"/>
          </a:p>
        </p:txBody>
      </p:sp>
    </p:spTree>
    <p:extLst>
      <p:ext uri="{BB962C8B-B14F-4D97-AF65-F5344CB8AC3E}">
        <p14:creationId xmlns:p14="http://schemas.microsoft.com/office/powerpoint/2010/main" val="214674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573206"/>
            <a:ext cx="9990161" cy="5923128"/>
          </a:xfrm>
        </p:spPr>
        <p:txBody>
          <a:bodyPr>
            <a:normAutofit fontScale="92500" lnSpcReduction="10000"/>
          </a:bodyPr>
          <a:lstStyle/>
          <a:p>
            <a:pPr>
              <a:buFont typeface="Wingdings" panose="05000000000000000000" pitchFamily="2" charset="2"/>
              <a:buChar char="q"/>
            </a:pPr>
            <a:r>
              <a:rPr lang="en-GB" sz="2600" b="1" dirty="0">
                <a:solidFill>
                  <a:schemeClr val="accent1">
                    <a:lumMod val="75000"/>
                  </a:schemeClr>
                </a:solidFill>
              </a:rPr>
              <a:t>Francis Galton</a:t>
            </a:r>
            <a:r>
              <a:rPr lang="en-GB" sz="2600" b="1" dirty="0"/>
              <a:t> : </a:t>
            </a:r>
            <a:r>
              <a:rPr lang="en-GB" sz="2600" b="1" i="1" dirty="0"/>
              <a:t>“Father of Fingerprinting” </a:t>
            </a:r>
            <a:r>
              <a:rPr lang="en-GB" sz="2600" dirty="0"/>
              <a:t>first definitive study of fingerprints, describe the basic principles of identification by fingerprints</a:t>
            </a:r>
          </a:p>
          <a:p>
            <a:pPr>
              <a:buFont typeface="Wingdings" panose="05000000000000000000" pitchFamily="2" charset="2"/>
              <a:buChar char="q"/>
            </a:pPr>
            <a:r>
              <a:rPr lang="en-GB" sz="2600" b="1" dirty="0">
                <a:solidFill>
                  <a:schemeClr val="accent1">
                    <a:lumMod val="75000"/>
                  </a:schemeClr>
                </a:solidFill>
              </a:rPr>
              <a:t>Leone Lattes </a:t>
            </a:r>
            <a:r>
              <a:rPr lang="en-GB" sz="2600" b="1" dirty="0"/>
              <a:t>: </a:t>
            </a:r>
            <a:r>
              <a:rPr lang="en-GB" sz="2600" b="1" i="1" dirty="0"/>
              <a:t>“Father of Bloodstain Identification” </a:t>
            </a:r>
            <a:r>
              <a:rPr lang="en-GB" sz="2600" dirty="0"/>
              <a:t>developed method for determining the blood group of a dried bloodstain </a:t>
            </a:r>
            <a:endParaRPr lang="en-GB" sz="2600" i="1" dirty="0"/>
          </a:p>
          <a:p>
            <a:pPr>
              <a:buFont typeface="Wingdings" panose="05000000000000000000" pitchFamily="2" charset="2"/>
              <a:buChar char="q"/>
            </a:pPr>
            <a:r>
              <a:rPr lang="en-GB" sz="2600" b="1" dirty="0">
                <a:solidFill>
                  <a:schemeClr val="accent1">
                    <a:lumMod val="75000"/>
                  </a:schemeClr>
                </a:solidFill>
              </a:rPr>
              <a:t>Albert S. Osborn </a:t>
            </a:r>
            <a:r>
              <a:rPr lang="en-GB" sz="2600" b="1" dirty="0"/>
              <a:t>: </a:t>
            </a:r>
            <a:r>
              <a:rPr lang="en-GB" sz="2600" b="1" i="1" dirty="0"/>
              <a:t>“Father of Document Examination”</a:t>
            </a:r>
            <a:r>
              <a:rPr lang="en-GB" sz="2600" dirty="0"/>
              <a:t> </a:t>
            </a:r>
            <a:r>
              <a:rPr lang="en-GB" sz="2600" b="1" dirty="0"/>
              <a:t> </a:t>
            </a:r>
            <a:r>
              <a:rPr lang="en-GB" sz="2600" dirty="0"/>
              <a:t>the fundamental principles of document examination</a:t>
            </a:r>
          </a:p>
          <a:p>
            <a:pPr>
              <a:buFont typeface="Wingdings" panose="05000000000000000000" pitchFamily="2" charset="2"/>
              <a:buChar char="q"/>
            </a:pPr>
            <a:r>
              <a:rPr lang="en-GB" sz="2600" b="1" dirty="0">
                <a:solidFill>
                  <a:schemeClr val="accent1">
                    <a:lumMod val="75000"/>
                  </a:schemeClr>
                </a:solidFill>
              </a:rPr>
              <a:t>Walter C. </a:t>
            </a:r>
            <a:r>
              <a:rPr lang="en-GB" sz="2600" b="1" dirty="0" err="1">
                <a:solidFill>
                  <a:schemeClr val="accent1">
                    <a:lumMod val="75000"/>
                  </a:schemeClr>
                </a:solidFill>
              </a:rPr>
              <a:t>McCrone</a:t>
            </a:r>
            <a:r>
              <a:rPr lang="en-GB" sz="2600" b="1" dirty="0">
                <a:solidFill>
                  <a:schemeClr val="accent1">
                    <a:lumMod val="75000"/>
                  </a:schemeClr>
                </a:solidFill>
              </a:rPr>
              <a:t> </a:t>
            </a:r>
            <a:r>
              <a:rPr lang="en-GB" sz="2600" b="1" dirty="0"/>
              <a:t>: </a:t>
            </a:r>
            <a:r>
              <a:rPr lang="en-GB" sz="2600" b="1" i="1" dirty="0"/>
              <a:t>“Father of Microscopic Forensics”, </a:t>
            </a:r>
            <a:r>
              <a:rPr lang="en-GB" sz="2600" dirty="0"/>
              <a:t>developed and</a:t>
            </a:r>
            <a:r>
              <a:rPr lang="en-GB" sz="2600" b="1" dirty="0"/>
              <a:t> </a:t>
            </a:r>
            <a:r>
              <a:rPr lang="en-GB" sz="2600" dirty="0"/>
              <a:t>applied microscopy to analytical problems, particularly forensic science cases for evidence examination</a:t>
            </a:r>
          </a:p>
          <a:p>
            <a:pPr>
              <a:buFont typeface="Wingdings" panose="05000000000000000000" pitchFamily="2" charset="2"/>
              <a:buChar char="q"/>
            </a:pPr>
            <a:r>
              <a:rPr lang="en-GB" sz="2600" b="1" dirty="0">
                <a:solidFill>
                  <a:schemeClr val="accent1">
                    <a:lumMod val="75000"/>
                  </a:schemeClr>
                </a:solidFill>
              </a:rPr>
              <a:t>Edmond </a:t>
            </a:r>
            <a:r>
              <a:rPr lang="en-GB" sz="2600" b="1" dirty="0" err="1">
                <a:solidFill>
                  <a:schemeClr val="accent1">
                    <a:lumMod val="75000"/>
                  </a:schemeClr>
                </a:solidFill>
              </a:rPr>
              <a:t>Locard</a:t>
            </a:r>
            <a:r>
              <a:rPr lang="en-GB" sz="2600" b="1" dirty="0">
                <a:solidFill>
                  <a:schemeClr val="accent1">
                    <a:lumMod val="75000"/>
                  </a:schemeClr>
                </a:solidFill>
              </a:rPr>
              <a:t> </a:t>
            </a:r>
            <a:r>
              <a:rPr lang="en-GB" sz="2600" b="1" dirty="0"/>
              <a:t>: </a:t>
            </a:r>
            <a:r>
              <a:rPr lang="en-GB" sz="2600" b="1" i="1" dirty="0"/>
              <a:t>“Father of criminalistics”. </a:t>
            </a:r>
            <a:r>
              <a:rPr lang="en-GB" sz="2600" b="1" dirty="0"/>
              <a:t>Locard’s exchange principle, </a:t>
            </a:r>
            <a:r>
              <a:rPr lang="en-GB" sz="2600" dirty="0"/>
              <a:t>when a person comes in contact with an object or person, a cross-transfer of materials occurs. Built the </a:t>
            </a:r>
            <a:r>
              <a:rPr lang="en-GB" sz="2600" b="1" dirty="0"/>
              <a:t>world’s first forensics lab </a:t>
            </a:r>
            <a:r>
              <a:rPr lang="en-GB" sz="2600" dirty="0"/>
              <a:t>in </a:t>
            </a:r>
            <a:r>
              <a:rPr lang="en-GB" sz="2600" b="1" dirty="0"/>
              <a:t>France in 1910.</a:t>
            </a:r>
          </a:p>
          <a:p>
            <a:pPr>
              <a:buFont typeface="Wingdings" panose="05000000000000000000" pitchFamily="2" charset="2"/>
              <a:buChar char="q"/>
            </a:pPr>
            <a:r>
              <a:rPr lang="en-GB" sz="2600" b="1" dirty="0">
                <a:solidFill>
                  <a:schemeClr val="accent1">
                    <a:lumMod val="75000"/>
                  </a:schemeClr>
                </a:solidFill>
              </a:rPr>
              <a:t>Sir Alec </a:t>
            </a:r>
            <a:r>
              <a:rPr lang="en-GB" sz="2600" b="1" dirty="0" err="1">
                <a:solidFill>
                  <a:schemeClr val="accent1">
                    <a:lumMod val="75000"/>
                  </a:schemeClr>
                </a:solidFill>
              </a:rPr>
              <a:t>Jeffreys</a:t>
            </a:r>
            <a:r>
              <a:rPr lang="en-GB" sz="2600" b="1" dirty="0">
                <a:solidFill>
                  <a:schemeClr val="accent1">
                    <a:lumMod val="75000"/>
                  </a:schemeClr>
                </a:solidFill>
              </a:rPr>
              <a:t> </a:t>
            </a:r>
            <a:r>
              <a:rPr lang="en-GB" sz="2600" dirty="0"/>
              <a:t>: First to develop a </a:t>
            </a:r>
            <a:r>
              <a:rPr lang="en-GB" sz="2600" b="1" i="1" dirty="0"/>
              <a:t>DNA profile </a:t>
            </a:r>
            <a:r>
              <a:rPr lang="en-GB" sz="2600" dirty="0"/>
              <a:t>(DNA fingerprint)</a:t>
            </a:r>
          </a:p>
          <a:p>
            <a:endParaRPr lang="en-GB" dirty="0"/>
          </a:p>
        </p:txBody>
      </p:sp>
    </p:spTree>
    <p:extLst>
      <p:ext uri="{BB962C8B-B14F-4D97-AF65-F5344CB8AC3E}">
        <p14:creationId xmlns:p14="http://schemas.microsoft.com/office/powerpoint/2010/main" val="54411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3160" y="218168"/>
            <a:ext cx="10058400" cy="1371600"/>
          </a:xfrm>
        </p:spPr>
        <p:txBody>
          <a:bodyPr>
            <a:normAutofit/>
          </a:bodyPr>
          <a:lstStyle/>
          <a:p>
            <a:r>
              <a:rPr lang="en-IN" b="1" dirty="0"/>
              <a:t>HISTORY AND DEVELOPMENT OF FORENSIC SCIENCE IN INDIA</a:t>
            </a:r>
            <a:endParaRPr lang="en-GB" b="1" dirty="0"/>
          </a:p>
        </p:txBody>
      </p:sp>
      <p:sp>
        <p:nvSpPr>
          <p:cNvPr id="3" name="Content Placeholder 2"/>
          <p:cNvSpPr>
            <a:spLocks noGrp="1"/>
          </p:cNvSpPr>
          <p:nvPr>
            <p:ph idx="1"/>
          </p:nvPr>
        </p:nvSpPr>
        <p:spPr>
          <a:xfrm>
            <a:off x="603160" y="1589768"/>
            <a:ext cx="11013584" cy="3931920"/>
          </a:xfrm>
        </p:spPr>
        <p:txBody>
          <a:bodyPr>
            <a:noAutofit/>
          </a:bodyPr>
          <a:lstStyle/>
          <a:p>
            <a:r>
              <a:rPr lang="en-GB" sz="2400" b="1" u="sng" dirty="0">
                <a:solidFill>
                  <a:schemeClr val="accent2"/>
                </a:solidFill>
              </a:rPr>
              <a:t>Government Chemical Examiner Laboratory 1849</a:t>
            </a:r>
          </a:p>
          <a:p>
            <a:pPr lvl="1">
              <a:buFont typeface="Wingdings" panose="05000000000000000000" pitchFamily="2" charset="2"/>
              <a:buChar char="q"/>
            </a:pPr>
            <a:r>
              <a:rPr lang="en-GB" sz="2000" dirty="0"/>
              <a:t>The first Chemical Examiner's Laboratory was established for this determination at the then </a:t>
            </a:r>
            <a:r>
              <a:rPr lang="en-GB" sz="2000" b="1" dirty="0"/>
              <a:t>Madras Presidency</a:t>
            </a:r>
            <a:r>
              <a:rPr lang="en-GB" sz="2000" dirty="0"/>
              <a:t>, under the Department of Health</a:t>
            </a:r>
          </a:p>
          <a:p>
            <a:pPr lvl="1">
              <a:buFont typeface="Wingdings" panose="05000000000000000000" pitchFamily="2" charset="2"/>
              <a:buChar char="q"/>
            </a:pPr>
            <a:r>
              <a:rPr lang="en-GB" sz="2000" b="1" dirty="0"/>
              <a:t>Calcutta</a:t>
            </a:r>
            <a:r>
              <a:rPr lang="en-GB" sz="2000" dirty="0"/>
              <a:t> (1853), </a:t>
            </a:r>
            <a:r>
              <a:rPr lang="en-GB" sz="2000" b="1" dirty="0"/>
              <a:t>Agra</a:t>
            </a:r>
            <a:r>
              <a:rPr lang="en-GB" sz="2000" dirty="0"/>
              <a:t> (1864), </a:t>
            </a:r>
            <a:r>
              <a:rPr lang="en-GB" sz="2000" b="1" dirty="0"/>
              <a:t>Bombay</a:t>
            </a:r>
            <a:r>
              <a:rPr lang="en-GB" sz="2000" dirty="0"/>
              <a:t> (1870) and </a:t>
            </a:r>
            <a:r>
              <a:rPr lang="en-GB" sz="2000" b="1" dirty="0"/>
              <a:t>Lahore</a:t>
            </a:r>
            <a:r>
              <a:rPr lang="en-GB" sz="2000" dirty="0"/>
              <a:t> (now in Pakistan).</a:t>
            </a:r>
          </a:p>
          <a:p>
            <a:pPr lvl="1">
              <a:buFont typeface="Wingdings" panose="05000000000000000000" pitchFamily="2" charset="2"/>
              <a:buChar char="q"/>
            </a:pPr>
            <a:r>
              <a:rPr lang="en-GB" sz="2000" dirty="0"/>
              <a:t>Assisted by the medico-legal work and equipped to handle toxicological analysis of viscera, chemical analysis of food, drugs, biological analysis of blood and semen stains, etc. </a:t>
            </a:r>
          </a:p>
          <a:p>
            <a:r>
              <a:rPr lang="en-GB" sz="2400" b="1" u="sng" dirty="0">
                <a:solidFill>
                  <a:schemeClr val="accent2"/>
                </a:solidFill>
              </a:rPr>
              <a:t>Anthropometric Bureau 1879</a:t>
            </a:r>
          </a:p>
          <a:p>
            <a:pPr lvl="1">
              <a:buFont typeface="Wingdings" panose="05000000000000000000" pitchFamily="2" charset="2"/>
              <a:buChar char="q"/>
            </a:pPr>
            <a:r>
              <a:rPr lang="en-GB" sz="2000" b="1" dirty="0" err="1"/>
              <a:t>Alphonose</a:t>
            </a:r>
            <a:r>
              <a:rPr lang="en-GB" sz="2000" b="1" dirty="0"/>
              <a:t> Bertillon </a:t>
            </a:r>
            <a:r>
              <a:rPr lang="en-GB" sz="2000" dirty="0"/>
              <a:t>introduced “Anthropometry” for criminal identification by taking body measurements.</a:t>
            </a:r>
          </a:p>
          <a:p>
            <a:pPr lvl="1">
              <a:buFont typeface="Wingdings" panose="05000000000000000000" pitchFamily="2" charset="2"/>
              <a:buChar char="q"/>
            </a:pPr>
            <a:r>
              <a:rPr lang="en-GB" sz="2000" dirty="0"/>
              <a:t>“Bureau of Anthropometric Measurements” was introduced to maintain the anthropometric records of criminals, was well-known in </a:t>
            </a:r>
            <a:r>
              <a:rPr lang="en-GB" sz="2000" b="1" dirty="0"/>
              <a:t>1892</a:t>
            </a:r>
            <a:r>
              <a:rPr lang="en-GB" sz="2000" dirty="0"/>
              <a:t> at </a:t>
            </a:r>
            <a:r>
              <a:rPr lang="en-GB" sz="2000" b="1" dirty="0"/>
              <a:t>Calcutta</a:t>
            </a:r>
            <a:r>
              <a:rPr lang="en-GB" sz="2000" dirty="0"/>
              <a:t>. </a:t>
            </a:r>
          </a:p>
        </p:txBody>
      </p:sp>
    </p:spTree>
    <p:extLst>
      <p:ext uri="{BB962C8B-B14F-4D97-AF65-F5344CB8AC3E}">
        <p14:creationId xmlns:p14="http://schemas.microsoft.com/office/powerpoint/2010/main" val="16855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411" y="423085"/>
            <a:ext cx="11243482" cy="5745707"/>
          </a:xfrm>
        </p:spPr>
        <p:txBody>
          <a:bodyPr>
            <a:noAutofit/>
          </a:bodyPr>
          <a:lstStyle/>
          <a:p>
            <a:r>
              <a:rPr lang="en-GB" sz="2400" b="1" u="sng" dirty="0">
                <a:solidFill>
                  <a:schemeClr val="accent2"/>
                </a:solidFill>
              </a:rPr>
              <a:t>Fingerprint Bureau </a:t>
            </a:r>
          </a:p>
          <a:p>
            <a:pPr>
              <a:buFont typeface="Wingdings" panose="05000000000000000000" pitchFamily="2" charset="2"/>
              <a:buChar char="q"/>
            </a:pPr>
            <a:endParaRPr lang="en-GB" sz="2000" b="1" u="sng" dirty="0">
              <a:solidFill>
                <a:schemeClr val="accent2"/>
              </a:solidFill>
            </a:endParaRPr>
          </a:p>
          <a:p>
            <a:pPr lvl="1">
              <a:buFont typeface="Wingdings" panose="05000000000000000000" pitchFamily="2" charset="2"/>
              <a:buChar char="q"/>
            </a:pPr>
            <a:r>
              <a:rPr lang="en-GB" sz="2000" b="1" dirty="0"/>
              <a:t>William Herschel</a:t>
            </a:r>
            <a:r>
              <a:rPr lang="en-GB" sz="2000" dirty="0"/>
              <a:t>, the Gatherer of the District of Hooghly (Bengal) establishes that patterns on the fingertips of a individual not ever altered throughout his lifetime.</a:t>
            </a:r>
          </a:p>
          <a:p>
            <a:pPr lvl="1">
              <a:buFont typeface="Wingdings" panose="05000000000000000000" pitchFamily="2" charset="2"/>
              <a:buChar char="q"/>
            </a:pPr>
            <a:r>
              <a:rPr lang="en-GB" sz="2000" dirty="0"/>
              <a:t>Devised a system of registration of finger or thumb impressions of native contractors.</a:t>
            </a:r>
          </a:p>
          <a:p>
            <a:pPr lvl="1">
              <a:buFont typeface="Wingdings" panose="05000000000000000000" pitchFamily="2" charset="2"/>
              <a:buChar char="q"/>
            </a:pPr>
            <a:r>
              <a:rPr lang="en-GB" sz="2000" dirty="0"/>
              <a:t>In </a:t>
            </a:r>
            <a:r>
              <a:rPr lang="en-GB" sz="2000" b="1" dirty="0"/>
              <a:t>1891</a:t>
            </a:r>
            <a:r>
              <a:rPr lang="en-GB" sz="2000" dirty="0"/>
              <a:t>, </a:t>
            </a:r>
            <a:r>
              <a:rPr lang="en-GB" sz="2000" b="1" dirty="0"/>
              <a:t>Edward Richard Henry</a:t>
            </a:r>
            <a:r>
              <a:rPr lang="en-GB" sz="2000" dirty="0"/>
              <a:t>, Inspector General of Bengal Police made the thumb impressions compulsory in the record slips along with anthropometric data, to avoid mistake in the identification.</a:t>
            </a:r>
          </a:p>
          <a:p>
            <a:pPr lvl="1">
              <a:buFont typeface="Wingdings" panose="05000000000000000000" pitchFamily="2" charset="2"/>
              <a:buChar char="q"/>
            </a:pPr>
            <a:r>
              <a:rPr lang="en-GB" sz="2000" b="1" dirty="0"/>
              <a:t>1897</a:t>
            </a:r>
            <a:r>
              <a:rPr lang="en-GB" sz="2000" dirty="0"/>
              <a:t>, it was mandatory to maintenance of duplicate criminal records with impressions of 10 fingers separately. </a:t>
            </a:r>
          </a:p>
          <a:p>
            <a:pPr lvl="1">
              <a:buFont typeface="Wingdings" panose="05000000000000000000" pitchFamily="2" charset="2"/>
              <a:buChar char="q"/>
            </a:pPr>
            <a:r>
              <a:rPr lang="en-GB" sz="2000" b="1" dirty="0"/>
              <a:t>Khan Bahadur </a:t>
            </a:r>
            <a:r>
              <a:rPr lang="en-GB" sz="2000" b="1" dirty="0" err="1"/>
              <a:t>Azizul</a:t>
            </a:r>
            <a:r>
              <a:rPr lang="en-GB" sz="2000" b="1" dirty="0"/>
              <a:t> </a:t>
            </a:r>
            <a:r>
              <a:rPr lang="en-GB" sz="2000" b="1" dirty="0" err="1"/>
              <a:t>Huq</a:t>
            </a:r>
            <a:r>
              <a:rPr lang="en-GB" sz="2000" b="1" dirty="0"/>
              <a:t> </a:t>
            </a:r>
            <a:r>
              <a:rPr lang="en-GB" sz="2000" dirty="0"/>
              <a:t>and </a:t>
            </a:r>
            <a:r>
              <a:rPr lang="en-GB" sz="2000" b="1" dirty="0"/>
              <a:t>Rai Bahadur Hem Chandra Bose </a:t>
            </a:r>
            <a:r>
              <a:rPr lang="en-GB" sz="2000" dirty="0"/>
              <a:t>under Henrys general supervision developed the classification of finger prints.</a:t>
            </a:r>
          </a:p>
          <a:p>
            <a:pPr lvl="1">
              <a:buFont typeface="Wingdings" panose="05000000000000000000" pitchFamily="2" charset="2"/>
              <a:buChar char="q"/>
            </a:pPr>
            <a:r>
              <a:rPr lang="en-GB" sz="2000" dirty="0"/>
              <a:t>The </a:t>
            </a:r>
            <a:r>
              <a:rPr lang="en-GB" sz="2000" b="1" dirty="0"/>
              <a:t>World’s first fingerprint bureau </a:t>
            </a:r>
            <a:r>
              <a:rPr lang="en-GB" sz="2000" dirty="0"/>
              <a:t>was set up at </a:t>
            </a:r>
            <a:r>
              <a:rPr lang="en-GB" sz="2000" b="1" dirty="0"/>
              <a:t>Calcutta</a:t>
            </a:r>
            <a:r>
              <a:rPr lang="en-GB" sz="2000" dirty="0"/>
              <a:t> (now Kolkata) in 1897.</a:t>
            </a:r>
          </a:p>
          <a:p>
            <a:pPr lvl="1">
              <a:buFont typeface="Wingdings" panose="05000000000000000000" pitchFamily="2" charset="2"/>
              <a:buChar char="q"/>
            </a:pPr>
            <a:r>
              <a:rPr lang="en-GB" sz="2000" dirty="0"/>
              <a:t>Bose invented the first telegraphic code system for fingerprints and published it in 1916. Bose also devised the first single digit fingerprint classification system in 1927</a:t>
            </a:r>
          </a:p>
        </p:txBody>
      </p:sp>
    </p:spTree>
    <p:extLst>
      <p:ext uri="{BB962C8B-B14F-4D97-AF65-F5344CB8AC3E}">
        <p14:creationId xmlns:p14="http://schemas.microsoft.com/office/powerpoint/2010/main" val="99983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0072" y="846161"/>
            <a:ext cx="10793104" cy="4997810"/>
          </a:xfrm>
        </p:spPr>
        <p:txBody>
          <a:bodyPr>
            <a:noAutofit/>
          </a:bodyPr>
          <a:lstStyle/>
          <a:p>
            <a:r>
              <a:rPr lang="en-GB" sz="2400" b="1" u="sng" dirty="0">
                <a:solidFill>
                  <a:schemeClr val="accent2"/>
                </a:solidFill>
              </a:rPr>
              <a:t>Department of Explosive </a:t>
            </a:r>
          </a:p>
          <a:p>
            <a:pPr lvl="1">
              <a:buFont typeface="Wingdings" panose="05000000000000000000" pitchFamily="2" charset="2"/>
              <a:buChar char="q"/>
            </a:pPr>
            <a:r>
              <a:rPr lang="en-GB" sz="2000" b="1" dirty="0"/>
              <a:t>1898</a:t>
            </a:r>
            <a:r>
              <a:rPr lang="en-GB" sz="2000" dirty="0"/>
              <a:t>, The Department of Explosives was established at </a:t>
            </a:r>
            <a:r>
              <a:rPr lang="en-GB" sz="2000" b="1" dirty="0"/>
              <a:t>Nagpur</a:t>
            </a:r>
            <a:r>
              <a:rPr lang="en-GB" sz="2000" dirty="0"/>
              <a:t>.</a:t>
            </a:r>
          </a:p>
          <a:p>
            <a:pPr lvl="1">
              <a:buFont typeface="Wingdings" panose="05000000000000000000" pitchFamily="2" charset="2"/>
              <a:buChar char="q"/>
            </a:pPr>
            <a:r>
              <a:rPr lang="en-GB" sz="2000" dirty="0"/>
              <a:t>Later on 5 local workplaces at </a:t>
            </a:r>
            <a:r>
              <a:rPr lang="en-GB" sz="2000" b="1" dirty="0"/>
              <a:t>Calcutta, Bombay, Agra, Madras </a:t>
            </a:r>
            <a:r>
              <a:rPr lang="en-GB" sz="2000" dirty="0"/>
              <a:t>and </a:t>
            </a:r>
            <a:r>
              <a:rPr lang="en-GB" sz="2000" b="1" dirty="0"/>
              <a:t>Gwalior</a:t>
            </a:r>
            <a:r>
              <a:rPr lang="en-GB" sz="2000" dirty="0"/>
              <a:t>.</a:t>
            </a:r>
          </a:p>
          <a:p>
            <a:pPr lvl="1">
              <a:buFont typeface="Wingdings" panose="05000000000000000000" pitchFamily="2" charset="2"/>
              <a:buChar char="q"/>
            </a:pPr>
            <a:r>
              <a:rPr lang="en-GB" sz="2000" b="1" dirty="0"/>
              <a:t>In 1902</a:t>
            </a:r>
            <a:r>
              <a:rPr lang="en-GB" sz="2000" dirty="0"/>
              <a:t>, </a:t>
            </a:r>
            <a:r>
              <a:rPr lang="en-GB" sz="2000" b="1" dirty="0"/>
              <a:t>establishment of C.I.D</a:t>
            </a:r>
            <a:r>
              <a:rPr lang="en-GB" sz="2000" dirty="0"/>
              <a:t>,  facility for </a:t>
            </a:r>
            <a:r>
              <a:rPr lang="en-GB" sz="2000" b="1" dirty="0"/>
              <a:t>fire-arm examination</a:t>
            </a:r>
            <a:r>
              <a:rPr lang="en-GB" sz="2000" dirty="0"/>
              <a:t>, police </a:t>
            </a:r>
            <a:r>
              <a:rPr lang="en-GB" sz="2000" b="1" dirty="0"/>
              <a:t>photography</a:t>
            </a:r>
            <a:r>
              <a:rPr lang="en-GB" sz="2000" dirty="0"/>
              <a:t>, </a:t>
            </a:r>
            <a:r>
              <a:rPr lang="en-GB" sz="2000" b="1" dirty="0"/>
              <a:t>handwriting</a:t>
            </a:r>
            <a:r>
              <a:rPr lang="en-GB" sz="2000" dirty="0"/>
              <a:t> and </a:t>
            </a:r>
            <a:r>
              <a:rPr lang="en-GB" sz="2000" b="1" dirty="0"/>
              <a:t>fingerprints</a:t>
            </a:r>
            <a:r>
              <a:rPr lang="en-GB" sz="2000" dirty="0"/>
              <a:t> examination.</a:t>
            </a:r>
          </a:p>
          <a:p>
            <a:r>
              <a:rPr lang="en-GB" sz="2400" b="1" u="sng" dirty="0">
                <a:solidFill>
                  <a:schemeClr val="accent2"/>
                </a:solidFill>
              </a:rPr>
              <a:t>Government Examiner of Questioned Document </a:t>
            </a:r>
          </a:p>
          <a:p>
            <a:pPr lvl="1">
              <a:buFont typeface="Wingdings" panose="05000000000000000000" pitchFamily="2" charset="2"/>
              <a:buChar char="q"/>
            </a:pPr>
            <a:r>
              <a:rPr lang="en-GB" sz="2000" b="1" dirty="0"/>
              <a:t>1904</a:t>
            </a:r>
            <a:r>
              <a:rPr lang="en-GB" sz="2000" dirty="0"/>
              <a:t>, the British Government of Bengal created the post of </a:t>
            </a:r>
            <a:r>
              <a:rPr lang="en-GB" sz="2000" b="1" dirty="0"/>
              <a:t>Government Handwriting Expert of Bengal </a:t>
            </a:r>
            <a:r>
              <a:rPr lang="en-GB" sz="2000" dirty="0"/>
              <a:t>and appointed Mr. </a:t>
            </a:r>
            <a:r>
              <a:rPr lang="en-GB" sz="2000" b="1" dirty="0"/>
              <a:t>CR </a:t>
            </a:r>
            <a:r>
              <a:rPr lang="en-GB" sz="2000" b="1" dirty="0" err="1"/>
              <a:t>Hardless</a:t>
            </a:r>
            <a:r>
              <a:rPr lang="en-GB" sz="2000" dirty="0"/>
              <a:t>.</a:t>
            </a:r>
          </a:p>
          <a:p>
            <a:pPr lvl="1">
              <a:buFont typeface="Wingdings" panose="05000000000000000000" pitchFamily="2" charset="2"/>
              <a:buChar char="q"/>
            </a:pPr>
            <a:r>
              <a:rPr lang="en-GB" sz="2000" b="1" dirty="0"/>
              <a:t>1906</a:t>
            </a:r>
            <a:r>
              <a:rPr lang="en-GB" sz="2000" dirty="0"/>
              <a:t>, shifted to </a:t>
            </a:r>
            <a:r>
              <a:rPr lang="en-GB" sz="2000" b="1" dirty="0"/>
              <a:t>Shimla</a:t>
            </a:r>
            <a:r>
              <a:rPr lang="en-GB" sz="2000" dirty="0"/>
              <a:t> and was placed </a:t>
            </a:r>
            <a:r>
              <a:rPr lang="en-GB" sz="2000" b="1" dirty="0"/>
              <a:t>under the control of the Director, CID</a:t>
            </a:r>
            <a:r>
              <a:rPr lang="en-GB" sz="2000" dirty="0"/>
              <a:t>.</a:t>
            </a:r>
          </a:p>
          <a:p>
            <a:pPr lvl="1">
              <a:buFont typeface="Wingdings" panose="05000000000000000000" pitchFamily="2" charset="2"/>
              <a:buChar char="q"/>
            </a:pPr>
            <a:r>
              <a:rPr lang="en-GB" sz="2000" dirty="0"/>
              <a:t>Similar type of Laboratories (GEQD) were set up at </a:t>
            </a:r>
            <a:r>
              <a:rPr lang="en-GB" sz="2000" b="1" dirty="0"/>
              <a:t>Calcutta</a:t>
            </a:r>
            <a:r>
              <a:rPr lang="en-GB" sz="2000" dirty="0"/>
              <a:t> and </a:t>
            </a:r>
            <a:r>
              <a:rPr lang="en-GB" sz="2000" b="1" dirty="0"/>
              <a:t>Hyderabad.</a:t>
            </a:r>
          </a:p>
          <a:p>
            <a:pPr lvl="1">
              <a:buFont typeface="Wingdings" panose="05000000000000000000" pitchFamily="2" charset="2"/>
              <a:buChar char="q"/>
            </a:pPr>
            <a:r>
              <a:rPr lang="en-GB" sz="2000" dirty="0"/>
              <a:t>Presently GEQD Kolkata, Shimla and Hyderabad has been merged with CFSL, Kolkata, Chandigarh and Hyderabad respectively  </a:t>
            </a:r>
          </a:p>
        </p:txBody>
      </p:sp>
    </p:spTree>
    <p:extLst>
      <p:ext uri="{BB962C8B-B14F-4D97-AF65-F5344CB8AC3E}">
        <p14:creationId xmlns:p14="http://schemas.microsoft.com/office/powerpoint/2010/main" val="2094997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0376" y="477672"/>
            <a:ext cx="11327642" cy="6182435"/>
          </a:xfrm>
        </p:spPr>
        <p:txBody>
          <a:bodyPr>
            <a:normAutofit fontScale="92500"/>
          </a:bodyPr>
          <a:lstStyle/>
          <a:p>
            <a:r>
              <a:rPr lang="en-GB" sz="2400" b="1" u="sng" dirty="0">
                <a:solidFill>
                  <a:schemeClr val="accent2"/>
                </a:solidFill>
              </a:rPr>
              <a:t>Serologist to the Government of India </a:t>
            </a:r>
          </a:p>
          <a:p>
            <a:pPr lvl="1">
              <a:buFont typeface="Wingdings" panose="05000000000000000000" pitchFamily="2" charset="2"/>
              <a:buChar char="q"/>
            </a:pPr>
            <a:r>
              <a:rPr lang="en-GB" sz="2200" dirty="0"/>
              <a:t>Serology Department was recognized in </a:t>
            </a:r>
            <a:r>
              <a:rPr lang="en-GB" sz="2200" b="1" dirty="0"/>
              <a:t>Calcutta in 1910</a:t>
            </a:r>
            <a:r>
              <a:rPr lang="en-GB" sz="2200" dirty="0"/>
              <a:t>, providing valuable scientific backing by investigating biological constituents for crime examinations.</a:t>
            </a:r>
          </a:p>
          <a:p>
            <a:pPr lvl="1">
              <a:buFont typeface="Wingdings" panose="05000000000000000000" pitchFamily="2" charset="2"/>
              <a:buChar char="q"/>
            </a:pPr>
            <a:r>
              <a:rPr lang="en-GB" sz="2200" dirty="0"/>
              <a:t>After independence, changed to ‘</a:t>
            </a:r>
            <a:r>
              <a:rPr lang="en-GB" sz="2200" b="1" dirty="0"/>
              <a:t>Office of the Serologist and Chemical Examiner to the Government of India’</a:t>
            </a:r>
          </a:p>
          <a:p>
            <a:r>
              <a:rPr lang="en-GB" sz="2400" b="1" u="sng" dirty="0">
                <a:solidFill>
                  <a:schemeClr val="accent2"/>
                </a:solidFill>
              </a:rPr>
              <a:t>Footprint Section, Criminal Investigation Department </a:t>
            </a:r>
          </a:p>
          <a:p>
            <a:pPr lvl="1">
              <a:buFont typeface="Wingdings" panose="05000000000000000000" pitchFamily="2" charset="2"/>
              <a:buChar char="q"/>
            </a:pPr>
            <a:r>
              <a:rPr lang="en-GB" sz="2200" b="1" dirty="0"/>
              <a:t>1915</a:t>
            </a:r>
            <a:r>
              <a:rPr lang="en-GB" sz="2200" dirty="0"/>
              <a:t>, a </a:t>
            </a:r>
            <a:r>
              <a:rPr lang="en-GB" sz="2200" b="1" dirty="0"/>
              <a:t>Footprint Unit </a:t>
            </a:r>
            <a:r>
              <a:rPr lang="en-GB" sz="2200" dirty="0"/>
              <a:t>was recognized below the </a:t>
            </a:r>
            <a:r>
              <a:rPr lang="en-GB" sz="2200" b="1" dirty="0"/>
              <a:t>CID</a:t>
            </a:r>
            <a:r>
              <a:rPr lang="en-GB" sz="2200" dirty="0"/>
              <a:t>, Government of Bengal.</a:t>
            </a:r>
          </a:p>
          <a:p>
            <a:pPr lvl="1">
              <a:buFont typeface="Wingdings" panose="05000000000000000000" pitchFamily="2" charset="2"/>
              <a:buChar char="q"/>
            </a:pPr>
            <a:r>
              <a:rPr lang="en-GB" sz="2200" dirty="0"/>
              <a:t>Helped the police authorities to identify criminals through the examination of </a:t>
            </a:r>
            <a:r>
              <a:rPr lang="en-GB" sz="2200" b="1" dirty="0"/>
              <a:t>footprints collected from the scene of crime.</a:t>
            </a:r>
          </a:p>
          <a:p>
            <a:r>
              <a:rPr lang="en-GB" sz="2400" b="1" u="sng" dirty="0">
                <a:solidFill>
                  <a:schemeClr val="accent2"/>
                </a:solidFill>
              </a:rPr>
              <a:t>Note Forgery Section, Criminal Investigation Department   </a:t>
            </a:r>
          </a:p>
          <a:p>
            <a:pPr lvl="1">
              <a:buFont typeface="Wingdings" panose="05000000000000000000" pitchFamily="2" charset="2"/>
              <a:buChar char="q"/>
            </a:pPr>
            <a:r>
              <a:rPr lang="en-GB" sz="2200" b="1" dirty="0"/>
              <a:t>1917</a:t>
            </a:r>
            <a:r>
              <a:rPr lang="en-GB" sz="2200" dirty="0"/>
              <a:t>, A Section for </a:t>
            </a:r>
            <a:r>
              <a:rPr lang="en-GB" sz="2200" b="1" dirty="0"/>
              <a:t>detecting forgery </a:t>
            </a:r>
            <a:r>
              <a:rPr lang="en-GB" sz="2200" dirty="0"/>
              <a:t>in currency notes was recognized under the CID to undertake the examination of forged currency notes. </a:t>
            </a:r>
          </a:p>
          <a:p>
            <a:pPr lvl="1">
              <a:buFont typeface="Wingdings" panose="05000000000000000000" pitchFamily="2" charset="2"/>
              <a:buChar char="q"/>
            </a:pPr>
            <a:r>
              <a:rPr lang="en-GB" sz="2200" b="1" dirty="0"/>
              <a:t>Government Mint and Security Printing Units at Nasik </a:t>
            </a:r>
            <a:r>
              <a:rPr lang="en-GB" sz="2200" dirty="0"/>
              <a:t>also established their own research laboratory for identifying cases of counterfeit and forged currency notes. </a:t>
            </a:r>
          </a:p>
          <a:p>
            <a:pPr marL="0" indent="0">
              <a:buNone/>
            </a:pPr>
            <a:r>
              <a:rPr lang="en-GB" dirty="0"/>
              <a:t> </a:t>
            </a:r>
          </a:p>
          <a:p>
            <a:endParaRPr lang="en-GB" dirty="0"/>
          </a:p>
        </p:txBody>
      </p:sp>
    </p:spTree>
    <p:extLst>
      <p:ext uri="{BB962C8B-B14F-4D97-AF65-F5344CB8AC3E}">
        <p14:creationId xmlns:p14="http://schemas.microsoft.com/office/powerpoint/2010/main" val="23763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5481" y="205678"/>
            <a:ext cx="11313994" cy="5964071"/>
          </a:xfrm>
        </p:spPr>
        <p:txBody>
          <a:bodyPr>
            <a:noAutofit/>
          </a:bodyPr>
          <a:lstStyle/>
          <a:p>
            <a:r>
              <a:rPr lang="en-GB" sz="2400" b="1" u="sng" dirty="0">
                <a:solidFill>
                  <a:schemeClr val="accent2"/>
                </a:solidFill>
              </a:rPr>
              <a:t>Ballistics Laboratory </a:t>
            </a:r>
          </a:p>
          <a:p>
            <a:pPr lvl="1">
              <a:buFont typeface="Wingdings" panose="05000000000000000000" pitchFamily="2" charset="2"/>
              <a:buChar char="q"/>
            </a:pPr>
            <a:r>
              <a:rPr lang="en-GB" sz="2000" b="1" dirty="0"/>
              <a:t>1930</a:t>
            </a:r>
            <a:r>
              <a:rPr lang="en-GB" sz="2000" dirty="0"/>
              <a:t>, A minor Ballistic Laboratory was established along with an arms expert under the </a:t>
            </a:r>
            <a:r>
              <a:rPr lang="en-GB" sz="2000" b="1" dirty="0"/>
              <a:t>Calcutta Police </a:t>
            </a:r>
            <a:r>
              <a:rPr lang="en-GB" sz="2000" dirty="0"/>
              <a:t>to deal with the examination of firearms.</a:t>
            </a:r>
          </a:p>
          <a:p>
            <a:r>
              <a:rPr lang="en-GB" sz="2400" b="1" u="sng" dirty="0">
                <a:solidFill>
                  <a:schemeClr val="accent2"/>
                </a:solidFill>
              </a:rPr>
              <a:t>Scientific Sections, Criminal Investigation Department </a:t>
            </a:r>
          </a:p>
          <a:p>
            <a:pPr lvl="1">
              <a:buFont typeface="Wingdings" panose="05000000000000000000" pitchFamily="2" charset="2"/>
              <a:buChar char="q"/>
            </a:pPr>
            <a:r>
              <a:rPr lang="en-GB" sz="2000" dirty="0"/>
              <a:t>During </a:t>
            </a:r>
            <a:r>
              <a:rPr lang="en-GB" sz="2000" b="1" dirty="0"/>
              <a:t>1936</a:t>
            </a:r>
            <a:r>
              <a:rPr lang="en-GB" sz="2000" dirty="0"/>
              <a:t> investigating agencies realized the importance of scientific disciplines in the detection and investigation of crime.</a:t>
            </a:r>
          </a:p>
          <a:p>
            <a:pPr lvl="1">
              <a:buFont typeface="Wingdings" panose="05000000000000000000" pitchFamily="2" charset="2"/>
              <a:buChar char="q"/>
            </a:pPr>
            <a:r>
              <a:rPr lang="en-GB" sz="2000" dirty="0"/>
              <a:t>Scientific Section was established under the </a:t>
            </a:r>
            <a:r>
              <a:rPr lang="en-GB" sz="2000" b="1" dirty="0"/>
              <a:t>CID in Bengal </a:t>
            </a:r>
            <a:r>
              <a:rPr lang="en-GB" sz="2000" dirty="0"/>
              <a:t>and amenities were produced for investigation of </a:t>
            </a:r>
            <a:r>
              <a:rPr lang="en-GB" sz="2000" b="1" dirty="0"/>
              <a:t>bullets, cartridge cases, firearms</a:t>
            </a:r>
            <a:r>
              <a:rPr lang="en-GB" sz="2000" dirty="0"/>
              <a:t>, etc., used in committing crime.</a:t>
            </a:r>
          </a:p>
          <a:p>
            <a:r>
              <a:rPr lang="en-GB" sz="2400" b="1" u="sng" dirty="0">
                <a:solidFill>
                  <a:schemeClr val="accent2"/>
                </a:solidFill>
              </a:rPr>
              <a:t>State Forensic Science laboratory, Calcutta</a:t>
            </a:r>
          </a:p>
          <a:p>
            <a:pPr lvl="1">
              <a:buFont typeface="Wingdings" panose="05000000000000000000" pitchFamily="2" charset="2"/>
              <a:buChar char="q"/>
            </a:pPr>
            <a:r>
              <a:rPr lang="en-GB" sz="2000" b="1" dirty="0"/>
              <a:t>1952</a:t>
            </a:r>
            <a:r>
              <a:rPr lang="en-GB" sz="2000" dirty="0"/>
              <a:t>, The </a:t>
            </a:r>
            <a:r>
              <a:rPr lang="en-GB" sz="2000" b="1" dirty="0"/>
              <a:t>first</a:t>
            </a:r>
            <a:r>
              <a:rPr lang="en-GB" sz="2000" dirty="0"/>
              <a:t> state forensic science research laboratory in India was recognized at </a:t>
            </a:r>
            <a:r>
              <a:rPr lang="en-GB" sz="2000" b="1" dirty="0"/>
              <a:t>Calcutta</a:t>
            </a:r>
            <a:r>
              <a:rPr lang="en-GB" sz="2000" dirty="0"/>
              <a:t> by merging Government </a:t>
            </a:r>
            <a:r>
              <a:rPr lang="en-GB" sz="2000" b="1" dirty="0"/>
              <a:t>Chemical Examiners </a:t>
            </a:r>
            <a:r>
              <a:rPr lang="en-GB" sz="2000" dirty="0"/>
              <a:t>Laboratory. functional in 1953.</a:t>
            </a:r>
          </a:p>
          <a:p>
            <a:pPr lvl="1">
              <a:buFont typeface="Wingdings" panose="05000000000000000000" pitchFamily="2" charset="2"/>
              <a:buChar char="q"/>
            </a:pPr>
            <a:r>
              <a:rPr lang="en-GB" sz="2000" dirty="0"/>
              <a:t>The </a:t>
            </a:r>
            <a:r>
              <a:rPr lang="en-GB" sz="2000" b="1" dirty="0"/>
              <a:t>Medico-legal Division </a:t>
            </a:r>
            <a:r>
              <a:rPr lang="en-GB" sz="2000" dirty="0"/>
              <a:t>of the Chemical Examiner's Laboratory, the </a:t>
            </a:r>
            <a:r>
              <a:rPr lang="en-GB" sz="2000" b="1" dirty="0"/>
              <a:t>Footprint</a:t>
            </a:r>
            <a:r>
              <a:rPr lang="en-GB" sz="2000" dirty="0"/>
              <a:t> and the </a:t>
            </a:r>
            <a:r>
              <a:rPr lang="en-GB" sz="2000" b="1" dirty="0"/>
              <a:t>Note Forgery </a:t>
            </a:r>
            <a:r>
              <a:rPr lang="en-GB" sz="2000" dirty="0"/>
              <a:t>and </a:t>
            </a:r>
            <a:r>
              <a:rPr lang="en-GB" sz="2000" b="1" dirty="0"/>
              <a:t>General Chemistry Division </a:t>
            </a:r>
            <a:r>
              <a:rPr lang="en-GB" sz="2000" dirty="0"/>
              <a:t>of the Chemical Examiner's Laboratory  was also shifted to this laboratory.</a:t>
            </a:r>
          </a:p>
          <a:p>
            <a:pPr lvl="1">
              <a:buFont typeface="Wingdings" panose="05000000000000000000" pitchFamily="2" charset="2"/>
              <a:buChar char="q"/>
            </a:pPr>
            <a:r>
              <a:rPr lang="en-GB" sz="2000" b="1" dirty="0"/>
              <a:t>1955</a:t>
            </a:r>
            <a:r>
              <a:rPr lang="en-GB" sz="2000" dirty="0"/>
              <a:t>, a small </a:t>
            </a:r>
            <a:r>
              <a:rPr lang="en-GB" sz="2000" b="1" dirty="0"/>
              <a:t>unit of Physics </a:t>
            </a:r>
            <a:r>
              <a:rPr lang="en-GB" sz="2000" dirty="0"/>
              <a:t>was established. </a:t>
            </a:r>
          </a:p>
          <a:p>
            <a:pPr lvl="1">
              <a:buFont typeface="Wingdings" panose="05000000000000000000" pitchFamily="2" charset="2"/>
              <a:buChar char="q"/>
            </a:pPr>
            <a:endParaRPr lang="en-GB" dirty="0"/>
          </a:p>
        </p:txBody>
      </p:sp>
    </p:spTree>
    <p:extLst>
      <p:ext uri="{BB962C8B-B14F-4D97-AF65-F5344CB8AC3E}">
        <p14:creationId xmlns:p14="http://schemas.microsoft.com/office/powerpoint/2010/main" val="320330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9433" y="627797"/>
            <a:ext cx="11204812" cy="5909481"/>
          </a:xfrm>
        </p:spPr>
        <p:txBody>
          <a:bodyPr>
            <a:normAutofit fontScale="92500" lnSpcReduction="20000"/>
          </a:bodyPr>
          <a:lstStyle/>
          <a:p>
            <a:endParaRPr lang="en-GB" sz="2100" b="1" u="sng" dirty="0">
              <a:solidFill>
                <a:schemeClr val="accent2"/>
              </a:solidFill>
            </a:endParaRPr>
          </a:p>
          <a:p>
            <a:r>
              <a:rPr lang="en-GB" sz="2200" b="1" u="sng" dirty="0">
                <a:solidFill>
                  <a:schemeClr val="accent2"/>
                </a:solidFill>
              </a:rPr>
              <a:t>Central Finger Print Bureau </a:t>
            </a:r>
          </a:p>
          <a:p>
            <a:pPr lvl="1">
              <a:buFont typeface="Wingdings" panose="05000000000000000000" pitchFamily="2" charset="2"/>
              <a:buChar char="q"/>
            </a:pPr>
            <a:r>
              <a:rPr lang="en-GB" sz="2000" dirty="0"/>
              <a:t>The first Central Finger Print Bureau (CFPB) in India was established in </a:t>
            </a:r>
            <a:r>
              <a:rPr lang="en-GB" sz="2000" b="1" dirty="0"/>
              <a:t>1905</a:t>
            </a:r>
            <a:r>
              <a:rPr lang="en-GB" sz="2000" dirty="0"/>
              <a:t> at </a:t>
            </a:r>
            <a:r>
              <a:rPr lang="en-GB" sz="2000" b="1" dirty="0"/>
              <a:t>Shimla </a:t>
            </a:r>
            <a:r>
              <a:rPr lang="en-GB" sz="2000" dirty="0"/>
              <a:t>and </a:t>
            </a:r>
            <a:r>
              <a:rPr lang="en-GB" sz="2000" b="1" dirty="0"/>
              <a:t>abolished in 1922.</a:t>
            </a:r>
          </a:p>
          <a:p>
            <a:pPr lvl="1">
              <a:buFont typeface="Wingdings" panose="05000000000000000000" pitchFamily="2" charset="2"/>
              <a:buChar char="q"/>
            </a:pPr>
            <a:r>
              <a:rPr lang="en-GB" sz="2000" b="1" dirty="0"/>
              <a:t>Restarted</a:t>
            </a:r>
            <a:r>
              <a:rPr lang="en-GB" sz="2000" dirty="0"/>
              <a:t> functioning from </a:t>
            </a:r>
            <a:r>
              <a:rPr lang="en-GB" sz="2000" b="1" dirty="0"/>
              <a:t>1955 in Delhi </a:t>
            </a:r>
            <a:r>
              <a:rPr lang="en-GB" sz="2000" dirty="0"/>
              <a:t>under the administrative control of </a:t>
            </a:r>
            <a:r>
              <a:rPr lang="en-GB" sz="2000" b="1" dirty="0"/>
              <a:t>Intelligence Bureau </a:t>
            </a:r>
            <a:r>
              <a:rPr lang="en-GB" sz="2000" dirty="0"/>
              <a:t>(IB).  </a:t>
            </a:r>
          </a:p>
          <a:p>
            <a:pPr lvl="1">
              <a:buFont typeface="Wingdings" panose="05000000000000000000" pitchFamily="2" charset="2"/>
              <a:buChar char="q"/>
            </a:pPr>
            <a:r>
              <a:rPr lang="en-GB" sz="2000" dirty="0"/>
              <a:t>During August </a:t>
            </a:r>
            <a:r>
              <a:rPr lang="en-GB" sz="2000" b="1" dirty="0"/>
              <a:t>1956</a:t>
            </a:r>
            <a:r>
              <a:rPr lang="en-GB" sz="2000" dirty="0"/>
              <a:t>, the CFPB was </a:t>
            </a:r>
            <a:r>
              <a:rPr lang="en-GB" sz="2000" b="1" dirty="0"/>
              <a:t>shifted to Calcutta</a:t>
            </a:r>
            <a:r>
              <a:rPr lang="en-GB" sz="2000" dirty="0"/>
              <a:t> </a:t>
            </a:r>
          </a:p>
          <a:p>
            <a:pPr lvl="1">
              <a:buFont typeface="Wingdings" panose="05000000000000000000" pitchFamily="2" charset="2"/>
              <a:buChar char="q"/>
            </a:pPr>
            <a:r>
              <a:rPr lang="en-GB" sz="2000" dirty="0"/>
              <a:t>September </a:t>
            </a:r>
            <a:r>
              <a:rPr lang="en-GB" sz="2000" b="1" dirty="0"/>
              <a:t>1973</a:t>
            </a:r>
            <a:r>
              <a:rPr lang="en-GB" sz="2000" dirty="0"/>
              <a:t>, it was transferred to the </a:t>
            </a:r>
            <a:r>
              <a:rPr lang="en-GB" sz="2000" b="1" dirty="0"/>
              <a:t>Central Bureau of Investigation </a:t>
            </a:r>
          </a:p>
          <a:p>
            <a:pPr lvl="1">
              <a:buFont typeface="Wingdings" panose="05000000000000000000" pitchFamily="2" charset="2"/>
              <a:buChar char="q"/>
            </a:pPr>
            <a:r>
              <a:rPr lang="en-GB" sz="2000" dirty="0"/>
              <a:t>During July </a:t>
            </a:r>
            <a:r>
              <a:rPr lang="en-GB" sz="2000" b="1" dirty="0"/>
              <a:t>1986</a:t>
            </a:r>
            <a:r>
              <a:rPr lang="en-GB" sz="2000" dirty="0"/>
              <a:t>, the administrative control of the CFPB was transferred to the </a:t>
            </a:r>
            <a:r>
              <a:rPr lang="en-GB" sz="2000" b="1" dirty="0"/>
              <a:t>National Crime Records Bureau </a:t>
            </a:r>
            <a:r>
              <a:rPr lang="en-GB" sz="2000" dirty="0"/>
              <a:t>(NCRB) and was again </a:t>
            </a:r>
            <a:r>
              <a:rPr lang="en-GB" sz="2000" b="1" dirty="0"/>
              <a:t>shifted to New Delhi</a:t>
            </a:r>
            <a:r>
              <a:rPr lang="en-GB" sz="2000" dirty="0"/>
              <a:t>.</a:t>
            </a:r>
            <a:r>
              <a:rPr lang="en-GB" sz="1900" dirty="0"/>
              <a:t> </a:t>
            </a:r>
          </a:p>
          <a:p>
            <a:r>
              <a:rPr lang="en-GB" sz="2200" b="1" u="sng" dirty="0">
                <a:solidFill>
                  <a:schemeClr val="accent2"/>
                </a:solidFill>
              </a:rPr>
              <a:t>Central Detective Training School, Calcutta </a:t>
            </a:r>
          </a:p>
          <a:p>
            <a:pPr lvl="1">
              <a:buFont typeface="Wingdings" panose="05000000000000000000" pitchFamily="2" charset="2"/>
              <a:buChar char="q"/>
            </a:pPr>
            <a:r>
              <a:rPr lang="en-GB" sz="2000" b="1" dirty="0"/>
              <a:t>1956</a:t>
            </a:r>
            <a:r>
              <a:rPr lang="en-GB" sz="2000" dirty="0"/>
              <a:t>, CDTS </a:t>
            </a:r>
            <a:r>
              <a:rPr lang="en-GB" sz="2000" b="1" dirty="0"/>
              <a:t>Calcutta</a:t>
            </a:r>
            <a:r>
              <a:rPr lang="en-GB" sz="2000" dirty="0"/>
              <a:t>, a premier detective training school in India was established </a:t>
            </a:r>
            <a:r>
              <a:rPr lang="en-GB" sz="2000" b="1" dirty="0"/>
              <a:t>co-located with the CFPB, Calcutta.</a:t>
            </a:r>
          </a:p>
          <a:p>
            <a:pPr lvl="1">
              <a:buFont typeface="Wingdings" panose="05000000000000000000" pitchFamily="2" charset="2"/>
              <a:buChar char="q"/>
            </a:pPr>
            <a:r>
              <a:rPr lang="en-GB" sz="2000" dirty="0"/>
              <a:t>To impart training in scientific investigation of crimes like </a:t>
            </a:r>
            <a:r>
              <a:rPr lang="en-GB" sz="2000" b="1" dirty="0"/>
              <a:t>drug abuse, terrorism, explosion</a:t>
            </a:r>
            <a:r>
              <a:rPr lang="en-GB" sz="2000" dirty="0"/>
              <a:t>, </a:t>
            </a:r>
            <a:r>
              <a:rPr lang="en-GB" sz="2000" b="1" dirty="0"/>
              <a:t>crime against women</a:t>
            </a:r>
            <a:r>
              <a:rPr lang="en-GB" sz="2000" dirty="0"/>
              <a:t>, investigation of </a:t>
            </a:r>
            <a:r>
              <a:rPr lang="en-GB" sz="2000" b="1" dirty="0"/>
              <a:t>road accidents </a:t>
            </a:r>
            <a:r>
              <a:rPr lang="en-GB" sz="2000" dirty="0"/>
              <a:t>and enforcement of </a:t>
            </a:r>
            <a:r>
              <a:rPr lang="en-GB" sz="2000" b="1" dirty="0"/>
              <a:t>traffic laws</a:t>
            </a:r>
            <a:r>
              <a:rPr lang="en-GB" sz="2000" dirty="0"/>
              <a:t>, etc. </a:t>
            </a:r>
          </a:p>
          <a:p>
            <a:pPr lvl="1">
              <a:buFont typeface="Wingdings" panose="05000000000000000000" pitchFamily="2" charset="2"/>
              <a:buChar char="q"/>
            </a:pPr>
            <a:r>
              <a:rPr lang="en-GB" sz="2000" dirty="0"/>
              <a:t>Police officers from the neighbouring countries like </a:t>
            </a:r>
            <a:r>
              <a:rPr lang="en-GB" sz="2000" b="1" dirty="0"/>
              <a:t>Nepal, Sri Lanka </a:t>
            </a:r>
            <a:r>
              <a:rPr lang="en-GB" sz="2000" dirty="0"/>
              <a:t>etc. were also get training.</a:t>
            </a:r>
          </a:p>
        </p:txBody>
      </p:sp>
    </p:spTree>
    <p:extLst>
      <p:ext uri="{BB962C8B-B14F-4D97-AF65-F5344CB8AC3E}">
        <p14:creationId xmlns:p14="http://schemas.microsoft.com/office/powerpoint/2010/main" val="127588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ppt_y"/>
                                          </p:val>
                                        </p:tav>
                                        <p:tav tm="100000">
                                          <p:val>
                                            <p:strVal val="#ppt_y"/>
                                          </p:val>
                                        </p:tav>
                                      </p:tavLst>
                                    </p:anim>
                                  </p:childTnLst>
                                </p:cTn>
                              </p:par>
                              <p:par>
                                <p:cTn id="43" presetID="2" presetClass="entr" presetSubtype="2"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 calcmode="lin" valueType="num">
                                      <p:cBhvr additive="base">
                                        <p:cTn id="45" dur="500" fill="hold"/>
                                        <p:tgtEl>
                                          <p:spTgt spid="3">
                                            <p:txEl>
                                              <p:pRg st="10" end="10"/>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9558" y="900751"/>
            <a:ext cx="10565642" cy="5540991"/>
          </a:xfrm>
        </p:spPr>
        <p:txBody>
          <a:bodyPr>
            <a:normAutofit fontScale="92500" lnSpcReduction="10000"/>
          </a:bodyPr>
          <a:lstStyle/>
          <a:p>
            <a:endParaRPr lang="en-GB" dirty="0"/>
          </a:p>
          <a:p>
            <a:r>
              <a:rPr lang="en-GB" sz="2400" b="1" u="sng" dirty="0">
                <a:solidFill>
                  <a:schemeClr val="accent2"/>
                </a:solidFill>
              </a:rPr>
              <a:t>Central Forensic Science Laboratory , Calcutta</a:t>
            </a:r>
            <a:r>
              <a:rPr lang="en-GB" sz="2000" b="1" dirty="0"/>
              <a:t> </a:t>
            </a:r>
            <a:r>
              <a:rPr lang="en-GB" sz="2000" dirty="0"/>
              <a:t>  </a:t>
            </a:r>
          </a:p>
          <a:p>
            <a:pPr lvl="1">
              <a:buFont typeface="Wingdings" panose="05000000000000000000" pitchFamily="2" charset="2"/>
              <a:buChar char="q"/>
            </a:pPr>
            <a:r>
              <a:rPr lang="en-GB" sz="2000" b="1" dirty="0"/>
              <a:t>1957</a:t>
            </a:r>
            <a:r>
              <a:rPr lang="en-GB" sz="2000" dirty="0"/>
              <a:t>, the first Central Forensic Science Laboratory was established at </a:t>
            </a:r>
            <a:r>
              <a:rPr lang="en-GB" sz="2000" b="1" dirty="0"/>
              <a:t>Calcutta</a:t>
            </a:r>
            <a:r>
              <a:rPr lang="en-GB" sz="2000" dirty="0"/>
              <a:t>.</a:t>
            </a:r>
          </a:p>
          <a:p>
            <a:pPr lvl="1">
              <a:buFont typeface="Wingdings" panose="05000000000000000000" pitchFamily="2" charset="2"/>
              <a:buChar char="q"/>
            </a:pPr>
            <a:r>
              <a:rPr lang="en-GB" sz="2000" dirty="0"/>
              <a:t>Organized into four basic disciplines viz. </a:t>
            </a:r>
            <a:r>
              <a:rPr lang="en-GB" sz="2000" b="1" dirty="0"/>
              <a:t>Forensic Physics</a:t>
            </a:r>
            <a:r>
              <a:rPr lang="en-GB" sz="2000" dirty="0"/>
              <a:t>, </a:t>
            </a:r>
            <a:r>
              <a:rPr lang="en-GB" sz="2000" b="1" dirty="0"/>
              <a:t>Forensic Chemistry</a:t>
            </a:r>
            <a:r>
              <a:rPr lang="en-GB" sz="2000" dirty="0"/>
              <a:t>, </a:t>
            </a:r>
            <a:r>
              <a:rPr lang="en-GB" sz="2000" b="1" dirty="0"/>
              <a:t>Forensic Biology </a:t>
            </a:r>
            <a:r>
              <a:rPr lang="en-GB" sz="2000" dirty="0"/>
              <a:t>and </a:t>
            </a:r>
            <a:r>
              <a:rPr lang="en-GB" sz="2000" b="1" dirty="0"/>
              <a:t>Forensic Ballistics</a:t>
            </a:r>
            <a:r>
              <a:rPr lang="en-GB" sz="2000" dirty="0"/>
              <a:t>.</a:t>
            </a:r>
          </a:p>
          <a:p>
            <a:pPr lvl="1">
              <a:buFont typeface="Wingdings" panose="05000000000000000000" pitchFamily="2" charset="2"/>
              <a:buChar char="q"/>
            </a:pPr>
            <a:r>
              <a:rPr lang="en-GB" sz="2000" b="1" dirty="0"/>
              <a:t>The Neutron Activation Analysis Unit of CFSL, Calcutta </a:t>
            </a:r>
            <a:r>
              <a:rPr lang="en-GB" sz="2000" dirty="0"/>
              <a:t>was set up in </a:t>
            </a:r>
            <a:r>
              <a:rPr lang="en-GB" sz="2000" b="1" dirty="0"/>
              <a:t>1970 </a:t>
            </a:r>
            <a:r>
              <a:rPr lang="en-GB" sz="2000" dirty="0"/>
              <a:t>at the </a:t>
            </a:r>
            <a:r>
              <a:rPr lang="en-GB" sz="2000" b="1" dirty="0"/>
              <a:t>BARC</a:t>
            </a:r>
            <a:r>
              <a:rPr lang="en-GB" sz="2000" dirty="0"/>
              <a:t> (</a:t>
            </a:r>
            <a:r>
              <a:rPr lang="en-GB" sz="2000" dirty="0" err="1"/>
              <a:t>Bhabha</a:t>
            </a:r>
            <a:r>
              <a:rPr lang="en-GB" sz="2000" dirty="0"/>
              <a:t> Atomic Research Centre), </a:t>
            </a:r>
            <a:r>
              <a:rPr lang="en-GB" sz="2000" dirty="0" err="1"/>
              <a:t>Trombay</a:t>
            </a:r>
            <a:r>
              <a:rPr lang="en-GB" sz="2000" dirty="0"/>
              <a:t> </a:t>
            </a:r>
          </a:p>
          <a:p>
            <a:pPr lvl="1">
              <a:buFont typeface="Wingdings" panose="05000000000000000000" pitchFamily="2" charset="2"/>
              <a:buChar char="q"/>
            </a:pPr>
            <a:r>
              <a:rPr lang="en-GB" sz="2000" b="1" dirty="0"/>
              <a:t>CFSL, Centre of excellence Biological Sciences, is working under the Directorate of Forensic Science Services located at CGO complex, </a:t>
            </a:r>
            <a:r>
              <a:rPr lang="en-GB" sz="2000" b="1" dirty="0" err="1"/>
              <a:t>Lodhi</a:t>
            </a:r>
            <a:r>
              <a:rPr lang="en-GB" sz="2000" b="1" dirty="0"/>
              <a:t> Road, New Delhi.</a:t>
            </a:r>
          </a:p>
          <a:p>
            <a:r>
              <a:rPr lang="en-GB" sz="2400" b="1" u="sng" dirty="0">
                <a:solidFill>
                  <a:schemeClr val="accent2"/>
                </a:solidFill>
              </a:rPr>
              <a:t>Central Forensic science Laboratory ,Hyderabad</a:t>
            </a:r>
          </a:p>
          <a:p>
            <a:pPr lvl="1">
              <a:buFont typeface="Wingdings" panose="05000000000000000000" pitchFamily="2" charset="2"/>
              <a:buChar char="q"/>
            </a:pPr>
            <a:r>
              <a:rPr lang="en-IN" sz="2000" b="1" dirty="0"/>
              <a:t>1965, </a:t>
            </a:r>
            <a:r>
              <a:rPr lang="en-GB" sz="2000" dirty="0"/>
              <a:t>The </a:t>
            </a:r>
            <a:r>
              <a:rPr lang="en-GB" sz="2000" b="1" dirty="0"/>
              <a:t>2nd</a:t>
            </a:r>
            <a:r>
              <a:rPr lang="en-GB" sz="2000" dirty="0"/>
              <a:t> Central Forensic Science Laboratory was recognized at </a:t>
            </a:r>
            <a:r>
              <a:rPr lang="en-GB" sz="2000" b="1" dirty="0"/>
              <a:t>Hyderabad</a:t>
            </a:r>
            <a:r>
              <a:rPr lang="en-GB" sz="2000" dirty="0"/>
              <a:t>.</a:t>
            </a:r>
          </a:p>
          <a:p>
            <a:pPr lvl="1">
              <a:buFont typeface="Wingdings" panose="05000000000000000000" pitchFamily="2" charset="2"/>
              <a:buChar char="q"/>
            </a:pPr>
            <a:r>
              <a:rPr lang="en-GB" sz="2000" dirty="0"/>
              <a:t>organized into basic disciplines viz</a:t>
            </a:r>
            <a:r>
              <a:rPr lang="en-GB" sz="2000" b="1" dirty="0"/>
              <a:t>. Forensic Physics, Forensic Chemistry</a:t>
            </a:r>
            <a:r>
              <a:rPr lang="en-GB" sz="2000" dirty="0"/>
              <a:t>, </a:t>
            </a:r>
            <a:r>
              <a:rPr lang="en-GB" sz="2000" b="1" dirty="0"/>
              <a:t>Forensic Biology </a:t>
            </a:r>
            <a:r>
              <a:rPr lang="en-GB" sz="2000" dirty="0"/>
              <a:t>and</a:t>
            </a:r>
            <a:r>
              <a:rPr lang="en-GB" sz="2000" b="1" dirty="0"/>
              <a:t> Forensic Ballistics.</a:t>
            </a:r>
          </a:p>
          <a:p>
            <a:pPr lvl="1">
              <a:buFont typeface="Wingdings" panose="05000000000000000000" pitchFamily="2" charset="2"/>
              <a:buChar char="q"/>
            </a:pPr>
            <a:r>
              <a:rPr lang="en-GB" sz="2000" b="1" dirty="0"/>
              <a:t>CFSL </a:t>
            </a:r>
            <a:r>
              <a:rPr lang="en-GB" sz="2000" b="1" dirty="0" err="1"/>
              <a:t>center</a:t>
            </a:r>
            <a:r>
              <a:rPr lang="en-GB" sz="2000" b="1" dirty="0"/>
              <a:t> of excellence Chemical Sciences, is working under the Directorate of Forensic Science Services located at CGO complex, </a:t>
            </a:r>
            <a:r>
              <a:rPr lang="en-GB" sz="2000" b="1" dirty="0" err="1"/>
              <a:t>Lodhi</a:t>
            </a:r>
            <a:r>
              <a:rPr lang="en-GB" sz="2000" b="1" dirty="0"/>
              <a:t> Road, New Delhi.</a:t>
            </a:r>
            <a:endParaRPr lang="en-GB" sz="2000" dirty="0"/>
          </a:p>
          <a:p>
            <a:pPr lvl="2">
              <a:buFont typeface="Wingdings" panose="05000000000000000000" pitchFamily="2" charset="2"/>
              <a:buChar char="q"/>
            </a:pPr>
            <a:endParaRPr lang="en-GB" sz="1600" dirty="0"/>
          </a:p>
        </p:txBody>
      </p:sp>
    </p:spTree>
    <p:extLst>
      <p:ext uri="{BB962C8B-B14F-4D97-AF65-F5344CB8AC3E}">
        <p14:creationId xmlns:p14="http://schemas.microsoft.com/office/powerpoint/2010/main" val="2590904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 calcmode="lin" valueType="num">
                                      <p:cBhvr additive="base">
                                        <p:cTn id="23" dur="500" fill="hold"/>
                                        <p:tgtEl>
                                          <p:spTgt spid="3">
                                            <p:txEl>
                                              <p:pRg st="5" end="5"/>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2"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ppt_y"/>
                                          </p:val>
                                        </p:tav>
                                        <p:tav tm="100000">
                                          <p:val>
                                            <p:strVal val="#ppt_y"/>
                                          </p:val>
                                        </p:tav>
                                      </p:tavLst>
                                    </p:anim>
                                  </p:childTnLst>
                                </p:cTn>
                              </p:par>
                              <p:par>
                                <p:cTn id="39" presetID="2" presetClass="entr" presetSubtype="2"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GB" sz="2400" b="1" u="sng" dirty="0">
                <a:solidFill>
                  <a:schemeClr val="accent2"/>
                </a:solidFill>
              </a:rPr>
              <a:t>Central Forensic Institute, Calcutta </a:t>
            </a:r>
          </a:p>
          <a:p>
            <a:pPr lvl="1">
              <a:buFont typeface="Wingdings" panose="05000000000000000000" pitchFamily="2" charset="2"/>
              <a:buChar char="q"/>
            </a:pPr>
            <a:r>
              <a:rPr lang="en-GB" sz="2000" b="1" dirty="0"/>
              <a:t>CDTS</a:t>
            </a:r>
            <a:r>
              <a:rPr lang="en-GB" sz="2000" dirty="0"/>
              <a:t> and </a:t>
            </a:r>
            <a:r>
              <a:rPr lang="en-GB" sz="2000" b="1" dirty="0"/>
              <a:t>CFSL</a:t>
            </a:r>
            <a:r>
              <a:rPr lang="en-GB" sz="2000" dirty="0"/>
              <a:t>, (later on </a:t>
            </a:r>
            <a:r>
              <a:rPr lang="en-GB" sz="2000" b="1" dirty="0"/>
              <a:t>GEQD</a:t>
            </a:r>
            <a:r>
              <a:rPr lang="en-GB" sz="2000" dirty="0"/>
              <a:t> also) in the same premises, under the control of Intelligence Bureau, the whole set up was named as the </a:t>
            </a:r>
            <a:r>
              <a:rPr lang="en-GB" sz="2000" b="1" dirty="0"/>
              <a:t>Central Forensic Institute (CFI), Calcutta</a:t>
            </a:r>
          </a:p>
          <a:p>
            <a:r>
              <a:rPr lang="en-GB" sz="2400" b="1" u="sng" dirty="0">
                <a:solidFill>
                  <a:schemeClr val="accent2"/>
                </a:solidFill>
              </a:rPr>
              <a:t>CDTS, Hyderabad and Chandigarh </a:t>
            </a:r>
          </a:p>
          <a:p>
            <a:pPr lvl="1">
              <a:buFont typeface="Wingdings" panose="05000000000000000000" pitchFamily="2" charset="2"/>
              <a:buChar char="q"/>
            </a:pPr>
            <a:r>
              <a:rPr lang="en-GB" sz="2000" dirty="0"/>
              <a:t>1964, The Central Detective Training School, Hyderabad </a:t>
            </a:r>
          </a:p>
          <a:p>
            <a:pPr lvl="1">
              <a:buFont typeface="Wingdings" panose="05000000000000000000" pitchFamily="2" charset="2"/>
              <a:buChar char="q"/>
            </a:pPr>
            <a:r>
              <a:rPr lang="en-GB" sz="2000" dirty="0"/>
              <a:t>1973, The Central Detective Training School Chandigarh </a:t>
            </a:r>
          </a:p>
        </p:txBody>
      </p:sp>
    </p:spTree>
    <p:extLst>
      <p:ext uri="{BB962C8B-B14F-4D97-AF65-F5344CB8AC3E}">
        <p14:creationId xmlns:p14="http://schemas.microsoft.com/office/powerpoint/2010/main" val="378036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2" y="305441"/>
            <a:ext cx="9404723" cy="786380"/>
          </a:xfrm>
        </p:spPr>
        <p:txBody>
          <a:bodyPr>
            <a:normAutofit/>
          </a:bodyPr>
          <a:lstStyle/>
          <a:p>
            <a:r>
              <a:rPr lang="en-IN" b="1" dirty="0"/>
              <a:t>DEFINITION</a:t>
            </a:r>
            <a:endParaRPr lang="en-GB" b="1" dirty="0"/>
          </a:p>
        </p:txBody>
      </p:sp>
      <p:sp>
        <p:nvSpPr>
          <p:cNvPr id="3" name="Content Placeholder 2"/>
          <p:cNvSpPr>
            <a:spLocks noGrp="1"/>
          </p:cNvSpPr>
          <p:nvPr>
            <p:ph idx="1"/>
          </p:nvPr>
        </p:nvSpPr>
        <p:spPr>
          <a:xfrm>
            <a:off x="477673" y="1228299"/>
            <a:ext cx="10181228" cy="5459104"/>
          </a:xfrm>
        </p:spPr>
        <p:txBody>
          <a:bodyPr>
            <a:normAutofit fontScale="92500" lnSpcReduction="10000"/>
          </a:bodyPr>
          <a:lstStyle/>
          <a:p>
            <a:pPr>
              <a:buFont typeface="Wingdings" panose="05000000000000000000" pitchFamily="2" charset="2"/>
              <a:buChar char="Ø"/>
            </a:pPr>
            <a:r>
              <a:rPr lang="en-IN" sz="2400" dirty="0"/>
              <a:t>Application of knowledge and technology of science to law enforcement.</a:t>
            </a:r>
            <a:endParaRPr lang="en-GB" sz="2400" dirty="0"/>
          </a:p>
          <a:p>
            <a:pPr>
              <a:buFont typeface="Wingdings" panose="05000000000000000000" pitchFamily="2" charset="2"/>
              <a:buChar char="Ø"/>
            </a:pPr>
            <a:r>
              <a:rPr lang="en-GB" sz="2400" dirty="0"/>
              <a:t>Forensic science generally served to confirm identifications and the nature of well-defined evidence items.</a:t>
            </a:r>
          </a:p>
          <a:p>
            <a:pPr>
              <a:buFont typeface="Wingdings" panose="05000000000000000000" pitchFamily="2" charset="2"/>
              <a:buChar char="Ø"/>
            </a:pPr>
            <a:r>
              <a:rPr lang="en-GB" sz="2400" dirty="0"/>
              <a:t>In definition of forensic science, it is the application of scientific methods or techniques to law or legal system to helps in answering the questions of interest to a legal system in relation to either civil or criminal action. </a:t>
            </a:r>
            <a:endParaRPr lang="en-IN" sz="2400" dirty="0"/>
          </a:p>
          <a:p>
            <a:pPr>
              <a:buFont typeface="Wingdings" panose="05000000000000000000" pitchFamily="2" charset="2"/>
              <a:buChar char="Ø"/>
            </a:pPr>
            <a:r>
              <a:rPr lang="en-GB" sz="2400" b="1" dirty="0"/>
              <a:t>“Forensic science is the application of science to the criminal and civil laws that are enforced by police agencies in a criminal justice system” –</a:t>
            </a:r>
            <a:r>
              <a:rPr lang="en-GB" sz="2400" dirty="0"/>
              <a:t> </a:t>
            </a:r>
            <a:r>
              <a:rPr lang="en-GB" dirty="0"/>
              <a:t>R</a:t>
            </a:r>
            <a:r>
              <a:rPr lang="en-GB" sz="2400" dirty="0"/>
              <a:t>ichard </a:t>
            </a:r>
            <a:r>
              <a:rPr lang="en-GB" dirty="0" err="1"/>
              <a:t>S</a:t>
            </a:r>
            <a:r>
              <a:rPr lang="en-GB" sz="2400" dirty="0" err="1"/>
              <a:t>aferstein</a:t>
            </a:r>
            <a:endParaRPr lang="en-GB" sz="2400" dirty="0"/>
          </a:p>
          <a:p>
            <a:pPr>
              <a:buFont typeface="Wingdings" panose="05000000000000000000" pitchFamily="2" charset="2"/>
              <a:buChar char="Ø"/>
            </a:pPr>
            <a:r>
              <a:rPr lang="en-GB" sz="2400" dirty="0"/>
              <a:t>Forensic science is the application of natural sciences to the matters of law. Forensic science is linked to physics chemistry, biology and other scientific methods and techniques. It involves recognition, identification, individualization and evaluation of physical evidence for the purpose, of administration of criminal justice. </a:t>
            </a:r>
          </a:p>
          <a:p>
            <a:endParaRPr lang="en-GB" dirty="0"/>
          </a:p>
        </p:txBody>
      </p:sp>
    </p:spTree>
    <p:extLst>
      <p:ext uri="{BB962C8B-B14F-4D97-AF65-F5344CB8AC3E}">
        <p14:creationId xmlns:p14="http://schemas.microsoft.com/office/powerpoint/2010/main" val="287385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BASIC PRINCIPLES OF FORENSIC SCIENCES</a:t>
            </a:r>
            <a:endParaRPr lang="en-GB" b="1" dirty="0"/>
          </a:p>
        </p:txBody>
      </p:sp>
      <p:sp>
        <p:nvSpPr>
          <p:cNvPr id="3" name="Content Placeholder 2"/>
          <p:cNvSpPr>
            <a:spLocks noGrp="1"/>
          </p:cNvSpPr>
          <p:nvPr>
            <p:ph idx="1"/>
          </p:nvPr>
        </p:nvSpPr>
        <p:spPr>
          <a:xfrm>
            <a:off x="1066800" y="2103120"/>
            <a:ext cx="10058400" cy="4434158"/>
          </a:xfrm>
        </p:spPr>
        <p:txBody>
          <a:bodyPr>
            <a:normAutofit lnSpcReduction="10000"/>
          </a:bodyPr>
          <a:lstStyle/>
          <a:p>
            <a:pPr>
              <a:buFont typeface="Courier New" panose="02070309020205020404" pitchFamily="49" charset="0"/>
              <a:buChar char="o"/>
            </a:pPr>
            <a:r>
              <a:rPr lang="en-GB" sz="2000" dirty="0"/>
              <a:t>The principles of forensic science are essential in</a:t>
            </a:r>
            <a:r>
              <a:rPr lang="en-GB" sz="2000" dirty="0">
                <a:solidFill>
                  <a:schemeClr val="tx1">
                    <a:lumMod val="95000"/>
                    <a:lumOff val="5000"/>
                  </a:schemeClr>
                </a:solidFill>
              </a:rPr>
              <a:t> crime scene investigation</a:t>
            </a:r>
            <a:r>
              <a:rPr lang="en-GB" sz="2000" dirty="0"/>
              <a:t> to link a suspect with the crime scene as well as victim to the crime scene and suspect to assist in building a strong case against an accused and conviction.</a:t>
            </a:r>
          </a:p>
          <a:p>
            <a:pPr>
              <a:buFont typeface="Courier New" panose="02070309020205020404" pitchFamily="49" charset="0"/>
              <a:buChar char="o"/>
            </a:pPr>
            <a:r>
              <a:rPr lang="en-GB" sz="2000" dirty="0"/>
              <a:t>There are </a:t>
            </a:r>
            <a:r>
              <a:rPr lang="en-GB" sz="2000" b="1" dirty="0">
                <a:solidFill>
                  <a:schemeClr val="accent2"/>
                </a:solidFill>
              </a:rPr>
              <a:t>7</a:t>
            </a:r>
            <a:r>
              <a:rPr lang="en-GB" sz="2000" dirty="0"/>
              <a:t> </a:t>
            </a:r>
            <a:r>
              <a:rPr lang="en-GB" sz="2000" b="1" dirty="0">
                <a:solidFill>
                  <a:schemeClr val="accent2"/>
                </a:solidFill>
              </a:rPr>
              <a:t>basic </a:t>
            </a:r>
            <a:r>
              <a:rPr lang="en-GB" sz="2000" b="1" i="1" dirty="0">
                <a:solidFill>
                  <a:schemeClr val="accent2"/>
                </a:solidFill>
              </a:rPr>
              <a:t>principles </a:t>
            </a:r>
            <a:r>
              <a:rPr lang="en-GB" sz="2000" dirty="0"/>
              <a:t>of forensic science which include</a:t>
            </a:r>
          </a:p>
          <a:p>
            <a:pPr marL="617220" lvl="1" indent="-342900">
              <a:buFont typeface="+mj-lt"/>
              <a:buAutoNum type="arabicPeriod"/>
            </a:pPr>
            <a:r>
              <a:rPr lang="en-GB" sz="2000" dirty="0"/>
              <a:t>Law of Individuality</a:t>
            </a:r>
          </a:p>
          <a:p>
            <a:pPr marL="617220" lvl="1" indent="-342900">
              <a:buFont typeface="+mj-lt"/>
              <a:buAutoNum type="arabicPeriod"/>
            </a:pPr>
            <a:r>
              <a:rPr lang="en-GB" sz="2000" dirty="0"/>
              <a:t>Law of Progressive change</a:t>
            </a:r>
          </a:p>
          <a:p>
            <a:pPr marL="617220" lvl="1" indent="-342900">
              <a:buFont typeface="+mj-lt"/>
              <a:buAutoNum type="arabicPeriod"/>
            </a:pPr>
            <a:r>
              <a:rPr lang="en-GB" sz="2000" dirty="0"/>
              <a:t>Principle of Comparison</a:t>
            </a:r>
          </a:p>
          <a:p>
            <a:pPr marL="617220" lvl="1" indent="-342900">
              <a:buFont typeface="+mj-lt"/>
              <a:buAutoNum type="arabicPeriod"/>
            </a:pPr>
            <a:r>
              <a:rPr lang="en-GB" sz="2000" dirty="0"/>
              <a:t>Principle of Analysis</a:t>
            </a:r>
          </a:p>
          <a:p>
            <a:pPr marL="617220" lvl="1" indent="-342900">
              <a:buFont typeface="+mj-lt"/>
              <a:buAutoNum type="arabicPeriod"/>
            </a:pPr>
            <a:r>
              <a:rPr lang="en-GB" sz="2000" dirty="0"/>
              <a:t>Law of Exchange or Locard’s principle of Exchange </a:t>
            </a:r>
          </a:p>
          <a:p>
            <a:pPr marL="617220" lvl="1" indent="-342900">
              <a:buFont typeface="+mj-lt"/>
              <a:buAutoNum type="arabicPeriod"/>
            </a:pPr>
            <a:r>
              <a:rPr lang="en-GB" sz="2000" dirty="0"/>
              <a:t>Law of Probability</a:t>
            </a:r>
          </a:p>
          <a:p>
            <a:pPr marL="617220" lvl="1" indent="-342900">
              <a:buFont typeface="+mj-lt"/>
              <a:buAutoNum type="arabicPeriod"/>
            </a:pPr>
            <a:r>
              <a:rPr lang="en-GB" sz="2000" dirty="0"/>
              <a:t>Law of Circumstantial facts</a:t>
            </a:r>
          </a:p>
          <a:p>
            <a:pPr marL="0" indent="0">
              <a:buNone/>
            </a:pPr>
            <a:endParaRPr lang="en-GB" dirty="0"/>
          </a:p>
        </p:txBody>
      </p:sp>
    </p:spTree>
    <p:extLst>
      <p:ext uri="{BB962C8B-B14F-4D97-AF65-F5344CB8AC3E}">
        <p14:creationId xmlns:p14="http://schemas.microsoft.com/office/powerpoint/2010/main" val="3104891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7742" y="805218"/>
            <a:ext cx="4132997" cy="1297902"/>
          </a:xfrm>
        </p:spPr>
        <p:txBody>
          <a:bodyPr>
            <a:normAutofit/>
          </a:bodyPr>
          <a:lstStyle/>
          <a:p>
            <a:r>
              <a:rPr lang="en-GB" sz="2800" b="1" dirty="0">
                <a:solidFill>
                  <a:schemeClr val="accent2"/>
                </a:solidFill>
              </a:rPr>
              <a:t>1. Law of Individuality</a:t>
            </a:r>
            <a:endParaRPr lang="en-GB" dirty="0"/>
          </a:p>
        </p:txBody>
      </p:sp>
      <p:sp>
        <p:nvSpPr>
          <p:cNvPr id="3" name="Content Placeholder 2"/>
          <p:cNvSpPr>
            <a:spLocks noGrp="1"/>
          </p:cNvSpPr>
          <p:nvPr>
            <p:ph idx="1"/>
          </p:nvPr>
        </p:nvSpPr>
        <p:spPr>
          <a:xfrm>
            <a:off x="614149" y="2103120"/>
            <a:ext cx="10890914" cy="3931920"/>
          </a:xfrm>
        </p:spPr>
        <p:txBody>
          <a:bodyPr>
            <a:normAutofit lnSpcReduction="10000"/>
          </a:bodyPr>
          <a:lstStyle/>
          <a:p>
            <a:r>
              <a:rPr lang="en-GB" sz="2000" dirty="0"/>
              <a:t>Given by </a:t>
            </a:r>
            <a:r>
              <a:rPr lang="en-GB" sz="2000" b="1" dirty="0"/>
              <a:t>Paul L Kirk (1963) </a:t>
            </a:r>
            <a:r>
              <a:rPr lang="en-GB" sz="2000" dirty="0"/>
              <a:t>and is regarded as the </a:t>
            </a:r>
            <a:r>
              <a:rPr lang="en-GB" sz="2000" b="1" dirty="0"/>
              <a:t>building block </a:t>
            </a:r>
            <a:r>
              <a:rPr lang="en-GB" sz="2000" dirty="0"/>
              <a:t>for forensic science.</a:t>
            </a:r>
          </a:p>
          <a:p>
            <a:pPr marL="0" indent="0" algn="ctr">
              <a:buNone/>
            </a:pPr>
            <a:r>
              <a:rPr lang="en-GB" sz="2000" b="1" i="1" dirty="0"/>
              <a:t>Every object, natural or man-made, has an individuality which is not duplicated in any other object</a:t>
            </a:r>
          </a:p>
          <a:p>
            <a:pPr marL="0" indent="0" algn="ctr">
              <a:buNone/>
            </a:pPr>
            <a:r>
              <a:rPr lang="en-IN" sz="2000" b="1" i="1" dirty="0"/>
              <a:t>OR</a:t>
            </a:r>
            <a:endParaRPr lang="en-GB" sz="2000" b="1" i="1" dirty="0"/>
          </a:p>
          <a:p>
            <a:pPr marL="0" indent="0" algn="ctr">
              <a:buNone/>
            </a:pPr>
            <a:r>
              <a:rPr lang="en-GB" sz="2000" b="1" i="1" dirty="0"/>
              <a:t>No two things in this universe are alike even when they are manufactured in the same machine one after the other</a:t>
            </a:r>
          </a:p>
          <a:p>
            <a:r>
              <a:rPr lang="en-GB" sz="2000" dirty="0"/>
              <a:t>The law of individuality has </a:t>
            </a:r>
            <a:r>
              <a:rPr lang="en-GB" sz="2000" b="1" dirty="0"/>
              <a:t>fundamental</a:t>
            </a:r>
            <a:r>
              <a:rPr lang="en-GB" sz="2000" dirty="0"/>
              <a:t> importance and form the </a:t>
            </a:r>
            <a:r>
              <a:rPr lang="en-GB" sz="2000" b="1" dirty="0"/>
              <a:t>basis</a:t>
            </a:r>
            <a:r>
              <a:rPr lang="en-GB" sz="2000" dirty="0"/>
              <a:t> for forensic identification. </a:t>
            </a:r>
          </a:p>
          <a:p>
            <a:r>
              <a:rPr lang="en-GB" sz="2000" dirty="0"/>
              <a:t>Anything and everything involved in a crime has individuality. If the same is established, it link the crime and the criminal. </a:t>
            </a:r>
          </a:p>
        </p:txBody>
      </p:sp>
    </p:spTree>
    <p:extLst>
      <p:ext uri="{BB962C8B-B14F-4D97-AF65-F5344CB8AC3E}">
        <p14:creationId xmlns:p14="http://schemas.microsoft.com/office/powerpoint/2010/main" val="425237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42844"/>
            <a:ext cx="10520149" cy="981490"/>
          </a:xfrm>
        </p:spPr>
        <p:txBody>
          <a:bodyPr>
            <a:noAutofit/>
          </a:bodyPr>
          <a:lstStyle/>
          <a:p>
            <a:r>
              <a:rPr lang="en-GB" sz="2800" b="1" dirty="0">
                <a:solidFill>
                  <a:schemeClr val="accent2"/>
                </a:solidFill>
              </a:rPr>
              <a:t>2. Law of Progressive change</a:t>
            </a:r>
            <a:br>
              <a:rPr lang="en-GB" sz="3200" dirty="0"/>
            </a:br>
            <a:endParaRPr lang="en-GB" sz="3200" dirty="0"/>
          </a:p>
        </p:txBody>
      </p:sp>
      <p:sp>
        <p:nvSpPr>
          <p:cNvPr id="3" name="Content Placeholder 2"/>
          <p:cNvSpPr>
            <a:spLocks noGrp="1"/>
          </p:cNvSpPr>
          <p:nvPr>
            <p:ph idx="1"/>
          </p:nvPr>
        </p:nvSpPr>
        <p:spPr>
          <a:xfrm>
            <a:off x="1066800" y="1705970"/>
            <a:ext cx="8660296" cy="4667534"/>
          </a:xfrm>
        </p:spPr>
        <p:txBody>
          <a:bodyPr>
            <a:normAutofit/>
          </a:bodyPr>
          <a:lstStyle/>
          <a:p>
            <a:pPr marL="0" indent="0" algn="ctr">
              <a:buNone/>
            </a:pPr>
            <a:r>
              <a:rPr lang="en-GB" sz="2000" b="1" i="1" dirty="0"/>
              <a:t>‘Everything changes with the passage of time’ </a:t>
            </a:r>
          </a:p>
          <a:p>
            <a:pPr marL="0" indent="0" algn="ctr">
              <a:buNone/>
            </a:pPr>
            <a:endParaRPr lang="en-GB" sz="2000" b="1" i="1" dirty="0"/>
          </a:p>
          <a:p>
            <a:r>
              <a:rPr lang="en-GB" sz="2000" dirty="0"/>
              <a:t>In simple words, </a:t>
            </a:r>
            <a:r>
              <a:rPr lang="en-GB" sz="2000" b="1" dirty="0"/>
              <a:t>nothing is permanent </a:t>
            </a:r>
            <a:r>
              <a:rPr lang="en-GB" sz="2000" dirty="0"/>
              <a:t>and the rate of change varies on different objects.</a:t>
            </a:r>
          </a:p>
          <a:p>
            <a:r>
              <a:rPr lang="en-GB" sz="2000" dirty="0"/>
              <a:t>The rate of change varies tremendously with different type of objects.</a:t>
            </a:r>
          </a:p>
          <a:p>
            <a:pPr marL="0" indent="0">
              <a:buNone/>
            </a:pPr>
            <a:endParaRPr lang="en-IN" sz="2000" dirty="0"/>
          </a:p>
          <a:p>
            <a:pPr marL="0" indent="0">
              <a:buNone/>
            </a:pPr>
            <a:r>
              <a:rPr lang="en-GB" sz="2000" dirty="0"/>
              <a:t>So, the principle demands prompt action in criminal investigations. </a:t>
            </a:r>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21260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27798"/>
            <a:ext cx="5402239" cy="914400"/>
          </a:xfrm>
        </p:spPr>
        <p:txBody>
          <a:bodyPr>
            <a:normAutofit fontScale="90000"/>
          </a:bodyPr>
          <a:lstStyle/>
          <a:p>
            <a:r>
              <a:rPr lang="en-GB" sz="2800" b="1" dirty="0">
                <a:solidFill>
                  <a:schemeClr val="accent2"/>
                </a:solidFill>
              </a:rPr>
              <a:t>3. Locard’s principle of Exchange</a:t>
            </a:r>
            <a:br>
              <a:rPr lang="en-GB" dirty="0"/>
            </a:br>
            <a:endParaRPr lang="en-GB" dirty="0"/>
          </a:p>
        </p:txBody>
      </p:sp>
      <p:sp>
        <p:nvSpPr>
          <p:cNvPr id="3" name="Content Placeholder 2"/>
          <p:cNvSpPr>
            <a:spLocks noGrp="1"/>
          </p:cNvSpPr>
          <p:nvPr>
            <p:ph idx="1"/>
          </p:nvPr>
        </p:nvSpPr>
        <p:spPr>
          <a:xfrm>
            <a:off x="1066800" y="1434380"/>
            <a:ext cx="8382000" cy="4795822"/>
          </a:xfrm>
        </p:spPr>
        <p:txBody>
          <a:bodyPr>
            <a:noAutofit/>
          </a:bodyPr>
          <a:lstStyle/>
          <a:p>
            <a:r>
              <a:rPr lang="en-GB" sz="2000" dirty="0"/>
              <a:t>This principle was first enunciated by the French scientist </a:t>
            </a:r>
            <a:r>
              <a:rPr lang="en-GB" sz="2000" b="1" dirty="0"/>
              <a:t>Edmond </a:t>
            </a:r>
            <a:r>
              <a:rPr lang="en-GB" sz="2000" b="1" dirty="0" err="1"/>
              <a:t>Locard</a:t>
            </a:r>
            <a:r>
              <a:rPr lang="en-GB" sz="2000" dirty="0"/>
              <a:t>.</a:t>
            </a:r>
          </a:p>
          <a:p>
            <a:endParaRPr lang="en-GB" dirty="0"/>
          </a:p>
          <a:p>
            <a:r>
              <a:rPr lang="en-GB" dirty="0"/>
              <a:t>"</a:t>
            </a:r>
            <a:r>
              <a:rPr lang="en-GB" b="1" dirty="0"/>
              <a:t>EVERY CONTACT LEAVES A TRACE" </a:t>
            </a:r>
          </a:p>
          <a:p>
            <a:pPr marL="0" indent="0">
              <a:buNone/>
            </a:pPr>
            <a:endParaRPr lang="en-GB" sz="2000" dirty="0"/>
          </a:p>
          <a:p>
            <a:r>
              <a:rPr lang="en-GB" sz="2000" b="1" dirty="0"/>
              <a:t>It is practically impossible for a criminal to commit the crime, especially considering the intensity of a crime, without leaving traces of his presence.</a:t>
            </a:r>
          </a:p>
          <a:p>
            <a:r>
              <a:rPr lang="en-GB" sz="2000" dirty="0"/>
              <a:t>It states that, Whenever a </a:t>
            </a:r>
            <a:r>
              <a:rPr lang="en-GB" sz="2000" b="1" dirty="0"/>
              <a:t>contact</a:t>
            </a:r>
            <a:r>
              <a:rPr lang="en-GB" sz="2000" dirty="0"/>
              <a:t> is established </a:t>
            </a:r>
            <a:r>
              <a:rPr lang="en-GB" sz="2000" b="1" dirty="0"/>
              <a:t>between</a:t>
            </a:r>
            <a:r>
              <a:rPr lang="en-GB" sz="2000" dirty="0"/>
              <a:t> </a:t>
            </a:r>
            <a:r>
              <a:rPr lang="en-GB" sz="2000" b="1" dirty="0"/>
              <a:t>two surfaces</a:t>
            </a:r>
            <a:r>
              <a:rPr lang="en-GB" sz="2000" dirty="0"/>
              <a:t>, there will be a </a:t>
            </a:r>
            <a:r>
              <a:rPr lang="en-GB" sz="2000" b="1" dirty="0"/>
              <a:t>mutual exchange </a:t>
            </a:r>
            <a:r>
              <a:rPr lang="en-GB" sz="2000" dirty="0"/>
              <a:t>of </a:t>
            </a:r>
            <a:r>
              <a:rPr lang="en-GB" sz="2000" b="1" dirty="0"/>
              <a:t>matter</a:t>
            </a:r>
            <a:r>
              <a:rPr lang="en-GB" sz="2000" dirty="0"/>
              <a:t> across the contact boundary.</a:t>
            </a:r>
          </a:p>
        </p:txBody>
      </p:sp>
    </p:spTree>
    <p:extLst>
      <p:ext uri="{BB962C8B-B14F-4D97-AF65-F5344CB8AC3E}">
        <p14:creationId xmlns:p14="http://schemas.microsoft.com/office/powerpoint/2010/main" val="235665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4788090" cy="1117967"/>
          </a:xfrm>
        </p:spPr>
        <p:txBody>
          <a:bodyPr>
            <a:normAutofit fontScale="90000"/>
          </a:bodyPr>
          <a:lstStyle/>
          <a:p>
            <a:r>
              <a:rPr lang="en-IN" sz="3100" b="1" dirty="0">
                <a:solidFill>
                  <a:schemeClr val="accent2"/>
                </a:solidFill>
              </a:rPr>
              <a:t>4. </a:t>
            </a:r>
            <a:r>
              <a:rPr lang="en-GB" sz="3100" b="1" dirty="0">
                <a:solidFill>
                  <a:schemeClr val="accent2"/>
                </a:solidFill>
              </a:rPr>
              <a:t>Principle of Comparison</a:t>
            </a:r>
            <a:br>
              <a:rPr lang="en-GB" dirty="0"/>
            </a:br>
            <a:endParaRPr lang="en-GB" dirty="0"/>
          </a:p>
        </p:txBody>
      </p:sp>
      <p:sp>
        <p:nvSpPr>
          <p:cNvPr id="3" name="Content Placeholder 2"/>
          <p:cNvSpPr>
            <a:spLocks noGrp="1"/>
          </p:cNvSpPr>
          <p:nvPr>
            <p:ph idx="1"/>
          </p:nvPr>
        </p:nvSpPr>
        <p:spPr>
          <a:xfrm>
            <a:off x="1066800" y="1475323"/>
            <a:ext cx="8448261" cy="1820792"/>
          </a:xfrm>
        </p:spPr>
        <p:txBody>
          <a:bodyPr>
            <a:normAutofit/>
          </a:bodyPr>
          <a:lstStyle/>
          <a:p>
            <a:pPr marL="0" indent="0" algn="ctr">
              <a:buNone/>
            </a:pPr>
            <a:r>
              <a:rPr lang="en-GB" b="1" i="1" dirty="0"/>
              <a:t>‘Only the likes can be compared’ </a:t>
            </a:r>
          </a:p>
          <a:p>
            <a:r>
              <a:rPr lang="en-GB" dirty="0"/>
              <a:t>It emphasizes the necessity to provide like/similar type of samples and specimens for comparison with the questioned items. </a:t>
            </a:r>
          </a:p>
          <a:p>
            <a:endParaRPr lang="en-GB" dirty="0"/>
          </a:p>
        </p:txBody>
      </p:sp>
      <p:sp>
        <p:nvSpPr>
          <p:cNvPr id="6" name="Title 1"/>
          <p:cNvSpPr txBox="1">
            <a:spLocks/>
          </p:cNvSpPr>
          <p:nvPr/>
        </p:nvSpPr>
        <p:spPr>
          <a:xfrm>
            <a:off x="1199321" y="3561885"/>
            <a:ext cx="6710150" cy="119985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GB" sz="2800" b="1" dirty="0">
                <a:solidFill>
                  <a:schemeClr val="accent2"/>
                </a:solidFill>
              </a:rPr>
              <a:t>5. Law of Circumstantial facts</a:t>
            </a:r>
            <a:br>
              <a:rPr lang="en-GB" dirty="0"/>
            </a:br>
            <a:endParaRPr lang="en-GB" dirty="0"/>
          </a:p>
        </p:txBody>
      </p:sp>
      <p:sp>
        <p:nvSpPr>
          <p:cNvPr id="7" name="Content Placeholder 2"/>
          <p:cNvSpPr txBox="1">
            <a:spLocks/>
          </p:cNvSpPr>
          <p:nvPr/>
        </p:nvSpPr>
        <p:spPr>
          <a:xfrm>
            <a:off x="1199321" y="4416416"/>
            <a:ext cx="8183217" cy="2441584"/>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GB" b="1" dirty="0"/>
              <a:t>“</a:t>
            </a:r>
            <a:r>
              <a:rPr lang="en-GB" b="1" i="1" dirty="0"/>
              <a:t>Facts do not lie, men can and do</a:t>
            </a:r>
            <a:r>
              <a:rPr lang="en-GB" b="1" dirty="0"/>
              <a:t>.”</a:t>
            </a:r>
          </a:p>
          <a:p>
            <a:pPr>
              <a:buFont typeface="Courier New" panose="02070309020205020404" pitchFamily="49" charset="0"/>
              <a:buChar char="o"/>
            </a:pPr>
            <a:r>
              <a:rPr lang="en-GB" dirty="0"/>
              <a:t>The facts can be proved or may be disproved owing to the circumstances and physical evidences, through the witnesses. </a:t>
            </a:r>
          </a:p>
          <a:p>
            <a:pPr>
              <a:buFont typeface="Courier New" panose="02070309020205020404" pitchFamily="49" charset="0"/>
              <a:buChar char="o"/>
            </a:pPr>
            <a:r>
              <a:rPr lang="en-GB" dirty="0"/>
              <a:t>This is concerned with eyewitness testimony, victim statements, and so forth.</a:t>
            </a:r>
          </a:p>
        </p:txBody>
      </p:sp>
    </p:spTree>
    <p:extLst>
      <p:ext uri="{BB962C8B-B14F-4D97-AF65-F5344CB8AC3E}">
        <p14:creationId xmlns:p14="http://schemas.microsoft.com/office/powerpoint/2010/main" val="131609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799" y="642594"/>
            <a:ext cx="4119349" cy="1199854"/>
          </a:xfrm>
        </p:spPr>
        <p:txBody>
          <a:bodyPr>
            <a:noAutofit/>
          </a:bodyPr>
          <a:lstStyle/>
          <a:p>
            <a:r>
              <a:rPr lang="en-GB" sz="2800" b="1" dirty="0">
                <a:solidFill>
                  <a:schemeClr val="accent2"/>
                </a:solidFill>
              </a:rPr>
              <a:t>6. Law of Probability</a:t>
            </a:r>
            <a:br>
              <a:rPr lang="en-GB" dirty="0"/>
            </a:br>
            <a:endParaRPr lang="en-GB" dirty="0"/>
          </a:p>
        </p:txBody>
      </p:sp>
      <p:sp>
        <p:nvSpPr>
          <p:cNvPr id="3" name="Content Placeholder 2"/>
          <p:cNvSpPr>
            <a:spLocks noGrp="1"/>
          </p:cNvSpPr>
          <p:nvPr>
            <p:ph idx="1"/>
          </p:nvPr>
        </p:nvSpPr>
        <p:spPr>
          <a:xfrm>
            <a:off x="1066799" y="1413514"/>
            <a:ext cx="10058400" cy="2441584"/>
          </a:xfrm>
        </p:spPr>
        <p:txBody>
          <a:bodyPr>
            <a:normAutofit fontScale="92500" lnSpcReduction="10000"/>
          </a:bodyPr>
          <a:lstStyle/>
          <a:p>
            <a:pPr marL="0" indent="0" algn="ctr">
              <a:buNone/>
            </a:pPr>
            <a:r>
              <a:rPr lang="en-GB" b="1" dirty="0"/>
              <a:t>“</a:t>
            </a:r>
            <a:r>
              <a:rPr lang="en-GB" b="1" i="1" dirty="0"/>
              <a:t>All identifications definite or indefinite, made consciously or unconsciously are on the basis of probability.</a:t>
            </a:r>
            <a:r>
              <a:rPr lang="en-GB" b="1" dirty="0"/>
              <a:t>”</a:t>
            </a:r>
          </a:p>
          <a:p>
            <a:r>
              <a:rPr lang="en-GB" dirty="0"/>
              <a:t>Forensic analysis depends on both the discovery of traces, and connecting them to individuals.</a:t>
            </a:r>
          </a:p>
          <a:p>
            <a:r>
              <a:rPr lang="en-GB" dirty="0"/>
              <a:t>If there are no traces found at a crime scene, it is impossible to identify suspects.</a:t>
            </a:r>
          </a:p>
          <a:p>
            <a:r>
              <a:rPr lang="en-GB" dirty="0"/>
              <a:t>If traces are found then provided these are analysed properly and the results interpreted in a suitable manner, they may be used as evidence.  </a:t>
            </a:r>
            <a:endParaRPr lang="en-GB" b="1" dirty="0"/>
          </a:p>
        </p:txBody>
      </p:sp>
      <p:sp>
        <p:nvSpPr>
          <p:cNvPr id="6" name="Title 1"/>
          <p:cNvSpPr txBox="1">
            <a:spLocks/>
          </p:cNvSpPr>
          <p:nvPr/>
        </p:nvSpPr>
        <p:spPr>
          <a:xfrm>
            <a:off x="1230573" y="4032806"/>
            <a:ext cx="4392304" cy="111796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a:lstStyle>
          <a:p>
            <a:r>
              <a:rPr lang="en-IN" sz="2800" b="1" dirty="0">
                <a:solidFill>
                  <a:schemeClr val="accent2"/>
                </a:solidFill>
              </a:rPr>
              <a:t>7. </a:t>
            </a:r>
            <a:r>
              <a:rPr lang="en-GB" sz="2800" b="1" dirty="0">
                <a:solidFill>
                  <a:schemeClr val="accent2"/>
                </a:solidFill>
              </a:rPr>
              <a:t>Principle of Analysis</a:t>
            </a:r>
            <a:br>
              <a:rPr lang="en-GB" dirty="0"/>
            </a:br>
            <a:endParaRPr lang="en-GB" dirty="0"/>
          </a:p>
        </p:txBody>
      </p:sp>
      <p:sp>
        <p:nvSpPr>
          <p:cNvPr id="7" name="Content Placeholder 2"/>
          <p:cNvSpPr txBox="1">
            <a:spLocks/>
          </p:cNvSpPr>
          <p:nvPr/>
        </p:nvSpPr>
        <p:spPr>
          <a:xfrm>
            <a:off x="1066799" y="4591790"/>
            <a:ext cx="10058400" cy="2551916"/>
          </a:xfrm>
          <a:prstGeom prst="rect">
            <a:avLst/>
          </a:prstGeom>
        </p:spPr>
        <p:txBody>
          <a:bodyPr vert="horz" lIns="91440" tIns="45720" rIns="91440" bIns="45720" rtlCol="0">
            <a:normAutofit/>
          </a:bodyPr>
          <a:lst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lgn="ctr">
              <a:buNone/>
            </a:pPr>
            <a:r>
              <a:rPr lang="en-GB" b="1" i="1" dirty="0"/>
              <a:t>‘The analysis can-be no better than the sample analysed’</a:t>
            </a:r>
          </a:p>
          <a:p>
            <a:r>
              <a:rPr lang="en-GB" dirty="0"/>
              <a:t>This principle emphasizes on the necessity to collect proper sample and properly packed for effective use of experts. </a:t>
            </a:r>
          </a:p>
          <a:p>
            <a:r>
              <a:rPr lang="en-GB" dirty="0"/>
              <a:t>Improper sampling, contaminations render the best analysis useless. </a:t>
            </a:r>
          </a:p>
          <a:p>
            <a:endParaRPr lang="en-GB" dirty="0"/>
          </a:p>
        </p:txBody>
      </p:sp>
    </p:spTree>
    <p:extLst>
      <p:ext uri="{BB962C8B-B14F-4D97-AF65-F5344CB8AC3E}">
        <p14:creationId xmlns:p14="http://schemas.microsoft.com/office/powerpoint/2010/main" val="173799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394" y="234354"/>
            <a:ext cx="9404723" cy="1400530"/>
          </a:xfrm>
        </p:spPr>
        <p:txBody>
          <a:bodyPr>
            <a:normAutofit/>
          </a:bodyPr>
          <a:lstStyle/>
          <a:p>
            <a:r>
              <a:rPr lang="en-IN" b="1" dirty="0"/>
              <a:t>NEED AND SCOPE OF FORENSIC SCIENCE</a:t>
            </a:r>
            <a:endParaRPr lang="en-GB" b="1" dirty="0"/>
          </a:p>
        </p:txBody>
      </p:sp>
      <p:sp>
        <p:nvSpPr>
          <p:cNvPr id="3" name="Content Placeholder 2"/>
          <p:cNvSpPr>
            <a:spLocks noGrp="1"/>
          </p:cNvSpPr>
          <p:nvPr>
            <p:ph idx="1"/>
          </p:nvPr>
        </p:nvSpPr>
        <p:spPr>
          <a:xfrm>
            <a:off x="673646" y="1853247"/>
            <a:ext cx="10312802" cy="4847803"/>
          </a:xfrm>
        </p:spPr>
        <p:txBody>
          <a:bodyPr>
            <a:normAutofit fontScale="92500" lnSpcReduction="10000"/>
          </a:bodyPr>
          <a:lstStyle/>
          <a:p>
            <a:pPr>
              <a:buFont typeface="Wingdings" panose="05000000000000000000" pitchFamily="2" charset="2"/>
              <a:buChar char="q"/>
            </a:pPr>
            <a:r>
              <a:rPr lang="en-GB" sz="2400" b="1" dirty="0">
                <a:solidFill>
                  <a:schemeClr val="accent2"/>
                </a:solidFill>
              </a:rPr>
              <a:t>Modernisation and technical advances</a:t>
            </a:r>
            <a:r>
              <a:rPr lang="en-GB" sz="2400" dirty="0">
                <a:solidFill>
                  <a:schemeClr val="accent1"/>
                </a:solidFill>
              </a:rPr>
              <a:t>. </a:t>
            </a:r>
            <a:r>
              <a:rPr lang="en-GB" sz="2400" dirty="0"/>
              <a:t>A great need to use of forensic science in the investigation of crime in the modern times. </a:t>
            </a:r>
          </a:p>
          <a:p>
            <a:pPr>
              <a:buFont typeface="Wingdings" panose="05000000000000000000" pitchFamily="2" charset="2"/>
              <a:buChar char="q"/>
            </a:pPr>
            <a:r>
              <a:rPr lang="en-GB" sz="2400" b="1" dirty="0">
                <a:solidFill>
                  <a:schemeClr val="accent2"/>
                </a:solidFill>
              </a:rPr>
              <a:t>Technical know How</a:t>
            </a:r>
            <a:r>
              <a:rPr lang="en-GB" sz="2400" dirty="0">
                <a:solidFill>
                  <a:schemeClr val="accent2"/>
                </a:solidFill>
              </a:rPr>
              <a:t>. </a:t>
            </a:r>
            <a:r>
              <a:rPr lang="en-GB" sz="2400" dirty="0"/>
              <a:t>Refined ways of committing crime.</a:t>
            </a:r>
            <a:endParaRPr lang="en-IN" sz="2400" dirty="0"/>
          </a:p>
          <a:p>
            <a:pPr>
              <a:buFont typeface="Wingdings" panose="05000000000000000000" pitchFamily="2" charset="2"/>
              <a:buChar char="q"/>
            </a:pPr>
            <a:r>
              <a:rPr lang="en-GB" sz="2400" b="1" dirty="0">
                <a:solidFill>
                  <a:schemeClr val="accent2"/>
                </a:solidFill>
              </a:rPr>
              <a:t>Obscurity</a:t>
            </a:r>
            <a:r>
              <a:rPr lang="en-GB" sz="2400" dirty="0">
                <a:solidFill>
                  <a:schemeClr val="accent2"/>
                </a:solidFill>
              </a:rPr>
              <a:t>. </a:t>
            </a:r>
            <a:r>
              <a:rPr lang="en-GB" sz="2400" dirty="0"/>
              <a:t>Social animal to self-centred human </a:t>
            </a:r>
          </a:p>
          <a:p>
            <a:pPr>
              <a:buFont typeface="Wingdings" panose="05000000000000000000" pitchFamily="2" charset="2"/>
              <a:buChar char="q"/>
            </a:pPr>
            <a:r>
              <a:rPr lang="en-GB" sz="2400" b="1" dirty="0">
                <a:solidFill>
                  <a:schemeClr val="accent2"/>
                </a:solidFill>
              </a:rPr>
              <a:t>Ancient methods</a:t>
            </a:r>
            <a:r>
              <a:rPr lang="en-GB" sz="2400" dirty="0">
                <a:solidFill>
                  <a:schemeClr val="accent2"/>
                </a:solidFill>
              </a:rPr>
              <a:t>. </a:t>
            </a:r>
            <a:r>
              <a:rPr lang="en-GB" sz="2400" dirty="0"/>
              <a:t>The investigation of crime and prosecution of persons having committed the crime are not up to the mark and with many loopholes leading to acquittal.</a:t>
            </a:r>
          </a:p>
          <a:p>
            <a:pPr>
              <a:buFont typeface="Wingdings" panose="05000000000000000000" pitchFamily="2" charset="2"/>
              <a:buChar char="q"/>
            </a:pPr>
            <a:r>
              <a:rPr lang="en-IN" sz="2400" b="1" dirty="0">
                <a:solidFill>
                  <a:schemeClr val="accent2"/>
                </a:solidFill>
              </a:rPr>
              <a:t>Extensive Area</a:t>
            </a:r>
            <a:r>
              <a:rPr lang="en-IN" sz="2400" dirty="0">
                <a:solidFill>
                  <a:schemeClr val="accent2"/>
                </a:solidFill>
              </a:rPr>
              <a:t>. </a:t>
            </a:r>
            <a:r>
              <a:rPr lang="en-GB" sz="2400" dirty="0"/>
              <a:t>The field of operation </a:t>
            </a:r>
            <a:r>
              <a:rPr lang="en-IN" sz="2400" dirty="0"/>
              <a:t>are </a:t>
            </a:r>
            <a:r>
              <a:rPr lang="en-GB" sz="2400" dirty="0"/>
              <a:t>now national as well as international. </a:t>
            </a:r>
          </a:p>
          <a:p>
            <a:pPr>
              <a:buFont typeface="Wingdings" panose="05000000000000000000" pitchFamily="2" charset="2"/>
              <a:buChar char="q"/>
            </a:pPr>
            <a:r>
              <a:rPr lang="en-GB" sz="2400" b="1" dirty="0">
                <a:solidFill>
                  <a:schemeClr val="accent2"/>
                </a:solidFill>
              </a:rPr>
              <a:t>Increasing awareness</a:t>
            </a:r>
            <a:r>
              <a:rPr lang="en-GB" sz="2400" dirty="0">
                <a:solidFill>
                  <a:schemeClr val="accent2"/>
                </a:solidFill>
              </a:rPr>
              <a:t> </a:t>
            </a:r>
            <a:r>
              <a:rPr lang="en-GB" sz="2400" dirty="0"/>
              <a:t>and establishment of National Human Right Commission.</a:t>
            </a:r>
          </a:p>
          <a:p>
            <a:pPr marL="0" indent="0">
              <a:buNone/>
            </a:pPr>
            <a:r>
              <a:rPr lang="en-GB" sz="2400" dirty="0"/>
              <a:t>Thus, there is an urgent need to use scientific techniques for effective crime investigation. </a:t>
            </a:r>
          </a:p>
          <a:p>
            <a:endParaRPr lang="en-GB" dirty="0"/>
          </a:p>
        </p:txBody>
      </p:sp>
    </p:spTree>
    <p:extLst>
      <p:ext uri="{BB962C8B-B14F-4D97-AF65-F5344CB8AC3E}">
        <p14:creationId xmlns:p14="http://schemas.microsoft.com/office/powerpoint/2010/main" val="2684789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2264" y="166115"/>
            <a:ext cx="9404723" cy="1400530"/>
          </a:xfrm>
        </p:spPr>
        <p:txBody>
          <a:bodyPr>
            <a:normAutofit/>
          </a:bodyPr>
          <a:lstStyle/>
          <a:p>
            <a:r>
              <a:rPr lang="en-IN" b="1" dirty="0"/>
              <a:t>ROLE AND FUNCTIONS OF FORENSIC SCIENCE</a:t>
            </a:r>
            <a:endParaRPr lang="en-GB" b="1" dirty="0"/>
          </a:p>
        </p:txBody>
      </p:sp>
      <p:sp>
        <p:nvSpPr>
          <p:cNvPr id="3" name="Content Placeholder 2"/>
          <p:cNvSpPr>
            <a:spLocks noGrp="1"/>
          </p:cNvSpPr>
          <p:nvPr>
            <p:ph idx="1"/>
          </p:nvPr>
        </p:nvSpPr>
        <p:spPr>
          <a:xfrm>
            <a:off x="532263" y="1678676"/>
            <a:ext cx="10263115" cy="4995080"/>
          </a:xfrm>
        </p:spPr>
        <p:txBody>
          <a:bodyPr>
            <a:normAutofit fontScale="92500" lnSpcReduction="10000"/>
          </a:bodyPr>
          <a:lstStyle/>
          <a:p>
            <a:pPr>
              <a:buFont typeface="Wingdings" panose="05000000000000000000" pitchFamily="2" charset="2"/>
              <a:buChar char="q"/>
            </a:pPr>
            <a:r>
              <a:rPr lang="en-GB" sz="2400" dirty="0"/>
              <a:t>It answers the </a:t>
            </a:r>
            <a:r>
              <a:rPr lang="en-GB" sz="2400" b="1" dirty="0">
                <a:solidFill>
                  <a:schemeClr val="accent2"/>
                </a:solidFill>
              </a:rPr>
              <a:t>“who (perpetrator), what (corpus </a:t>
            </a:r>
            <a:r>
              <a:rPr lang="en-GB" sz="2400" b="1" dirty="0" err="1">
                <a:solidFill>
                  <a:schemeClr val="accent2"/>
                </a:solidFill>
              </a:rPr>
              <a:t>delicti</a:t>
            </a:r>
            <a:r>
              <a:rPr lang="en-GB" sz="2400" b="1" dirty="0">
                <a:solidFill>
                  <a:schemeClr val="accent2"/>
                </a:solidFill>
              </a:rPr>
              <a:t>), where, when, and how (modus operandi)”</a:t>
            </a:r>
            <a:r>
              <a:rPr lang="en-GB" sz="2400" dirty="0"/>
              <a:t> questions pertaining to the crime that was committed. </a:t>
            </a:r>
          </a:p>
          <a:p>
            <a:pPr>
              <a:buFont typeface="Wingdings" panose="05000000000000000000" pitchFamily="2" charset="2"/>
              <a:buChar char="q"/>
            </a:pPr>
            <a:r>
              <a:rPr lang="en-GB" sz="2400" dirty="0"/>
              <a:t>Forensic Science may prove </a:t>
            </a:r>
          </a:p>
          <a:p>
            <a:pPr marL="560070" lvl="3" indent="-285750">
              <a:buClr>
                <a:schemeClr val="tx1"/>
              </a:buClr>
              <a:buFont typeface="Wingdings" panose="05000000000000000000" pitchFamily="2" charset="2"/>
              <a:buChar char="§"/>
            </a:pPr>
            <a:r>
              <a:rPr lang="en-GB" b="1" dirty="0"/>
              <a:t>the existence of a crime</a:t>
            </a:r>
            <a:r>
              <a:rPr lang="en-GB" dirty="0"/>
              <a:t>, </a:t>
            </a:r>
          </a:p>
          <a:p>
            <a:pPr marL="560070" lvl="3" indent="-285750">
              <a:buClr>
                <a:schemeClr val="tx1"/>
              </a:buClr>
              <a:buFont typeface="Wingdings" panose="05000000000000000000" pitchFamily="2" charset="2"/>
              <a:buChar char="§"/>
            </a:pPr>
            <a:r>
              <a:rPr lang="en-GB" dirty="0"/>
              <a:t>the </a:t>
            </a:r>
            <a:r>
              <a:rPr lang="en-GB" b="1" dirty="0"/>
              <a:t>perpetrator of a crime, </a:t>
            </a:r>
          </a:p>
          <a:p>
            <a:pPr marL="560070" lvl="3" indent="-285750">
              <a:buClr>
                <a:schemeClr val="tx1"/>
              </a:buClr>
              <a:buFont typeface="Wingdings" panose="05000000000000000000" pitchFamily="2" charset="2"/>
              <a:buChar char="§"/>
            </a:pPr>
            <a:r>
              <a:rPr lang="en-GB" dirty="0"/>
              <a:t>a </a:t>
            </a:r>
            <a:r>
              <a:rPr lang="en-GB" b="1" dirty="0"/>
              <a:t>connection to the crime </a:t>
            </a:r>
          </a:p>
          <a:p>
            <a:pPr marL="560070" lvl="3" indent="-285750">
              <a:buClr>
                <a:schemeClr val="tx1"/>
              </a:buClr>
              <a:buFont typeface="Wingdings" panose="05000000000000000000" pitchFamily="2" charset="2"/>
              <a:buChar char="§"/>
            </a:pPr>
            <a:r>
              <a:rPr lang="en-GB" dirty="0"/>
              <a:t>through the </a:t>
            </a:r>
            <a:r>
              <a:rPr lang="en-GB" b="1" dirty="0"/>
              <a:t>examination of physical evidence</a:t>
            </a:r>
            <a:r>
              <a:rPr lang="en-GB" dirty="0"/>
              <a:t>, </a:t>
            </a:r>
          </a:p>
          <a:p>
            <a:pPr marL="560070" lvl="3" indent="-285750">
              <a:buClr>
                <a:schemeClr val="tx1"/>
              </a:buClr>
              <a:buFont typeface="Wingdings" panose="05000000000000000000" pitchFamily="2" charset="2"/>
              <a:buChar char="§"/>
            </a:pPr>
            <a:r>
              <a:rPr lang="en-GB" b="1" dirty="0"/>
              <a:t>administration of tests</a:t>
            </a:r>
            <a:r>
              <a:rPr lang="en-GB" dirty="0"/>
              <a:t>,</a:t>
            </a:r>
          </a:p>
          <a:p>
            <a:pPr marL="560070" lvl="3" indent="-285750">
              <a:buClr>
                <a:schemeClr val="tx1"/>
              </a:buClr>
              <a:buFont typeface="Wingdings" panose="05000000000000000000" pitchFamily="2" charset="2"/>
              <a:buChar char="§"/>
            </a:pPr>
            <a:r>
              <a:rPr lang="en-GB" b="1" dirty="0"/>
              <a:t>interpretation of data</a:t>
            </a:r>
            <a:r>
              <a:rPr lang="en-GB" dirty="0"/>
              <a:t>, </a:t>
            </a:r>
          </a:p>
          <a:p>
            <a:pPr marL="560070" lvl="3" indent="-285750">
              <a:buClr>
                <a:schemeClr val="tx1"/>
              </a:buClr>
              <a:buFont typeface="Wingdings" panose="05000000000000000000" pitchFamily="2" charset="2"/>
              <a:buChar char="§"/>
            </a:pPr>
            <a:r>
              <a:rPr lang="en-GB" b="1" dirty="0"/>
              <a:t>clear and concise reporting</a:t>
            </a:r>
            <a:r>
              <a:rPr lang="en-GB" dirty="0"/>
              <a:t>, </a:t>
            </a:r>
          </a:p>
          <a:p>
            <a:pPr marL="560070" lvl="3" indent="-285750">
              <a:buClr>
                <a:schemeClr val="tx1"/>
              </a:buClr>
              <a:buFont typeface="Wingdings" panose="05000000000000000000" pitchFamily="2" charset="2"/>
              <a:buChar char="§"/>
            </a:pPr>
            <a:r>
              <a:rPr lang="en-GB" dirty="0"/>
              <a:t>and </a:t>
            </a:r>
            <a:r>
              <a:rPr lang="en-GB" b="1" dirty="0"/>
              <a:t>truthful testimony </a:t>
            </a:r>
            <a:r>
              <a:rPr lang="en-GB" dirty="0"/>
              <a:t>of a forensic scientist.</a:t>
            </a:r>
          </a:p>
          <a:p>
            <a:pPr>
              <a:buFont typeface="Wingdings" panose="05000000000000000000" pitchFamily="2" charset="2"/>
              <a:buChar char="q"/>
            </a:pPr>
            <a:r>
              <a:rPr lang="en-GB" sz="2400" dirty="0"/>
              <a:t>It can be used by the prosecution </a:t>
            </a:r>
            <a:r>
              <a:rPr lang="en-GB" sz="2400" b="1" dirty="0">
                <a:solidFill>
                  <a:schemeClr val="accent2"/>
                </a:solidFill>
              </a:rPr>
              <a:t>to prove the guilt of the accused beyond a reasonable doubt </a:t>
            </a:r>
            <a:r>
              <a:rPr lang="en-GB" sz="2400" dirty="0"/>
              <a:t>on one hand and can also be relied upon by the defence to prove innocence on the other.</a:t>
            </a:r>
          </a:p>
        </p:txBody>
      </p:sp>
    </p:spTree>
    <p:extLst>
      <p:ext uri="{BB962C8B-B14F-4D97-AF65-F5344CB8AC3E}">
        <p14:creationId xmlns:p14="http://schemas.microsoft.com/office/powerpoint/2010/main" val="301845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928" y="195050"/>
            <a:ext cx="10772775" cy="1658198"/>
          </a:xfrm>
        </p:spPr>
        <p:txBody>
          <a:bodyPr/>
          <a:lstStyle/>
          <a:p>
            <a:r>
              <a:rPr lang="en-IN" b="1" dirty="0"/>
              <a:t>DISCIPLINES OR FIELDS OF FORENSIC SCIENCE</a:t>
            </a:r>
            <a:endParaRPr lang="en-GB" b="1" dirty="0"/>
          </a:p>
        </p:txBody>
      </p:sp>
      <p:sp>
        <p:nvSpPr>
          <p:cNvPr id="3" name="Content Placeholder 2"/>
          <p:cNvSpPr>
            <a:spLocks noGrp="1"/>
          </p:cNvSpPr>
          <p:nvPr>
            <p:ph idx="1"/>
          </p:nvPr>
        </p:nvSpPr>
        <p:spPr>
          <a:xfrm>
            <a:off x="762118" y="1853248"/>
            <a:ext cx="9692067" cy="4875098"/>
          </a:xfrm>
        </p:spPr>
        <p:txBody>
          <a:bodyPr>
            <a:normAutofit/>
          </a:bodyPr>
          <a:lstStyle/>
          <a:p>
            <a:pPr marL="0" indent="0">
              <a:buNone/>
            </a:pPr>
            <a:r>
              <a:rPr lang="en-GB" dirty="0"/>
              <a:t>Various fields of forensic science that help in criminal investigation including </a:t>
            </a:r>
          </a:p>
          <a:p>
            <a:pPr>
              <a:buFont typeface="Wingdings" panose="05000000000000000000" pitchFamily="2" charset="2"/>
              <a:buChar char="q"/>
            </a:pPr>
            <a:r>
              <a:rPr lang="en-IN" dirty="0"/>
              <a:t>Forensic Entomology</a:t>
            </a:r>
          </a:p>
          <a:p>
            <a:pPr>
              <a:buFont typeface="Wingdings" panose="05000000000000000000" pitchFamily="2" charset="2"/>
              <a:buChar char="q"/>
            </a:pPr>
            <a:r>
              <a:rPr lang="en-IN" dirty="0"/>
              <a:t>Forensic Toxicology</a:t>
            </a:r>
          </a:p>
          <a:p>
            <a:pPr>
              <a:buFont typeface="Wingdings" panose="05000000000000000000" pitchFamily="2" charset="2"/>
              <a:buChar char="q"/>
            </a:pPr>
            <a:r>
              <a:rPr lang="en-IN" dirty="0"/>
              <a:t>Forensic Psychiatry </a:t>
            </a:r>
          </a:p>
          <a:p>
            <a:pPr>
              <a:buFont typeface="Wingdings" panose="05000000000000000000" pitchFamily="2" charset="2"/>
              <a:buChar char="q"/>
            </a:pPr>
            <a:r>
              <a:rPr lang="en-IN" dirty="0"/>
              <a:t>Forensic Ballistics</a:t>
            </a:r>
          </a:p>
          <a:p>
            <a:pPr>
              <a:buFont typeface="Wingdings" panose="05000000000000000000" pitchFamily="2" charset="2"/>
              <a:buChar char="q"/>
            </a:pPr>
            <a:r>
              <a:rPr lang="en-IN" dirty="0"/>
              <a:t>Document Examination</a:t>
            </a:r>
          </a:p>
          <a:p>
            <a:pPr>
              <a:buFont typeface="Wingdings" panose="05000000000000000000" pitchFamily="2" charset="2"/>
              <a:buChar char="q"/>
            </a:pPr>
            <a:r>
              <a:rPr lang="en-IN" dirty="0"/>
              <a:t>Forensic Anthropology</a:t>
            </a:r>
          </a:p>
          <a:p>
            <a:pPr>
              <a:buFont typeface="Wingdings" panose="05000000000000000000" pitchFamily="2" charset="2"/>
              <a:buChar char="q"/>
            </a:pPr>
            <a:r>
              <a:rPr lang="en-IN" dirty="0"/>
              <a:t>Forensic Odontology</a:t>
            </a:r>
          </a:p>
          <a:p>
            <a:pPr>
              <a:buFont typeface="Wingdings" panose="05000000000000000000" pitchFamily="2" charset="2"/>
              <a:buChar char="q"/>
            </a:pPr>
            <a:r>
              <a:rPr lang="en-IN" dirty="0"/>
              <a:t>Forensic Chemistry</a:t>
            </a:r>
          </a:p>
          <a:p>
            <a:pPr>
              <a:buFont typeface="Wingdings" panose="05000000000000000000" pitchFamily="2" charset="2"/>
              <a:buChar char="q"/>
            </a:pPr>
            <a:r>
              <a:rPr lang="en-IN" dirty="0"/>
              <a:t>Forensic Biology (DNA Profiling)</a:t>
            </a:r>
          </a:p>
          <a:p>
            <a:pPr>
              <a:buFont typeface="Wingdings" panose="05000000000000000000" pitchFamily="2" charset="2"/>
              <a:buChar char="q"/>
            </a:pPr>
            <a:r>
              <a:rPr lang="en-IN" dirty="0"/>
              <a:t>Fingerprinting</a:t>
            </a:r>
            <a:endParaRPr lang="en-GB" dirty="0"/>
          </a:p>
          <a:p>
            <a:endParaRPr lang="en-GB" dirty="0"/>
          </a:p>
        </p:txBody>
      </p:sp>
    </p:spTree>
    <p:extLst>
      <p:ext uri="{BB962C8B-B14F-4D97-AF65-F5344CB8AC3E}">
        <p14:creationId xmlns:p14="http://schemas.microsoft.com/office/powerpoint/2010/main" val="105090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Forensic Entomology</a:t>
            </a:r>
            <a:endParaRPr lang="en-GB" dirty="0"/>
          </a:p>
        </p:txBody>
      </p:sp>
      <p:sp>
        <p:nvSpPr>
          <p:cNvPr id="3" name="Content Placeholder 2"/>
          <p:cNvSpPr>
            <a:spLocks noGrp="1"/>
          </p:cNvSpPr>
          <p:nvPr>
            <p:ph idx="1"/>
          </p:nvPr>
        </p:nvSpPr>
        <p:spPr/>
        <p:txBody>
          <a:bodyPr>
            <a:normAutofit lnSpcReduction="10000"/>
          </a:bodyPr>
          <a:lstStyle/>
          <a:p>
            <a:r>
              <a:rPr lang="en-GB" sz="2000" dirty="0"/>
              <a:t>Forensic Entomology is the application of the </a:t>
            </a:r>
            <a:r>
              <a:rPr lang="en-GB" sz="2000" b="1" dirty="0">
                <a:solidFill>
                  <a:schemeClr val="accent1"/>
                </a:solidFill>
              </a:rPr>
              <a:t>study of insects</a:t>
            </a:r>
            <a:r>
              <a:rPr lang="en-GB" sz="2000" dirty="0"/>
              <a:t> and other arthropods to </a:t>
            </a:r>
            <a:r>
              <a:rPr lang="en-GB" sz="2000" b="1" dirty="0">
                <a:solidFill>
                  <a:schemeClr val="accent1"/>
                </a:solidFill>
              </a:rPr>
              <a:t>legal issues</a:t>
            </a:r>
            <a:r>
              <a:rPr lang="en-GB" sz="2000" dirty="0"/>
              <a:t>.</a:t>
            </a:r>
          </a:p>
          <a:p>
            <a:r>
              <a:rPr lang="en-IN" sz="2000" dirty="0"/>
              <a:t>Most contributing insects: </a:t>
            </a:r>
            <a:r>
              <a:rPr lang="en-IN" sz="2000" b="1" dirty="0">
                <a:solidFill>
                  <a:schemeClr val="accent1"/>
                </a:solidFill>
              </a:rPr>
              <a:t>Flies</a:t>
            </a:r>
            <a:r>
              <a:rPr lang="en-IN" sz="2000" dirty="0"/>
              <a:t> (Blow flies, flesh flies, house flies) and </a:t>
            </a:r>
            <a:r>
              <a:rPr lang="en-IN" sz="2000" b="1" dirty="0">
                <a:solidFill>
                  <a:schemeClr val="accent1"/>
                </a:solidFill>
              </a:rPr>
              <a:t>beetles </a:t>
            </a:r>
            <a:r>
              <a:rPr lang="en-IN" sz="2000" dirty="0"/>
              <a:t>(Rove beetles, carrion beetles)</a:t>
            </a:r>
            <a:endParaRPr lang="en-GB" sz="2000" dirty="0"/>
          </a:p>
          <a:p>
            <a:r>
              <a:rPr lang="en-GB" sz="2000" dirty="0"/>
              <a:t>Insects have been used to </a:t>
            </a:r>
          </a:p>
          <a:p>
            <a:pPr lvl="1"/>
            <a:r>
              <a:rPr lang="en-GB" sz="1800" dirty="0"/>
              <a:t>1) </a:t>
            </a:r>
            <a:r>
              <a:rPr lang="en-GB" sz="1800" b="1" dirty="0">
                <a:solidFill>
                  <a:schemeClr val="accent1"/>
                </a:solidFill>
              </a:rPr>
              <a:t>locate</a:t>
            </a:r>
            <a:r>
              <a:rPr lang="en-GB" sz="1800" dirty="0"/>
              <a:t> bodies or body parts, </a:t>
            </a:r>
          </a:p>
          <a:p>
            <a:pPr lvl="1"/>
            <a:r>
              <a:rPr lang="en-GB" sz="1800" dirty="0"/>
              <a:t>2) estimate the time of death or </a:t>
            </a:r>
            <a:r>
              <a:rPr lang="en-GB" sz="1800" b="1" dirty="0">
                <a:solidFill>
                  <a:schemeClr val="accent1"/>
                </a:solidFill>
              </a:rPr>
              <a:t>post-mortem interval </a:t>
            </a:r>
            <a:r>
              <a:rPr lang="en-GB" sz="1800" dirty="0"/>
              <a:t>(PMI), </a:t>
            </a:r>
          </a:p>
          <a:p>
            <a:pPr lvl="1"/>
            <a:r>
              <a:rPr lang="en-GB" sz="1800" dirty="0"/>
              <a:t>3) determine the </a:t>
            </a:r>
            <a:r>
              <a:rPr lang="en-GB" sz="1800" b="1" dirty="0">
                <a:solidFill>
                  <a:schemeClr val="accent1"/>
                </a:solidFill>
              </a:rPr>
              <a:t>cause of death</a:t>
            </a:r>
            <a:r>
              <a:rPr lang="en-GB" sz="1800" dirty="0"/>
              <a:t>, </a:t>
            </a:r>
          </a:p>
          <a:p>
            <a:pPr lvl="1"/>
            <a:r>
              <a:rPr lang="en-GB" sz="1800" dirty="0"/>
              <a:t>4) determine whether the body has been </a:t>
            </a:r>
            <a:r>
              <a:rPr lang="en-GB" sz="1800" b="1" dirty="0">
                <a:solidFill>
                  <a:schemeClr val="accent1"/>
                </a:solidFill>
              </a:rPr>
              <a:t>moved after death</a:t>
            </a:r>
            <a:r>
              <a:rPr lang="en-GB" sz="1800" dirty="0"/>
              <a:t>, </a:t>
            </a:r>
          </a:p>
          <a:p>
            <a:pPr lvl="1"/>
            <a:r>
              <a:rPr lang="en-GB" sz="1800" dirty="0"/>
              <a:t>5) </a:t>
            </a:r>
            <a:r>
              <a:rPr lang="en-GB" sz="1800" b="1" dirty="0">
                <a:solidFill>
                  <a:schemeClr val="accent1"/>
                </a:solidFill>
              </a:rPr>
              <a:t>identify a criminal suspect</a:t>
            </a:r>
            <a:r>
              <a:rPr lang="en-GB" sz="1800" dirty="0"/>
              <a:t>, and </a:t>
            </a:r>
          </a:p>
          <a:p>
            <a:pPr lvl="1"/>
            <a:r>
              <a:rPr lang="en-GB" sz="1800" dirty="0"/>
              <a:t>6) identify the </a:t>
            </a:r>
            <a:r>
              <a:rPr lang="en-GB" sz="1800" b="1" dirty="0">
                <a:solidFill>
                  <a:schemeClr val="accent1"/>
                </a:solidFill>
              </a:rPr>
              <a:t>geographic origin</a:t>
            </a:r>
          </a:p>
          <a:p>
            <a:endParaRPr lang="en-GB" dirty="0"/>
          </a:p>
        </p:txBody>
      </p:sp>
    </p:spTree>
    <p:extLst>
      <p:ext uri="{BB962C8B-B14F-4D97-AF65-F5344CB8AC3E}">
        <p14:creationId xmlns:p14="http://schemas.microsoft.com/office/powerpoint/2010/main" val="2319903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Forensic Toxicology</a:t>
            </a:r>
            <a:endParaRPr lang="en-GB" dirty="0"/>
          </a:p>
        </p:txBody>
      </p:sp>
      <p:sp>
        <p:nvSpPr>
          <p:cNvPr id="3" name="Content Placeholder 2"/>
          <p:cNvSpPr>
            <a:spLocks noGrp="1"/>
          </p:cNvSpPr>
          <p:nvPr>
            <p:ph idx="1"/>
          </p:nvPr>
        </p:nvSpPr>
        <p:spPr/>
        <p:txBody>
          <a:bodyPr/>
          <a:lstStyle/>
          <a:p>
            <a:r>
              <a:rPr lang="en-GB" sz="2000" dirty="0"/>
              <a:t>Forensic toxicology is a discipline that involves </a:t>
            </a:r>
            <a:r>
              <a:rPr lang="en-GB" sz="2000" dirty="0">
                <a:solidFill>
                  <a:schemeClr val="accent1"/>
                </a:solidFill>
              </a:rPr>
              <a:t>the </a:t>
            </a:r>
            <a:r>
              <a:rPr lang="en-GB" sz="2000" b="1" dirty="0">
                <a:solidFill>
                  <a:schemeClr val="accent1"/>
                </a:solidFill>
              </a:rPr>
              <a:t>identification and quantification of drugs </a:t>
            </a:r>
            <a:r>
              <a:rPr lang="en-GB" sz="2000" dirty="0"/>
              <a:t>and other </a:t>
            </a:r>
            <a:r>
              <a:rPr lang="en-GB" sz="2000" b="1" dirty="0">
                <a:solidFill>
                  <a:schemeClr val="accent1"/>
                </a:solidFill>
              </a:rPr>
              <a:t>poisons or toxins</a:t>
            </a:r>
            <a:r>
              <a:rPr lang="en-GB" sz="2000" dirty="0"/>
              <a:t> in body tissues, including blood.</a:t>
            </a:r>
          </a:p>
          <a:p>
            <a:r>
              <a:rPr lang="en-GB" sz="2000" dirty="0"/>
              <a:t>Forensic toxicology disciplines covers </a:t>
            </a:r>
          </a:p>
          <a:p>
            <a:pPr marL="617220" lvl="1" indent="-342900">
              <a:buFont typeface="+mj-lt"/>
              <a:buAutoNum type="arabicPeriod"/>
            </a:pPr>
            <a:r>
              <a:rPr lang="en-GB" sz="1800" b="1" dirty="0">
                <a:solidFill>
                  <a:schemeClr val="accent1"/>
                </a:solidFill>
              </a:rPr>
              <a:t>death investigation</a:t>
            </a:r>
            <a:r>
              <a:rPr lang="en-GB" sz="1800" dirty="0"/>
              <a:t>, and </a:t>
            </a:r>
          </a:p>
          <a:p>
            <a:pPr marL="617220" lvl="1" indent="-342900">
              <a:buFont typeface="+mj-lt"/>
              <a:buAutoNum type="arabicPeriod"/>
            </a:pPr>
            <a:r>
              <a:rPr lang="en-GB" sz="1800" dirty="0"/>
              <a:t>aspects related to </a:t>
            </a:r>
            <a:r>
              <a:rPr lang="en-GB" sz="1800" b="1" dirty="0">
                <a:solidFill>
                  <a:schemeClr val="accent1"/>
                </a:solidFill>
              </a:rPr>
              <a:t>behavioural or human performance </a:t>
            </a:r>
            <a:r>
              <a:rPr lang="en-GB" sz="1800" dirty="0"/>
              <a:t>such as impaired driving due to drug consumption, steroid use by athletes, and workplace drug testing.</a:t>
            </a:r>
          </a:p>
          <a:p>
            <a:r>
              <a:rPr lang="en-GB" sz="2000" dirty="0"/>
              <a:t>Include biological samples, </a:t>
            </a:r>
            <a:r>
              <a:rPr lang="en-GB" sz="2000" b="1" dirty="0">
                <a:solidFill>
                  <a:schemeClr val="accent1"/>
                </a:solidFill>
              </a:rPr>
              <a:t>drugs</a:t>
            </a:r>
            <a:r>
              <a:rPr lang="en-GB" sz="2000" dirty="0"/>
              <a:t>, </a:t>
            </a:r>
            <a:r>
              <a:rPr lang="en-GB" sz="2000" b="1" dirty="0">
                <a:solidFill>
                  <a:schemeClr val="accent1"/>
                </a:solidFill>
              </a:rPr>
              <a:t>toxins, plants, environmental chemicals</a:t>
            </a:r>
            <a:r>
              <a:rPr lang="en-GB" sz="2000" dirty="0"/>
              <a:t>, and any product where the results of the analysis may clarify criminal activities and past or current events.</a:t>
            </a:r>
          </a:p>
          <a:p>
            <a:endParaRPr lang="en-GB" dirty="0"/>
          </a:p>
        </p:txBody>
      </p:sp>
    </p:spTree>
    <p:extLst>
      <p:ext uri="{BB962C8B-B14F-4D97-AF65-F5344CB8AC3E}">
        <p14:creationId xmlns:p14="http://schemas.microsoft.com/office/powerpoint/2010/main" val="3478498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87752"/>
            <a:ext cx="10058400" cy="845012"/>
          </a:xfrm>
        </p:spPr>
        <p:txBody>
          <a:bodyPr/>
          <a:lstStyle/>
          <a:p>
            <a:r>
              <a:rPr lang="en-IN" dirty="0"/>
              <a:t>Forensic Psychology</a:t>
            </a:r>
            <a:endParaRPr lang="en-GB" dirty="0"/>
          </a:p>
        </p:txBody>
      </p:sp>
      <p:sp>
        <p:nvSpPr>
          <p:cNvPr id="3" name="Content Placeholder 2"/>
          <p:cNvSpPr>
            <a:spLocks noGrp="1"/>
          </p:cNvSpPr>
          <p:nvPr>
            <p:ph idx="1"/>
          </p:nvPr>
        </p:nvSpPr>
        <p:spPr>
          <a:xfrm>
            <a:off x="668741" y="1132764"/>
            <a:ext cx="11136572" cy="5390866"/>
          </a:xfrm>
        </p:spPr>
        <p:txBody>
          <a:bodyPr>
            <a:normAutofit fontScale="85000" lnSpcReduction="10000"/>
          </a:bodyPr>
          <a:lstStyle/>
          <a:p>
            <a:r>
              <a:rPr lang="en-GB" sz="2100" dirty="0"/>
              <a:t>Forensic psychiatry represents a discipline dealing with the evaluation of the </a:t>
            </a:r>
            <a:r>
              <a:rPr lang="en-GB" sz="2100" b="1" dirty="0"/>
              <a:t>mental state of criminals.</a:t>
            </a:r>
          </a:p>
          <a:p>
            <a:r>
              <a:rPr lang="en-GB" sz="2100" dirty="0"/>
              <a:t>Evaluating an individual's capability to face trial, </a:t>
            </a:r>
            <a:r>
              <a:rPr lang="en-GB" sz="2100" dirty="0" err="1"/>
              <a:t>defense</a:t>
            </a:r>
            <a:r>
              <a:rPr lang="en-GB" sz="2100" dirty="0"/>
              <a:t> grounded on psychological diseases or deficiencies (e.g., insanity) and sentencing recommendations</a:t>
            </a:r>
          </a:p>
          <a:p>
            <a:r>
              <a:rPr lang="en-GB" sz="2100" dirty="0"/>
              <a:t>Various techniques to detect deception are </a:t>
            </a:r>
          </a:p>
          <a:p>
            <a:pPr marL="342900" indent="-342900">
              <a:buFont typeface="+mj-lt"/>
              <a:buAutoNum type="arabicPeriod"/>
            </a:pPr>
            <a:r>
              <a:rPr lang="en-IN" sz="1900" b="1" dirty="0"/>
              <a:t>POLYGRAPH </a:t>
            </a:r>
            <a:r>
              <a:rPr lang="en-GB" sz="1900" dirty="0"/>
              <a:t>also called as the mechanical lie detector is a process by which a study of </a:t>
            </a:r>
            <a:r>
              <a:rPr lang="en-GB" sz="1900" b="1" dirty="0">
                <a:solidFill>
                  <a:schemeClr val="accent1"/>
                </a:solidFill>
              </a:rPr>
              <a:t>functioning of different body systems </a:t>
            </a:r>
            <a:r>
              <a:rPr lang="en-GB" sz="1900" dirty="0"/>
              <a:t>is studied to detect lies.</a:t>
            </a:r>
          </a:p>
          <a:p>
            <a:pPr lvl="1"/>
            <a:r>
              <a:rPr lang="en-GB" sz="1900" dirty="0"/>
              <a:t>Polygraph measures or records the following four parameters: a. </a:t>
            </a:r>
            <a:r>
              <a:rPr lang="en-GB" sz="1900" b="1" dirty="0">
                <a:solidFill>
                  <a:schemeClr val="accent1"/>
                </a:solidFill>
              </a:rPr>
              <a:t>Blood Pressure</a:t>
            </a:r>
            <a:r>
              <a:rPr lang="en-GB" sz="1900" dirty="0"/>
              <a:t>, b</a:t>
            </a:r>
            <a:r>
              <a:rPr lang="en-GB" sz="1900" dirty="0">
                <a:solidFill>
                  <a:schemeClr val="accent1"/>
                </a:solidFill>
              </a:rPr>
              <a:t>. </a:t>
            </a:r>
            <a:r>
              <a:rPr lang="en-GB" sz="1900" b="1" dirty="0">
                <a:solidFill>
                  <a:schemeClr val="accent1"/>
                </a:solidFill>
              </a:rPr>
              <a:t>Respiration</a:t>
            </a:r>
            <a:r>
              <a:rPr lang="en-GB" sz="1900" dirty="0"/>
              <a:t>, c. </a:t>
            </a:r>
            <a:r>
              <a:rPr lang="en-GB" sz="1900" b="1" dirty="0">
                <a:solidFill>
                  <a:schemeClr val="accent1"/>
                </a:solidFill>
              </a:rPr>
              <a:t>Galvanic Skin Reaction</a:t>
            </a:r>
            <a:r>
              <a:rPr lang="en-GB" sz="1900" dirty="0"/>
              <a:t>, and d. </a:t>
            </a:r>
            <a:r>
              <a:rPr lang="en-GB" sz="1900" b="1" dirty="0">
                <a:solidFill>
                  <a:schemeClr val="accent1"/>
                </a:solidFill>
              </a:rPr>
              <a:t>Pulse</a:t>
            </a:r>
            <a:r>
              <a:rPr lang="en-GB" sz="1900" dirty="0"/>
              <a:t>. The person has to answer the questions in “Yes” or “No” as answers.</a:t>
            </a:r>
          </a:p>
          <a:p>
            <a:pPr marL="342900" indent="-342900">
              <a:buFont typeface="+mj-lt"/>
              <a:buAutoNum type="arabicPeriod"/>
            </a:pPr>
            <a:r>
              <a:rPr lang="en-GB" sz="1900" b="1" dirty="0"/>
              <a:t>NARCO-ANALYSIS</a:t>
            </a:r>
            <a:r>
              <a:rPr lang="en-GB" sz="1900" dirty="0"/>
              <a:t> is a procedure of investigation of mental content of a person done after </a:t>
            </a:r>
            <a:r>
              <a:rPr lang="en-GB" sz="1900" b="1" dirty="0">
                <a:solidFill>
                  <a:schemeClr val="accent1"/>
                </a:solidFill>
              </a:rPr>
              <a:t>application of light general anaesthetic drugs</a:t>
            </a:r>
            <a:r>
              <a:rPr lang="en-GB" sz="1900" dirty="0"/>
              <a:t>.</a:t>
            </a:r>
          </a:p>
          <a:p>
            <a:pPr lvl="1"/>
            <a:r>
              <a:rPr lang="en-GB" sz="1900" dirty="0"/>
              <a:t>The drugs that are generally employed during the procedure of </a:t>
            </a:r>
            <a:r>
              <a:rPr lang="en-GB" sz="1900" dirty="0" err="1"/>
              <a:t>Narco</a:t>
            </a:r>
            <a:r>
              <a:rPr lang="en-GB" sz="1900" dirty="0"/>
              <a:t>-analysis are Scopolamine hydro bromide, Sodium </a:t>
            </a:r>
            <a:r>
              <a:rPr lang="en-GB" sz="1900" dirty="0" err="1"/>
              <a:t>secnol</a:t>
            </a:r>
            <a:r>
              <a:rPr lang="en-GB" sz="1900" dirty="0"/>
              <a:t>, Benzodiazepines and </a:t>
            </a:r>
            <a:r>
              <a:rPr lang="en-GB" sz="1900" dirty="0" err="1"/>
              <a:t>Thiopentone</a:t>
            </a:r>
            <a:r>
              <a:rPr lang="en-GB" sz="1900" dirty="0"/>
              <a:t> sodium or </a:t>
            </a:r>
            <a:r>
              <a:rPr lang="en-GB" sz="1900" b="1" dirty="0">
                <a:solidFill>
                  <a:schemeClr val="accent1"/>
                </a:solidFill>
              </a:rPr>
              <a:t>Sodium pentothal</a:t>
            </a:r>
            <a:r>
              <a:rPr lang="en-GB" sz="1900" dirty="0"/>
              <a:t>.</a:t>
            </a:r>
          </a:p>
          <a:p>
            <a:pPr marL="342900" indent="-342900">
              <a:buFont typeface="+mj-lt"/>
              <a:buAutoNum type="arabicPeriod"/>
            </a:pPr>
            <a:r>
              <a:rPr lang="en-GB" sz="1900" b="1" dirty="0"/>
              <a:t>BRAIN FINGERPRINTING </a:t>
            </a:r>
            <a:r>
              <a:rPr lang="en-GB" sz="1900" dirty="0"/>
              <a:t>uses </a:t>
            </a:r>
            <a:r>
              <a:rPr lang="en-GB" sz="1900" b="1" dirty="0">
                <a:solidFill>
                  <a:schemeClr val="accent1"/>
                </a:solidFill>
              </a:rPr>
              <a:t>electroencephalography</a:t>
            </a:r>
            <a:r>
              <a:rPr lang="en-GB" sz="1900" dirty="0"/>
              <a:t> (EEG) to measure event-related potentials, known as the </a:t>
            </a:r>
            <a:r>
              <a:rPr lang="en-GB" sz="1900" b="1" dirty="0">
                <a:solidFill>
                  <a:schemeClr val="accent1"/>
                </a:solidFill>
              </a:rPr>
              <a:t>P300</a:t>
            </a:r>
            <a:r>
              <a:rPr lang="en-GB" sz="1900" dirty="0"/>
              <a:t> (electrical events beginning 300 milliseconds after exposure to a stimulus)</a:t>
            </a:r>
          </a:p>
          <a:p>
            <a:pPr lvl="1"/>
            <a:r>
              <a:rPr lang="en-GB" sz="1900" dirty="0"/>
              <a:t>P300 wave as </a:t>
            </a:r>
            <a:r>
              <a:rPr lang="en-GB" sz="1900" b="1" dirty="0">
                <a:solidFill>
                  <a:schemeClr val="accent1"/>
                </a:solidFill>
              </a:rPr>
              <a:t>"MERMER"- Memory And Encoding Related Multifaceted Electroencephalographic Response</a:t>
            </a:r>
            <a:r>
              <a:rPr lang="en-GB" sz="1900" dirty="0"/>
              <a:t>.</a:t>
            </a:r>
          </a:p>
          <a:p>
            <a:endParaRPr lang="en-GB" dirty="0"/>
          </a:p>
        </p:txBody>
      </p:sp>
    </p:spTree>
    <p:extLst>
      <p:ext uri="{BB962C8B-B14F-4D97-AF65-F5344CB8AC3E}">
        <p14:creationId xmlns:p14="http://schemas.microsoft.com/office/powerpoint/2010/main" val="40839146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4914</TotalTime>
  <Words>3808</Words>
  <Application>Microsoft Office PowerPoint</Application>
  <PresentationFormat>Widescreen</PresentationFormat>
  <Paragraphs>296</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Ion</vt:lpstr>
      <vt:lpstr>Introduction to Forensic Sciences</vt:lpstr>
      <vt:lpstr>PowerPoint Presentation</vt:lpstr>
      <vt:lpstr>DEFINITION</vt:lpstr>
      <vt:lpstr>NEED AND SCOPE OF FORENSIC SCIENCE</vt:lpstr>
      <vt:lpstr>ROLE AND FUNCTIONS OF FORENSIC SCIENCE</vt:lpstr>
      <vt:lpstr>DISCIPLINES OR FIELDS OF FORENSIC SCIENCE</vt:lpstr>
      <vt:lpstr>Forensic Entomology</vt:lpstr>
      <vt:lpstr>Forensic Toxicology</vt:lpstr>
      <vt:lpstr>Forensic Psychology</vt:lpstr>
      <vt:lpstr>Forensic Anthropology</vt:lpstr>
      <vt:lpstr>Forensic Odontology/ Dentistry</vt:lpstr>
      <vt:lpstr>Forensic Chemistry</vt:lpstr>
      <vt:lpstr>Forensic Biology</vt:lpstr>
      <vt:lpstr>Forensic Ballistics</vt:lpstr>
      <vt:lpstr>Questioned Document</vt:lpstr>
      <vt:lpstr>PowerPoint Presentation</vt:lpstr>
      <vt:lpstr>Fingerprinting</vt:lpstr>
      <vt:lpstr>PowerPoint Presentation</vt:lpstr>
      <vt:lpstr>Types of fingerprints and detection</vt:lpstr>
      <vt:lpstr>HISTORICAL ASPECTS OF FORENSIC SCIENCE</vt:lpstr>
      <vt:lpstr>PowerPoint Presentation</vt:lpstr>
      <vt:lpstr>HISTORY AND DEVELOPMENT OF FORENSIC SCIENCE IN INDIA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BASIC PRINCIPLES OF FORENSIC SCIENCES</vt:lpstr>
      <vt:lpstr>1. Law of Individuality</vt:lpstr>
      <vt:lpstr>2. Law of Progressive change </vt:lpstr>
      <vt:lpstr>3. Locard’s principle of Exchange </vt:lpstr>
      <vt:lpstr>4. Principle of Comparison </vt:lpstr>
      <vt:lpstr>6. Law of Probability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Forensic Sciences</dc:title>
  <dc:creator>Pawan</dc:creator>
  <cp:lastModifiedBy>Unknown User</cp:lastModifiedBy>
  <cp:revision>118</cp:revision>
  <dcterms:created xsi:type="dcterms:W3CDTF">2021-11-21T01:00:49Z</dcterms:created>
  <dcterms:modified xsi:type="dcterms:W3CDTF">2021-12-27T10:09:23Z</dcterms:modified>
</cp:coreProperties>
</file>