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57" r:id="rId6"/>
    <p:sldId id="258"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varya nfsu" userId="a75d1765eb7bebfb" providerId="LiveId" clId="{A74ED11A-35D4-4272-A9B4-D78438024B72}"/>
    <pc:docChg chg="undo custSel addSld modSld">
      <pc:chgData name="aishvarya nfsu" userId="a75d1765eb7bebfb" providerId="LiveId" clId="{A74ED11A-35D4-4272-A9B4-D78438024B72}" dt="2022-03-30T06:02:34.248" v="55" actId="27636"/>
      <pc:docMkLst>
        <pc:docMk/>
      </pc:docMkLst>
      <pc:sldChg chg="modSp mod">
        <pc:chgData name="aishvarya nfsu" userId="a75d1765eb7bebfb" providerId="LiveId" clId="{A74ED11A-35D4-4272-A9B4-D78438024B72}" dt="2022-03-30T05:54:19.491" v="14" actId="1076"/>
        <pc:sldMkLst>
          <pc:docMk/>
          <pc:sldMk cId="3852594971" sldId="256"/>
        </pc:sldMkLst>
        <pc:spChg chg="mod">
          <ac:chgData name="aishvarya nfsu" userId="a75d1765eb7bebfb" providerId="LiveId" clId="{A74ED11A-35D4-4272-A9B4-D78438024B72}" dt="2022-03-30T05:54:07.040" v="12" actId="1076"/>
          <ac:spMkLst>
            <pc:docMk/>
            <pc:sldMk cId="3852594971" sldId="256"/>
            <ac:spMk id="2" creationId="{B3D8A61F-A988-414A-ABDA-74D88D8AE97D}"/>
          </ac:spMkLst>
        </pc:spChg>
        <pc:spChg chg="mod">
          <ac:chgData name="aishvarya nfsu" userId="a75d1765eb7bebfb" providerId="LiveId" clId="{A74ED11A-35D4-4272-A9B4-D78438024B72}" dt="2022-03-30T05:54:19.491" v="14" actId="1076"/>
          <ac:spMkLst>
            <pc:docMk/>
            <pc:sldMk cId="3852594971" sldId="256"/>
            <ac:spMk id="3" creationId="{8EC1F0CD-E597-4BC5-B0AE-2935CEAB1D05}"/>
          </ac:spMkLst>
        </pc:spChg>
      </pc:sldChg>
      <pc:sldChg chg="modSp mod">
        <pc:chgData name="aishvarya nfsu" userId="a75d1765eb7bebfb" providerId="LiveId" clId="{A74ED11A-35D4-4272-A9B4-D78438024B72}" dt="2022-03-30T05:59:01.567" v="44" actId="15"/>
        <pc:sldMkLst>
          <pc:docMk/>
          <pc:sldMk cId="874845574" sldId="264"/>
        </pc:sldMkLst>
        <pc:spChg chg="mod">
          <ac:chgData name="aishvarya nfsu" userId="a75d1765eb7bebfb" providerId="LiveId" clId="{A74ED11A-35D4-4272-A9B4-D78438024B72}" dt="2022-03-30T05:59:01.567" v="44" actId="15"/>
          <ac:spMkLst>
            <pc:docMk/>
            <pc:sldMk cId="874845574" sldId="264"/>
            <ac:spMk id="6" creationId="{D588132E-5FE0-408A-BE61-18024C03316D}"/>
          </ac:spMkLst>
        </pc:spChg>
      </pc:sldChg>
      <pc:sldChg chg="modSp new mod">
        <pc:chgData name="aishvarya nfsu" userId="a75d1765eb7bebfb" providerId="LiveId" clId="{A74ED11A-35D4-4272-A9B4-D78438024B72}" dt="2022-03-30T05:58:39.690" v="35" actId="1076"/>
        <pc:sldMkLst>
          <pc:docMk/>
          <pc:sldMk cId="2591367006" sldId="265"/>
        </pc:sldMkLst>
        <pc:spChg chg="mod">
          <ac:chgData name="aishvarya nfsu" userId="a75d1765eb7bebfb" providerId="LiveId" clId="{A74ED11A-35D4-4272-A9B4-D78438024B72}" dt="2022-03-30T05:58:39.690" v="35" actId="1076"/>
          <ac:spMkLst>
            <pc:docMk/>
            <pc:sldMk cId="2591367006" sldId="265"/>
            <ac:spMk id="2" creationId="{C4048FAA-86E7-41C3-8E73-EBEE8FBA9802}"/>
          </ac:spMkLst>
        </pc:spChg>
        <pc:spChg chg="mod">
          <ac:chgData name="aishvarya nfsu" userId="a75d1765eb7bebfb" providerId="LiveId" clId="{A74ED11A-35D4-4272-A9B4-D78438024B72}" dt="2022-03-30T05:58:36.243" v="34" actId="1076"/>
          <ac:spMkLst>
            <pc:docMk/>
            <pc:sldMk cId="2591367006" sldId="265"/>
            <ac:spMk id="3" creationId="{82B1544F-CB35-4250-AD53-3F9797E8C8D8}"/>
          </ac:spMkLst>
        </pc:spChg>
      </pc:sldChg>
      <pc:sldChg chg="modSp new mod">
        <pc:chgData name="aishvarya nfsu" userId="a75d1765eb7bebfb" providerId="LiveId" clId="{A74ED11A-35D4-4272-A9B4-D78438024B72}" dt="2022-03-30T05:58:22.939" v="33" actId="20577"/>
        <pc:sldMkLst>
          <pc:docMk/>
          <pc:sldMk cId="3215982684" sldId="266"/>
        </pc:sldMkLst>
        <pc:spChg chg="mod">
          <ac:chgData name="aishvarya nfsu" userId="a75d1765eb7bebfb" providerId="LiveId" clId="{A74ED11A-35D4-4272-A9B4-D78438024B72}" dt="2022-03-30T05:58:22.939" v="33" actId="20577"/>
          <ac:spMkLst>
            <pc:docMk/>
            <pc:sldMk cId="3215982684" sldId="266"/>
            <ac:spMk id="2" creationId="{546AE3F4-6E2B-4003-AEA2-C6CE4E611683}"/>
          </ac:spMkLst>
        </pc:spChg>
        <pc:spChg chg="mod">
          <ac:chgData name="aishvarya nfsu" userId="a75d1765eb7bebfb" providerId="LiveId" clId="{A74ED11A-35D4-4272-A9B4-D78438024B72}" dt="2022-03-30T05:58:03.732" v="31" actId="14100"/>
          <ac:spMkLst>
            <pc:docMk/>
            <pc:sldMk cId="3215982684" sldId="266"/>
            <ac:spMk id="3" creationId="{C551ED18-F1F9-4E2A-A413-111597168345}"/>
          </ac:spMkLst>
        </pc:spChg>
      </pc:sldChg>
      <pc:sldChg chg="modSp new mod">
        <pc:chgData name="aishvarya nfsu" userId="a75d1765eb7bebfb" providerId="LiveId" clId="{A74ED11A-35D4-4272-A9B4-D78438024B72}" dt="2022-03-30T06:02:34.248" v="55" actId="27636"/>
        <pc:sldMkLst>
          <pc:docMk/>
          <pc:sldMk cId="3654581464" sldId="267"/>
        </pc:sldMkLst>
        <pc:spChg chg="mod">
          <ac:chgData name="aishvarya nfsu" userId="a75d1765eb7bebfb" providerId="LiveId" clId="{A74ED11A-35D4-4272-A9B4-D78438024B72}" dt="2022-03-30T06:02:26.083" v="51" actId="313"/>
          <ac:spMkLst>
            <pc:docMk/>
            <pc:sldMk cId="3654581464" sldId="267"/>
            <ac:spMk id="2" creationId="{7BD060B4-F818-46B2-9027-F619714C155C}"/>
          </ac:spMkLst>
        </pc:spChg>
        <pc:spChg chg="mod">
          <ac:chgData name="aishvarya nfsu" userId="a75d1765eb7bebfb" providerId="LiveId" clId="{A74ED11A-35D4-4272-A9B4-D78438024B72}" dt="2022-03-30T06:02:34.248" v="55" actId="27636"/>
          <ac:spMkLst>
            <pc:docMk/>
            <pc:sldMk cId="3654581464" sldId="267"/>
            <ac:spMk id="3" creationId="{C261DF7D-152E-4125-9B3D-B221D17BD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3/30/2022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hdd" TargetMode="External"/><Relationship Id="rId2" Type="http://schemas.openxmlformats.org/officeDocument/2006/relationships/hyperlink" Target="https://www.javatpoint.com/central-processing-unit" TargetMode="External"/><Relationship Id="rId1" Type="http://schemas.openxmlformats.org/officeDocument/2006/relationships/slideLayout" Target="../slideLayouts/slideLayout2.xml"/><Relationship Id="rId4" Type="http://schemas.openxmlformats.org/officeDocument/2006/relationships/hyperlink" Target="https://www.javatpoint.com/r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A61F-A988-414A-ABDA-74D88D8AE97D}"/>
              </a:ext>
            </a:extLst>
          </p:cNvPr>
          <p:cNvSpPr>
            <a:spLocks noGrp="1"/>
          </p:cNvSpPr>
          <p:nvPr>
            <p:ph type="ctrTitle"/>
          </p:nvPr>
        </p:nvSpPr>
        <p:spPr>
          <a:xfrm>
            <a:off x="2110600" y="1449658"/>
            <a:ext cx="8791575" cy="566041"/>
          </a:xfrm>
        </p:spPr>
        <p:txBody>
          <a:bodyPr>
            <a:normAutofit fontScale="90000"/>
          </a:bodyPr>
          <a:lstStyle/>
          <a:p>
            <a:r>
              <a:rPr lang="en-IN" dirty="0"/>
              <a:t>UNIT - IV</a:t>
            </a:r>
          </a:p>
        </p:txBody>
      </p:sp>
      <p:sp>
        <p:nvSpPr>
          <p:cNvPr id="3" name="Subtitle 2">
            <a:extLst>
              <a:ext uri="{FF2B5EF4-FFF2-40B4-BE49-F238E27FC236}">
                <a16:creationId xmlns:a16="http://schemas.microsoft.com/office/drawing/2014/main" id="{8EC1F0CD-E597-4BC5-B0AE-2935CEAB1D05}"/>
              </a:ext>
            </a:extLst>
          </p:cNvPr>
          <p:cNvSpPr>
            <a:spLocks noGrp="1"/>
          </p:cNvSpPr>
          <p:nvPr>
            <p:ph type="subTitle" idx="1"/>
          </p:nvPr>
        </p:nvSpPr>
        <p:spPr>
          <a:xfrm>
            <a:off x="2110600" y="2138362"/>
            <a:ext cx="4061797" cy="679506"/>
          </a:xfrm>
        </p:spPr>
        <p:txBody>
          <a:bodyPr>
            <a:normAutofit fontScale="92500"/>
          </a:bodyPr>
          <a:lstStyle/>
          <a:p>
            <a:r>
              <a:rPr lang="en-IN" sz="3200" dirty="0"/>
              <a:t>Linux OS Forensics 	</a:t>
            </a:r>
          </a:p>
        </p:txBody>
      </p:sp>
    </p:spTree>
    <p:extLst>
      <p:ext uri="{BB962C8B-B14F-4D97-AF65-F5344CB8AC3E}">
        <p14:creationId xmlns:p14="http://schemas.microsoft.com/office/powerpoint/2010/main" val="385259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E3F4-6E2B-4003-AEA2-C6CE4E611683}"/>
              </a:ext>
            </a:extLst>
          </p:cNvPr>
          <p:cNvSpPr>
            <a:spLocks noGrp="1"/>
          </p:cNvSpPr>
          <p:nvPr>
            <p:ph type="title"/>
          </p:nvPr>
        </p:nvSpPr>
        <p:spPr>
          <a:xfrm>
            <a:off x="1141413" y="618518"/>
            <a:ext cx="9905998" cy="663872"/>
          </a:xfrm>
        </p:spPr>
        <p:txBody>
          <a:bodyPr>
            <a:normAutofit fontScale="90000"/>
          </a:bodyPr>
          <a:lstStyle/>
          <a:p>
            <a:r>
              <a:rPr lang="en-US" dirty="0"/>
              <a:t>Essential Monitor Logs</a:t>
            </a:r>
            <a:br>
              <a:rPr lang="en-US" b="1" dirty="0"/>
            </a:br>
            <a:endParaRPr lang="en-IN" dirty="0"/>
          </a:p>
        </p:txBody>
      </p:sp>
      <p:sp>
        <p:nvSpPr>
          <p:cNvPr id="3" name="Content Placeholder 2">
            <a:extLst>
              <a:ext uri="{FF2B5EF4-FFF2-40B4-BE49-F238E27FC236}">
                <a16:creationId xmlns:a16="http://schemas.microsoft.com/office/drawing/2014/main" id="{C551ED18-F1F9-4E2A-A413-111597168345}"/>
              </a:ext>
            </a:extLst>
          </p:cNvPr>
          <p:cNvSpPr>
            <a:spLocks noGrp="1"/>
          </p:cNvSpPr>
          <p:nvPr>
            <p:ph idx="1"/>
          </p:nvPr>
        </p:nvSpPr>
        <p:spPr>
          <a:xfrm>
            <a:off x="1041051" y="970157"/>
            <a:ext cx="9905999" cy="5620214"/>
          </a:xfrm>
        </p:spPr>
        <p:txBody>
          <a:bodyPr>
            <a:normAutofit fontScale="47500" lnSpcReduction="20000"/>
          </a:bodyPr>
          <a:lstStyle/>
          <a:p>
            <a:pPr algn="just">
              <a:buFont typeface="Arial" panose="020B0604020202020204" pitchFamily="34" charset="0"/>
              <a:buChar char="•"/>
            </a:pPr>
            <a:r>
              <a:rPr lang="en-US" sz="2500" b="1" dirty="0"/>
              <a:t>/var/log/syslog </a:t>
            </a:r>
            <a:r>
              <a:rPr lang="en-US" sz="2500" dirty="0"/>
              <a:t>or </a:t>
            </a:r>
            <a:r>
              <a:rPr lang="en-US" sz="2500" b="1" dirty="0"/>
              <a:t>/var/log/messages</a:t>
            </a:r>
            <a:r>
              <a:rPr lang="en-US" sz="2500" dirty="0"/>
              <a:t>: general messages, as well as system-related information. Essentially, this log stores all activity data across the global system. Note that activity for </a:t>
            </a:r>
            <a:r>
              <a:rPr lang="en-US" sz="2500" dirty="0" err="1"/>
              <a:t>Redhat</a:t>
            </a:r>
            <a:r>
              <a:rPr lang="en-US" sz="2500" dirty="0"/>
              <a:t>-based systems, such as CentOS or </a:t>
            </a:r>
            <a:r>
              <a:rPr lang="en-US" sz="2500" dirty="0" err="1"/>
              <a:t>Rhel</a:t>
            </a:r>
            <a:r>
              <a:rPr lang="en-US" sz="2500" dirty="0"/>
              <a:t>, are stored in messages, while Ubuntu and other Debian-based systems are stored in Syslog.</a:t>
            </a:r>
          </a:p>
          <a:p>
            <a:pPr algn="just">
              <a:buFont typeface="Arial" panose="020B0604020202020204" pitchFamily="34" charset="0"/>
              <a:buChar char="•"/>
            </a:pPr>
            <a:r>
              <a:rPr lang="en-US" sz="2500" b="1" dirty="0"/>
              <a:t>/var/log/auth.log </a:t>
            </a:r>
            <a:r>
              <a:rPr lang="en-US" sz="2500" dirty="0"/>
              <a:t>or </a:t>
            </a:r>
            <a:r>
              <a:rPr lang="en-US" sz="2500" b="1" dirty="0"/>
              <a:t>/var/log/secure</a:t>
            </a:r>
            <a:r>
              <a:rPr lang="en-US" sz="2500" dirty="0"/>
              <a:t>: store authentication logs, including both successful and failed logins and authentication methods. Again, the system type dictates where authentication logs are stored; Debian/Ubuntu information is stored in /var/log/auth.log, while </a:t>
            </a:r>
            <a:r>
              <a:rPr lang="en-US" sz="2500" dirty="0" err="1"/>
              <a:t>Redhat</a:t>
            </a:r>
            <a:r>
              <a:rPr lang="en-US" sz="2500" dirty="0"/>
              <a:t>/</a:t>
            </a:r>
            <a:r>
              <a:rPr lang="en-US" sz="2500" dirty="0" err="1"/>
              <a:t>CentrOS</a:t>
            </a:r>
            <a:r>
              <a:rPr lang="en-US" sz="2500" dirty="0"/>
              <a:t> is stored in /var/log/secure.</a:t>
            </a:r>
          </a:p>
          <a:p>
            <a:pPr algn="just">
              <a:buFont typeface="Arial" panose="020B0604020202020204" pitchFamily="34" charset="0"/>
              <a:buChar char="•"/>
            </a:pPr>
            <a:r>
              <a:rPr lang="en-US" sz="2500" b="1" dirty="0"/>
              <a:t>/var/log/boot.log</a:t>
            </a:r>
            <a:r>
              <a:rPr lang="en-US" sz="2500" dirty="0"/>
              <a:t>: a repository of all information related to booting and any messages logged during startup.</a:t>
            </a:r>
          </a:p>
          <a:p>
            <a:pPr algn="just">
              <a:buFont typeface="Arial" panose="020B0604020202020204" pitchFamily="34" charset="0"/>
              <a:buChar char="•"/>
            </a:pPr>
            <a:r>
              <a:rPr lang="en-US" sz="2500" b="1" dirty="0"/>
              <a:t>/var/log/</a:t>
            </a:r>
            <a:r>
              <a:rPr lang="en-US" sz="2500" b="1" dirty="0" err="1"/>
              <a:t>maillog</a:t>
            </a:r>
            <a:r>
              <a:rPr lang="en-US" sz="2500" b="1" dirty="0"/>
              <a:t> or var/log/mail.log:</a:t>
            </a:r>
            <a:r>
              <a:rPr lang="en-US" sz="2500" dirty="0"/>
              <a:t> stores all logs related to mail servers, useful when you need information about postfix, </a:t>
            </a:r>
            <a:r>
              <a:rPr lang="en-US" sz="2500" dirty="0" err="1"/>
              <a:t>smtpd</a:t>
            </a:r>
            <a:r>
              <a:rPr lang="en-US" sz="2500" dirty="0"/>
              <a:t>, or any email-related services running on your server.</a:t>
            </a:r>
          </a:p>
          <a:p>
            <a:pPr algn="just">
              <a:buFont typeface="Arial" panose="020B0604020202020204" pitchFamily="34" charset="0"/>
              <a:buChar char="•"/>
            </a:pPr>
            <a:r>
              <a:rPr lang="en-US" sz="2500" b="1" dirty="0"/>
              <a:t>/var/log/kern</a:t>
            </a:r>
            <a:r>
              <a:rPr lang="en-US" sz="2500" dirty="0"/>
              <a:t>: stores Kernel logs and warning data. This log is valuable for troubleshooting custom kernels as well.</a:t>
            </a:r>
          </a:p>
          <a:p>
            <a:pPr algn="just">
              <a:buFont typeface="Arial" panose="020B0604020202020204" pitchFamily="34" charset="0"/>
              <a:buChar char="•"/>
            </a:pPr>
            <a:r>
              <a:rPr lang="en-US" sz="2500" b="1" dirty="0"/>
              <a:t>/var/log/</a:t>
            </a:r>
            <a:r>
              <a:rPr lang="en-US" sz="2500" b="1" dirty="0" err="1"/>
              <a:t>dmesg</a:t>
            </a:r>
            <a:r>
              <a:rPr lang="en-US" sz="2500" dirty="0"/>
              <a:t>: messages relating to device drivers. The command </a:t>
            </a:r>
            <a:r>
              <a:rPr lang="en-US" sz="2500" b="1" dirty="0" err="1"/>
              <a:t>dmesg</a:t>
            </a:r>
            <a:r>
              <a:rPr lang="en-US" sz="2500" dirty="0"/>
              <a:t> can be used to view messages in this file.</a:t>
            </a:r>
          </a:p>
          <a:p>
            <a:pPr algn="just">
              <a:buFont typeface="Arial" panose="020B0604020202020204" pitchFamily="34" charset="0"/>
              <a:buChar char="•"/>
            </a:pPr>
            <a:r>
              <a:rPr lang="en-US" sz="2500" b="1" dirty="0"/>
              <a:t>/var/log/</a:t>
            </a:r>
            <a:r>
              <a:rPr lang="en-US" sz="2500" b="1" dirty="0" err="1"/>
              <a:t>faillog</a:t>
            </a:r>
            <a:r>
              <a:rPr lang="en-US" sz="2500" b="1" dirty="0"/>
              <a:t>:</a:t>
            </a:r>
            <a:r>
              <a:rPr lang="en-US" sz="2500" dirty="0"/>
              <a:t> contains information all failed login attempts, which is useful for gaining insights on attempted security breaches, such as those attempting to hack login credentials as well as brute-force attacks.</a:t>
            </a:r>
          </a:p>
          <a:p>
            <a:pPr algn="just">
              <a:buFont typeface="Arial" panose="020B0604020202020204" pitchFamily="34" charset="0"/>
              <a:buChar char="•"/>
            </a:pPr>
            <a:r>
              <a:rPr lang="en-US" sz="2500" b="1" dirty="0"/>
              <a:t>/var/log/</a:t>
            </a:r>
            <a:r>
              <a:rPr lang="en-US" sz="2500" b="1" dirty="0" err="1"/>
              <a:t>cron</a:t>
            </a:r>
            <a:r>
              <a:rPr lang="en-US" sz="2500" dirty="0"/>
              <a:t>: stores all </a:t>
            </a:r>
            <a:r>
              <a:rPr lang="en-US" sz="2500" dirty="0" err="1"/>
              <a:t>Crond</a:t>
            </a:r>
            <a:r>
              <a:rPr lang="en-US" sz="2500" dirty="0"/>
              <a:t>-related messages (</a:t>
            </a:r>
            <a:r>
              <a:rPr lang="en-US" sz="2500" dirty="0" err="1"/>
              <a:t>cron</a:t>
            </a:r>
            <a:r>
              <a:rPr lang="en-US" sz="2500" dirty="0"/>
              <a:t> jobs), such as when the </a:t>
            </a:r>
            <a:r>
              <a:rPr lang="en-US" sz="2500" dirty="0" err="1"/>
              <a:t>cron</a:t>
            </a:r>
            <a:r>
              <a:rPr lang="en-US" sz="2500" dirty="0"/>
              <a:t> daemon initiated a job, related failure messages, etc.</a:t>
            </a:r>
          </a:p>
          <a:p>
            <a:pPr algn="just">
              <a:buFont typeface="Arial" panose="020B0604020202020204" pitchFamily="34" charset="0"/>
              <a:buChar char="•"/>
            </a:pPr>
            <a:r>
              <a:rPr lang="en-US" sz="2500" b="1" dirty="0"/>
              <a:t>/var/log/yum.log:</a:t>
            </a:r>
            <a:r>
              <a:rPr lang="en-US" sz="2500" dirty="0"/>
              <a:t> if you install packages using the</a:t>
            </a:r>
            <a:r>
              <a:rPr lang="en-US" sz="2500" b="1" dirty="0"/>
              <a:t> yum</a:t>
            </a:r>
            <a:r>
              <a:rPr lang="en-US" sz="2500" dirty="0"/>
              <a:t> command, this log stores all related information, which can be useful in determining whether a package and all components were correctly installed.</a:t>
            </a:r>
          </a:p>
          <a:p>
            <a:pPr algn="just">
              <a:buFont typeface="Arial" panose="020B0604020202020204" pitchFamily="34" charset="0"/>
              <a:buChar char="•"/>
            </a:pPr>
            <a:r>
              <a:rPr lang="en-US" sz="2500" b="1" dirty="0"/>
              <a:t>/var/log/httpd/</a:t>
            </a:r>
            <a:r>
              <a:rPr lang="en-US" sz="2500" dirty="0"/>
              <a:t>: a directory containing </a:t>
            </a:r>
            <a:r>
              <a:rPr lang="en-US" sz="2500" dirty="0" err="1"/>
              <a:t>error_log</a:t>
            </a:r>
            <a:r>
              <a:rPr lang="en-US" sz="2500" dirty="0"/>
              <a:t> and </a:t>
            </a:r>
            <a:r>
              <a:rPr lang="en-US" sz="2500" dirty="0" err="1"/>
              <a:t>access_log</a:t>
            </a:r>
            <a:r>
              <a:rPr lang="en-US" sz="2500" dirty="0"/>
              <a:t> files of the Apache httpd daemon. The </a:t>
            </a:r>
            <a:r>
              <a:rPr lang="en-US" sz="2500" b="1" dirty="0" err="1"/>
              <a:t>error_log</a:t>
            </a:r>
            <a:r>
              <a:rPr lang="en-US" sz="2500" dirty="0"/>
              <a:t> contains all errors encountered by httpd. These errors include memory issues and other system-related errors. </a:t>
            </a:r>
            <a:r>
              <a:rPr lang="en-US" sz="2500" b="1" dirty="0" err="1"/>
              <a:t>access_log</a:t>
            </a:r>
            <a:r>
              <a:rPr lang="en-US" sz="2500" dirty="0"/>
              <a:t> contains a record of all requests received over HTTP.</a:t>
            </a:r>
          </a:p>
          <a:p>
            <a:pPr algn="just">
              <a:buFont typeface="Arial" panose="020B0604020202020204" pitchFamily="34" charset="0"/>
              <a:buChar char="•"/>
            </a:pPr>
            <a:r>
              <a:rPr lang="en-US" sz="2500" b="1" dirty="0"/>
              <a:t>/var/log/mysqld.log </a:t>
            </a:r>
            <a:r>
              <a:rPr lang="en-US" sz="2500" dirty="0"/>
              <a:t>or</a:t>
            </a:r>
            <a:r>
              <a:rPr lang="en-US" sz="2500" b="1" dirty="0"/>
              <a:t> /var/log/mysql.log </a:t>
            </a:r>
            <a:r>
              <a:rPr lang="en-US" sz="2500" dirty="0"/>
              <a:t>: MySQL log file that logs all debug, failure and success messages. Contains information about the starting, stopping and restarting of MySQL daemon </a:t>
            </a:r>
            <a:r>
              <a:rPr lang="en-US" sz="2500" dirty="0" err="1"/>
              <a:t>mysqld</a:t>
            </a:r>
            <a:r>
              <a:rPr lang="en-US" sz="2500" dirty="0"/>
              <a:t>. This is another instance where the system dictates the directory; RedHat, CentOS, Fedora, and other RedHat-based systems use /var/log/mysqld.log, while Debian/Ubuntu use the /var/log/mysql.log directory.</a:t>
            </a:r>
          </a:p>
          <a:p>
            <a:endParaRPr lang="en-IN" dirty="0"/>
          </a:p>
        </p:txBody>
      </p:sp>
    </p:spTree>
    <p:extLst>
      <p:ext uri="{BB962C8B-B14F-4D97-AF65-F5344CB8AC3E}">
        <p14:creationId xmlns:p14="http://schemas.microsoft.com/office/powerpoint/2010/main" val="321598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0B4-F818-46B2-9027-F619714C155C}"/>
              </a:ext>
            </a:extLst>
          </p:cNvPr>
          <p:cNvSpPr>
            <a:spLocks noGrp="1"/>
          </p:cNvSpPr>
          <p:nvPr>
            <p:ph type="title"/>
          </p:nvPr>
        </p:nvSpPr>
        <p:spPr/>
        <p:txBody>
          <a:bodyPr/>
          <a:lstStyle/>
          <a:p>
            <a:r>
              <a:rPr lang="en-IN" dirty="0"/>
              <a:t>directories and their uses contain:</a:t>
            </a:r>
            <a:br>
              <a:rPr lang="en-IN" dirty="0"/>
            </a:br>
            <a:endParaRPr lang="en-IN" dirty="0"/>
          </a:p>
        </p:txBody>
      </p:sp>
      <p:sp>
        <p:nvSpPr>
          <p:cNvPr id="3" name="Content Placeholder 2">
            <a:extLst>
              <a:ext uri="{FF2B5EF4-FFF2-40B4-BE49-F238E27FC236}">
                <a16:creationId xmlns:a16="http://schemas.microsoft.com/office/drawing/2014/main" id="{C261DF7D-152E-4125-9B3D-B221D17BD2A1}"/>
              </a:ext>
            </a:extLst>
          </p:cNvPr>
          <p:cNvSpPr>
            <a:spLocks noGrp="1"/>
          </p:cNvSpPr>
          <p:nvPr>
            <p:ph idx="1"/>
          </p:nvPr>
        </p:nvSpPr>
        <p:spPr>
          <a:xfrm>
            <a:off x="1141412" y="1561170"/>
            <a:ext cx="9905999" cy="4873083"/>
          </a:xfrm>
        </p:spPr>
        <p:txBody>
          <a:bodyPr>
            <a:normAutofit fontScale="77500" lnSpcReduction="20000"/>
          </a:bodyPr>
          <a:lstStyle/>
          <a:p>
            <a:pPr>
              <a:buFont typeface="Arial" panose="020B0604020202020204" pitchFamily="34" charset="0"/>
              <a:buChar char="•"/>
            </a:pPr>
            <a:r>
              <a:rPr lang="en-IN" b="1" dirty="0"/>
              <a:t>/var/log/daemon.log:</a:t>
            </a:r>
            <a:r>
              <a:rPr lang="en-IN" dirty="0"/>
              <a:t> tracks services running in the background that perform important tasks, but has no graphical output</a:t>
            </a:r>
          </a:p>
          <a:p>
            <a:pPr>
              <a:buFont typeface="Arial" panose="020B0604020202020204" pitchFamily="34" charset="0"/>
              <a:buChar char="•"/>
            </a:pPr>
            <a:r>
              <a:rPr lang="en-IN" b="1" dirty="0"/>
              <a:t>/var/log/</a:t>
            </a:r>
            <a:r>
              <a:rPr lang="en-IN" b="1" dirty="0" err="1"/>
              <a:t>btmp</a:t>
            </a:r>
            <a:r>
              <a:rPr lang="en-IN" dirty="0"/>
              <a:t>: recordings of failed login attempts</a:t>
            </a:r>
          </a:p>
          <a:p>
            <a:pPr>
              <a:buFont typeface="Arial" panose="020B0604020202020204" pitchFamily="34" charset="0"/>
              <a:buChar char="•"/>
            </a:pPr>
            <a:r>
              <a:rPr lang="en-IN" b="1" dirty="0"/>
              <a:t>/var/log/</a:t>
            </a:r>
            <a:r>
              <a:rPr lang="en-IN" b="1" dirty="0" err="1"/>
              <a:t>utmp</a:t>
            </a:r>
            <a:r>
              <a:rPr lang="en-IN" dirty="0"/>
              <a:t>: current login state, by user</a:t>
            </a:r>
          </a:p>
          <a:p>
            <a:pPr>
              <a:buFont typeface="Arial" panose="020B0604020202020204" pitchFamily="34" charset="0"/>
              <a:buChar char="•"/>
            </a:pPr>
            <a:r>
              <a:rPr lang="en-IN" b="1" dirty="0"/>
              <a:t>/var/log/</a:t>
            </a:r>
            <a:r>
              <a:rPr lang="en-IN" b="1" dirty="0" err="1"/>
              <a:t>wtmp</a:t>
            </a:r>
            <a:r>
              <a:rPr lang="en-IN" dirty="0"/>
              <a:t>: login/logout history</a:t>
            </a:r>
          </a:p>
          <a:p>
            <a:pPr>
              <a:buFont typeface="Arial" panose="020B0604020202020204" pitchFamily="34" charset="0"/>
              <a:buChar char="•"/>
            </a:pPr>
            <a:r>
              <a:rPr lang="en-IN" b="1" dirty="0"/>
              <a:t>/var/log/</a:t>
            </a:r>
            <a:r>
              <a:rPr lang="en-IN" b="1" dirty="0" err="1"/>
              <a:t>lastlog</a:t>
            </a:r>
            <a:r>
              <a:rPr lang="en-IN" dirty="0"/>
              <a:t>: information about the last logins for all users. This binary file can be read by command </a:t>
            </a:r>
            <a:r>
              <a:rPr lang="en-IN" b="1" dirty="0" err="1"/>
              <a:t>lastlog</a:t>
            </a:r>
            <a:r>
              <a:rPr lang="en-IN" dirty="0"/>
              <a:t>.</a:t>
            </a:r>
          </a:p>
          <a:p>
            <a:pPr>
              <a:buFont typeface="Arial" panose="020B0604020202020204" pitchFamily="34" charset="0"/>
              <a:buChar char="•"/>
            </a:pPr>
            <a:r>
              <a:rPr lang="en-IN" b="1" dirty="0"/>
              <a:t>/var/log/pureftp.log</a:t>
            </a:r>
            <a:r>
              <a:rPr lang="en-IN" dirty="0"/>
              <a:t>: runs the </a:t>
            </a:r>
            <a:r>
              <a:rPr lang="en-IN" dirty="0" err="1"/>
              <a:t>pureftp</a:t>
            </a:r>
            <a:r>
              <a:rPr lang="en-IN" dirty="0"/>
              <a:t> process that listens for FTP connections. All connections, FTP logins, and authentication failures get logged here</a:t>
            </a:r>
          </a:p>
          <a:p>
            <a:pPr>
              <a:buFont typeface="Arial" panose="020B0604020202020204" pitchFamily="34" charset="0"/>
              <a:buChar char="•"/>
            </a:pPr>
            <a:r>
              <a:rPr lang="en-IN" b="1" dirty="0"/>
              <a:t>/var/log/spooler</a:t>
            </a:r>
            <a:r>
              <a:rPr lang="en-IN" dirty="0"/>
              <a:t>: rarely used and often empty. When used, it contains messages from USENET</a:t>
            </a:r>
          </a:p>
          <a:p>
            <a:pPr>
              <a:buFont typeface="Arial" panose="020B0604020202020204" pitchFamily="34" charset="0"/>
              <a:buChar char="•"/>
            </a:pPr>
            <a:r>
              <a:rPr lang="en-IN" b="1" dirty="0"/>
              <a:t>/var/log/</a:t>
            </a:r>
            <a:r>
              <a:rPr lang="en-IN" b="1" dirty="0" err="1"/>
              <a:t>xferlog</a:t>
            </a:r>
            <a:r>
              <a:rPr lang="en-IN" dirty="0"/>
              <a:t>: contains all FTP file transfer sessions, including information about the file name and user initiating FTP transfers</a:t>
            </a:r>
          </a:p>
          <a:p>
            <a:endParaRPr lang="en-IN" dirty="0"/>
          </a:p>
        </p:txBody>
      </p:sp>
    </p:spTree>
    <p:extLst>
      <p:ext uri="{BB962C8B-B14F-4D97-AF65-F5344CB8AC3E}">
        <p14:creationId xmlns:p14="http://schemas.microsoft.com/office/powerpoint/2010/main" val="365458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0C11-5B2C-4559-87E1-9ADAD18EE01B}"/>
              </a:ext>
            </a:extLst>
          </p:cNvPr>
          <p:cNvSpPr>
            <a:spLocks noGrp="1"/>
          </p:cNvSpPr>
          <p:nvPr>
            <p:ph type="title"/>
          </p:nvPr>
        </p:nvSpPr>
        <p:spPr>
          <a:xfrm>
            <a:off x="1141413" y="618518"/>
            <a:ext cx="9905998" cy="758461"/>
          </a:xfrm>
        </p:spPr>
        <p:txBody>
          <a:bodyPr/>
          <a:lstStyle/>
          <a:p>
            <a:r>
              <a:rPr lang="en-IN" dirty="0">
                <a:effectLst/>
                <a:latin typeface="Arial" panose="020B0604020202020204" pitchFamily="34" charset="0"/>
              </a:rPr>
              <a:t>Linux OS Architecture</a:t>
            </a:r>
            <a:endParaRPr lang="en-IN" dirty="0"/>
          </a:p>
        </p:txBody>
      </p:sp>
      <p:pic>
        <p:nvPicPr>
          <p:cNvPr id="5" name="Content Placeholder 4">
            <a:extLst>
              <a:ext uri="{FF2B5EF4-FFF2-40B4-BE49-F238E27FC236}">
                <a16:creationId xmlns:a16="http://schemas.microsoft.com/office/drawing/2014/main" id="{37C194B7-E266-432B-9B0E-265AA9A4AADD}"/>
              </a:ext>
            </a:extLst>
          </p:cNvPr>
          <p:cNvPicPr>
            <a:picLocks noGrp="1" noChangeAspect="1"/>
          </p:cNvPicPr>
          <p:nvPr>
            <p:ph idx="1"/>
          </p:nvPr>
        </p:nvPicPr>
        <p:blipFill>
          <a:blip r:embed="rId2"/>
          <a:stretch>
            <a:fillRect/>
          </a:stretch>
        </p:blipFill>
        <p:spPr>
          <a:xfrm>
            <a:off x="1264061" y="1678194"/>
            <a:ext cx="3996428" cy="4453666"/>
          </a:xfrm>
        </p:spPr>
      </p:pic>
      <p:sp>
        <p:nvSpPr>
          <p:cNvPr id="8" name="Content Placeholder 2">
            <a:extLst>
              <a:ext uri="{FF2B5EF4-FFF2-40B4-BE49-F238E27FC236}">
                <a16:creationId xmlns:a16="http://schemas.microsoft.com/office/drawing/2014/main" id="{01FD32CA-46E6-410A-A42E-F69D6293E21F}"/>
              </a:ext>
            </a:extLst>
          </p:cNvPr>
          <p:cNvSpPr txBox="1">
            <a:spLocks/>
          </p:cNvSpPr>
          <p:nvPr/>
        </p:nvSpPr>
        <p:spPr>
          <a:xfrm>
            <a:off x="5561704" y="1678193"/>
            <a:ext cx="5485707" cy="445366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t>Linux Operating System has primarily three components</a:t>
            </a:r>
          </a:p>
          <a:p>
            <a:pPr algn="just"/>
            <a:r>
              <a:rPr lang="en-US" b="1" dirty="0"/>
              <a:t>Kernel</a:t>
            </a:r>
            <a:r>
              <a:rPr lang="en-US" dirty="0"/>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p>
          <a:p>
            <a:pPr algn="just"/>
            <a:r>
              <a:rPr lang="en-US" b="1" dirty="0"/>
              <a:t>System Library</a:t>
            </a:r>
            <a:r>
              <a:rPr lang="en-US" dirty="0"/>
              <a:t> − System libraries are special functions or programs using which application programs or system utilities accesses Kernel's features. These libraries implement most of the functionalities of the operating system and do not require kernel module's code access rights.</a:t>
            </a:r>
          </a:p>
          <a:p>
            <a:pPr algn="just"/>
            <a:r>
              <a:rPr lang="en-US" b="1" dirty="0"/>
              <a:t>System Utility</a:t>
            </a:r>
            <a:r>
              <a:rPr lang="en-US" dirty="0"/>
              <a:t> − System Utility programs are responsible to do specialized, individual level tasks.</a:t>
            </a:r>
          </a:p>
          <a:p>
            <a:endParaRPr lang="en-IN" dirty="0"/>
          </a:p>
        </p:txBody>
      </p:sp>
    </p:spTree>
    <p:extLst>
      <p:ext uri="{BB962C8B-B14F-4D97-AF65-F5344CB8AC3E}">
        <p14:creationId xmlns:p14="http://schemas.microsoft.com/office/powerpoint/2010/main" val="403410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B50F4-405D-4566-B800-05A534DC6A88}"/>
              </a:ext>
            </a:extLst>
          </p:cNvPr>
          <p:cNvSpPr>
            <a:spLocks noGrp="1"/>
          </p:cNvSpPr>
          <p:nvPr>
            <p:ph idx="1"/>
          </p:nvPr>
        </p:nvSpPr>
        <p:spPr>
          <a:xfrm>
            <a:off x="1141412" y="484094"/>
            <a:ext cx="9905999" cy="5905948"/>
          </a:xfrm>
        </p:spPr>
        <p:txBody>
          <a:bodyPr>
            <a:normAutofit fontScale="70000" lnSpcReduction="20000"/>
          </a:bodyPr>
          <a:lstStyle/>
          <a:p>
            <a:pPr marL="0" indent="0" algn="just">
              <a:buNone/>
            </a:pPr>
            <a:r>
              <a:rPr lang="en-US" dirty="0"/>
              <a:t>Linux operating system's architecture mainly contains some of the components: </a:t>
            </a:r>
            <a:r>
              <a:rPr lang="en-US" b="1" dirty="0"/>
              <a:t>the Kernel, System Library, Hardware layer, System,</a:t>
            </a:r>
            <a:r>
              <a:rPr lang="en-US" dirty="0"/>
              <a:t> and </a:t>
            </a:r>
            <a:r>
              <a:rPr lang="en-US" b="1" dirty="0"/>
              <a:t>Shell utility</a:t>
            </a:r>
            <a:r>
              <a:rPr lang="en-US" dirty="0"/>
              <a:t>.</a:t>
            </a:r>
          </a:p>
          <a:p>
            <a:pPr marL="0" indent="0" algn="just">
              <a:buNone/>
            </a:pPr>
            <a:r>
              <a:rPr lang="en-US" b="1" dirty="0"/>
              <a:t>1. Kernel:-</a:t>
            </a:r>
            <a:r>
              <a:rPr lang="en-US" dirty="0"/>
              <a:t> The kernel is one of the core section of an operating system. It is responsible for each of the major actions of the Linux OS. This operating system contains distinct types of modules and cooperates with underlying hardware directly. The kernel facilitates required abstraction for hiding details of low-level hardware or application programs to the system. There are some of the important kernel types which are mentioned below:</a:t>
            </a:r>
          </a:p>
          <a:p>
            <a:pPr lvl="2" algn="just"/>
            <a:r>
              <a:rPr lang="en-US" dirty="0"/>
              <a:t>Monolithic Kernel</a:t>
            </a:r>
          </a:p>
          <a:p>
            <a:pPr lvl="2" algn="just"/>
            <a:r>
              <a:rPr lang="en-US" dirty="0"/>
              <a:t>Micro kernels</a:t>
            </a:r>
          </a:p>
          <a:p>
            <a:pPr lvl="2" algn="just"/>
            <a:r>
              <a:rPr lang="en-US" dirty="0"/>
              <a:t>Exo kernels</a:t>
            </a:r>
          </a:p>
          <a:p>
            <a:pPr lvl="2" algn="just"/>
            <a:r>
              <a:rPr lang="en-US" dirty="0"/>
              <a:t>Hybrid kernels</a:t>
            </a:r>
          </a:p>
          <a:p>
            <a:pPr marL="0" indent="0" algn="just">
              <a:buNone/>
            </a:pPr>
            <a:r>
              <a:rPr lang="en-US" b="1" dirty="0"/>
              <a:t>2. System Libraries:-</a:t>
            </a:r>
            <a:r>
              <a:rPr lang="en-US" dirty="0"/>
              <a:t> These libraries can be specified as some special functions. These are applied for implementing the operating system's functionality and don't need code access rights of the modules of kernel.</a:t>
            </a:r>
          </a:p>
          <a:p>
            <a:pPr marL="0" indent="0" algn="just">
              <a:buNone/>
            </a:pPr>
            <a:r>
              <a:rPr lang="en-US" b="1" dirty="0"/>
              <a:t>3. System Utility Programs:-</a:t>
            </a:r>
            <a:r>
              <a:rPr lang="en-US" dirty="0"/>
              <a:t> It is responsible for doing specialized level and individual activities.</a:t>
            </a:r>
          </a:p>
          <a:p>
            <a:pPr marL="0" indent="0" algn="just">
              <a:buNone/>
            </a:pPr>
            <a:r>
              <a:rPr lang="en-US" b="1" dirty="0"/>
              <a:t>4. Hardware layer:-</a:t>
            </a:r>
            <a:r>
              <a:rPr lang="en-US" dirty="0"/>
              <a:t> Linux operating system contains a hardware layer that consists of several peripheral devices like </a:t>
            </a:r>
            <a:r>
              <a:rPr lang="en-US" dirty="0">
                <a:hlinkClick r:id="rId2"/>
              </a:rPr>
              <a:t>CPU</a:t>
            </a:r>
            <a:r>
              <a:rPr lang="en-US" dirty="0"/>
              <a:t>, </a:t>
            </a:r>
            <a:r>
              <a:rPr lang="en-US" dirty="0">
                <a:hlinkClick r:id="rId3"/>
              </a:rPr>
              <a:t>HDD</a:t>
            </a:r>
            <a:r>
              <a:rPr lang="en-US" dirty="0"/>
              <a:t>, and </a:t>
            </a:r>
            <a:r>
              <a:rPr lang="en-US" dirty="0">
                <a:hlinkClick r:id="rId4"/>
              </a:rPr>
              <a:t>RAM</a:t>
            </a:r>
            <a:r>
              <a:rPr lang="en-US" dirty="0"/>
              <a:t>.</a:t>
            </a:r>
          </a:p>
          <a:p>
            <a:pPr marL="0" indent="0" algn="just">
              <a:buNone/>
            </a:pPr>
            <a:r>
              <a:rPr lang="en-US" b="1" dirty="0"/>
              <a:t>5. Shell:-</a:t>
            </a:r>
            <a:r>
              <a:rPr lang="en-US" dirty="0"/>
              <a:t> It is an interface among the kernel and user. It can afford the services of kernel. It can take commands through the user and runs the functions of the kernel. The shell is available in distinct types of OSes. These operating systems are categorized into two different types, which are the </a:t>
            </a:r>
            <a:r>
              <a:rPr lang="en-US" b="1" dirty="0"/>
              <a:t>graphical shells</a:t>
            </a:r>
            <a:r>
              <a:rPr lang="en-US" dirty="0"/>
              <a:t> and </a:t>
            </a:r>
            <a:r>
              <a:rPr lang="en-US" b="1" dirty="0"/>
              <a:t>command-line shells</a:t>
            </a:r>
            <a:r>
              <a:rPr lang="en-US" dirty="0"/>
              <a:t>.</a:t>
            </a:r>
          </a:p>
          <a:p>
            <a:endParaRPr lang="en-IN" dirty="0"/>
          </a:p>
        </p:txBody>
      </p:sp>
    </p:spTree>
    <p:extLst>
      <p:ext uri="{BB962C8B-B14F-4D97-AF65-F5344CB8AC3E}">
        <p14:creationId xmlns:p14="http://schemas.microsoft.com/office/powerpoint/2010/main" val="385120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954C-B45C-4C23-A30F-BFB2AE51FB60}"/>
              </a:ext>
            </a:extLst>
          </p:cNvPr>
          <p:cNvSpPr>
            <a:spLocks noGrp="1"/>
          </p:cNvSpPr>
          <p:nvPr>
            <p:ph type="title"/>
          </p:nvPr>
        </p:nvSpPr>
        <p:spPr>
          <a:xfrm>
            <a:off x="1141413" y="618518"/>
            <a:ext cx="9905998" cy="812249"/>
          </a:xfrm>
        </p:spPr>
        <p:txBody>
          <a:bodyPr>
            <a:normAutofit fontScale="90000"/>
          </a:bodyPr>
          <a:lstStyle/>
          <a:p>
            <a:r>
              <a:rPr lang="en-US" dirty="0"/>
              <a:t>Basic Features</a:t>
            </a:r>
            <a:br>
              <a:rPr lang="en-US" b="1" dirty="0"/>
            </a:br>
            <a:endParaRPr lang="en-IN" dirty="0"/>
          </a:p>
        </p:txBody>
      </p:sp>
      <p:sp>
        <p:nvSpPr>
          <p:cNvPr id="3" name="Content Placeholder 2">
            <a:extLst>
              <a:ext uri="{FF2B5EF4-FFF2-40B4-BE49-F238E27FC236}">
                <a16:creationId xmlns:a16="http://schemas.microsoft.com/office/drawing/2014/main" id="{D7FD1F53-2C6D-4C8D-B5FF-C2078E958518}"/>
              </a:ext>
            </a:extLst>
          </p:cNvPr>
          <p:cNvSpPr>
            <a:spLocks noGrp="1"/>
          </p:cNvSpPr>
          <p:nvPr>
            <p:ph idx="1"/>
          </p:nvPr>
        </p:nvSpPr>
        <p:spPr>
          <a:xfrm>
            <a:off x="1141412" y="1129552"/>
            <a:ext cx="9905999" cy="5572461"/>
          </a:xfrm>
        </p:spPr>
        <p:txBody>
          <a:bodyPr>
            <a:normAutofit fontScale="70000" lnSpcReduction="20000"/>
          </a:bodyPr>
          <a:lstStyle/>
          <a:p>
            <a:pPr marL="0" indent="0">
              <a:buNone/>
            </a:pPr>
            <a:r>
              <a:rPr lang="en-US" dirty="0"/>
              <a:t>Following are some of the important features of Linux Operating System:</a:t>
            </a:r>
          </a:p>
          <a:p>
            <a:pPr>
              <a:buFont typeface="Arial" panose="020B0604020202020204" pitchFamily="34" charset="0"/>
              <a:buChar char="•"/>
            </a:pPr>
            <a:r>
              <a:rPr lang="en-US" b="1" dirty="0"/>
              <a:t>Portable</a:t>
            </a:r>
            <a:r>
              <a:rPr lang="en-US" dirty="0"/>
              <a:t> − Portability means software can works on different types of hardware in same way. Linux kernel and application programs supports their installation on any kind of hardware platform.</a:t>
            </a:r>
          </a:p>
          <a:p>
            <a:pPr>
              <a:buFont typeface="Arial" panose="020B0604020202020204" pitchFamily="34" charset="0"/>
              <a:buChar char="•"/>
            </a:pPr>
            <a:r>
              <a:rPr lang="en-US" b="1" dirty="0"/>
              <a:t>Open Source</a:t>
            </a:r>
            <a:r>
              <a:rPr lang="en-US" dirty="0"/>
              <a:t> − Linux source code is freely available, and it is community-based development project. Multiple teams work in collaboration to enhance the capability of Linux operating system and it is continuously evolving.</a:t>
            </a:r>
          </a:p>
          <a:p>
            <a:pPr>
              <a:buFont typeface="Arial" panose="020B0604020202020204" pitchFamily="34" charset="0"/>
              <a:buChar char="•"/>
            </a:pPr>
            <a:r>
              <a:rPr lang="en-US" b="1" dirty="0"/>
              <a:t>Multi-User</a:t>
            </a:r>
            <a:r>
              <a:rPr lang="en-US" dirty="0"/>
              <a:t> − Linux is a multiuser system means multiple users can access system resources like memory/ ram/ application programs at same time.</a:t>
            </a:r>
          </a:p>
          <a:p>
            <a:pPr>
              <a:buFont typeface="Arial" panose="020B0604020202020204" pitchFamily="34" charset="0"/>
              <a:buChar char="•"/>
            </a:pPr>
            <a:r>
              <a:rPr lang="en-US" b="1" dirty="0"/>
              <a:t>Multiprogramming</a:t>
            </a:r>
            <a:r>
              <a:rPr lang="en-US" dirty="0"/>
              <a:t> − Linux is a multiprogramming system means multiple applications can run at same time.</a:t>
            </a:r>
          </a:p>
          <a:p>
            <a:pPr>
              <a:buFont typeface="Arial" panose="020B0604020202020204" pitchFamily="34" charset="0"/>
              <a:buChar char="•"/>
            </a:pPr>
            <a:r>
              <a:rPr lang="en-US" b="1" dirty="0"/>
              <a:t>Hierarchical File System</a:t>
            </a:r>
            <a:r>
              <a:rPr lang="en-US" dirty="0"/>
              <a:t> − Linux provides a standard file structure in which system files/ user files are arranged.</a:t>
            </a:r>
          </a:p>
          <a:p>
            <a:pPr>
              <a:buFont typeface="Arial" panose="020B0604020202020204" pitchFamily="34" charset="0"/>
              <a:buChar char="•"/>
            </a:pPr>
            <a:r>
              <a:rPr lang="en-US" b="1" dirty="0"/>
              <a:t>Shell</a:t>
            </a:r>
            <a:r>
              <a:rPr lang="en-US" dirty="0"/>
              <a:t> − Linux provides a special interpreter program which can be used to execute commands of the operating system. It can be used to do various types of operations, call application programs. etc.</a:t>
            </a:r>
          </a:p>
          <a:p>
            <a:pPr>
              <a:buFont typeface="Arial" panose="020B0604020202020204" pitchFamily="34" charset="0"/>
              <a:buChar char="•"/>
            </a:pPr>
            <a:r>
              <a:rPr lang="en-US" b="1" dirty="0"/>
              <a:t>Security</a:t>
            </a:r>
            <a:r>
              <a:rPr lang="en-US" dirty="0"/>
              <a:t> − Linux provides user security using authentication features like password protection/ controlled access to specific files/ encryption of data</a:t>
            </a:r>
          </a:p>
          <a:p>
            <a:endParaRPr lang="en-IN" dirty="0"/>
          </a:p>
        </p:txBody>
      </p:sp>
    </p:spTree>
    <p:extLst>
      <p:ext uri="{BB962C8B-B14F-4D97-AF65-F5344CB8AC3E}">
        <p14:creationId xmlns:p14="http://schemas.microsoft.com/office/powerpoint/2010/main" val="231099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4B797-8A0A-47FE-AB02-547EF7F24DAF}"/>
              </a:ext>
            </a:extLst>
          </p:cNvPr>
          <p:cNvSpPr>
            <a:spLocks noGrp="1"/>
          </p:cNvSpPr>
          <p:nvPr>
            <p:ph idx="1"/>
          </p:nvPr>
        </p:nvSpPr>
        <p:spPr>
          <a:xfrm>
            <a:off x="1141412" y="494852"/>
            <a:ext cx="5582117" cy="6110343"/>
          </a:xfrm>
        </p:spPr>
        <p:txBody>
          <a:bodyPr>
            <a:normAutofit fontScale="92500" lnSpcReduction="20000"/>
          </a:bodyPr>
          <a:lstStyle/>
          <a:p>
            <a:pPr marL="0" indent="0">
              <a:buNone/>
            </a:pPr>
            <a:r>
              <a:rPr lang="en-US" dirty="0"/>
              <a:t>The architecture of a Linux System consists of the following layers −</a:t>
            </a:r>
          </a:p>
          <a:p>
            <a:pPr algn="just">
              <a:buFont typeface="Arial" panose="020B0604020202020204" pitchFamily="34" charset="0"/>
              <a:buChar char="•"/>
            </a:pPr>
            <a:r>
              <a:rPr lang="en-US" b="1" dirty="0"/>
              <a:t>Hardware layer</a:t>
            </a:r>
            <a:r>
              <a:rPr lang="en-US" dirty="0"/>
              <a:t> − Hardware consists of all peripheral devices (RAM/ HDD/ CPU etc.).</a:t>
            </a:r>
          </a:p>
          <a:p>
            <a:pPr algn="just">
              <a:buFont typeface="Arial" panose="020B0604020202020204" pitchFamily="34" charset="0"/>
              <a:buChar char="•"/>
            </a:pPr>
            <a:r>
              <a:rPr lang="en-US" b="1" dirty="0"/>
              <a:t>Kernel</a:t>
            </a:r>
            <a:r>
              <a:rPr lang="en-US" dirty="0"/>
              <a:t> − It is the core component of Operating System, interacts directly with hardware, provides low level services to upper layer components.</a:t>
            </a:r>
          </a:p>
          <a:p>
            <a:pPr algn="just">
              <a:buFont typeface="Arial" panose="020B0604020202020204" pitchFamily="34" charset="0"/>
              <a:buChar char="•"/>
            </a:pPr>
            <a:r>
              <a:rPr lang="en-US" b="1" dirty="0"/>
              <a:t>Shell</a:t>
            </a:r>
            <a:r>
              <a:rPr lang="en-US" dirty="0"/>
              <a:t> − An interface to kernel, hiding complexity of kernel's functions from users. The shell takes commands from the user and executes kernel's functions.</a:t>
            </a:r>
          </a:p>
          <a:p>
            <a:pPr algn="just">
              <a:buFont typeface="Arial" panose="020B0604020202020204" pitchFamily="34" charset="0"/>
              <a:buChar char="•"/>
            </a:pPr>
            <a:r>
              <a:rPr lang="en-US" b="1" dirty="0"/>
              <a:t>Utilities</a:t>
            </a:r>
            <a:r>
              <a:rPr lang="en-US" dirty="0"/>
              <a:t> − Utility programs that provide the user most of the functionalities of an operating systems.</a:t>
            </a:r>
          </a:p>
          <a:p>
            <a:endParaRPr lang="en-IN" dirty="0"/>
          </a:p>
        </p:txBody>
      </p:sp>
      <p:pic>
        <p:nvPicPr>
          <p:cNvPr id="4" name="Picture 3">
            <a:extLst>
              <a:ext uri="{FF2B5EF4-FFF2-40B4-BE49-F238E27FC236}">
                <a16:creationId xmlns:a16="http://schemas.microsoft.com/office/drawing/2014/main" id="{F0BE0D89-6952-46F8-9FFF-38750081D4AC}"/>
              </a:ext>
            </a:extLst>
          </p:cNvPr>
          <p:cNvPicPr>
            <a:picLocks noChangeAspect="1"/>
          </p:cNvPicPr>
          <p:nvPr/>
        </p:nvPicPr>
        <p:blipFill>
          <a:blip r:embed="rId2"/>
          <a:stretch>
            <a:fillRect/>
          </a:stretch>
        </p:blipFill>
        <p:spPr>
          <a:xfrm>
            <a:off x="6723529" y="706057"/>
            <a:ext cx="4804856" cy="5156860"/>
          </a:xfrm>
          <a:prstGeom prst="rect">
            <a:avLst/>
          </a:prstGeom>
        </p:spPr>
      </p:pic>
    </p:spTree>
    <p:extLst>
      <p:ext uri="{BB962C8B-B14F-4D97-AF65-F5344CB8AC3E}">
        <p14:creationId xmlns:p14="http://schemas.microsoft.com/office/powerpoint/2010/main" val="47003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5863-6383-43B6-BEA0-7C59874675B6}"/>
              </a:ext>
            </a:extLst>
          </p:cNvPr>
          <p:cNvSpPr>
            <a:spLocks noGrp="1"/>
          </p:cNvSpPr>
          <p:nvPr>
            <p:ph type="title"/>
          </p:nvPr>
        </p:nvSpPr>
        <p:spPr>
          <a:xfrm>
            <a:off x="1141413" y="618518"/>
            <a:ext cx="9905998" cy="779976"/>
          </a:xfrm>
        </p:spPr>
        <p:txBody>
          <a:bodyPr>
            <a:normAutofit fontScale="90000"/>
          </a:bodyPr>
          <a:lstStyle/>
          <a:p>
            <a:r>
              <a:rPr lang="en-US" dirty="0"/>
              <a:t>Linux File Ownership</a:t>
            </a:r>
            <a:br>
              <a:rPr lang="en-US" b="1" dirty="0"/>
            </a:br>
            <a:endParaRPr lang="en-IN" dirty="0"/>
          </a:p>
        </p:txBody>
      </p:sp>
      <p:sp>
        <p:nvSpPr>
          <p:cNvPr id="3" name="Content Placeholder 2">
            <a:extLst>
              <a:ext uri="{FF2B5EF4-FFF2-40B4-BE49-F238E27FC236}">
                <a16:creationId xmlns:a16="http://schemas.microsoft.com/office/drawing/2014/main" id="{B12406A2-B6AA-4742-9F5C-3C10F4045E5B}"/>
              </a:ext>
            </a:extLst>
          </p:cNvPr>
          <p:cNvSpPr>
            <a:spLocks noGrp="1"/>
          </p:cNvSpPr>
          <p:nvPr>
            <p:ph idx="1"/>
          </p:nvPr>
        </p:nvSpPr>
        <p:spPr>
          <a:xfrm>
            <a:off x="1141413" y="1398494"/>
            <a:ext cx="5323934" cy="4392707"/>
          </a:xfrm>
        </p:spPr>
        <p:txBody>
          <a:bodyPr>
            <a:normAutofit fontScale="70000" lnSpcReduction="20000"/>
          </a:bodyPr>
          <a:lstStyle/>
          <a:p>
            <a:pPr marL="0" indent="0" algn="just">
              <a:buNone/>
            </a:pPr>
            <a:r>
              <a:rPr lang="en-US" sz="2600" dirty="0"/>
              <a:t>Every Linux system have three types of owner:</a:t>
            </a:r>
          </a:p>
          <a:p>
            <a:pPr algn="just">
              <a:buFont typeface="+mj-lt"/>
              <a:buAutoNum type="arabicPeriod"/>
            </a:pPr>
            <a:r>
              <a:rPr lang="en-US" b="1" dirty="0"/>
              <a:t>User:</a:t>
            </a:r>
            <a:r>
              <a:rPr lang="en-US" dirty="0"/>
              <a:t> A user is the one who created the file. By default, whosoever, creates the file becomes the owner of the file. A user can create, delete, or modify the file.</a:t>
            </a:r>
          </a:p>
          <a:p>
            <a:pPr algn="just">
              <a:buFont typeface="+mj-lt"/>
              <a:buAutoNum type="arabicPeriod"/>
            </a:pPr>
            <a:r>
              <a:rPr lang="en-US" b="1" dirty="0"/>
              <a:t>Group:</a:t>
            </a:r>
            <a:r>
              <a:rPr lang="en-US" dirty="0"/>
              <a:t> A group can contain multiple users. All the users belonging to a group have same access permission for a file.</a:t>
            </a:r>
          </a:p>
          <a:p>
            <a:pPr algn="just">
              <a:buFont typeface="+mj-lt"/>
              <a:buAutoNum type="arabicPeriod"/>
            </a:pPr>
            <a:r>
              <a:rPr lang="en-US" b="1" dirty="0"/>
              <a:t>Other:</a:t>
            </a:r>
            <a:r>
              <a:rPr lang="en-US" dirty="0"/>
              <a:t> Anyone who has access to the file other than </a:t>
            </a:r>
            <a:r>
              <a:rPr lang="en-US" b="1" dirty="0"/>
              <a:t>user</a:t>
            </a:r>
            <a:r>
              <a:rPr lang="en-US" dirty="0"/>
              <a:t> and </a:t>
            </a:r>
            <a:r>
              <a:rPr lang="en-US" b="1" dirty="0"/>
              <a:t>group</a:t>
            </a:r>
            <a:r>
              <a:rPr lang="en-US" dirty="0"/>
              <a:t> comes in the category of</a:t>
            </a:r>
            <a:r>
              <a:rPr lang="en-US" b="1" dirty="0"/>
              <a:t> other</a:t>
            </a:r>
            <a:r>
              <a:rPr lang="en-US" dirty="0"/>
              <a:t>. Other has neither created the file nor is a group member.</a:t>
            </a:r>
          </a:p>
          <a:p>
            <a:pPr algn="just"/>
            <a:r>
              <a:rPr lang="en-US" dirty="0"/>
              <a:t>Users and groups can be locally managed in </a:t>
            </a:r>
            <a:r>
              <a:rPr lang="en-US" b="1" dirty="0"/>
              <a:t>/</a:t>
            </a:r>
            <a:r>
              <a:rPr lang="en-US" b="1" dirty="0" err="1"/>
              <a:t>etc</a:t>
            </a:r>
            <a:r>
              <a:rPr lang="en-US" b="1" dirty="0"/>
              <a:t>/</a:t>
            </a:r>
            <a:r>
              <a:rPr lang="en-US" b="1" dirty="0" err="1"/>
              <a:t>psswd</a:t>
            </a:r>
            <a:r>
              <a:rPr lang="en-US" dirty="0"/>
              <a:t> or </a:t>
            </a:r>
            <a:r>
              <a:rPr lang="en-US" b="1" dirty="0"/>
              <a:t>/</a:t>
            </a:r>
            <a:r>
              <a:rPr lang="en-US" b="1" dirty="0" err="1"/>
              <a:t>etc</a:t>
            </a:r>
            <a:r>
              <a:rPr lang="en-US" b="1" dirty="0"/>
              <a:t>/group.</a:t>
            </a:r>
            <a:endParaRPr lang="en-US" dirty="0"/>
          </a:p>
          <a:p>
            <a:endParaRPr lang="en-IN" dirty="0"/>
          </a:p>
        </p:txBody>
      </p:sp>
      <p:graphicFrame>
        <p:nvGraphicFramePr>
          <p:cNvPr id="4" name="Table 3">
            <a:extLst>
              <a:ext uri="{FF2B5EF4-FFF2-40B4-BE49-F238E27FC236}">
                <a16:creationId xmlns:a16="http://schemas.microsoft.com/office/drawing/2014/main" id="{1F30BE85-2EE9-4430-B896-0FF109CD9544}"/>
              </a:ext>
            </a:extLst>
          </p:cNvPr>
          <p:cNvGraphicFramePr>
            <a:graphicFrameLocks noGrp="1"/>
          </p:cNvGraphicFramePr>
          <p:nvPr>
            <p:extLst>
              <p:ext uri="{D42A27DB-BD31-4B8C-83A1-F6EECF244321}">
                <p14:modId xmlns:p14="http://schemas.microsoft.com/office/powerpoint/2010/main" val="520258125"/>
              </p:ext>
            </p:extLst>
          </p:nvPr>
        </p:nvGraphicFramePr>
        <p:xfrm>
          <a:off x="6465347" y="1484555"/>
          <a:ext cx="4916244" cy="3625329"/>
        </p:xfrm>
        <a:graphic>
          <a:graphicData uri="http://schemas.openxmlformats.org/drawingml/2006/table">
            <a:tbl>
              <a:tblPr/>
              <a:tblGrid>
                <a:gridCol w="2458122">
                  <a:extLst>
                    <a:ext uri="{9D8B030D-6E8A-4147-A177-3AD203B41FA5}">
                      <a16:colId xmlns:a16="http://schemas.microsoft.com/office/drawing/2014/main" val="3317981066"/>
                    </a:ext>
                  </a:extLst>
                </a:gridCol>
                <a:gridCol w="2458122">
                  <a:extLst>
                    <a:ext uri="{9D8B030D-6E8A-4147-A177-3AD203B41FA5}">
                      <a16:colId xmlns:a16="http://schemas.microsoft.com/office/drawing/2014/main" val="3985261831"/>
                    </a:ext>
                  </a:extLst>
                </a:gridCol>
              </a:tblGrid>
              <a:tr h="417208">
                <a:tc>
                  <a:txBody>
                    <a:bodyPr/>
                    <a:lstStyle/>
                    <a:p>
                      <a:pPr algn="ctr"/>
                      <a:r>
                        <a:rPr lang="en-IN" b="1" dirty="0"/>
                        <a:t>First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t>File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173872"/>
                  </a:ext>
                </a:extLst>
              </a:tr>
              <a:tr h="417208">
                <a:tc>
                  <a:txBody>
                    <a:bodyPr/>
                    <a:lstStyle/>
                    <a:p>
                      <a:r>
                        <a:rPr lang="en-IN"/>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Normal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222312"/>
                  </a:ext>
                </a:extLst>
              </a:tr>
              <a:tr h="417208">
                <a:tc>
                  <a:txBody>
                    <a:bodyPr/>
                    <a:lstStyle/>
                    <a:p>
                      <a:r>
                        <a:rPr lang="en-IN"/>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Directory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234025"/>
                  </a:ext>
                </a:extLst>
              </a:tr>
              <a:tr h="417208">
                <a:tc>
                  <a:txBody>
                    <a:bodyPr/>
                    <a:lstStyle/>
                    <a:p>
                      <a:r>
                        <a:rPr lang="en-IN" dirty="0"/>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Symbolic link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5972377"/>
                  </a:ext>
                </a:extLst>
              </a:tr>
              <a:tr h="417208">
                <a:tc>
                  <a:txBody>
                    <a:bodyPr/>
                    <a:lstStyle/>
                    <a:p>
                      <a:r>
                        <a:rPr lang="en-IN" dirty="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Named pipe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032449"/>
                  </a:ext>
                </a:extLst>
              </a:tr>
              <a:tr h="417208">
                <a:tc>
                  <a:txBody>
                    <a:bodyPr/>
                    <a:lstStyle/>
                    <a:p>
                      <a:r>
                        <a:rPr lang="en-IN"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Blocked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689415"/>
                  </a:ext>
                </a:extLst>
              </a:tr>
              <a:tr h="417208">
                <a:tc>
                  <a:txBody>
                    <a:bodyPr/>
                    <a:lstStyle/>
                    <a:p>
                      <a:r>
                        <a:rPr lang="en-IN"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Character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7243"/>
                  </a:ext>
                </a:extLst>
              </a:tr>
              <a:tr h="704873">
                <a:tc>
                  <a:txBody>
                    <a:bodyPr/>
                    <a:lstStyle/>
                    <a:p>
                      <a:r>
                        <a:rPr lang="en-IN" dirty="0"/>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Socket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9284493"/>
                  </a:ext>
                </a:extLst>
              </a:tr>
            </a:tbl>
          </a:graphicData>
        </a:graphic>
      </p:graphicFrame>
    </p:spTree>
    <p:extLst>
      <p:ext uri="{BB962C8B-B14F-4D97-AF65-F5344CB8AC3E}">
        <p14:creationId xmlns:p14="http://schemas.microsoft.com/office/powerpoint/2010/main" val="167399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0EB1-C7B7-46DA-811B-0D64BF97ABB1}"/>
              </a:ext>
            </a:extLst>
          </p:cNvPr>
          <p:cNvSpPr>
            <a:spLocks noGrp="1"/>
          </p:cNvSpPr>
          <p:nvPr>
            <p:ph type="title"/>
          </p:nvPr>
        </p:nvSpPr>
        <p:spPr>
          <a:xfrm>
            <a:off x="1141413" y="618518"/>
            <a:ext cx="9905998" cy="640127"/>
          </a:xfrm>
        </p:spPr>
        <p:txBody>
          <a:bodyPr>
            <a:normAutofit fontScale="90000"/>
          </a:bodyPr>
          <a:lstStyle/>
          <a:p>
            <a:r>
              <a:rPr lang="en-US" dirty="0"/>
              <a:t>File Types in Linux:</a:t>
            </a:r>
            <a:br>
              <a:rPr lang="en-US" b="1" dirty="0"/>
            </a:br>
            <a:endParaRPr lang="en-IN" dirty="0"/>
          </a:p>
        </p:txBody>
      </p:sp>
      <p:sp>
        <p:nvSpPr>
          <p:cNvPr id="3" name="Content Placeholder 2">
            <a:extLst>
              <a:ext uri="{FF2B5EF4-FFF2-40B4-BE49-F238E27FC236}">
                <a16:creationId xmlns:a16="http://schemas.microsoft.com/office/drawing/2014/main" id="{8223E4F1-06EF-41F2-9BF5-773AAD56C85C}"/>
              </a:ext>
            </a:extLst>
          </p:cNvPr>
          <p:cNvSpPr>
            <a:spLocks noGrp="1"/>
          </p:cNvSpPr>
          <p:nvPr>
            <p:ph idx="1"/>
          </p:nvPr>
        </p:nvSpPr>
        <p:spPr>
          <a:xfrm>
            <a:off x="1141413" y="1173722"/>
            <a:ext cx="9905999" cy="5684277"/>
          </a:xfrm>
        </p:spPr>
        <p:txBody>
          <a:bodyPr>
            <a:normAutofit fontScale="70000" lnSpcReduction="20000"/>
          </a:bodyPr>
          <a:lstStyle/>
          <a:p>
            <a:pPr algn="just"/>
            <a:r>
              <a:rPr lang="en-US" dirty="0"/>
              <a:t>Basically, there are three types of files. The first character in file permissions under ls -l commands shows the type of file. See the below screenshot and find the type of file matching with table given below the image.</a:t>
            </a:r>
          </a:p>
          <a:p>
            <a:pPr algn="just"/>
            <a:r>
              <a:rPr lang="en-US" dirty="0"/>
              <a:t>To identify the current permissions set on a file or directory. Run </a:t>
            </a:r>
            <a:r>
              <a:rPr lang="en-US" b="1" dirty="0"/>
              <a:t>ls -l</a:t>
            </a:r>
            <a:r>
              <a:rPr lang="en-US" dirty="0"/>
              <a:t> command on terminal. See below image, highlighted section shows the file type and permissions.</a:t>
            </a:r>
          </a:p>
          <a:p>
            <a:r>
              <a:rPr lang="en-US" b="1" dirty="0"/>
              <a:t>Type of Roles and Permissions</a:t>
            </a:r>
          </a:p>
          <a:p>
            <a:r>
              <a:rPr lang="en-US" dirty="0"/>
              <a:t>To understand file permission, you must know about Roles and Permission types. There are three types of roles available in Linux systems (User, Group, and Others). Each role has 3 types of permissions (Read, Write, and Execute).</a:t>
            </a:r>
          </a:p>
          <a:p>
            <a:r>
              <a:rPr lang="en-US" b="1" dirty="0"/>
              <a:t>Roles:</a:t>
            </a:r>
          </a:p>
          <a:p>
            <a:pPr lvl="1"/>
            <a:r>
              <a:rPr lang="en-US" dirty="0"/>
              <a:t>User (Owner)</a:t>
            </a:r>
          </a:p>
          <a:p>
            <a:pPr lvl="1"/>
            <a:r>
              <a:rPr lang="en-US" dirty="0"/>
              <a:t>Group (All group members)</a:t>
            </a:r>
          </a:p>
          <a:p>
            <a:pPr lvl="1"/>
            <a:r>
              <a:rPr lang="en-US" dirty="0"/>
              <a:t>Other (All other users </a:t>
            </a:r>
          </a:p>
          <a:p>
            <a:r>
              <a:rPr lang="en-US" b="1" dirty="0"/>
              <a:t>Permissions:</a:t>
            </a:r>
          </a:p>
          <a:p>
            <a:pPr lvl="1"/>
            <a:r>
              <a:rPr lang="en-US" dirty="0"/>
              <a:t>Read (r) – Member can read the file content or List files in a directory </a:t>
            </a:r>
          </a:p>
          <a:p>
            <a:pPr lvl="1"/>
            <a:r>
              <a:rPr lang="en-US" dirty="0"/>
              <a:t>Write (w) – Member can write content to file or Create, list, rename, delete file in a directory </a:t>
            </a:r>
          </a:p>
          <a:p>
            <a:pPr lvl="1"/>
            <a:r>
              <a:rPr lang="en-US" dirty="0"/>
              <a:t>Execute (x) –&lt; Member can execute any file like </a:t>
            </a:r>
            <a:r>
              <a:rPr lang="en-US" dirty="0" err="1"/>
              <a:t>sheel</a:t>
            </a:r>
            <a:r>
              <a:rPr lang="en-US" dirty="0"/>
              <a:t> script or enter to the directory, and access files and directories</a:t>
            </a:r>
          </a:p>
          <a:p>
            <a:endParaRPr lang="en-IN" dirty="0"/>
          </a:p>
        </p:txBody>
      </p:sp>
    </p:spTree>
    <p:extLst>
      <p:ext uri="{BB962C8B-B14F-4D97-AF65-F5344CB8AC3E}">
        <p14:creationId xmlns:p14="http://schemas.microsoft.com/office/powerpoint/2010/main" val="182951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C32A79C-38AC-4F42-80C9-A5D4B1D0AB88}"/>
              </a:ext>
            </a:extLst>
          </p:cNvPr>
          <p:cNvSpPr>
            <a:spLocks noGrp="1" noChangeArrowheads="1"/>
          </p:cNvSpPr>
          <p:nvPr>
            <p:ph idx="1"/>
          </p:nvPr>
        </p:nvSpPr>
        <p:spPr bwMode="auto">
          <a:xfrm>
            <a:off x="4078249" y="2539877"/>
            <a:ext cx="6076969"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Symbolic 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The symbolic notation used to set permission with alphabets as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Roles:</a:t>
            </a:r>
            <a:endParaRPr kumimoji="0" lang="en-US"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u – User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g – Group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o – 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Permissions:</a:t>
            </a:r>
            <a:endParaRPr kumimoji="0" lang="en-US"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r – read permission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w – write permission </a:t>
            </a:r>
          </a:p>
          <a:p>
            <a:pPr marL="457200" lvl="1" indent="0" eaLnBrk="0" fontAlgn="base" hangingPunct="0">
              <a:lnSpc>
                <a:spcPct val="100000"/>
              </a:lnSpc>
              <a:spcBef>
                <a:spcPct val="0"/>
              </a:spcBef>
              <a:spcAft>
                <a:spcPct val="0"/>
              </a:spcAft>
              <a:buSzTx/>
              <a:buFontTx/>
              <a:buChar char="•"/>
            </a:pPr>
            <a:r>
              <a:rPr kumimoji="0" lang="en-US" altLang="en-US" sz="1400" b="0" i="0" u="none" strike="noStrike" cap="none" normalizeH="0" baseline="0" dirty="0">
                <a:ln>
                  <a:noFill/>
                </a:ln>
                <a:solidFill>
                  <a:schemeClr val="tx1"/>
                </a:solidFill>
                <a:effectLst/>
              </a:rPr>
              <a:t>x – execute permission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588132E-5FE0-408A-BE61-18024C03316D}"/>
              </a:ext>
            </a:extLst>
          </p:cNvPr>
          <p:cNvSpPr txBox="1"/>
          <p:nvPr/>
        </p:nvSpPr>
        <p:spPr>
          <a:xfrm>
            <a:off x="1196166" y="809170"/>
            <a:ext cx="10249970" cy="4801314"/>
          </a:xfrm>
          <a:prstGeom prst="rect">
            <a:avLst/>
          </a:prstGeom>
          <a:noFill/>
        </p:spPr>
        <p:txBody>
          <a:bodyPr wrap="square">
            <a:spAutoFit/>
          </a:bodyPr>
          <a:lstStyle/>
          <a:p>
            <a:r>
              <a:rPr lang="en-US" b="1" dirty="0"/>
              <a:t>Linux Distribution</a:t>
            </a:r>
          </a:p>
          <a:p>
            <a:pPr algn="just"/>
            <a:r>
              <a:rPr lang="en-US" dirty="0"/>
              <a:t>Linux distribution is an operating system that is made up of a collection of software based on Linux kernel or you can say distribution contains the Linux kernel and supporting libraries and software. And you can get Linux based operating system by downloading one of the Linux distributions and these distributions are available for different types of devices like embedded devices, personal computers, etc. Around </a:t>
            </a:r>
            <a:r>
              <a:rPr lang="en-US" b="1" dirty="0"/>
              <a:t>600 + Linux Distributions</a:t>
            </a:r>
            <a:r>
              <a:rPr lang="en-US" dirty="0"/>
              <a:t> are available and some of the popular Linux distributions are: </a:t>
            </a:r>
          </a:p>
          <a:p>
            <a:pPr lvl="8" algn="just"/>
            <a:endParaRPr lang="en-US" dirty="0"/>
          </a:p>
          <a:p>
            <a:pPr marL="742950" lvl="1" indent="-285750">
              <a:buFont typeface="Courier New" panose="02070309020205020404" pitchFamily="49" charset="0"/>
              <a:buChar char="o"/>
            </a:pPr>
            <a:r>
              <a:rPr lang="en-US" dirty="0"/>
              <a:t>MX Linux</a:t>
            </a:r>
          </a:p>
          <a:p>
            <a:pPr marL="742950" lvl="1" indent="-285750">
              <a:buFont typeface="Courier New" panose="02070309020205020404" pitchFamily="49" charset="0"/>
              <a:buChar char="o"/>
            </a:pPr>
            <a:r>
              <a:rPr lang="en-US" dirty="0" err="1"/>
              <a:t>Manjaro</a:t>
            </a:r>
            <a:endParaRPr lang="en-US" dirty="0"/>
          </a:p>
          <a:p>
            <a:pPr marL="742950" lvl="1" indent="-285750">
              <a:buFont typeface="Courier New" panose="02070309020205020404" pitchFamily="49" charset="0"/>
              <a:buChar char="o"/>
            </a:pPr>
            <a:r>
              <a:rPr lang="en-US" dirty="0"/>
              <a:t>Linux Mint</a:t>
            </a:r>
          </a:p>
          <a:p>
            <a:pPr marL="742950" lvl="1" indent="-285750">
              <a:buFont typeface="Courier New" panose="02070309020205020404" pitchFamily="49" charset="0"/>
              <a:buChar char="o"/>
            </a:pPr>
            <a:r>
              <a:rPr lang="en-US" dirty="0"/>
              <a:t>elementary</a:t>
            </a:r>
          </a:p>
          <a:p>
            <a:pPr marL="742950" lvl="1" indent="-285750">
              <a:buFont typeface="Courier New" panose="02070309020205020404" pitchFamily="49" charset="0"/>
              <a:buChar char="o"/>
            </a:pPr>
            <a:r>
              <a:rPr lang="en-US" dirty="0"/>
              <a:t>Ubuntu</a:t>
            </a:r>
          </a:p>
          <a:p>
            <a:pPr marL="742950" lvl="1" indent="-285750">
              <a:buFont typeface="Courier New" panose="02070309020205020404" pitchFamily="49" charset="0"/>
              <a:buChar char="o"/>
            </a:pPr>
            <a:r>
              <a:rPr lang="en-US" dirty="0"/>
              <a:t>Debian</a:t>
            </a:r>
          </a:p>
          <a:p>
            <a:pPr marL="742950" lvl="1" indent="-285750">
              <a:buFont typeface="Courier New" panose="02070309020205020404" pitchFamily="49" charset="0"/>
              <a:buChar char="o"/>
            </a:pPr>
            <a:r>
              <a:rPr lang="en-US" dirty="0"/>
              <a:t>Solus</a:t>
            </a:r>
          </a:p>
          <a:p>
            <a:pPr marL="742950" lvl="1" indent="-285750">
              <a:buFont typeface="Courier New" panose="02070309020205020404" pitchFamily="49" charset="0"/>
              <a:buChar char="o"/>
            </a:pPr>
            <a:r>
              <a:rPr lang="en-US" dirty="0"/>
              <a:t>Fedora</a:t>
            </a:r>
          </a:p>
          <a:p>
            <a:pPr marL="742950" lvl="1" indent="-285750">
              <a:buFont typeface="Courier New" panose="02070309020205020404" pitchFamily="49" charset="0"/>
              <a:buChar char="o"/>
            </a:pPr>
            <a:r>
              <a:rPr lang="en-US" dirty="0"/>
              <a:t>openSUSE</a:t>
            </a:r>
          </a:p>
          <a:p>
            <a:pPr marL="742950" lvl="1" indent="-285750">
              <a:buFont typeface="Courier New" panose="02070309020205020404" pitchFamily="49" charset="0"/>
              <a:buChar char="o"/>
            </a:pPr>
            <a:r>
              <a:rPr lang="en-US" dirty="0" err="1"/>
              <a:t>Deepin</a:t>
            </a:r>
            <a:endParaRPr lang="en-US" dirty="0"/>
          </a:p>
        </p:txBody>
      </p:sp>
    </p:spTree>
    <p:extLst>
      <p:ext uri="{BB962C8B-B14F-4D97-AF65-F5344CB8AC3E}">
        <p14:creationId xmlns:p14="http://schemas.microsoft.com/office/powerpoint/2010/main" val="87484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FAA-86E7-41C3-8E73-EBEE8FBA9802}"/>
              </a:ext>
            </a:extLst>
          </p:cNvPr>
          <p:cNvSpPr>
            <a:spLocks noGrp="1"/>
          </p:cNvSpPr>
          <p:nvPr>
            <p:ph type="title"/>
          </p:nvPr>
        </p:nvSpPr>
        <p:spPr>
          <a:xfrm>
            <a:off x="1041052" y="1053416"/>
            <a:ext cx="9905998" cy="823007"/>
          </a:xfrm>
        </p:spPr>
        <p:txBody>
          <a:bodyPr>
            <a:normAutofit fontScale="90000"/>
          </a:bodyPr>
          <a:lstStyle/>
          <a:p>
            <a:r>
              <a:rPr lang="en-US" sz="3100" dirty="0"/>
              <a:t>We can group most directories into one of four categories:</a:t>
            </a:r>
            <a:br>
              <a:rPr lang="en-US" dirty="0"/>
            </a:br>
            <a:endParaRPr lang="en-IN" dirty="0"/>
          </a:p>
        </p:txBody>
      </p:sp>
      <p:sp>
        <p:nvSpPr>
          <p:cNvPr id="3" name="Content Placeholder 2">
            <a:extLst>
              <a:ext uri="{FF2B5EF4-FFF2-40B4-BE49-F238E27FC236}">
                <a16:creationId xmlns:a16="http://schemas.microsoft.com/office/drawing/2014/main" id="{82B1544F-CB35-4250-AD53-3F9797E8C8D8}"/>
              </a:ext>
            </a:extLst>
          </p:cNvPr>
          <p:cNvSpPr>
            <a:spLocks noGrp="1"/>
          </p:cNvSpPr>
          <p:nvPr>
            <p:ph idx="1"/>
          </p:nvPr>
        </p:nvSpPr>
        <p:spPr>
          <a:xfrm>
            <a:off x="1264076" y="2118426"/>
            <a:ext cx="9905999" cy="3541714"/>
          </a:xfrm>
        </p:spPr>
        <p:txBody>
          <a:bodyPr/>
          <a:lstStyle/>
          <a:p>
            <a:pPr>
              <a:buFont typeface="Arial" panose="020B0604020202020204" pitchFamily="34" charset="0"/>
              <a:buChar char="•"/>
            </a:pPr>
            <a:r>
              <a:rPr lang="en-US" dirty="0"/>
              <a:t>Application Logs</a:t>
            </a:r>
          </a:p>
          <a:p>
            <a:pPr>
              <a:buFont typeface="Arial" panose="020B0604020202020204" pitchFamily="34" charset="0"/>
              <a:buChar char="•"/>
            </a:pPr>
            <a:r>
              <a:rPr lang="en-US" dirty="0"/>
              <a:t>Event Logs</a:t>
            </a:r>
          </a:p>
          <a:p>
            <a:pPr>
              <a:buFont typeface="Arial" panose="020B0604020202020204" pitchFamily="34" charset="0"/>
              <a:buChar char="•"/>
            </a:pPr>
            <a:r>
              <a:rPr lang="en-US" dirty="0"/>
              <a:t>Service Logs</a:t>
            </a:r>
          </a:p>
          <a:p>
            <a:pPr>
              <a:buFont typeface="Arial" panose="020B0604020202020204" pitchFamily="34" charset="0"/>
              <a:buChar char="•"/>
            </a:pPr>
            <a:r>
              <a:rPr lang="en-US" dirty="0"/>
              <a:t>System Logs</a:t>
            </a:r>
          </a:p>
          <a:p>
            <a:endParaRPr lang="en-IN" dirty="0"/>
          </a:p>
        </p:txBody>
      </p:sp>
    </p:spTree>
    <p:extLst>
      <p:ext uri="{BB962C8B-B14F-4D97-AF65-F5344CB8AC3E}">
        <p14:creationId xmlns:p14="http://schemas.microsoft.com/office/powerpoint/2010/main" val="2591367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50</TotalTime>
  <Words>1900</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Tw Cen MT</vt:lpstr>
      <vt:lpstr>Circuit</vt:lpstr>
      <vt:lpstr>UNIT - IV</vt:lpstr>
      <vt:lpstr>Linux OS Architecture</vt:lpstr>
      <vt:lpstr>PowerPoint Presentation</vt:lpstr>
      <vt:lpstr>Basic Features </vt:lpstr>
      <vt:lpstr>PowerPoint Presentation</vt:lpstr>
      <vt:lpstr>Linux File Ownership </vt:lpstr>
      <vt:lpstr>File Types in Linux: </vt:lpstr>
      <vt:lpstr>PowerPoint Presentation</vt:lpstr>
      <vt:lpstr>We can group most directories into one of four categories: </vt:lpstr>
      <vt:lpstr>Essential Monitor Logs </vt:lpstr>
      <vt:lpstr>directories and their uses contain: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aishvarya nfsu</dc:creator>
  <cp:lastModifiedBy>aishvarya nfsu</cp:lastModifiedBy>
  <cp:revision>7</cp:revision>
  <dcterms:created xsi:type="dcterms:W3CDTF">2022-03-29T13:22:17Z</dcterms:created>
  <dcterms:modified xsi:type="dcterms:W3CDTF">2022-03-30T06:02:34Z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