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1"/>
  </p:notesMasterIdLst>
  <p:handoutMasterIdLst>
    <p:handoutMasterId r:id="rId12"/>
  </p:handoutMasterIdLst>
  <p:sldIdLst>
    <p:sldId id="256" r:id="rId5"/>
    <p:sldId id="257" r:id="rId6"/>
    <p:sldId id="258" r:id="rId7"/>
    <p:sldId id="259"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C1F7A9-CC0E-438A-9EFA-5CA8CC4D6FD7}" v="7" dt="2022-07-06T12:22:26.9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738" y="96"/>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7/7/2022</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7/7/2022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7/7/2022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7/7/2022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hasherezade/malware_analysis/tree/master/pe_unmapper" TargetMode="External"/><Relationship Id="rId3" Type="http://schemas.openxmlformats.org/officeDocument/2006/relationships/hyperlink" Target="http://www.exeinfo.xn.pl/" TargetMode="External"/><Relationship Id="rId7" Type="http://schemas.openxmlformats.org/officeDocument/2006/relationships/hyperlink" Target="https://low-priority.appspot.com/ollydumpex/" TargetMode="External"/><Relationship Id="rId2" Type="http://schemas.openxmlformats.org/officeDocument/2006/relationships/hyperlink" Target="https://github.com/horsicq/Detect-It-Easy" TargetMode="External"/><Relationship Id="rId1" Type="http://schemas.openxmlformats.org/officeDocument/2006/relationships/slideLayout" Target="../slideLayouts/slideLayout2.xml"/><Relationship Id="rId6" Type="http://schemas.openxmlformats.org/officeDocument/2006/relationships/hyperlink" Target="http://forum.tuts4you.com/files/file/576-scylla-imports-reconstruction/" TargetMode="External"/><Relationship Id="rId5" Type="http://schemas.openxmlformats.org/officeDocument/2006/relationships/hyperlink" Target="https://github.com/guelfoweb/peframe" TargetMode="External"/><Relationship Id="rId4" Type="http://schemas.openxmlformats.org/officeDocument/2006/relationships/hyperlink" Target="https://cert.at/downloads/software/bytehist_en.html" TargetMode="External"/><Relationship Id="rId9" Type="http://schemas.openxmlformats.org/officeDocument/2006/relationships/hyperlink" Target="https://github.com/hasherezade/libpeconv/tree/master/pe_unmapp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IN" sz="3600" b="1" dirty="0">
                <a:latin typeface="Cambria Math" panose="02040503050406030204" pitchFamily="18" charset="0"/>
                <a:ea typeface="Cambria Math" panose="02040503050406030204" pitchFamily="18" charset="0"/>
              </a:rPr>
              <a:t>Malware Analysis and Forensics</a:t>
            </a:r>
            <a:endParaRPr lang="en-US" sz="3600" b="1" dirty="0">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r>
              <a:rPr lang="en-US" sz="2400" b="1" u="sng" dirty="0">
                <a:latin typeface="Cambria Math" panose="02040503050406030204" pitchFamily="18" charset="0"/>
                <a:ea typeface="Cambria Math" panose="02040503050406030204" pitchFamily="18" charset="0"/>
              </a:rPr>
              <a:t>UNIT – II Assembly and Reverse Engineering </a:t>
            </a:r>
            <a:endParaRPr lang="en-US" sz="2400" b="1" u="sng" dirty="0">
              <a:latin typeface="Cambria Math" panose="02040503050406030204" pitchFamily="18" charset="0"/>
              <a:ea typeface="Cambria Math" panose="02040503050406030204" pitchFamily="18"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IN" sz="2400" b="1" u="sng" dirty="0">
                <a:latin typeface="Cambria Math" panose="02040503050406030204" pitchFamily="18" charset="0"/>
                <a:ea typeface="Cambria Math" panose="02040503050406030204" pitchFamily="18" charset="0"/>
              </a:rPr>
              <a:t>Introduction to x86 Assembly</a:t>
            </a:r>
            <a:endParaRPr lang="en-US" sz="4400" b="1" u="sng" dirty="0">
              <a:latin typeface="Cambria Math" panose="02040503050406030204" pitchFamily="18" charset="0"/>
              <a:ea typeface="Cambria Math" panose="02040503050406030204" pitchFamily="18" charset="0"/>
            </a:endParaRPr>
          </a:p>
        </p:txBody>
      </p:sp>
      <p:sp>
        <p:nvSpPr>
          <p:cNvPr id="5" name="Content Placeholder 4">
            <a:extLst>
              <a:ext uri="{FF2B5EF4-FFF2-40B4-BE49-F238E27FC236}">
                <a16:creationId xmlns:a16="http://schemas.microsoft.com/office/drawing/2014/main" id="{78C767B4-8EAB-DD08-3FEB-73B6E65C0088}"/>
              </a:ext>
            </a:extLst>
          </p:cNvPr>
          <p:cNvSpPr>
            <a:spLocks noGrp="1"/>
          </p:cNvSpPr>
          <p:nvPr>
            <p:ph idx="1"/>
          </p:nvPr>
        </p:nvSpPr>
        <p:spPr>
          <a:xfrm>
            <a:off x="1141412" y="1658143"/>
            <a:ext cx="9905999" cy="4859888"/>
          </a:xfrm>
        </p:spPr>
        <p:txBody>
          <a:bodyPr>
            <a:normAutofit/>
          </a:bodyPr>
          <a:lstStyle/>
          <a:p>
            <a:pPr algn="just"/>
            <a:r>
              <a:rPr lang="en-US" sz="1400" dirty="0">
                <a:latin typeface="Cambria Math" panose="02040503050406030204" pitchFamily="18" charset="0"/>
                <a:ea typeface="Cambria Math" panose="02040503050406030204" pitchFamily="18" charset="0"/>
              </a:rPr>
              <a:t>The x86 instruction set architecture is at the heart of CPUs that power our home computers and remote servers for over two decades. </a:t>
            </a:r>
          </a:p>
          <a:p>
            <a:pPr algn="just"/>
            <a:r>
              <a:rPr lang="en-IN" sz="1400" dirty="0">
                <a:latin typeface="Cambria Math" panose="02040503050406030204" pitchFamily="18" charset="0"/>
                <a:ea typeface="Cambria Math" panose="02040503050406030204" pitchFamily="18" charset="0"/>
              </a:rPr>
              <a:t>x64 is </a:t>
            </a:r>
            <a:r>
              <a:rPr lang="en-IN" sz="1400" b="1" dirty="0">
                <a:latin typeface="Cambria Math" panose="02040503050406030204" pitchFamily="18" charset="0"/>
                <a:ea typeface="Cambria Math" panose="02040503050406030204" pitchFamily="18" charset="0"/>
              </a:rPr>
              <a:t>a generic name for the 64-bit extensions to </a:t>
            </a:r>
            <a:r>
              <a:rPr lang="en-IN" sz="1400" b="1" dirty="0" err="1">
                <a:latin typeface="Cambria Math" panose="02040503050406030204" pitchFamily="18" charset="0"/>
                <a:ea typeface="Cambria Math" panose="02040503050406030204" pitchFamily="18" charset="0"/>
              </a:rPr>
              <a:t>Intel‟s</a:t>
            </a:r>
            <a:r>
              <a:rPr lang="en-IN" sz="1400" b="1" dirty="0">
                <a:latin typeface="Cambria Math" panose="02040503050406030204" pitchFamily="18" charset="0"/>
                <a:ea typeface="Cambria Math" panose="02040503050406030204" pitchFamily="18" charset="0"/>
              </a:rPr>
              <a:t> and AMD‟s 32-bit x86 instruction set architecture (ISA)</a:t>
            </a:r>
            <a:r>
              <a:rPr lang="en-IN" sz="1400" dirty="0">
                <a:latin typeface="Cambria Math" panose="02040503050406030204" pitchFamily="18" charset="0"/>
                <a:ea typeface="Cambria Math" panose="02040503050406030204" pitchFamily="18" charset="0"/>
              </a:rPr>
              <a:t>. AMD introduced the first version of x64</a:t>
            </a:r>
            <a:endParaRPr lang="en-US" sz="1400" dirty="0">
              <a:latin typeface="Cambria Math" panose="02040503050406030204" pitchFamily="18" charset="0"/>
              <a:ea typeface="Cambria Math" panose="02040503050406030204" pitchFamily="18" charset="0"/>
            </a:endParaRPr>
          </a:p>
          <a:p>
            <a:pPr algn="just"/>
            <a:r>
              <a:rPr lang="en-US" sz="1400" dirty="0">
                <a:latin typeface="Cambria Math" panose="02040503050406030204" pitchFamily="18" charset="0"/>
                <a:ea typeface="Cambria Math" panose="02040503050406030204" pitchFamily="18" charset="0"/>
              </a:rPr>
              <a:t>Being able to read and write code in low-level assembly language is a powerful skill to have. It enables you to write faster code, use machine features unavailable in C, and reverse-engineer compiled code.</a:t>
            </a:r>
          </a:p>
          <a:p>
            <a:pPr algn="just"/>
            <a:endParaRPr lang="en-IN" sz="1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4564D-1071-F704-0C29-0EB5E00FD5FB}"/>
              </a:ext>
            </a:extLst>
          </p:cNvPr>
          <p:cNvSpPr>
            <a:spLocks noGrp="1"/>
          </p:cNvSpPr>
          <p:nvPr>
            <p:ph type="title"/>
          </p:nvPr>
        </p:nvSpPr>
        <p:spPr>
          <a:xfrm>
            <a:off x="1141413" y="618518"/>
            <a:ext cx="9905998" cy="577236"/>
          </a:xfrm>
        </p:spPr>
        <p:txBody>
          <a:bodyPr>
            <a:normAutofit fontScale="90000"/>
          </a:bodyPr>
          <a:lstStyle/>
          <a:p>
            <a:r>
              <a:rPr lang="en-US" sz="3600" u="sng" dirty="0">
                <a:latin typeface="Cambria Math" panose="02040503050406030204" pitchFamily="18" charset="0"/>
                <a:ea typeface="Cambria Math" panose="02040503050406030204" pitchFamily="18" charset="0"/>
              </a:rPr>
              <a:t>WHAT IS CPU REGISTERS ?</a:t>
            </a:r>
            <a:br>
              <a:rPr lang="en-US" sz="3600" u="sng" dirty="0">
                <a:latin typeface="Cambria Math" panose="02040503050406030204" pitchFamily="18" charset="0"/>
                <a:ea typeface="Cambria Math" panose="02040503050406030204" pitchFamily="18" charset="0"/>
              </a:rPr>
            </a:br>
            <a:endParaRPr lang="en-IN" dirty="0"/>
          </a:p>
        </p:txBody>
      </p:sp>
      <p:sp>
        <p:nvSpPr>
          <p:cNvPr id="3" name="Content Placeholder 2">
            <a:extLst>
              <a:ext uri="{FF2B5EF4-FFF2-40B4-BE49-F238E27FC236}">
                <a16:creationId xmlns:a16="http://schemas.microsoft.com/office/drawing/2014/main" id="{0F65BDE5-75FA-878F-5C02-EA6DDD66A486}"/>
              </a:ext>
            </a:extLst>
          </p:cNvPr>
          <p:cNvSpPr>
            <a:spLocks noGrp="1"/>
          </p:cNvSpPr>
          <p:nvPr>
            <p:ph idx="1"/>
          </p:nvPr>
        </p:nvSpPr>
        <p:spPr>
          <a:xfrm>
            <a:off x="1141412" y="1112347"/>
            <a:ext cx="9905999" cy="5299604"/>
          </a:xfrm>
        </p:spPr>
        <p:txBody>
          <a:bodyPr>
            <a:normAutofit fontScale="32500" lnSpcReduction="20000"/>
          </a:bodyPr>
          <a:lstStyle/>
          <a:p>
            <a:pPr algn="just"/>
            <a:r>
              <a:rPr lang="en-IN" sz="4300" dirty="0">
                <a:latin typeface="Calisto MT" panose="02040603050505030304" pitchFamily="18" charset="0"/>
                <a:ea typeface="Cambria Math" panose="02040503050406030204" pitchFamily="18" charset="0"/>
              </a:rPr>
              <a:t>Processor registers are normally </a:t>
            </a:r>
            <a:r>
              <a:rPr lang="en-IN" sz="4300" b="1" dirty="0">
                <a:latin typeface="Calisto MT" panose="02040603050505030304" pitchFamily="18" charset="0"/>
                <a:ea typeface="Cambria Math" panose="02040503050406030204" pitchFamily="18" charset="0"/>
              </a:rPr>
              <a:t>at the top of the memory hierarchy</a:t>
            </a:r>
            <a:r>
              <a:rPr lang="en-IN" sz="4300" dirty="0">
                <a:latin typeface="Calisto MT" panose="02040603050505030304" pitchFamily="18" charset="0"/>
                <a:ea typeface="Cambria Math" panose="02040503050406030204" pitchFamily="18" charset="0"/>
              </a:rPr>
              <a:t>, and provide the fastest way to access data. The term normally refers only to the group of registers that are directly encoded as part of an instruction, as defined by the instruction set.</a:t>
            </a:r>
          </a:p>
          <a:p>
            <a:pPr algn="just"/>
            <a:r>
              <a:rPr lang="en-US" sz="4300" dirty="0">
                <a:latin typeface="Calisto MT" panose="02040603050505030304" pitchFamily="18" charset="0"/>
              </a:rPr>
              <a:t>So that it can store information (under different values and different sizes), each processor is composed of different parts, kind of “boxes”, called </a:t>
            </a:r>
            <a:r>
              <a:rPr lang="en-US" sz="4300" b="1" i="1" dirty="0">
                <a:latin typeface="Calisto MT" panose="02040603050505030304" pitchFamily="18" charset="0"/>
              </a:rPr>
              <a:t>registers.</a:t>
            </a:r>
            <a:r>
              <a:rPr lang="en-US" sz="4300" dirty="0">
                <a:latin typeface="Calisto MT" panose="02040603050505030304" pitchFamily="18" charset="0"/>
              </a:rPr>
              <a:t> They constitute one of the most important parts of the CPU, and according to the characteristics of the information to store (value, size, etc.) , using registers instead of memory makes the processor faster. We can consider three kinds of registers:</a:t>
            </a:r>
          </a:p>
          <a:p>
            <a:pPr algn="just">
              <a:buFont typeface="+mj-lt"/>
              <a:buAutoNum type="arabicPeriod"/>
            </a:pPr>
            <a:r>
              <a:rPr lang="en-US" sz="4300" i="1" u="sng" dirty="0">
                <a:effectLst/>
                <a:latin typeface="Calisto MT" panose="02040603050505030304" pitchFamily="18" charset="0"/>
              </a:rPr>
              <a:t>General Registers:</a:t>
            </a:r>
            <a:r>
              <a:rPr lang="en-US" sz="4300" dirty="0">
                <a:latin typeface="Calisto MT" panose="02040603050505030304" pitchFamily="18" charset="0"/>
              </a:rPr>
              <a:t> Used to manipulate data, to pass parameters when calling a DOS function, and to store intermediate results</a:t>
            </a:r>
          </a:p>
          <a:p>
            <a:pPr algn="just">
              <a:buFont typeface="+mj-lt"/>
              <a:buAutoNum type="arabicPeriod"/>
            </a:pPr>
            <a:r>
              <a:rPr lang="en-US" sz="4300" i="1" u="sng" dirty="0">
                <a:effectLst/>
                <a:latin typeface="Calisto MT" panose="02040603050505030304" pitchFamily="18" charset="0"/>
              </a:rPr>
              <a:t>Status Registers.</a:t>
            </a:r>
            <a:endParaRPr lang="en-US" sz="4300" dirty="0">
              <a:latin typeface="Calisto MT" panose="02040603050505030304" pitchFamily="18" charset="0"/>
            </a:endParaRPr>
          </a:p>
          <a:p>
            <a:pPr algn="just">
              <a:buFont typeface="+mj-lt"/>
              <a:buAutoNum type="arabicPeriod"/>
            </a:pPr>
            <a:r>
              <a:rPr lang="en-US" sz="4300" i="1" u="sng" dirty="0">
                <a:effectLst/>
                <a:latin typeface="Calisto MT" panose="02040603050505030304" pitchFamily="18" charset="0"/>
              </a:rPr>
              <a:t>Segment Register: </a:t>
            </a:r>
            <a:r>
              <a:rPr lang="en-US" sz="4300" dirty="0">
                <a:latin typeface="Calisto MT" panose="02040603050505030304" pitchFamily="18" charset="0"/>
              </a:rPr>
              <a:t>Used to store the starting address of a segment. It may be the address of the beginning of a program’s instructions, the beginning of data, or the beginning of the stack.</a:t>
            </a:r>
          </a:p>
          <a:p>
            <a:pPr algn="just"/>
            <a:r>
              <a:rPr lang="en-US" sz="4300" dirty="0">
                <a:latin typeface="Calisto MT" panose="02040603050505030304" pitchFamily="18" charset="0"/>
              </a:rPr>
              <a:t>Almost all registers can be divided into 16 and 8 bits. General registers begin with the letters A, B, C and D, and are the most used registers.</a:t>
            </a:r>
          </a:p>
          <a:p>
            <a:pPr marL="685800" algn="just">
              <a:buFont typeface="Arial" panose="020B0604020202020204" pitchFamily="34" charset="0"/>
              <a:buChar char="•"/>
            </a:pPr>
            <a:r>
              <a:rPr lang="en-US" sz="4300" i="1" dirty="0">
                <a:effectLst/>
                <a:latin typeface="Calisto MT" panose="02040603050505030304" pitchFamily="18" charset="0"/>
              </a:rPr>
              <a:t>AX – Accumulator Register</a:t>
            </a:r>
            <a:r>
              <a:rPr lang="en-US" sz="4300" dirty="0">
                <a:effectLst/>
                <a:latin typeface="Calisto MT" panose="02040603050505030304" pitchFamily="18" charset="0"/>
              </a:rPr>
              <a:t>: used to perform arithmetic operations or send a parameter to an interruption.</a:t>
            </a:r>
          </a:p>
          <a:p>
            <a:pPr marL="685800" algn="just">
              <a:buFont typeface="Arial" panose="020B0604020202020204" pitchFamily="34" charset="0"/>
              <a:buChar char="•"/>
            </a:pPr>
            <a:r>
              <a:rPr lang="en-US" sz="4300" i="1" dirty="0">
                <a:effectLst/>
                <a:latin typeface="Calisto MT" panose="02040603050505030304" pitchFamily="18" charset="0"/>
              </a:rPr>
              <a:t>BX – Base Register: </a:t>
            </a:r>
            <a:r>
              <a:rPr lang="en-US" sz="4300" dirty="0">
                <a:effectLst/>
                <a:latin typeface="Calisto MT" panose="02040603050505030304" pitchFamily="18" charset="0"/>
              </a:rPr>
              <a:t>used to perform arithmetic operations or as the base address of an array.</a:t>
            </a:r>
          </a:p>
          <a:p>
            <a:pPr marL="685800" algn="just">
              <a:buFont typeface="Arial" panose="020B0604020202020204" pitchFamily="34" charset="0"/>
              <a:buChar char="•"/>
            </a:pPr>
            <a:r>
              <a:rPr lang="en-US" sz="4300" i="1" dirty="0">
                <a:effectLst/>
                <a:latin typeface="Calisto MT" panose="02040603050505030304" pitchFamily="18" charset="0"/>
              </a:rPr>
              <a:t>CX – Counter Register</a:t>
            </a:r>
            <a:r>
              <a:rPr lang="en-US" sz="4300" dirty="0">
                <a:effectLst/>
                <a:latin typeface="Calisto MT" panose="02040603050505030304" pitchFamily="18" charset="0"/>
              </a:rPr>
              <a:t>: used generally as a counter on loops.</a:t>
            </a:r>
          </a:p>
          <a:p>
            <a:pPr marL="685800" algn="just">
              <a:buFont typeface="Arial" panose="020B0604020202020204" pitchFamily="34" charset="0"/>
              <a:buChar char="•"/>
            </a:pPr>
            <a:r>
              <a:rPr lang="en-US" sz="4300" i="1" dirty="0">
                <a:effectLst/>
                <a:latin typeface="Calisto MT" panose="02040603050505030304" pitchFamily="18" charset="0"/>
              </a:rPr>
              <a:t>DX – Data Register</a:t>
            </a:r>
            <a:r>
              <a:rPr lang="en-US" sz="4300" dirty="0">
                <a:effectLst/>
                <a:latin typeface="Calisto MT" panose="02040603050505030304" pitchFamily="18" charset="0"/>
              </a:rPr>
              <a:t>: used to store data for functions, and as a port number in input / output operations.</a:t>
            </a:r>
          </a:p>
          <a:p>
            <a:pPr algn="just"/>
            <a:r>
              <a:rPr lang="en-US" sz="4300" dirty="0">
                <a:latin typeface="Calisto MT" panose="02040603050505030304" pitchFamily="18" charset="0"/>
              </a:rPr>
              <a:t>AX, BX, CX and DX are 16-bit-registers</a:t>
            </a:r>
          </a:p>
          <a:p>
            <a:endParaRPr lang="en-IN" dirty="0"/>
          </a:p>
        </p:txBody>
      </p:sp>
    </p:spTree>
    <p:extLst>
      <p:ext uri="{BB962C8B-B14F-4D97-AF65-F5344CB8AC3E}">
        <p14:creationId xmlns:p14="http://schemas.microsoft.com/office/powerpoint/2010/main" val="3678531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24DE4-23B7-72E6-162C-0869B38D309C}"/>
              </a:ext>
            </a:extLst>
          </p:cNvPr>
          <p:cNvSpPr>
            <a:spLocks noGrp="1"/>
          </p:cNvSpPr>
          <p:nvPr>
            <p:ph type="title"/>
          </p:nvPr>
        </p:nvSpPr>
        <p:spPr>
          <a:xfrm>
            <a:off x="1141413" y="618518"/>
            <a:ext cx="9905998" cy="739285"/>
          </a:xfrm>
        </p:spPr>
        <p:txBody>
          <a:bodyPr/>
          <a:lstStyle/>
          <a:p>
            <a:r>
              <a:rPr lang="en-US" b="1" dirty="0"/>
              <a:t>The Stack</a:t>
            </a:r>
            <a:endParaRPr lang="en-IN" dirty="0"/>
          </a:p>
        </p:txBody>
      </p:sp>
      <p:sp>
        <p:nvSpPr>
          <p:cNvPr id="10" name="TextBox 9">
            <a:extLst>
              <a:ext uri="{FF2B5EF4-FFF2-40B4-BE49-F238E27FC236}">
                <a16:creationId xmlns:a16="http://schemas.microsoft.com/office/drawing/2014/main" id="{62E33B8C-5AEF-B918-E2A8-CA3E7AF31538}"/>
              </a:ext>
            </a:extLst>
          </p:cNvPr>
          <p:cNvSpPr txBox="1"/>
          <p:nvPr/>
        </p:nvSpPr>
        <p:spPr>
          <a:xfrm>
            <a:off x="1350585" y="1357803"/>
            <a:ext cx="4068908" cy="3693319"/>
          </a:xfrm>
          <a:prstGeom prst="rect">
            <a:avLst/>
          </a:prstGeom>
          <a:noFill/>
        </p:spPr>
        <p:txBody>
          <a:bodyPr wrap="square">
            <a:spAutoFit/>
          </a:bodyPr>
          <a:lstStyle/>
          <a:p>
            <a:pPr algn="just"/>
            <a:br>
              <a:rPr lang="en-US" b="1" dirty="0"/>
            </a:br>
            <a:endParaRPr lang="en-US" dirty="0"/>
          </a:p>
          <a:p>
            <a:pPr algn="just"/>
            <a:r>
              <a:rPr lang="en-US" dirty="0"/>
              <a:t>The stack is a memory area that can hold temporary data (functions parameters, variables, etc.) and is designed to behave in a “Last In, First Out” context, which means the first value stored in the stack (or pile) will be the last entry out. The sample always given when it comes to explaining how the stack works is “plates stacked up to be washed”; the last to be stacked will be the first to be washed.</a:t>
            </a:r>
          </a:p>
          <a:p>
            <a:pPr algn="just"/>
            <a:endParaRPr lang="en-US" dirty="0"/>
          </a:p>
        </p:txBody>
      </p:sp>
      <p:pic>
        <p:nvPicPr>
          <p:cNvPr id="4" name="Picture 3">
            <a:extLst>
              <a:ext uri="{FF2B5EF4-FFF2-40B4-BE49-F238E27FC236}">
                <a16:creationId xmlns:a16="http://schemas.microsoft.com/office/drawing/2014/main" id="{0E1189B0-B414-6DCE-E3CA-589A6E52388A}"/>
              </a:ext>
            </a:extLst>
          </p:cNvPr>
          <p:cNvPicPr>
            <a:picLocks noChangeAspect="1"/>
          </p:cNvPicPr>
          <p:nvPr/>
        </p:nvPicPr>
        <p:blipFill>
          <a:blip r:embed="rId2"/>
          <a:stretch>
            <a:fillRect/>
          </a:stretch>
        </p:blipFill>
        <p:spPr>
          <a:xfrm>
            <a:off x="6290291" y="1298494"/>
            <a:ext cx="4205435" cy="2453388"/>
          </a:xfrm>
          <a:prstGeom prst="rect">
            <a:avLst/>
          </a:prstGeom>
        </p:spPr>
      </p:pic>
      <p:pic>
        <p:nvPicPr>
          <p:cNvPr id="6" name="Picture 5">
            <a:extLst>
              <a:ext uri="{FF2B5EF4-FFF2-40B4-BE49-F238E27FC236}">
                <a16:creationId xmlns:a16="http://schemas.microsoft.com/office/drawing/2014/main" id="{DF1606AF-430F-2BE7-773B-1BB1934A2E75}"/>
              </a:ext>
            </a:extLst>
          </p:cNvPr>
          <p:cNvPicPr>
            <a:picLocks noChangeAspect="1"/>
          </p:cNvPicPr>
          <p:nvPr/>
        </p:nvPicPr>
        <p:blipFill rotWithShape="1">
          <a:blip r:embed="rId3"/>
          <a:srcRect t="26817"/>
          <a:stretch/>
        </p:blipFill>
        <p:spPr>
          <a:xfrm>
            <a:off x="6290291" y="3836020"/>
            <a:ext cx="4205435" cy="1723486"/>
          </a:xfrm>
          <a:prstGeom prst="rect">
            <a:avLst/>
          </a:prstGeom>
        </p:spPr>
      </p:pic>
    </p:spTree>
    <p:extLst>
      <p:ext uri="{BB962C8B-B14F-4D97-AF65-F5344CB8AC3E}">
        <p14:creationId xmlns:p14="http://schemas.microsoft.com/office/powerpoint/2010/main" val="357288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334DD-7BA9-9725-550B-33DA362EF6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5F757A4-EF01-469D-0161-DBF67599204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89872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9B2C-338D-C168-078C-7F9574CF0B55}"/>
              </a:ext>
            </a:extLst>
          </p:cNvPr>
          <p:cNvSpPr>
            <a:spLocks noGrp="1"/>
          </p:cNvSpPr>
          <p:nvPr>
            <p:ph type="title"/>
          </p:nvPr>
        </p:nvSpPr>
        <p:spPr/>
        <p:txBody>
          <a:bodyPr/>
          <a:lstStyle/>
          <a:p>
            <a:r>
              <a:rPr lang="en-US" b="0" i="0" dirty="0">
                <a:effectLst/>
                <a:latin typeface="ProximaNova"/>
              </a:rPr>
              <a:t>Unpacking Malicious Code</a:t>
            </a:r>
            <a:br>
              <a:rPr lang="en-US" b="0" i="0" dirty="0">
                <a:effectLst/>
                <a:latin typeface="ProximaNova"/>
              </a:rPr>
            </a:br>
            <a:endParaRPr lang="en-IN" dirty="0"/>
          </a:p>
        </p:txBody>
      </p:sp>
      <p:sp>
        <p:nvSpPr>
          <p:cNvPr id="3" name="Content Placeholder 2">
            <a:extLst>
              <a:ext uri="{FF2B5EF4-FFF2-40B4-BE49-F238E27FC236}">
                <a16:creationId xmlns:a16="http://schemas.microsoft.com/office/drawing/2014/main" id="{CAC2C6C5-623C-02EC-938C-89A90C51D187}"/>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US" b="0" i="0" dirty="0">
                <a:effectLst/>
                <a:latin typeface="ProximaNova"/>
              </a:rPr>
              <a:t>Determine whether the specimen is packed by using </a:t>
            </a:r>
            <a:r>
              <a:rPr lang="en-US" b="0" i="0" strike="noStrike" dirty="0">
                <a:effectLst/>
                <a:latin typeface="ProximaNova"/>
                <a:hlinkClick r:id="rId2">
                  <a:extLst>
                    <a:ext uri="{A12FA001-AC4F-418D-AE19-62706E023703}">
                      <ahyp:hlinkClr xmlns:ahyp="http://schemas.microsoft.com/office/drawing/2018/hyperlinkcolor" val="tx"/>
                    </a:ext>
                  </a:extLst>
                </a:hlinkClick>
              </a:rPr>
              <a:t>Detect It Easy</a:t>
            </a:r>
            <a:r>
              <a:rPr lang="en-US" b="0" i="0" dirty="0">
                <a:effectLst/>
                <a:latin typeface="ProximaNova"/>
              </a:rPr>
              <a:t>, </a:t>
            </a:r>
            <a:r>
              <a:rPr lang="en-US" b="0" i="0" strike="noStrike" dirty="0" err="1">
                <a:solidFill>
                  <a:srgbClr val="6EAC1C"/>
                </a:solidFill>
                <a:effectLst/>
                <a:latin typeface="ProximaNova"/>
                <a:hlinkClick r:id="rId3">
                  <a:extLst>
                    <a:ext uri="{A12FA001-AC4F-418D-AE19-62706E023703}">
                      <ahyp:hlinkClr xmlns:ahyp="http://schemas.microsoft.com/office/drawing/2018/hyperlinkcolor" val="tx"/>
                    </a:ext>
                  </a:extLst>
                </a:hlinkClick>
              </a:rPr>
              <a:t>Exeinfo</a:t>
            </a:r>
            <a:r>
              <a:rPr lang="en-US" b="0" i="0" strike="noStrike" dirty="0">
                <a:effectLst/>
                <a:latin typeface="ProximaNova"/>
                <a:hlinkClick r:id="rId3">
                  <a:extLst>
                    <a:ext uri="{A12FA001-AC4F-418D-AE19-62706E023703}">
                      <ahyp:hlinkClr xmlns:ahyp="http://schemas.microsoft.com/office/drawing/2018/hyperlinkcolor" val="tx"/>
                    </a:ext>
                  </a:extLst>
                </a:hlinkClick>
              </a:rPr>
              <a:t> PE</a:t>
            </a:r>
            <a:r>
              <a:rPr lang="en-US" b="0" i="0" dirty="0">
                <a:effectLst/>
                <a:latin typeface="ProximaNova"/>
              </a:rPr>
              <a:t>, </a:t>
            </a:r>
            <a:r>
              <a:rPr lang="en-US" b="0" i="0" strike="noStrike" dirty="0" err="1">
                <a:effectLst/>
                <a:latin typeface="ProximaNova"/>
                <a:hlinkClick r:id="rId4">
                  <a:extLst>
                    <a:ext uri="{A12FA001-AC4F-418D-AE19-62706E023703}">
                      <ahyp:hlinkClr xmlns:ahyp="http://schemas.microsoft.com/office/drawing/2018/hyperlinkcolor" val="tx"/>
                    </a:ext>
                  </a:extLst>
                </a:hlinkClick>
              </a:rPr>
              <a:t>Bytehist</a:t>
            </a:r>
            <a:r>
              <a:rPr lang="en-US" b="0" i="0" dirty="0">
                <a:effectLst/>
                <a:latin typeface="ProximaNova"/>
              </a:rPr>
              <a:t>, </a:t>
            </a:r>
            <a:r>
              <a:rPr lang="en-US" b="0" i="0" strike="noStrike" dirty="0" err="1">
                <a:effectLst/>
                <a:latin typeface="ProximaNova"/>
                <a:hlinkClick r:id="rId5">
                  <a:extLst>
                    <a:ext uri="{A12FA001-AC4F-418D-AE19-62706E023703}">
                      <ahyp:hlinkClr xmlns:ahyp="http://schemas.microsoft.com/office/drawing/2018/hyperlinkcolor" val="tx"/>
                    </a:ext>
                  </a:extLst>
                </a:hlinkClick>
              </a:rPr>
              <a:t>peframe</a:t>
            </a:r>
            <a:r>
              <a:rPr lang="en-US" b="0" i="0" dirty="0">
                <a:effectLst/>
                <a:latin typeface="ProximaNova"/>
              </a:rPr>
              <a:t>, etc.</a:t>
            </a:r>
          </a:p>
          <a:p>
            <a:pPr algn="l">
              <a:buFont typeface="Arial" panose="020B0604020202020204" pitchFamily="34" charset="0"/>
              <a:buChar char="•"/>
            </a:pPr>
            <a:r>
              <a:rPr lang="en-US" b="0" i="0" dirty="0">
                <a:effectLst/>
                <a:latin typeface="ProximaNova"/>
              </a:rPr>
              <a:t>To try unpacking the specimen quickly, infect the lab system and dump from memory using </a:t>
            </a:r>
            <a:r>
              <a:rPr lang="en-US" b="0" i="0" strike="noStrike" dirty="0">
                <a:effectLst/>
                <a:latin typeface="ProximaNova"/>
                <a:hlinkClick r:id="rId6">
                  <a:extLst>
                    <a:ext uri="{A12FA001-AC4F-418D-AE19-62706E023703}">
                      <ahyp:hlinkClr xmlns:ahyp="http://schemas.microsoft.com/office/drawing/2018/hyperlinkcolor" val="tx"/>
                    </a:ext>
                  </a:extLst>
                </a:hlinkClick>
              </a:rPr>
              <a:t>Scylla</a:t>
            </a:r>
            <a:r>
              <a:rPr lang="en-US" b="0" i="0" dirty="0">
                <a:effectLst/>
                <a:latin typeface="ProximaNova"/>
              </a:rPr>
              <a:t>.</a:t>
            </a:r>
          </a:p>
          <a:p>
            <a:pPr algn="l">
              <a:buFont typeface="Arial" panose="020B0604020202020204" pitchFamily="34" charset="0"/>
              <a:buChar char="•"/>
            </a:pPr>
            <a:r>
              <a:rPr lang="en-US" b="0" i="0" dirty="0">
                <a:effectLst/>
                <a:latin typeface="ProximaNova"/>
              </a:rPr>
              <a:t>For more precision, find the Original Entry Point (OEP) in a debugger and dump with </a:t>
            </a:r>
            <a:r>
              <a:rPr lang="en-US" b="0" i="0" strike="noStrike" dirty="0" err="1">
                <a:effectLst/>
                <a:latin typeface="ProximaNova"/>
                <a:hlinkClick r:id="rId7">
                  <a:extLst>
                    <a:ext uri="{A12FA001-AC4F-418D-AE19-62706E023703}">
                      <ahyp:hlinkClr xmlns:ahyp="http://schemas.microsoft.com/office/drawing/2018/hyperlinkcolor" val="tx"/>
                    </a:ext>
                  </a:extLst>
                </a:hlinkClick>
              </a:rPr>
              <a:t>OllyDumpEx</a:t>
            </a:r>
            <a:r>
              <a:rPr lang="en-US" b="0" i="0" dirty="0">
                <a:effectLst/>
                <a:latin typeface="ProximaNova"/>
              </a:rPr>
              <a:t>.</a:t>
            </a:r>
          </a:p>
          <a:p>
            <a:pPr algn="l">
              <a:buFont typeface="Arial" panose="020B0604020202020204" pitchFamily="34" charset="0"/>
              <a:buChar char="•"/>
            </a:pPr>
            <a:r>
              <a:rPr lang="en-US" b="0" i="0" dirty="0">
                <a:effectLst/>
                <a:latin typeface="ProximaNova"/>
              </a:rPr>
              <a:t>To find the OEP, anticipate the condition close to the end of the unpacker and set the breakpoint.</a:t>
            </a:r>
          </a:p>
          <a:p>
            <a:pPr algn="l">
              <a:buFont typeface="Arial" panose="020B0604020202020204" pitchFamily="34" charset="0"/>
              <a:buChar char="•"/>
            </a:pPr>
            <a:r>
              <a:rPr lang="en-US" b="0" i="0" dirty="0">
                <a:effectLst/>
                <a:latin typeface="ProximaNova"/>
              </a:rPr>
              <a:t>Try setting a memory breakpoint on the stack in the unpacker's beginning to catch it during cleanup.</a:t>
            </a:r>
          </a:p>
          <a:p>
            <a:pPr algn="l">
              <a:buFont typeface="Arial" panose="020B0604020202020204" pitchFamily="34" charset="0"/>
              <a:buChar char="•"/>
            </a:pPr>
            <a:r>
              <a:rPr lang="en-US" b="0" i="0" dirty="0">
                <a:effectLst/>
                <a:latin typeface="ProximaNova"/>
              </a:rPr>
              <a:t>To get closer to the OEP, set breakpoints on APIs such as </a:t>
            </a:r>
            <a:r>
              <a:rPr lang="en-US" b="0" i="0" dirty="0" err="1">
                <a:effectLst/>
                <a:latin typeface="ProximaNova"/>
              </a:rPr>
              <a:t>LoadLibrary</a:t>
            </a:r>
            <a:r>
              <a:rPr lang="en-US" b="0" i="0" dirty="0">
                <a:effectLst/>
                <a:latin typeface="ProximaNova"/>
              </a:rPr>
              <a:t>, </a:t>
            </a:r>
            <a:r>
              <a:rPr lang="en-US" b="0" i="0" dirty="0" err="1">
                <a:effectLst/>
                <a:latin typeface="ProximaNova"/>
              </a:rPr>
              <a:t>VirtualAlloc</a:t>
            </a:r>
            <a:r>
              <a:rPr lang="en-US" b="0" i="0" dirty="0">
                <a:effectLst/>
                <a:latin typeface="ProximaNova"/>
              </a:rPr>
              <a:t>, etc.</a:t>
            </a:r>
          </a:p>
          <a:p>
            <a:pPr algn="l">
              <a:buFont typeface="Arial" panose="020B0604020202020204" pitchFamily="34" charset="0"/>
              <a:buChar char="•"/>
            </a:pPr>
            <a:r>
              <a:rPr lang="en-US" b="0" i="0" dirty="0">
                <a:effectLst/>
                <a:latin typeface="ProximaNova"/>
              </a:rPr>
              <a:t>To intercept process injection set breakpoints on </a:t>
            </a:r>
            <a:r>
              <a:rPr lang="en-US" b="0" i="0" dirty="0" err="1">
                <a:effectLst/>
                <a:latin typeface="ProximaNova"/>
              </a:rPr>
              <a:t>VirtualAllocEx</a:t>
            </a:r>
            <a:r>
              <a:rPr lang="en-US" b="0" i="0" dirty="0">
                <a:effectLst/>
                <a:latin typeface="ProximaNova"/>
              </a:rPr>
              <a:t>, </a:t>
            </a:r>
            <a:r>
              <a:rPr lang="en-US" b="0" i="0" dirty="0" err="1">
                <a:effectLst/>
                <a:latin typeface="ProximaNova"/>
              </a:rPr>
              <a:t>WriteProcessMemory</a:t>
            </a:r>
            <a:r>
              <a:rPr lang="en-US" b="0" i="0" dirty="0">
                <a:effectLst/>
                <a:latin typeface="ProximaNova"/>
              </a:rPr>
              <a:t>, etc.</a:t>
            </a:r>
          </a:p>
          <a:p>
            <a:pPr algn="l">
              <a:buFont typeface="Arial" panose="020B0604020202020204" pitchFamily="34" charset="0"/>
              <a:buChar char="•"/>
            </a:pPr>
            <a:r>
              <a:rPr lang="en-US" b="0" i="0" dirty="0">
                <a:effectLst/>
                <a:latin typeface="ProximaNova"/>
              </a:rPr>
              <a:t>If cannot dump cleanly, examine the packed specimen via dynamic code analysis while it runs.</a:t>
            </a:r>
          </a:p>
          <a:p>
            <a:pPr algn="l">
              <a:buFont typeface="Arial" panose="020B0604020202020204" pitchFamily="34" charset="0"/>
              <a:buChar char="•"/>
            </a:pPr>
            <a:r>
              <a:rPr lang="en-US" b="0" i="0" dirty="0">
                <a:effectLst/>
                <a:latin typeface="ProximaNova"/>
              </a:rPr>
              <a:t>Rebuild imports and other aspects of the dumped file using </a:t>
            </a:r>
            <a:r>
              <a:rPr lang="en-US" b="0" i="0" strike="noStrike" dirty="0">
                <a:effectLst/>
                <a:latin typeface="ProximaNova"/>
                <a:hlinkClick r:id="rId6">
                  <a:extLst>
                    <a:ext uri="{A12FA001-AC4F-418D-AE19-62706E023703}">
                      <ahyp:hlinkClr xmlns:ahyp="http://schemas.microsoft.com/office/drawing/2018/hyperlinkcolor" val="tx"/>
                    </a:ext>
                  </a:extLst>
                </a:hlinkClick>
              </a:rPr>
              <a:t>Scylla</a:t>
            </a:r>
            <a:r>
              <a:rPr lang="en-US" b="0" i="0" dirty="0">
                <a:effectLst/>
                <a:latin typeface="ProximaNova"/>
              </a:rPr>
              <a:t> and </a:t>
            </a:r>
            <a:r>
              <a:rPr lang="en-US" b="0" i="0" strike="noStrike" dirty="0" err="1">
                <a:effectLst/>
                <a:latin typeface="ProximaNova"/>
                <a:hlinkClick r:id="rId8">
                  <a:extLst>
                    <a:ext uri="{A12FA001-AC4F-418D-AE19-62706E023703}">
                      <ahyp:hlinkClr xmlns:ahyp="http://schemas.microsoft.com/office/drawing/2018/hyperlinkcolor" val="tx"/>
                    </a:ext>
                  </a:extLst>
                </a:hlinkClick>
              </a:rPr>
              <a:t>pe_</a:t>
            </a:r>
            <a:r>
              <a:rPr lang="en-US" b="0" i="0" strike="noStrike" dirty="0" err="1">
                <a:effectLst/>
                <a:latin typeface="ProximaNova"/>
                <a:hlinkClick r:id="rId9">
                  <a:extLst>
                    <a:ext uri="{A12FA001-AC4F-418D-AE19-62706E023703}">
                      <ahyp:hlinkClr xmlns:ahyp="http://schemas.microsoft.com/office/drawing/2018/hyperlinkcolor" val="tx"/>
                    </a:ext>
                  </a:extLst>
                </a:hlinkClick>
              </a:rPr>
              <a:t>unmap</a:t>
            </a:r>
            <a:r>
              <a:rPr lang="en-US" b="0" i="0" strike="noStrike" dirty="0" err="1">
                <a:effectLst/>
                <a:latin typeface="ProximaNova"/>
                <a:hlinkClick r:id="rId8">
                  <a:extLst>
                    <a:ext uri="{A12FA001-AC4F-418D-AE19-62706E023703}">
                      <ahyp:hlinkClr xmlns:ahyp="http://schemas.microsoft.com/office/drawing/2018/hyperlinkcolor" val="tx"/>
                    </a:ext>
                  </a:extLst>
                </a:hlinkClick>
              </a:rPr>
              <a:t>per</a:t>
            </a:r>
            <a:r>
              <a:rPr lang="en-US" b="0" i="0" dirty="0">
                <a:effectLst/>
                <a:latin typeface="ProximaNova"/>
              </a:rPr>
              <a:t>.</a:t>
            </a:r>
          </a:p>
          <a:p>
            <a:endParaRPr lang="en-IN" dirty="0"/>
          </a:p>
        </p:txBody>
      </p:sp>
    </p:spTree>
    <p:extLst>
      <p:ext uri="{BB962C8B-B14F-4D97-AF65-F5344CB8AC3E}">
        <p14:creationId xmlns:p14="http://schemas.microsoft.com/office/powerpoint/2010/main" val="42507599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866CFD-F94E-4AE5-ACEA-86FEC0F48A10}">
  <ds:schemaRefs>
    <ds:schemaRef ds:uri="http://schemas.microsoft.com/office/infopath/2007/PartnerControls"/>
    <ds:schemaRef ds:uri="http://purl.org/dc/elements/1.1/"/>
    <ds:schemaRef ds:uri="16c05727-aa75-4e4a-9b5f-8a80a1165891"/>
    <ds:schemaRef ds:uri="http://purl.org/dc/terms/"/>
    <ds:schemaRef ds:uri="http://www.w3.org/XML/1998/namespace"/>
    <ds:schemaRef ds:uri="http://schemas.microsoft.com/office/2006/documentManagement/types"/>
    <ds:schemaRef ds:uri="http://purl.org/dc/dcmitype/"/>
    <ds:schemaRef ds:uri="http://schemas.openxmlformats.org/package/2006/metadata/core-properties"/>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627</TotalTime>
  <Words>678</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Calisto MT</vt:lpstr>
      <vt:lpstr>Cambria Math</vt:lpstr>
      <vt:lpstr>ProximaNova</vt:lpstr>
      <vt:lpstr>Tw Cen MT</vt:lpstr>
      <vt:lpstr>Circuit</vt:lpstr>
      <vt:lpstr>Malware Analysis and Forensics</vt:lpstr>
      <vt:lpstr>Introduction to x86 Assembly</vt:lpstr>
      <vt:lpstr>WHAT IS CPU REGISTERS ? </vt:lpstr>
      <vt:lpstr>The Stack</vt:lpstr>
      <vt:lpstr>PowerPoint Presentation</vt:lpstr>
      <vt:lpstr>Unpacking Malicious Code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Analysis and Forensics</dc:title>
  <dc:creator>aishvarya nfsu</dc:creator>
  <cp:lastModifiedBy>nfsu_goa@hotmail.com</cp:lastModifiedBy>
  <cp:revision>4</cp:revision>
  <dcterms:created xsi:type="dcterms:W3CDTF">2022-06-30T12:19:34Z</dcterms:created>
  <dcterms:modified xsi:type="dcterms:W3CDTF">2022-07-07T05:04:36Z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