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4.jpeg" ContentType="image/jpeg"/>
  <Override PartName="/ppt/media/image2.png" ContentType="image/png"/>
  <Override PartName="/ppt/media/OOXDiagramDataRels1_1.svg" ContentType="image/svg"/>
  <Override PartName="/ppt/media/image8.jpeg" ContentType="image/jpeg"/>
  <Override PartName="/ppt/media/image6.jpeg" ContentType="image/jpeg"/>
  <Override PartName="/ppt/media/OOXDiagramDrawingRels1_1.svg" ContentType="image/svg"/>
  <Override PartName="/ppt/media/OOXDiagramDataRels1_2.png" ContentType="image/png"/>
  <Override PartName="/ppt/media/OOXDiagramDataRels1_3.svg" ContentType="image/svg"/>
  <Override PartName="/ppt/media/OOXDiagramDrawingRels1_0.png" ContentType="image/png"/>
  <Override PartName="/ppt/media/image7.png" ContentType="image/png"/>
  <Override PartName="/ppt/media/image1.jpeg" ContentType="image/jpeg"/>
  <Override PartName="/ppt/media/OOXDiagramDrawingRels1_2.png" ContentType="image/png"/>
  <Override PartName="/ppt/media/OOXDiagramDrawingRels1_3.svg" ContentType="image/svg"/>
  <Override PartName="/ppt/media/image5.jpeg" ContentType="image/jpeg"/>
  <Override PartName="/ppt/media/OOXDiagramDataRels1_0.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
</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Network</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Satellite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Link</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custLinFactNeighborX="-1911" custLinFactNeighborY="-637"/>
      <dgm:spPr>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Network</a:t>
          </a:r>
          <a:endParaRPr lang="en-US" sz="3600" kern="1200" dirty="0"/>
        </a:p>
      </dsp:txBody>
      <dsp:txXfrm>
        <a:off x="54818" y="2746269"/>
        <a:ext cx="3222832" cy="720000"/>
      </dsp:txXfrm>
    </dsp:sp>
    <dsp:sp modelId="{CE9DF0E8-B0DE-4E1E-9FF4-6006AD8428DB}">
      <dsp:nvSpPr>
        <dsp:cNvPr id="0" name=""/>
        <dsp:cNvSpPr/>
      </dsp:nvSpPr>
      <dsp:spPr>
        <a:xfrm>
          <a:off x="4282350" y="485696"/>
          <a:ext cx="2285995" cy="2285995"/>
        </a:xfrm>
        <a:prstGeom prst="rect">
          <a:avLst/>
        </a:prstGeom>
        <a:solidFill>
          <a:schemeClr val="accent2">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Satellite</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Link</a:t>
          </a: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Gill Sans MT"/>
              </a:rPr>
              <a:t>Click to move the slide</a:t>
            </a:r>
            <a:endParaRPr b="0" lang="en-US" sz="1800" spc="-1" strike="noStrike">
              <a:solidFill>
                <a:srgbClr val="000000"/>
              </a:solidFill>
              <a:latin typeface="Gill Sans MT"/>
            </a:endParaRPr>
          </a:p>
        </p:txBody>
      </p:sp>
      <p:sp>
        <p:nvSpPr>
          <p:cNvPr id="13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3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3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4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4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2FB8BB2-E0DD-4DD1-8C6C-0135DA042D18}"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6040" cy="3085920"/>
          </a:xfrm>
          <a:prstGeom prst="rect">
            <a:avLst/>
          </a:prstGeom>
        </p:spPr>
      </p:sp>
      <p:sp>
        <p:nvSpPr>
          <p:cNvPr id="192"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93"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7E9A3A49-B7BB-48C7-967A-18EBFF279487}"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6040" cy="3085920"/>
          </a:xfrm>
          <a:prstGeom prst="rect">
            <a:avLst/>
          </a:prstGeom>
        </p:spPr>
      </p:sp>
      <p:sp>
        <p:nvSpPr>
          <p:cNvPr id="201"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202"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A3325B8B-BA43-4897-8DE2-299BCE7D3F1B}"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6040" cy="3085920"/>
          </a:xfrm>
          <a:prstGeom prst="rect">
            <a:avLst/>
          </a:prstGeom>
        </p:spPr>
      </p:sp>
      <p:sp>
        <p:nvSpPr>
          <p:cNvPr id="195"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96"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E927C627-8FBA-434E-899A-6C69CEFEB70D}" type="slidenum">
              <a:rPr b="0" lang="en-US" sz="1200" spc="-1" strike="noStrike">
                <a:latin typeface="Times New Roman"/>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6040" cy="3085920"/>
          </a:xfrm>
          <a:prstGeom prst="rect">
            <a:avLst/>
          </a:prstGeom>
        </p:spPr>
      </p:sp>
      <p:sp>
        <p:nvSpPr>
          <p:cNvPr id="198"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99"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D8BCFDBE-E224-43A9-AF91-A00F65D868A4}" type="slidenum">
              <a:rPr b="0" lang="en-US"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81040" y="1020600"/>
            <a:ext cx="10993320" cy="683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581040" y="1020600"/>
            <a:ext cx="10993320" cy="683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1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2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2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2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3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3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3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3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3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3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81040" y="1020600"/>
            <a:ext cx="10993320" cy="683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1020600"/>
            <a:ext cx="10993320" cy="147456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Rectangle 6"/>
          <p:cNvSpPr/>
          <p:nvPr/>
        </p:nvSpPr>
        <p:spPr>
          <a:xfrm>
            <a:off x="446400" y="3085920"/>
            <a:ext cx="11262600" cy="330444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1"/>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1a3260"/>
                </a:solidFill>
                <a:latin typeface="Gill Sans MT"/>
              </a:rPr>
              <a:t>Click to edit Master title style</a:t>
            </a:r>
            <a:endParaRPr b="0" lang="en-US" sz="3600" spc="-1" strike="noStrike">
              <a:solidFill>
                <a:srgbClr val="000000"/>
              </a:solidFill>
              <a:latin typeface="Gill Sans MT"/>
            </a:endParaRPr>
          </a:p>
        </p:txBody>
      </p:sp>
      <p:sp>
        <p:nvSpPr>
          <p:cNvPr id="5" name="PlaceHolder 2"/>
          <p:cNvSpPr>
            <a:spLocks noGrp="1"/>
          </p:cNvSpPr>
          <p:nvPr>
            <p:ph type="dt"/>
          </p:nvPr>
        </p:nvSpPr>
        <p:spPr>
          <a:xfrm>
            <a:off x="7606080" y="5956200"/>
            <a:ext cx="2844360" cy="364680"/>
          </a:xfrm>
          <a:prstGeom prst="rect">
            <a:avLst/>
          </a:prstGeom>
        </p:spPr>
        <p:txBody>
          <a:bodyPr anchor="ctr">
            <a:noAutofit/>
          </a:bodyPr>
          <a:p>
            <a:pPr algn="r">
              <a:lnSpc>
                <a:spcPct val="100000"/>
              </a:lnSpc>
            </a:pPr>
            <a:fld id="{3F43E380-7207-4D51-A4B5-3964A59A7D77}" type="datetime">
              <a:rPr b="0" lang="en-US" sz="900" spc="-1" strike="noStrike">
                <a:solidFill>
                  <a:srgbClr val="2f5aac"/>
                </a:solidFill>
                <a:latin typeface="Gill Sans MT"/>
              </a:rPr>
              <a:t>7/27/22</a:t>
            </a:fld>
            <a:endParaRPr b="0" lang="en-IN" sz="900" spc="-1" strike="noStrike">
              <a:latin typeface="Times New Roman"/>
            </a:endParaRPr>
          </a:p>
        </p:txBody>
      </p:sp>
      <p:sp>
        <p:nvSpPr>
          <p:cNvPr id="6" name="PlaceHolder 3"/>
          <p:cNvSpPr>
            <a:spLocks noGrp="1"/>
          </p:cNvSpPr>
          <p:nvPr>
            <p:ph type="ftr"/>
          </p:nvPr>
        </p:nvSpPr>
        <p:spPr>
          <a:xfrm>
            <a:off x="581040" y="5951880"/>
            <a:ext cx="6916680" cy="364680"/>
          </a:xfrm>
          <a:prstGeom prst="rect">
            <a:avLst/>
          </a:prstGeom>
        </p:spPr>
        <p:txBody>
          <a:bodyPr anchor="ctr">
            <a:noAutofit/>
          </a:bodyPr>
          <a:p>
            <a:endParaRPr b="0" lang="en-IN" sz="2400" spc="-1" strike="noStrike">
              <a:latin typeface="Times New Roman"/>
            </a:endParaRPr>
          </a:p>
        </p:txBody>
      </p:sp>
      <p:sp>
        <p:nvSpPr>
          <p:cNvPr id="7" name="PlaceHolder 4"/>
          <p:cNvSpPr>
            <a:spLocks noGrp="1"/>
          </p:cNvSpPr>
          <p:nvPr>
            <p:ph type="sldNum"/>
          </p:nvPr>
        </p:nvSpPr>
        <p:spPr>
          <a:xfrm>
            <a:off x="10558440" y="5956200"/>
            <a:ext cx="1015920" cy="364680"/>
          </a:xfrm>
          <a:prstGeom prst="rect">
            <a:avLst/>
          </a:prstGeom>
        </p:spPr>
        <p:txBody>
          <a:bodyPr anchor="ctr">
            <a:noAutofit/>
          </a:bodyPr>
          <a:p>
            <a:pPr algn="r">
              <a:lnSpc>
                <a:spcPct val="100000"/>
              </a:lnSpc>
            </a:pPr>
            <a:fld id="{FB28BE50-535B-4938-8C52-4EE28C2A3B28}" type="slidenum">
              <a:rPr b="0" lang="en-US" sz="900" spc="-1" strike="noStrike">
                <a:solidFill>
                  <a:srgbClr val="2f5aac"/>
                </a:solidFill>
                <a:latin typeface="Gill Sans MT"/>
              </a:rPr>
              <a:t>&lt;number&gt;</a:t>
            </a:fld>
            <a:endParaRPr b="0" lang="en-IN" sz="900" spc="-1" strike="noStrike">
              <a:latin typeface="Times New Roman"/>
            </a:endParaRPr>
          </a:p>
        </p:txBody>
      </p:sp>
      <p:sp>
        <p:nvSpPr>
          <p:cNvPr id="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3d3d3d"/>
                </a:solidFill>
                <a:latin typeface="Gill Sans MT"/>
              </a:rPr>
              <a:t>Click to edit the outline text format</a:t>
            </a:r>
            <a:endParaRPr b="0" lang="en-US" sz="1800" spc="-1" strike="noStrike">
              <a:solidFill>
                <a:srgbClr val="3d3d3d"/>
              </a:solidFill>
              <a:latin typeface="Gill Sans MT"/>
            </a:endParaRPr>
          </a:p>
          <a:p>
            <a:pPr lvl="1" marL="864000" indent="-324000">
              <a:spcBef>
                <a:spcPts val="1134"/>
              </a:spcBef>
              <a:buClr>
                <a:srgbClr val="000000"/>
              </a:buClr>
              <a:buSzPct val="75000"/>
              <a:buFont typeface="Symbol" charset="2"/>
              <a:buChar char=""/>
            </a:pPr>
            <a:r>
              <a:rPr b="0" lang="en-US" sz="1400" spc="-1" strike="noStrike">
                <a:solidFill>
                  <a:srgbClr val="3d3d3d"/>
                </a:solidFill>
                <a:latin typeface="Gill Sans MT"/>
              </a:rPr>
              <a:t>Second Outline Level</a:t>
            </a:r>
            <a:endParaRPr b="0" lang="en-US" sz="1400" spc="-1" strike="noStrike">
              <a:solidFill>
                <a:srgbClr val="3d3d3d"/>
              </a:solidFill>
              <a:latin typeface="Gill Sans MT"/>
            </a:endParaRPr>
          </a:p>
          <a:p>
            <a:pPr lvl="2" marL="1296000" indent="-288000">
              <a:spcBef>
                <a:spcPts val="850"/>
              </a:spcBef>
              <a:buClr>
                <a:srgbClr val="000000"/>
              </a:buClr>
              <a:buSzPct val="45000"/>
              <a:buFont typeface="Wingdings" charset="2"/>
              <a:buChar char=""/>
            </a:pPr>
            <a:r>
              <a:rPr b="0" lang="en-US" sz="1200" spc="-1" strike="noStrike">
                <a:solidFill>
                  <a:srgbClr val="3d3d3d"/>
                </a:solidFill>
                <a:latin typeface="Gill Sans MT"/>
              </a:rPr>
              <a:t>Third Outline Level</a:t>
            </a:r>
            <a:endParaRPr b="0" lang="en-US" sz="1200" spc="-1" strike="noStrike">
              <a:solidFill>
                <a:srgbClr val="3d3d3d"/>
              </a:solidFill>
              <a:latin typeface="Gill Sans MT"/>
            </a:endParaRPr>
          </a:p>
          <a:p>
            <a:pPr lvl="3" marL="1728000" indent="-216000">
              <a:spcBef>
                <a:spcPts val="567"/>
              </a:spcBef>
              <a:buClr>
                <a:srgbClr val="000000"/>
              </a:buClr>
              <a:buSzPct val="75000"/>
              <a:buFont typeface="Symbol" charset="2"/>
              <a:buChar char=""/>
            </a:pPr>
            <a:r>
              <a:rPr b="0" lang="en-US" sz="1200" spc="-1" strike="noStrike">
                <a:solidFill>
                  <a:srgbClr val="3d3d3d"/>
                </a:solidFill>
                <a:latin typeface="Gill Sans MT"/>
              </a:rPr>
              <a:t>Fourth Outline Level</a:t>
            </a:r>
            <a:endParaRPr b="0" lang="en-US" sz="1200" spc="-1" strike="noStrike">
              <a:solidFill>
                <a:srgbClr val="3d3d3d"/>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3d3d3d"/>
                </a:solidFill>
                <a:latin typeface="Gill Sans MT"/>
              </a:rPr>
              <a:t>Fifth Outline Level</a:t>
            </a:r>
            <a:endParaRPr b="0" lang="en-US" sz="2000" spc="-1" strike="noStrike">
              <a:solidFill>
                <a:srgbClr val="3d3d3d"/>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3d3d3d"/>
                </a:solidFill>
                <a:latin typeface="Gill Sans MT"/>
              </a:rPr>
              <a:t>Sixth Outline Level</a:t>
            </a:r>
            <a:endParaRPr b="0" lang="en-US" sz="2000" spc="-1" strike="noStrike">
              <a:solidFill>
                <a:srgbClr val="3d3d3d"/>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3d3d3d"/>
                </a:solidFill>
                <a:latin typeface="Gill Sans MT"/>
              </a:rPr>
              <a:t>Seventh Outline Level</a:t>
            </a:r>
            <a:endParaRPr b="0" lang="en-US" sz="2000" spc="-1" strike="noStrike">
              <a:solidFill>
                <a:srgbClr val="3d3d3d"/>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8"/>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Rectangle 9"/>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10"/>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Rectangle 6"/>
          <p:cNvSpPr/>
          <p:nvPr/>
        </p:nvSpPr>
        <p:spPr>
          <a:xfrm>
            <a:off x="440280" y="614520"/>
            <a:ext cx="11309040" cy="1189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9" name="PlaceHolder 1"/>
          <p:cNvSpPr>
            <a:spLocks noGrp="1"/>
          </p:cNvSpPr>
          <p:nvPr>
            <p:ph type="title"/>
          </p:nvPr>
        </p:nvSpPr>
        <p:spPr>
          <a:xfrm>
            <a:off x="581040" y="702000"/>
            <a:ext cx="11029320" cy="1013400"/>
          </a:xfrm>
          <a:prstGeom prst="rect">
            <a:avLst/>
          </a:prstGeom>
        </p:spPr>
        <p:txBody>
          <a:bodyPr anchor="b">
            <a:noAutofit/>
          </a:bodyPr>
          <a:p>
            <a:pPr>
              <a:lnSpc>
                <a:spcPct val="100000"/>
              </a:lnSpc>
            </a:pPr>
            <a:r>
              <a:rPr b="0" lang="en-US" sz="2800" spc="-1" strike="noStrike" cap="all">
                <a:solidFill>
                  <a:srgbClr val="ffffff"/>
                </a:solidFill>
                <a:latin typeface="Gill Sans MT"/>
              </a:rPr>
              <a:t>Click to edit Master title style</a:t>
            </a:r>
            <a:endParaRPr b="0" lang="en-US" sz="2800" spc="-1" strike="noStrike">
              <a:solidFill>
                <a:srgbClr val="000000"/>
              </a:solidFill>
              <a:latin typeface="Gill Sans MT"/>
            </a:endParaRPr>
          </a:p>
        </p:txBody>
      </p:sp>
      <p:sp>
        <p:nvSpPr>
          <p:cNvPr id="50" name="PlaceHolder 2"/>
          <p:cNvSpPr>
            <a:spLocks noGrp="1"/>
          </p:cNvSpPr>
          <p:nvPr>
            <p:ph type="body"/>
          </p:nvPr>
        </p:nvSpPr>
        <p:spPr>
          <a:xfrm>
            <a:off x="581040" y="2180520"/>
            <a:ext cx="11029320" cy="3678120"/>
          </a:xfrm>
          <a:prstGeom prst="rect">
            <a:avLst/>
          </a:prstGeom>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Click to edit Master text styles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Second level</a:t>
            </a:r>
            <a:endParaRPr b="0" lang="en-US" sz="1600" spc="-1" strike="noStrike">
              <a:solidFill>
                <a:srgbClr val="3d3d3d"/>
              </a:solidFill>
              <a:latin typeface="Gill Sans MT"/>
            </a:endParaRPr>
          </a:p>
          <a:p>
            <a:pPr lvl="2" marL="900000" indent="-269640">
              <a:lnSpc>
                <a:spcPct val="100000"/>
              </a:lnSpc>
              <a:spcBef>
                <a:spcPts val="281"/>
              </a:spcBef>
              <a:spcAft>
                <a:spcPts val="601"/>
              </a:spcAft>
              <a:buClr>
                <a:srgbClr val="4590b8"/>
              </a:buClr>
              <a:buSzPct val="92000"/>
              <a:buFont typeface="Wingdings 2" charset="2"/>
              <a:buChar char=""/>
            </a:pPr>
            <a:r>
              <a:rPr b="0" lang="en-US" sz="1400" spc="-1" strike="noStrike">
                <a:solidFill>
                  <a:srgbClr val="3d3d3d"/>
                </a:solidFill>
                <a:latin typeface="Gill Sans MT"/>
              </a:rPr>
              <a:t>Third level</a:t>
            </a:r>
            <a:endParaRPr b="0" lang="en-US" sz="1400" spc="-1" strike="noStrike">
              <a:solidFill>
                <a:srgbClr val="3d3d3d"/>
              </a:solidFill>
              <a:latin typeface="Gill Sans MT"/>
            </a:endParaRPr>
          </a:p>
          <a:p>
            <a:pPr lvl="3" marL="1242000" indent="-233640">
              <a:lnSpc>
                <a:spcPct val="100000"/>
              </a:lnSpc>
              <a:spcBef>
                <a:spcPts val="241"/>
              </a:spcBef>
              <a:spcAft>
                <a:spcPts val="601"/>
              </a:spcAft>
              <a:buClr>
                <a:srgbClr val="4590b8"/>
              </a:buClr>
              <a:buSzPct val="92000"/>
              <a:buFont typeface="Wingdings 2" charset="2"/>
              <a:buChar char=""/>
            </a:pPr>
            <a:r>
              <a:rPr b="0" lang="en-US" sz="1200" spc="-1" strike="noStrike">
                <a:solidFill>
                  <a:srgbClr val="3d3d3d"/>
                </a:solidFill>
                <a:latin typeface="Gill Sans MT"/>
              </a:rPr>
              <a:t>Fourth level</a:t>
            </a:r>
            <a:endParaRPr b="0" lang="en-US" sz="1200" spc="-1" strike="noStrike">
              <a:solidFill>
                <a:srgbClr val="3d3d3d"/>
              </a:solidFill>
              <a:latin typeface="Gill Sans MT"/>
            </a:endParaRPr>
          </a:p>
          <a:p>
            <a:pPr lvl="4" marL="1602000" indent="-233640">
              <a:lnSpc>
                <a:spcPct val="100000"/>
              </a:lnSpc>
              <a:spcBef>
                <a:spcPts val="241"/>
              </a:spcBef>
              <a:spcAft>
                <a:spcPts val="601"/>
              </a:spcAft>
              <a:buClr>
                <a:srgbClr val="4590b8"/>
              </a:buClr>
              <a:buSzPct val="92000"/>
              <a:buFont typeface="Wingdings 2" charset="2"/>
              <a:buChar char=""/>
            </a:pPr>
            <a:r>
              <a:rPr b="0" lang="en-US" sz="1200" spc="-1" strike="noStrike">
                <a:solidFill>
                  <a:srgbClr val="3d3d3d"/>
                </a:solidFill>
                <a:latin typeface="Gill Sans MT"/>
              </a:rPr>
              <a:t>Fifth level</a:t>
            </a:r>
            <a:endParaRPr b="0" lang="en-US" sz="1200" spc="-1" strike="noStrike">
              <a:solidFill>
                <a:srgbClr val="3d3d3d"/>
              </a:solidFill>
              <a:latin typeface="Gill Sans MT"/>
            </a:endParaRPr>
          </a:p>
        </p:txBody>
      </p:sp>
      <p:sp>
        <p:nvSpPr>
          <p:cNvPr id="51" name="PlaceHolder 3"/>
          <p:cNvSpPr>
            <a:spLocks noGrp="1"/>
          </p:cNvSpPr>
          <p:nvPr>
            <p:ph type="dt"/>
          </p:nvPr>
        </p:nvSpPr>
        <p:spPr>
          <a:xfrm>
            <a:off x="7606080" y="5956200"/>
            <a:ext cx="2844360" cy="364680"/>
          </a:xfrm>
          <a:prstGeom prst="rect">
            <a:avLst/>
          </a:prstGeom>
        </p:spPr>
        <p:txBody>
          <a:bodyPr anchor="ctr">
            <a:noAutofit/>
          </a:bodyPr>
          <a:p>
            <a:pPr algn="r">
              <a:lnSpc>
                <a:spcPct val="100000"/>
              </a:lnSpc>
            </a:pPr>
            <a:fld id="{5C37DE42-5FED-42AC-83D6-4CDD8C37806E}" type="datetime">
              <a:rPr b="0" lang="en-US" sz="900" spc="-1" strike="noStrike">
                <a:solidFill>
                  <a:srgbClr val="4590b8"/>
                </a:solidFill>
                <a:latin typeface="Gill Sans MT"/>
              </a:rPr>
              <a:t>7/27/22</a:t>
            </a:fld>
            <a:endParaRPr b="0" lang="en-IN" sz="900" spc="-1" strike="noStrike">
              <a:latin typeface="Times New Roman"/>
            </a:endParaRPr>
          </a:p>
        </p:txBody>
      </p:sp>
      <p:sp>
        <p:nvSpPr>
          <p:cNvPr id="52" name="PlaceHolder 4"/>
          <p:cNvSpPr>
            <a:spLocks noGrp="1"/>
          </p:cNvSpPr>
          <p:nvPr>
            <p:ph type="ftr"/>
          </p:nvPr>
        </p:nvSpPr>
        <p:spPr>
          <a:xfrm>
            <a:off x="581040" y="5951880"/>
            <a:ext cx="6916680" cy="364680"/>
          </a:xfrm>
          <a:prstGeom prst="rect">
            <a:avLst/>
          </a:prstGeom>
        </p:spPr>
        <p:txBody>
          <a:bodyPr anchor="ctr">
            <a:noAutofit/>
          </a:bodyPr>
          <a:p>
            <a:endParaRPr b="0" lang="en-IN" sz="2400" spc="-1" strike="noStrike">
              <a:latin typeface="Times New Roman"/>
            </a:endParaRPr>
          </a:p>
        </p:txBody>
      </p:sp>
      <p:sp>
        <p:nvSpPr>
          <p:cNvPr id="53" name="PlaceHolder 5"/>
          <p:cNvSpPr>
            <a:spLocks noGrp="1"/>
          </p:cNvSpPr>
          <p:nvPr>
            <p:ph type="sldNum"/>
          </p:nvPr>
        </p:nvSpPr>
        <p:spPr>
          <a:xfrm>
            <a:off x="10558440" y="5956200"/>
            <a:ext cx="1052280" cy="364680"/>
          </a:xfrm>
          <a:prstGeom prst="rect">
            <a:avLst/>
          </a:prstGeom>
        </p:spPr>
        <p:txBody>
          <a:bodyPr anchor="ctr">
            <a:noAutofit/>
          </a:bodyPr>
          <a:p>
            <a:pPr algn="r">
              <a:lnSpc>
                <a:spcPct val="100000"/>
              </a:lnSpc>
            </a:pPr>
            <a:fld id="{6AA05DD7-3922-4E48-B91D-200DBD6654E7}" type="slidenum">
              <a:rPr b="0" lang="en-US" sz="900" spc="-1" strike="noStrike">
                <a:solidFill>
                  <a:srgbClr val="4590b8"/>
                </a:solidFill>
                <a:latin typeface="Gill Sans MT"/>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Rectangle 8"/>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9"/>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2" name="Rectangle 10"/>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3" name="Rectangle 7"/>
          <p:cNvSpPr/>
          <p:nvPr/>
        </p:nvSpPr>
        <p:spPr>
          <a:xfrm>
            <a:off x="446040" y="606600"/>
            <a:ext cx="11299680" cy="12585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4" name="PlaceHolder 1"/>
          <p:cNvSpPr>
            <a:spLocks noGrp="1"/>
          </p:cNvSpPr>
          <p:nvPr>
            <p:ph type="title"/>
          </p:nvPr>
        </p:nvSpPr>
        <p:spPr>
          <a:xfrm>
            <a:off x="581040" y="729720"/>
            <a:ext cx="11029320" cy="987840"/>
          </a:xfrm>
          <a:prstGeom prst="rect">
            <a:avLst/>
          </a:prstGeom>
        </p:spPr>
        <p:txBody>
          <a:bodyPr anchor="b">
            <a:noAutofit/>
          </a:bodyPr>
          <a:p>
            <a:pPr>
              <a:lnSpc>
                <a:spcPct val="100000"/>
              </a:lnSpc>
            </a:pPr>
            <a:r>
              <a:rPr b="0" lang="en-US" sz="2800" spc="-1" strike="noStrike" cap="all">
                <a:solidFill>
                  <a:srgbClr val="ffffff"/>
                </a:solidFill>
                <a:latin typeface="Gill Sans MT"/>
              </a:rPr>
              <a:t>Click to edit Master title style</a:t>
            </a:r>
            <a:endParaRPr b="0" lang="en-US" sz="2800" spc="-1" strike="noStrike">
              <a:solidFill>
                <a:srgbClr val="000000"/>
              </a:solidFill>
              <a:latin typeface="Gill Sans MT"/>
            </a:endParaRPr>
          </a:p>
        </p:txBody>
      </p:sp>
      <p:sp>
        <p:nvSpPr>
          <p:cNvPr id="95" name="PlaceHolder 2"/>
          <p:cNvSpPr>
            <a:spLocks noGrp="1"/>
          </p:cNvSpPr>
          <p:nvPr>
            <p:ph type="body"/>
          </p:nvPr>
        </p:nvSpPr>
        <p:spPr>
          <a:xfrm>
            <a:off x="581040" y="2228040"/>
            <a:ext cx="5421960" cy="3632760"/>
          </a:xfrm>
          <a:prstGeom prst="rect">
            <a:avLst/>
          </a:prstGeom>
        </p:spPr>
        <p:txBody>
          <a:bodyPr anchor="ctr">
            <a:norm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Click to edit Master text styles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Second level</a:t>
            </a:r>
            <a:endParaRPr b="0" lang="en-US" sz="1600" spc="-1" strike="noStrike">
              <a:solidFill>
                <a:srgbClr val="3d3d3d"/>
              </a:solidFill>
              <a:latin typeface="Gill Sans MT"/>
            </a:endParaRPr>
          </a:p>
          <a:p>
            <a:pPr lvl="2" marL="900000" indent="-269640">
              <a:lnSpc>
                <a:spcPct val="100000"/>
              </a:lnSpc>
              <a:spcBef>
                <a:spcPts val="281"/>
              </a:spcBef>
              <a:spcAft>
                <a:spcPts val="601"/>
              </a:spcAft>
              <a:buClr>
                <a:srgbClr val="4590b8"/>
              </a:buClr>
              <a:buSzPct val="92000"/>
              <a:buFont typeface="Wingdings 2" charset="2"/>
              <a:buChar char=""/>
            </a:pPr>
            <a:r>
              <a:rPr b="0" lang="en-US" sz="1400" spc="-1" strike="noStrike">
                <a:solidFill>
                  <a:srgbClr val="3d3d3d"/>
                </a:solidFill>
                <a:latin typeface="Gill Sans MT"/>
              </a:rPr>
              <a:t>Third level</a:t>
            </a:r>
            <a:endParaRPr b="0" lang="en-US" sz="1400" spc="-1" strike="noStrike">
              <a:solidFill>
                <a:srgbClr val="3d3d3d"/>
              </a:solidFill>
              <a:latin typeface="Gill Sans MT"/>
            </a:endParaRPr>
          </a:p>
          <a:p>
            <a:pPr lvl="3" marL="1242000" indent="-233640">
              <a:lnSpc>
                <a:spcPct val="100000"/>
              </a:lnSpc>
              <a:spcBef>
                <a:spcPts val="241"/>
              </a:spcBef>
              <a:spcAft>
                <a:spcPts val="601"/>
              </a:spcAft>
              <a:buClr>
                <a:srgbClr val="4590b8"/>
              </a:buClr>
              <a:buSzPct val="92000"/>
              <a:buFont typeface="Wingdings 2" charset="2"/>
              <a:buChar char=""/>
            </a:pPr>
            <a:r>
              <a:rPr b="0" lang="en-US" sz="1200" spc="-1" strike="noStrike">
                <a:solidFill>
                  <a:srgbClr val="3d3d3d"/>
                </a:solidFill>
                <a:latin typeface="Gill Sans MT"/>
              </a:rPr>
              <a:t>Fourth level</a:t>
            </a:r>
            <a:endParaRPr b="0" lang="en-US" sz="1200" spc="-1" strike="noStrike">
              <a:solidFill>
                <a:srgbClr val="3d3d3d"/>
              </a:solidFill>
              <a:latin typeface="Gill Sans MT"/>
            </a:endParaRPr>
          </a:p>
          <a:p>
            <a:pPr lvl="4" marL="1602000" indent="-233640">
              <a:lnSpc>
                <a:spcPct val="100000"/>
              </a:lnSpc>
              <a:spcBef>
                <a:spcPts val="241"/>
              </a:spcBef>
              <a:spcAft>
                <a:spcPts val="601"/>
              </a:spcAft>
              <a:buClr>
                <a:srgbClr val="4590b8"/>
              </a:buClr>
              <a:buSzPct val="92000"/>
              <a:buFont typeface="Wingdings 2" charset="2"/>
              <a:buChar char=""/>
            </a:pPr>
            <a:r>
              <a:rPr b="0" lang="en-US" sz="1200" spc="-1" strike="noStrike">
                <a:solidFill>
                  <a:srgbClr val="3d3d3d"/>
                </a:solidFill>
                <a:latin typeface="Gill Sans MT"/>
              </a:rPr>
              <a:t>Fifth level</a:t>
            </a:r>
            <a:endParaRPr b="0" lang="en-US" sz="1200" spc="-1" strike="noStrike">
              <a:solidFill>
                <a:srgbClr val="3d3d3d"/>
              </a:solidFill>
              <a:latin typeface="Gill Sans MT"/>
            </a:endParaRPr>
          </a:p>
        </p:txBody>
      </p:sp>
      <p:sp>
        <p:nvSpPr>
          <p:cNvPr id="96" name="PlaceHolder 3"/>
          <p:cNvSpPr>
            <a:spLocks noGrp="1"/>
          </p:cNvSpPr>
          <p:nvPr>
            <p:ph type="body"/>
          </p:nvPr>
        </p:nvSpPr>
        <p:spPr>
          <a:xfrm>
            <a:off x="6188400" y="2228040"/>
            <a:ext cx="5421960" cy="3632760"/>
          </a:xfrm>
          <a:prstGeom prst="rect">
            <a:avLst/>
          </a:prstGeom>
        </p:spPr>
        <p:txBody>
          <a:bodyPr anchor="ctr">
            <a:norm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Click to edit Master text styles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Second level</a:t>
            </a:r>
            <a:endParaRPr b="0" lang="en-US" sz="1600" spc="-1" strike="noStrike">
              <a:solidFill>
                <a:srgbClr val="3d3d3d"/>
              </a:solidFill>
              <a:latin typeface="Gill Sans MT"/>
            </a:endParaRPr>
          </a:p>
          <a:p>
            <a:pPr lvl="2" marL="900000" indent="-269640">
              <a:lnSpc>
                <a:spcPct val="100000"/>
              </a:lnSpc>
              <a:spcBef>
                <a:spcPts val="281"/>
              </a:spcBef>
              <a:spcAft>
                <a:spcPts val="601"/>
              </a:spcAft>
              <a:buClr>
                <a:srgbClr val="4590b8"/>
              </a:buClr>
              <a:buSzPct val="92000"/>
              <a:buFont typeface="Wingdings 2" charset="2"/>
              <a:buChar char=""/>
            </a:pPr>
            <a:r>
              <a:rPr b="0" lang="en-US" sz="1400" spc="-1" strike="noStrike">
                <a:solidFill>
                  <a:srgbClr val="3d3d3d"/>
                </a:solidFill>
                <a:latin typeface="Gill Sans MT"/>
              </a:rPr>
              <a:t>Third level</a:t>
            </a:r>
            <a:endParaRPr b="0" lang="en-US" sz="1400" spc="-1" strike="noStrike">
              <a:solidFill>
                <a:srgbClr val="3d3d3d"/>
              </a:solidFill>
              <a:latin typeface="Gill Sans MT"/>
            </a:endParaRPr>
          </a:p>
          <a:p>
            <a:pPr lvl="3" marL="1242000" indent="-233640">
              <a:lnSpc>
                <a:spcPct val="100000"/>
              </a:lnSpc>
              <a:spcBef>
                <a:spcPts val="241"/>
              </a:spcBef>
              <a:spcAft>
                <a:spcPts val="601"/>
              </a:spcAft>
              <a:buClr>
                <a:srgbClr val="4590b8"/>
              </a:buClr>
              <a:buSzPct val="92000"/>
              <a:buFont typeface="Wingdings 2" charset="2"/>
              <a:buChar char=""/>
            </a:pPr>
            <a:r>
              <a:rPr b="0" lang="en-US" sz="1200" spc="-1" strike="noStrike">
                <a:solidFill>
                  <a:srgbClr val="3d3d3d"/>
                </a:solidFill>
                <a:latin typeface="Gill Sans MT"/>
              </a:rPr>
              <a:t>Fourth level</a:t>
            </a:r>
            <a:endParaRPr b="0" lang="en-US" sz="1200" spc="-1" strike="noStrike">
              <a:solidFill>
                <a:srgbClr val="3d3d3d"/>
              </a:solidFill>
              <a:latin typeface="Gill Sans MT"/>
            </a:endParaRPr>
          </a:p>
          <a:p>
            <a:pPr lvl="4" marL="1602000" indent="-233640">
              <a:lnSpc>
                <a:spcPct val="100000"/>
              </a:lnSpc>
              <a:spcBef>
                <a:spcPts val="241"/>
              </a:spcBef>
              <a:spcAft>
                <a:spcPts val="601"/>
              </a:spcAft>
              <a:buClr>
                <a:srgbClr val="4590b8"/>
              </a:buClr>
              <a:buSzPct val="92000"/>
              <a:buFont typeface="Wingdings 2" charset="2"/>
              <a:buChar char=""/>
            </a:pPr>
            <a:r>
              <a:rPr b="0" lang="en-US" sz="1200" spc="-1" strike="noStrike">
                <a:solidFill>
                  <a:srgbClr val="3d3d3d"/>
                </a:solidFill>
                <a:latin typeface="Gill Sans MT"/>
              </a:rPr>
              <a:t>Fifth level</a:t>
            </a:r>
            <a:endParaRPr b="0" lang="en-US" sz="1200" spc="-1" strike="noStrike">
              <a:solidFill>
                <a:srgbClr val="3d3d3d"/>
              </a:solidFill>
              <a:latin typeface="Gill Sans MT"/>
            </a:endParaRPr>
          </a:p>
        </p:txBody>
      </p:sp>
      <p:sp>
        <p:nvSpPr>
          <p:cNvPr id="97" name="PlaceHolder 4"/>
          <p:cNvSpPr>
            <a:spLocks noGrp="1"/>
          </p:cNvSpPr>
          <p:nvPr>
            <p:ph type="dt"/>
          </p:nvPr>
        </p:nvSpPr>
        <p:spPr>
          <a:xfrm>
            <a:off x="7606080" y="5956200"/>
            <a:ext cx="2844360" cy="364680"/>
          </a:xfrm>
          <a:prstGeom prst="rect">
            <a:avLst/>
          </a:prstGeom>
        </p:spPr>
        <p:txBody>
          <a:bodyPr anchor="ctr">
            <a:noAutofit/>
          </a:bodyPr>
          <a:p>
            <a:pPr algn="r">
              <a:lnSpc>
                <a:spcPct val="100000"/>
              </a:lnSpc>
            </a:pPr>
            <a:fld id="{873A3E5D-2F18-42AF-8BE2-3ECD750F71B1}" type="datetime">
              <a:rPr b="0" lang="en-US" sz="900" spc="-1" strike="noStrike">
                <a:solidFill>
                  <a:srgbClr val="4590b8"/>
                </a:solidFill>
                <a:latin typeface="Gill Sans MT"/>
              </a:rPr>
              <a:t>7/27/22</a:t>
            </a:fld>
            <a:endParaRPr b="0" lang="en-IN" sz="900" spc="-1" strike="noStrike">
              <a:latin typeface="Times New Roman"/>
            </a:endParaRPr>
          </a:p>
        </p:txBody>
      </p:sp>
      <p:sp>
        <p:nvSpPr>
          <p:cNvPr id="98" name="PlaceHolder 5"/>
          <p:cNvSpPr>
            <a:spLocks noGrp="1"/>
          </p:cNvSpPr>
          <p:nvPr>
            <p:ph type="ftr"/>
          </p:nvPr>
        </p:nvSpPr>
        <p:spPr>
          <a:xfrm>
            <a:off x="581040" y="5951880"/>
            <a:ext cx="6916680" cy="364680"/>
          </a:xfrm>
          <a:prstGeom prst="rect">
            <a:avLst/>
          </a:prstGeom>
        </p:spPr>
        <p:txBody>
          <a:bodyPr anchor="ctr">
            <a:noAutofit/>
          </a:bodyPr>
          <a:p>
            <a:endParaRPr b="0" lang="en-IN" sz="2400" spc="-1" strike="noStrike">
              <a:latin typeface="Times New Roman"/>
            </a:endParaRPr>
          </a:p>
        </p:txBody>
      </p:sp>
      <p:sp>
        <p:nvSpPr>
          <p:cNvPr id="99" name="PlaceHolder 6"/>
          <p:cNvSpPr>
            <a:spLocks noGrp="1"/>
          </p:cNvSpPr>
          <p:nvPr>
            <p:ph type="sldNum"/>
          </p:nvPr>
        </p:nvSpPr>
        <p:spPr>
          <a:xfrm>
            <a:off x="10558440" y="5956200"/>
            <a:ext cx="1052280" cy="364680"/>
          </a:xfrm>
          <a:prstGeom prst="rect">
            <a:avLst/>
          </a:prstGeom>
        </p:spPr>
        <p:txBody>
          <a:bodyPr anchor="ctr">
            <a:noAutofit/>
          </a:bodyPr>
          <a:p>
            <a:pPr algn="r">
              <a:lnSpc>
                <a:spcPct val="100000"/>
              </a:lnSpc>
            </a:pPr>
            <a:fld id="{14B5789B-4D50-4B89-B894-66B7C24DC7A5}" type="slidenum">
              <a:rPr b="0" lang="en-US" sz="900" spc="-1" strike="noStrike">
                <a:solidFill>
                  <a:srgbClr val="4590b8"/>
                </a:solidFill>
                <a:latin typeface="Gill Sans MT"/>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 Id="rId3"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Relationship Id="rId7"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hyperlink" Target="https://www.crowdstrike.com/cybersecurity-101/malware/" TargetMode="External"/><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winitor.com/" TargetMode="External"/><Relationship Id="rId3"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virtualbox.org/" TargetMode="External"/><Relationship Id="rId2" Type="http://schemas.openxmlformats.org/officeDocument/2006/relationships/hyperlink" Target="https://www.vmware.com/products/desktop-hypervisor.html" TargetMode="External"/><Relationship Id="rId3" Type="http://schemas.openxmlformats.org/officeDocument/2006/relationships/hyperlink" Target="https://docs.microsoft.com/en-us/virtualization/hyper-v-on-windows/about/" TargetMode="External"/><Relationship Id="rId4" Type="http://schemas.openxmlformats.org/officeDocument/2006/relationships/hyperlink" Target="https://docs.microsoft.com/en-us/sysinternals/downloads/procmon" TargetMode="External"/><Relationship Id="rId5" Type="http://schemas.openxmlformats.org/officeDocument/2006/relationships/hyperlink" Target="https://www.procdot.com/" TargetMode="External"/><Relationship Id="rId6" Type="http://schemas.openxmlformats.org/officeDocument/2006/relationships/hyperlink" Target="https://docs.microsoft.com/en-us/sysinternals/downloads/process-explorer" TargetMode="External"/><Relationship Id="rId7" Type="http://schemas.openxmlformats.org/officeDocument/2006/relationships/hyperlink" Target="https://processhacker.sourceforge.io/" TargetMode="External"/><Relationship Id="rId8" Type="http://schemas.openxmlformats.org/officeDocument/2006/relationships/hyperlink" Target="https://www.wireshark.org/" TargetMode="External"/><Relationship Id="rId9" Type="http://schemas.openxmlformats.org/officeDocument/2006/relationships/hyperlink" Target="https://sourceforge.net/projects/regshot/" TargetMode="External"/><Relationship Id="rId10" Type="http://schemas.openxmlformats.org/officeDocument/2006/relationships/hyperlink" Target="https://x64dbg.com/" TargetMode="External"/><Relationship Id="rId11" Type="http://schemas.openxmlformats.org/officeDocument/2006/relationships/hyperlink" Target="https://ghidra-sre.org/" TargetMode="External"/><Relationship Id="rId12" Type="http://schemas.openxmlformats.org/officeDocument/2006/relationships/hyperlink" Target="https://github.com/NtQuery/Scylla" TargetMode="External"/><Relationship Id="rId13" Type="http://schemas.openxmlformats.org/officeDocument/2006/relationships/hyperlink" Target="http://low-priority.appspot.com/ollydumpex/" TargetMode="External"/><Relationship Id="rId14" Type="http://schemas.openxmlformats.org/officeDocument/2006/relationships/hyperlink" Target="https://any.run/" TargetMode="External"/><Relationship Id="rId15" Type="http://schemas.openxmlformats.org/officeDocument/2006/relationships/hyperlink" Target="https://analyze.intezer.com/" TargetMode="External"/><Relationship Id="rId16" Type="http://schemas.openxmlformats.org/officeDocument/2006/relationships/hyperlink" Target="https://analyze.intezer.com/" TargetMode="External"/><Relationship Id="rId17" Type="http://schemas.openxmlformats.org/officeDocument/2006/relationships/hyperlink" Target="https://www.hybrid-analysis.com/" TargetMode="External"/><Relationship Id="rId18" Type="http://schemas.openxmlformats.org/officeDocument/2006/relationships/hyperlink" Target="https://app.threatconnect.com/" TargetMode="External"/><Relationship Id="rId19"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Rectangle 14"/>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43" name="Picture 6" descr="Digital Connections"/>
          <p:cNvPicPr/>
          <p:nvPr/>
        </p:nvPicPr>
        <p:blipFill>
          <a:blip r:embed="rId1"/>
          <a:srcRect l="13264" t="9092" r="3501" b="0"/>
          <a:stretch/>
        </p:blipFill>
        <p:spPr>
          <a:xfrm>
            <a:off x="0" y="0"/>
            <a:ext cx="12191760" cy="6857640"/>
          </a:xfrm>
          <a:prstGeom prst="rect">
            <a:avLst/>
          </a:prstGeom>
          <a:ln w="0">
            <a:noFill/>
          </a:ln>
        </p:spPr>
      </p:pic>
      <p:grpSp>
        <p:nvGrpSpPr>
          <p:cNvPr id="144" name="Group 16"/>
          <p:cNvGrpSpPr/>
          <p:nvPr/>
        </p:nvGrpSpPr>
        <p:grpSpPr>
          <a:xfrm>
            <a:off x="446400" y="453600"/>
            <a:ext cx="11298600" cy="98280"/>
            <a:chOff x="446400" y="453600"/>
            <a:chExt cx="11298600" cy="98280"/>
          </a:xfrm>
        </p:grpSpPr>
        <p:sp>
          <p:nvSpPr>
            <p:cNvPr id="145" name="Rectangle 17"/>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46" name="Rectangle 18"/>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47" name="Rectangle 19"/>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grpSp>
      <p:sp>
        <p:nvSpPr>
          <p:cNvPr id="148" name="Rectangle 21"/>
          <p:cNvSpPr/>
          <p:nvPr/>
        </p:nvSpPr>
        <p:spPr>
          <a:xfrm>
            <a:off x="448560" y="4428000"/>
            <a:ext cx="11260440" cy="1962000"/>
          </a:xfrm>
          <a:prstGeom prst="rect">
            <a:avLst/>
          </a:prstGeom>
          <a:solidFill>
            <a:schemeClr val="accent1">
              <a:alpha val="97000"/>
            </a:schemeClr>
          </a:solidFill>
          <a:ln w="6350">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49" name="Title 1"/>
          <p:cNvSpPr txBox="1"/>
          <p:nvPr/>
        </p:nvSpPr>
        <p:spPr>
          <a:xfrm>
            <a:off x="581040" y="4572000"/>
            <a:ext cx="10993320" cy="894960"/>
          </a:xfrm>
          <a:prstGeom prst="rect">
            <a:avLst/>
          </a:prstGeom>
          <a:noFill/>
          <a:ln w="0">
            <a:noFill/>
          </a:ln>
        </p:spPr>
        <p:txBody>
          <a:bodyPr anchor="b">
            <a:noAutofit/>
          </a:bodyPr>
          <a:p>
            <a:pPr>
              <a:lnSpc>
                <a:spcPct val="100000"/>
              </a:lnSpc>
            </a:pPr>
            <a:r>
              <a:rPr b="0" lang="en-IN" sz="3600" spc="-1" strike="noStrike" cap="all">
                <a:solidFill>
                  <a:srgbClr val="ffffff"/>
                </a:solidFill>
                <a:latin typeface="Gill Sans MT"/>
              </a:rPr>
              <a:t>Malware Analysis </a:t>
            </a:r>
            <a:endParaRPr b="0" lang="en-US" sz="3600" spc="-1" strike="noStrike">
              <a:solidFill>
                <a:srgbClr val="000000"/>
              </a:solidFill>
              <a:latin typeface="Gill Sans MT"/>
            </a:endParaRPr>
          </a:p>
        </p:txBody>
      </p:sp>
      <p:sp>
        <p:nvSpPr>
          <p:cNvPr id="150" name="Subtitle 2"/>
          <p:cNvSpPr txBox="1"/>
          <p:nvPr/>
        </p:nvSpPr>
        <p:spPr>
          <a:xfrm>
            <a:off x="581040" y="5467320"/>
            <a:ext cx="10993320" cy="484560"/>
          </a:xfrm>
          <a:prstGeom prst="rect">
            <a:avLst/>
          </a:prstGeom>
          <a:noFill/>
          <a:ln w="0">
            <a:noFill/>
          </a:ln>
        </p:spPr>
        <p:txBody>
          <a:bodyPr>
            <a:normAutofit/>
          </a:bodyPr>
          <a:p>
            <a:pPr>
              <a:lnSpc>
                <a:spcPct val="100000"/>
              </a:lnSpc>
              <a:spcBef>
                <a:spcPts val="320"/>
              </a:spcBef>
              <a:spcAft>
                <a:spcPts val="601"/>
              </a:spcAft>
              <a:tabLst>
                <a:tab algn="l" pos="0"/>
              </a:tabLst>
            </a:pPr>
            <a:r>
              <a:rPr b="0" lang="en-US" sz="1600" spc="-1" strike="noStrike" cap="all">
                <a:solidFill>
                  <a:srgbClr val="4590b8"/>
                </a:solidFill>
                <a:latin typeface="Gill Sans MT"/>
              </a:rPr>
              <a:t>UNIT – I Introduction to Malware and Basic Malware Analysis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itle 1"/>
          <p:cNvSpPr txBox="1"/>
          <p:nvPr/>
        </p:nvSpPr>
        <p:spPr>
          <a:xfrm>
            <a:off x="581040" y="702000"/>
            <a:ext cx="11029320" cy="1013400"/>
          </a:xfrm>
          <a:prstGeom prst="rect">
            <a:avLst/>
          </a:prstGeom>
          <a:noFill/>
          <a:ln w="0">
            <a:noFill/>
          </a:ln>
        </p:spPr>
        <p:txBody>
          <a:bodyPr anchor="b">
            <a:noAutofit/>
          </a:bodyPr>
          <a:p>
            <a:pPr>
              <a:lnSpc>
                <a:spcPct val="100000"/>
              </a:lnSpc>
            </a:pPr>
            <a:r>
              <a:rPr b="0" lang="en-IN" sz="2800" spc="-1" strike="noStrike" cap="all">
                <a:solidFill>
                  <a:srgbClr val="ffffff"/>
                </a:solidFill>
                <a:latin typeface="Gill Sans MT"/>
              </a:rPr>
              <a:t>Yet Another </a:t>
            </a:r>
            <a:r>
              <a:rPr b="1" lang="en-IN" sz="2800" spc="-1" strike="noStrike" cap="all">
                <a:solidFill>
                  <a:srgbClr val="ffffff"/>
                </a:solidFill>
                <a:latin typeface="Gill Sans MT"/>
              </a:rPr>
              <a:t>Recursive/Ridiculous</a:t>
            </a:r>
            <a:r>
              <a:rPr b="0" lang="en-IN" sz="2800" spc="-1" strike="noStrike" cap="all">
                <a:solidFill>
                  <a:srgbClr val="ffffff"/>
                </a:solidFill>
                <a:latin typeface="Gill Sans MT"/>
              </a:rPr>
              <a:t> Acronym (YARA) </a:t>
            </a:r>
            <a:br/>
            <a:endParaRPr b="0" lang="en-US" sz="2800" spc="-1" strike="noStrike">
              <a:solidFill>
                <a:srgbClr val="000000"/>
              </a:solidFill>
              <a:latin typeface="Gill Sans MT"/>
            </a:endParaRPr>
          </a:p>
        </p:txBody>
      </p:sp>
      <p:pic>
        <p:nvPicPr>
          <p:cNvPr id="176" name="Picture 3" descr=""/>
          <p:cNvPicPr/>
          <p:nvPr/>
        </p:nvPicPr>
        <p:blipFill>
          <a:blip r:embed="rId1"/>
          <a:stretch/>
        </p:blipFill>
        <p:spPr>
          <a:xfrm>
            <a:off x="581040" y="1847160"/>
            <a:ext cx="11029320" cy="45604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itle 1"/>
          <p:cNvSpPr txBox="1"/>
          <p:nvPr/>
        </p:nvSpPr>
        <p:spPr>
          <a:xfrm>
            <a:off x="581040" y="702000"/>
            <a:ext cx="11029320" cy="1013400"/>
          </a:xfrm>
          <a:prstGeom prst="rect">
            <a:avLst/>
          </a:prstGeom>
          <a:noFill/>
          <a:ln w="0">
            <a:noFill/>
          </a:ln>
        </p:spPr>
        <p:txBody>
          <a:bodyPr anchor="b">
            <a:noAutofit/>
          </a:bodyPr>
          <a:p>
            <a:pPr>
              <a:lnSpc>
                <a:spcPct val="100000"/>
              </a:lnSpc>
            </a:pPr>
            <a:r>
              <a:rPr b="0" lang="en-IN" sz="2800" spc="-1" strike="noStrike" cap="all">
                <a:solidFill>
                  <a:srgbClr val="ffffff"/>
                </a:solidFill>
                <a:latin typeface="Gill Sans MT"/>
              </a:rPr>
              <a:t>Dynamic Analysis:</a:t>
            </a:r>
            <a:endParaRPr b="0" lang="en-US" sz="2800" spc="-1" strike="noStrike">
              <a:solidFill>
                <a:srgbClr val="000000"/>
              </a:solidFill>
              <a:latin typeface="Gill Sans MT"/>
            </a:endParaRPr>
          </a:p>
        </p:txBody>
      </p:sp>
      <p:sp>
        <p:nvSpPr>
          <p:cNvPr id="178" name="Content Placeholder 2"/>
          <p:cNvSpPr txBox="1"/>
          <p:nvPr/>
        </p:nvSpPr>
        <p:spPr>
          <a:xfrm>
            <a:off x="581040" y="2180520"/>
            <a:ext cx="4886280" cy="3678120"/>
          </a:xfrm>
          <a:prstGeom prst="rect">
            <a:avLst/>
          </a:prstGeom>
          <a:noFill/>
          <a:ln w="0">
            <a:noFill/>
          </a:ln>
        </p:spPr>
        <p:txBody>
          <a:bodyPr anchor="ctr">
            <a:normAutofit fontScale="80000"/>
          </a:bodyPr>
          <a:p>
            <a:pPr marL="306000" indent="-305640" algn="just">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Dynamic analysis involves running the malware sample and observing its behavior on the system in order to remove the infection or stop it from spreading into other systems. The system is setup in a closed, isolated virtual environment so that the malware sample can be studied thoroughly without the risk of damage to your system.</a:t>
            </a:r>
            <a:br/>
            <a:r>
              <a:rPr b="0" lang="en-IN" sz="1800" spc="-1" strike="noStrike">
                <a:solidFill>
                  <a:srgbClr val="3d3d3d"/>
                </a:solidFill>
                <a:latin typeface="Gill Sans MT"/>
              </a:rPr>
              <a:t> </a:t>
            </a:r>
            <a:endParaRPr b="0" lang="en-US" sz="1800" spc="-1" strike="noStrike">
              <a:solidFill>
                <a:srgbClr val="3d3d3d"/>
              </a:solidFill>
              <a:latin typeface="Gill Sans MT"/>
            </a:endParaRPr>
          </a:p>
          <a:p>
            <a:pPr marL="306000" indent="-305640" algn="just">
              <a:lnSpc>
                <a:spcPct val="100000"/>
              </a:lnSpc>
              <a:spcBef>
                <a:spcPts val="360"/>
              </a:spcBef>
              <a:spcAft>
                <a:spcPts val="601"/>
              </a:spcAft>
              <a:buClr>
                <a:srgbClr val="4590b8"/>
              </a:buClr>
              <a:buSzPct val="92000"/>
              <a:buFont typeface="Wingdings 2" charset="2"/>
              <a:buChar char=""/>
            </a:pPr>
            <a:r>
              <a:rPr b="0" lang="en-IN" sz="1800" spc="-1" strike="noStrike">
                <a:solidFill>
                  <a:srgbClr val="3d3d3d"/>
                </a:solidFill>
                <a:latin typeface="Gill Sans MT"/>
              </a:rPr>
              <a:t>Sandboxes, Running and Monitoring a Malware, Process Monitor, Process Explorer, RegShot, Faking a network, Using Wireshark for Packet Analysis.</a:t>
            </a:r>
            <a:endParaRPr b="0" lang="en-US" sz="1800" spc="-1" strike="noStrike">
              <a:solidFill>
                <a:srgbClr val="3d3d3d"/>
              </a:solidFill>
              <a:latin typeface="Gill Sans MT"/>
            </a:endParaRPr>
          </a:p>
        </p:txBody>
      </p:sp>
      <p:pic>
        <p:nvPicPr>
          <p:cNvPr id="179" name="Picture 3" descr=""/>
          <p:cNvPicPr/>
          <p:nvPr/>
        </p:nvPicPr>
        <p:blipFill>
          <a:blip r:embed="rId1"/>
          <a:srcRect l="8904" t="2495" r="9416" b="9360"/>
          <a:stretch/>
        </p:blipFill>
        <p:spPr>
          <a:xfrm>
            <a:off x="6761160" y="1779840"/>
            <a:ext cx="4406400" cy="44791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itle 1"/>
          <p:cNvSpPr txBox="1"/>
          <p:nvPr/>
        </p:nvSpPr>
        <p:spPr>
          <a:xfrm>
            <a:off x="581040" y="702000"/>
            <a:ext cx="11029320" cy="1013400"/>
          </a:xfrm>
          <a:prstGeom prst="rect">
            <a:avLst/>
          </a:prstGeom>
          <a:noFill/>
          <a:ln w="0">
            <a:noFill/>
          </a:ln>
        </p:spPr>
        <p:txBody>
          <a:bodyPr anchor="b">
            <a:noAutofit/>
          </a:bodyPr>
          <a:p>
            <a:pPr>
              <a:lnSpc>
                <a:spcPct val="100000"/>
              </a:lnSpc>
            </a:pPr>
            <a:r>
              <a:rPr b="0" lang="en-IN" sz="2800" spc="-1" strike="noStrike" cap="all">
                <a:solidFill>
                  <a:srgbClr val="ffffff"/>
                </a:solidFill>
                <a:latin typeface="Gill Sans MT"/>
              </a:rPr>
              <a:t>Tools use for (dynamic)</a:t>
            </a:r>
            <a:endParaRPr b="0" lang="en-US" sz="2800" spc="-1" strike="noStrike">
              <a:solidFill>
                <a:srgbClr val="000000"/>
              </a:solidFill>
              <a:latin typeface="Gill Sans MT"/>
            </a:endParaRPr>
          </a:p>
        </p:txBody>
      </p:sp>
      <p:sp>
        <p:nvSpPr>
          <p:cNvPr id="181" name="Content Placeholder 2"/>
          <p:cNvSpPr txBox="1"/>
          <p:nvPr/>
        </p:nvSpPr>
        <p:spPr>
          <a:xfrm>
            <a:off x="581040" y="2180520"/>
            <a:ext cx="11029320" cy="4498560"/>
          </a:xfrm>
          <a:prstGeom prst="rect">
            <a:avLst/>
          </a:prstGeom>
          <a:noFill/>
          <a:ln w="0">
            <a:noFill/>
          </a:ln>
        </p:spPr>
        <p:txBody>
          <a:bodyPr anchor="ctr">
            <a:normAutofit/>
          </a:bodyPr>
          <a:p>
            <a:pPr marL="306000" indent="-305640" algn="just">
              <a:lnSpc>
                <a:spcPct val="100000"/>
              </a:lnSpc>
              <a:spcBef>
                <a:spcPts val="320"/>
              </a:spcBef>
              <a:spcAft>
                <a:spcPts val="601"/>
              </a:spcAft>
              <a:buClr>
                <a:srgbClr val="4590b8"/>
              </a:buClr>
              <a:buSzPct val="92000"/>
              <a:buFont typeface="Wingdings 2" charset="2"/>
              <a:buChar char=""/>
            </a:pPr>
            <a:r>
              <a:rPr b="0" lang="en-IN" sz="1600" spc="-1" strike="noStrike">
                <a:solidFill>
                  <a:srgbClr val="3d3d3d"/>
                </a:solidFill>
                <a:latin typeface="Cambria"/>
                <a:ea typeface="Cambria"/>
              </a:rPr>
              <a:t>Sandboxes</a:t>
            </a:r>
            <a:endParaRPr b="0" lang="en-US" sz="1600" spc="-1" strike="noStrike">
              <a:solidFill>
                <a:srgbClr val="3d3d3d"/>
              </a:solidFill>
              <a:latin typeface="Gill Sans MT"/>
            </a:endParaRPr>
          </a:p>
          <a:p>
            <a:pPr marL="306000" indent="-305640" algn="just">
              <a:lnSpc>
                <a:spcPct val="100000"/>
              </a:lnSpc>
              <a:spcBef>
                <a:spcPts val="281"/>
              </a:spcBef>
              <a:spcAft>
                <a:spcPts val="601"/>
              </a:spcAft>
              <a:buClr>
                <a:srgbClr val="4590b8"/>
              </a:buClr>
              <a:buSzPct val="92000"/>
              <a:buFont typeface="Wingdings 2" charset="2"/>
              <a:buChar char=""/>
            </a:pPr>
            <a:r>
              <a:rPr b="0" lang="en-IN" sz="1400" spc="-1" strike="noStrike">
                <a:solidFill>
                  <a:srgbClr val="3d3d3d"/>
                </a:solidFill>
                <a:latin typeface="Cambria"/>
                <a:ea typeface="Cambria"/>
              </a:rPr>
              <a:t>Process Monitor:</a:t>
            </a:r>
            <a:r>
              <a:rPr b="0" lang="en-US" sz="1400" spc="-1" strike="noStrike">
                <a:solidFill>
                  <a:srgbClr val="3d3d3d"/>
                </a:solidFill>
                <a:latin typeface="Cambria"/>
                <a:ea typeface="Cambria"/>
              </a:rPr>
              <a:t>Procmon, or Process Monitor, is a free tool developed by Windows SysInternals and is used to monitor the Windows filesystem, registry and process activity real-time. The tool is a combination of 2 legacy tools; FileMon and RegMon. Procmon has some great features added on top of FileMon and Procmon like non-destructive filtering of data and boottime logging.</a:t>
            </a:r>
            <a:endParaRPr b="0" lang="en-US" sz="1400" spc="-1" strike="noStrike">
              <a:solidFill>
                <a:srgbClr val="3d3d3d"/>
              </a:solidFill>
              <a:latin typeface="Gill Sans MT"/>
            </a:endParaRPr>
          </a:p>
          <a:p>
            <a:pPr marL="306000" indent="-305640" algn="just">
              <a:lnSpc>
                <a:spcPct val="100000"/>
              </a:lnSpc>
              <a:spcBef>
                <a:spcPts val="281"/>
              </a:spcBef>
              <a:spcAft>
                <a:spcPts val="601"/>
              </a:spcAft>
              <a:buClr>
                <a:srgbClr val="4590b8"/>
              </a:buClr>
              <a:buSzPct val="92000"/>
              <a:buFont typeface="Wingdings 2" charset="2"/>
              <a:buChar char=""/>
            </a:pPr>
            <a:r>
              <a:rPr b="0" lang="en-IN" sz="1400" spc="-1" strike="noStrike">
                <a:solidFill>
                  <a:srgbClr val="3d3d3d"/>
                </a:solidFill>
                <a:latin typeface="Cambria"/>
                <a:ea typeface="Cambria"/>
              </a:rPr>
              <a:t>Process Explorer:</a:t>
            </a:r>
            <a:r>
              <a:rPr b="0" lang="en-US" sz="1400" spc="-1" strike="noStrike">
                <a:solidFill>
                  <a:srgbClr val="3d3d3d"/>
                </a:solidFill>
                <a:latin typeface="Cambria"/>
                <a:ea typeface="Cambria"/>
              </a:rPr>
              <a:t>Process Explorer is also a free tool available from Microsoft which should be running when performing Dynamic Malware Analysis. Process Explorer is used to monitor the running processes and shows you which handles and DLL’s are running and loaded for each process.</a:t>
            </a:r>
            <a:endParaRPr b="0" lang="en-US" sz="1400" spc="-1" strike="noStrike">
              <a:solidFill>
                <a:srgbClr val="3d3d3d"/>
              </a:solidFill>
              <a:latin typeface="Gill Sans MT"/>
            </a:endParaRPr>
          </a:p>
          <a:p>
            <a:pPr marL="306000" indent="-305640" algn="just">
              <a:lnSpc>
                <a:spcPct val="100000"/>
              </a:lnSpc>
              <a:spcBef>
                <a:spcPts val="281"/>
              </a:spcBef>
              <a:spcAft>
                <a:spcPts val="601"/>
              </a:spcAft>
              <a:buClr>
                <a:srgbClr val="4590b8"/>
              </a:buClr>
              <a:buSzPct val="92000"/>
              <a:buFont typeface="Wingdings 2" charset="2"/>
              <a:buChar char=""/>
            </a:pPr>
            <a:r>
              <a:rPr b="0" lang="en-IN" sz="1400" spc="-1" strike="noStrike">
                <a:solidFill>
                  <a:srgbClr val="3d3d3d"/>
                </a:solidFill>
                <a:latin typeface="Cambria"/>
                <a:ea typeface="Cambria"/>
              </a:rPr>
              <a:t>RegShot: </a:t>
            </a:r>
            <a:r>
              <a:rPr b="0" lang="en-US" sz="1400" spc="-1" strike="noStrike">
                <a:solidFill>
                  <a:srgbClr val="3d3d3d"/>
                </a:solidFill>
                <a:latin typeface="Cambria"/>
                <a:ea typeface="Cambria"/>
              </a:rPr>
              <a:t>Regshot is a great open source utility to monitor your registry for changes by taking a snapshot which can be compared to the current state of your registry. This allows you to see the changes made to your registry after the malware has been executed on your system</a:t>
            </a:r>
            <a:endParaRPr b="0" lang="en-US" sz="1400" spc="-1" strike="noStrike">
              <a:solidFill>
                <a:srgbClr val="3d3d3d"/>
              </a:solidFill>
              <a:latin typeface="Gill Sans MT"/>
            </a:endParaRPr>
          </a:p>
          <a:p>
            <a:pPr marL="306000" indent="-305640" algn="just">
              <a:lnSpc>
                <a:spcPct val="100000"/>
              </a:lnSpc>
              <a:spcBef>
                <a:spcPts val="281"/>
              </a:spcBef>
              <a:spcAft>
                <a:spcPts val="601"/>
              </a:spcAft>
              <a:buClr>
                <a:srgbClr val="4590b8"/>
              </a:buClr>
              <a:buSzPct val="92000"/>
              <a:buFont typeface="Wingdings 2" charset="2"/>
              <a:buChar char=""/>
            </a:pPr>
            <a:r>
              <a:rPr b="0" lang="en-IN" sz="1400" spc="-1" strike="noStrike">
                <a:solidFill>
                  <a:srgbClr val="3d3d3d"/>
                </a:solidFill>
                <a:latin typeface="Cambria"/>
                <a:ea typeface="Cambria"/>
              </a:rPr>
              <a:t>Wireshark:</a:t>
            </a:r>
            <a:r>
              <a:rPr b="0" lang="en-US" sz="1400" spc="-1" strike="noStrike">
                <a:solidFill>
                  <a:srgbClr val="3d3d3d"/>
                </a:solidFill>
                <a:latin typeface="Cambria"/>
                <a:ea typeface="Cambria"/>
              </a:rPr>
              <a:t>Wireshark is one of the best network protocol analyser tools available, if not the best. If you didn’t know Wireshark you probably wouldn’t be reading this article about Dynamic Malware Analysis. Wireshark is used to analyse a network to the greatest detail to see what is currently happening and capture packets to files. </a:t>
            </a:r>
            <a:endParaRPr b="0" lang="en-US" sz="14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Rectangle 9"/>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3" name="Rectangle 11"/>
          <p:cNvSpPr/>
          <p:nvPr/>
        </p:nvSpPr>
        <p:spPr>
          <a:xfrm>
            <a:off x="8042040" y="723960"/>
            <a:ext cx="3702960" cy="56664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grpSp>
        <p:nvGrpSpPr>
          <p:cNvPr id="184" name="Group 13"/>
          <p:cNvGrpSpPr/>
          <p:nvPr/>
        </p:nvGrpSpPr>
        <p:grpSpPr>
          <a:xfrm>
            <a:off x="446400" y="453600"/>
            <a:ext cx="11298600" cy="98280"/>
            <a:chOff x="446400" y="453600"/>
            <a:chExt cx="11298600" cy="98280"/>
          </a:xfrm>
        </p:grpSpPr>
        <p:sp>
          <p:nvSpPr>
            <p:cNvPr id="185" name="Rectangle 14"/>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6" name="Rectangle 15"/>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7" name="Rectangle 16"/>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grpSp>
      <p:sp>
        <p:nvSpPr>
          <p:cNvPr id="188" name="Title 1"/>
          <p:cNvSpPr txBox="1"/>
          <p:nvPr/>
        </p:nvSpPr>
        <p:spPr>
          <a:xfrm>
            <a:off x="8296200" y="1419120"/>
            <a:ext cx="3081240" cy="1746360"/>
          </a:xfrm>
          <a:prstGeom prst="rect">
            <a:avLst/>
          </a:prstGeom>
          <a:noFill/>
          <a:ln w="0">
            <a:noFill/>
          </a:ln>
        </p:spPr>
        <p:txBody>
          <a:bodyPr anchor="b">
            <a:normAutofit/>
          </a:bodyPr>
          <a:p>
            <a:pPr>
              <a:lnSpc>
                <a:spcPct val="100000"/>
              </a:lnSpc>
            </a:pPr>
            <a:r>
              <a:rPr b="0" lang="en-US" sz="3600" spc="-1" strike="noStrike" cap="all">
                <a:solidFill>
                  <a:srgbClr val="ffffff"/>
                </a:solidFill>
                <a:latin typeface="Gill Sans MT"/>
              </a:rPr>
              <a:t>Thank You</a:t>
            </a:r>
            <a:endParaRPr b="0" lang="en-US" sz="3600" spc="-1" strike="noStrike">
              <a:solidFill>
                <a:srgbClr val="000000"/>
              </a:solidFill>
              <a:latin typeface="Gill Sans MT"/>
            </a:endParaRPr>
          </a:p>
        </p:txBody>
      </p:sp>
      <p:sp>
        <p:nvSpPr>
          <p:cNvPr id="189" name="Subtitle 2"/>
          <p:cNvSpPr txBox="1"/>
          <p:nvPr/>
        </p:nvSpPr>
        <p:spPr>
          <a:xfrm>
            <a:off x="8296200" y="3504960"/>
            <a:ext cx="3081240" cy="2628720"/>
          </a:xfrm>
          <a:prstGeom prst="rect">
            <a:avLst/>
          </a:prstGeom>
          <a:noFill/>
          <a:ln w="0">
            <a:noFill/>
          </a:ln>
        </p:spPr>
        <p:txBody>
          <a:bodyPr>
            <a:normAutofit/>
          </a:bodyPr>
          <a:p>
            <a:pPr>
              <a:lnSpc>
                <a:spcPct val="100000"/>
              </a:lnSpc>
              <a:spcBef>
                <a:spcPts val="320"/>
              </a:spcBef>
              <a:spcAft>
                <a:spcPts val="601"/>
              </a:spcAft>
              <a:tabLst>
                <a:tab algn="l" pos="0"/>
              </a:tabLst>
            </a:pPr>
            <a:endParaRPr b="0" lang="en-IN" sz="3200" spc="-1" strike="noStrike">
              <a:latin typeface="Arial"/>
            </a:endParaRPr>
          </a:p>
          <a:p>
            <a:pPr>
              <a:lnSpc>
                <a:spcPct val="100000"/>
              </a:lnSpc>
              <a:spcBef>
                <a:spcPts val="320"/>
              </a:spcBef>
              <a:spcAft>
                <a:spcPts val="601"/>
              </a:spcAft>
              <a:tabLst>
                <a:tab algn="l" pos="0"/>
              </a:tabLst>
            </a:pPr>
            <a:endParaRPr b="0" lang="en-IN" sz="3200" spc="-1" strike="noStrike">
              <a:latin typeface="Arial"/>
            </a:endParaRPr>
          </a:p>
        </p:txBody>
      </p:sp>
      <p:pic>
        <p:nvPicPr>
          <p:cNvPr id="190" name="Picture 4" descr="Digital Numbers"/>
          <p:cNvPicPr/>
          <p:nvPr/>
        </p:nvPicPr>
        <p:blipFill>
          <a:blip r:embed="rId1"/>
          <a:srcRect l="2189" t="0" r="9644" b="0"/>
          <a:stretch/>
        </p:blipFill>
        <p:spPr>
          <a:xfrm>
            <a:off x="446400" y="723960"/>
            <a:ext cx="7498080" cy="5676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Rectangle 28"/>
          <p:cNvSpPr/>
          <p:nvPr/>
        </p:nvSpPr>
        <p:spPr>
          <a:xfrm>
            <a:off x="0" y="536760"/>
            <a:ext cx="12191760" cy="6320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Rectangle 30"/>
          <p:cNvSpPr/>
          <p:nvPr/>
        </p:nvSpPr>
        <p:spPr>
          <a:xfrm>
            <a:off x="447840" y="5141880"/>
            <a:ext cx="11290680" cy="12585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53" name="Title 1"/>
          <p:cNvSpPr txBox="1"/>
          <p:nvPr/>
        </p:nvSpPr>
        <p:spPr>
          <a:xfrm>
            <a:off x="581040" y="5264640"/>
            <a:ext cx="11029320" cy="718560"/>
          </a:xfrm>
          <a:prstGeom prst="rect">
            <a:avLst/>
          </a:prstGeom>
          <a:noFill/>
          <a:ln w="0">
            <a:noFill/>
          </a:ln>
        </p:spPr>
        <p:txBody>
          <a:bodyPr anchor="b">
            <a:normAutofit/>
          </a:bodyPr>
          <a:p>
            <a:pPr>
              <a:lnSpc>
                <a:spcPct val="100000"/>
              </a:lnSpc>
            </a:pPr>
            <a:r>
              <a:rPr b="0" lang="en-US" sz="2800" spc="-1" strike="noStrike" cap="all">
                <a:solidFill>
                  <a:srgbClr val="fffeff"/>
                </a:solidFill>
                <a:latin typeface="Gill Sans MT"/>
              </a:rPr>
              <a:t>Tech Requirements</a:t>
            </a:r>
            <a:endParaRPr b="0" lang="en-US" sz="2800" spc="-1" strike="noStrike">
              <a:solidFill>
                <a:srgbClr val="000000"/>
              </a:solidFill>
              <a:latin typeface="Gill Sans MT"/>
            </a:endParaRPr>
          </a:p>
        </p:txBody>
      </p:sp>
      <p:graphicFrame>
        <p:nvGraphicFramePr>
          <p:cNvPr id="1" name="Diagram1"/>
          <p:cNvGraphicFramePr/>
          <p:nvPr>
            <p:extLst>
              <p:ext uri="{D42A27DB-BD31-4B8C-83A1-F6EECF244321}">
                <p14:modId xmlns:p14="http://schemas.microsoft.com/office/powerpoint/2010/main" val="1845731655"/>
              </p:ext>
            </p:extLst>
          </p:nvPr>
        </p:nvGraphicFramePr>
        <p:xfrm>
          <a:off x="642960" y="858600"/>
          <a:ext cx="10905840" cy="3960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itle 1"/>
          <p:cNvSpPr txBox="1"/>
          <p:nvPr/>
        </p:nvSpPr>
        <p:spPr>
          <a:xfrm>
            <a:off x="581040" y="729720"/>
            <a:ext cx="11029320" cy="987840"/>
          </a:xfrm>
          <a:prstGeom prst="rect">
            <a:avLst/>
          </a:prstGeom>
          <a:noFill/>
          <a:ln w="0">
            <a:noFill/>
          </a:ln>
        </p:spPr>
        <p:txBody>
          <a:bodyPr anchor="b">
            <a:noAutofit/>
          </a:bodyPr>
          <a:p>
            <a:pPr>
              <a:lnSpc>
                <a:spcPct val="100000"/>
              </a:lnSpc>
            </a:pPr>
            <a:r>
              <a:rPr b="0" lang="en-IN" sz="2800" spc="-1" strike="noStrike" cap="all">
                <a:solidFill>
                  <a:srgbClr val="ffffff"/>
                </a:solidFill>
                <a:latin typeface="Gill Sans MT"/>
              </a:rPr>
              <a:t>Malware Analysis</a:t>
            </a:r>
            <a:endParaRPr b="0" lang="en-US" sz="2800" spc="-1" strike="noStrike">
              <a:solidFill>
                <a:srgbClr val="000000"/>
              </a:solidFill>
              <a:latin typeface="Gill Sans MT"/>
            </a:endParaRPr>
          </a:p>
        </p:txBody>
      </p:sp>
      <p:sp>
        <p:nvSpPr>
          <p:cNvPr id="155" name="Content Placeholder 3"/>
          <p:cNvSpPr txBox="1"/>
          <p:nvPr/>
        </p:nvSpPr>
        <p:spPr>
          <a:xfrm>
            <a:off x="581040" y="2228040"/>
            <a:ext cx="11029320" cy="3632760"/>
          </a:xfrm>
          <a:prstGeom prst="rect">
            <a:avLst/>
          </a:prstGeom>
          <a:noFill/>
          <a:ln w="0">
            <a:noFill/>
          </a:ln>
        </p:spPr>
        <p:txBody>
          <a:bodyPr anchor="ctr">
            <a:noAutofit/>
          </a:bodyPr>
          <a:p>
            <a:pPr marL="306000" indent="-305640" algn="just">
              <a:lnSpc>
                <a:spcPct val="100000"/>
              </a:lnSpc>
              <a:spcBef>
                <a:spcPts val="360"/>
              </a:spcBef>
              <a:spcAft>
                <a:spcPts val="601"/>
              </a:spcAft>
              <a:buClr>
                <a:srgbClr val="4590b8"/>
              </a:buClr>
              <a:buSzPct val="92000"/>
              <a:buFont typeface="Wingdings 2" charset="2"/>
              <a:buChar char=""/>
            </a:pPr>
            <a:r>
              <a:rPr b="0" lang="en-US" sz="1800" spc="-1" strike="noStrike" u="sng">
                <a:solidFill>
                  <a:srgbClr val="828282"/>
                </a:solidFill>
                <a:uFillTx/>
                <a:latin typeface="Calibri"/>
                <a:hlinkClick r:id="rId1"/>
              </a:rPr>
              <a:t>Malware</a:t>
            </a:r>
            <a:r>
              <a:rPr b="0" lang="en-US" sz="1800" spc="-1" strike="noStrike">
                <a:solidFill>
                  <a:srgbClr val="3d3d3d"/>
                </a:solidFill>
                <a:latin typeface="Calibri"/>
              </a:rPr>
              <a:t> analysis is the process of understanding the behavior and purpose of a suspicious file or URL. The output of the analysis aids in the detection and mitigation of the potential threat.</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u="sng">
                <a:solidFill>
                  <a:srgbClr val="3d3d3d"/>
                </a:solidFill>
                <a:uFillTx/>
                <a:latin typeface="Calibri"/>
              </a:rPr>
              <a:t>There are a few key reasons to perform malware analysis:</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Arial"/>
              <a:buChar char="•"/>
            </a:pPr>
            <a:r>
              <a:rPr b="1" lang="en-US" sz="1800" spc="-1" strike="noStrike">
                <a:solidFill>
                  <a:srgbClr val="3d3d3d"/>
                </a:solidFill>
                <a:latin typeface="Calibri"/>
              </a:rPr>
              <a:t>Malware detection </a:t>
            </a:r>
            <a:r>
              <a:rPr b="0" lang="en-US" sz="1800" spc="-1" strike="noStrike">
                <a:solidFill>
                  <a:srgbClr val="3d3d3d"/>
                </a:solidFill>
                <a:latin typeface="Calibri"/>
              </a:rPr>
              <a:t>— To better protect your organization, you need to be able to identify compromising threats and vulnerabilities.</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Arial"/>
              <a:buChar char="•"/>
            </a:pPr>
            <a:r>
              <a:rPr b="1" lang="en-US" sz="1800" spc="-1" strike="noStrike">
                <a:solidFill>
                  <a:srgbClr val="3d3d3d"/>
                </a:solidFill>
                <a:latin typeface="Calibri"/>
              </a:rPr>
              <a:t>Threat response</a:t>
            </a:r>
            <a:r>
              <a:rPr b="0" lang="en-US" sz="1800" spc="-1" strike="noStrike">
                <a:solidFill>
                  <a:srgbClr val="3d3d3d"/>
                </a:solidFill>
                <a:latin typeface="Calibri"/>
              </a:rPr>
              <a:t> — To help you understand how these threats work so you can react accordingly to them.</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Arial"/>
              <a:buChar char="•"/>
            </a:pPr>
            <a:r>
              <a:rPr b="1" lang="en-US" sz="1800" spc="-1" strike="noStrike">
                <a:solidFill>
                  <a:srgbClr val="3d3d3d"/>
                </a:solidFill>
                <a:latin typeface="Calibri"/>
              </a:rPr>
              <a:t>Malware research</a:t>
            </a:r>
            <a:r>
              <a:rPr b="0" lang="en-US" sz="1800" spc="-1" strike="noStrike">
                <a:solidFill>
                  <a:srgbClr val="3d3d3d"/>
                </a:solidFill>
                <a:latin typeface="Calibri"/>
              </a:rPr>
              <a:t> — This can help you to better understand how specific types of malware work, where they originated, and what differentiates them.</a:t>
            </a:r>
            <a:endParaRPr b="0" lang="en-US" sz="1800" spc="-1" strike="noStrike">
              <a:solidFill>
                <a:srgbClr val="3d3d3d"/>
              </a:solidFill>
              <a:latin typeface="Gill Sans MT"/>
            </a:endParaRPr>
          </a:p>
          <a:p>
            <a:pPr algn="just">
              <a:lnSpc>
                <a:spcPct val="100000"/>
              </a:lnSpc>
              <a:spcBef>
                <a:spcPts val="360"/>
              </a:spcBef>
              <a:spcAft>
                <a:spcPts val="601"/>
              </a:spcAft>
            </a:pP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itle 1"/>
          <p:cNvSpPr txBox="1"/>
          <p:nvPr/>
        </p:nvSpPr>
        <p:spPr>
          <a:xfrm>
            <a:off x="581040" y="702000"/>
            <a:ext cx="11029320" cy="1013400"/>
          </a:xfrm>
          <a:prstGeom prst="rect">
            <a:avLst/>
          </a:prstGeom>
          <a:noFill/>
          <a:ln w="0">
            <a:noFill/>
          </a:ln>
        </p:spPr>
        <p:txBody>
          <a:bodyPr anchor="b">
            <a:noAutofit/>
          </a:bodyPr>
          <a:p>
            <a:endParaRPr b="0" lang="en-US" sz="1800" spc="-1" strike="noStrike">
              <a:solidFill>
                <a:srgbClr val="000000"/>
              </a:solidFill>
              <a:latin typeface="Gill Sans MT"/>
            </a:endParaRPr>
          </a:p>
        </p:txBody>
      </p:sp>
      <p:pic>
        <p:nvPicPr>
          <p:cNvPr id="157" name="Content Placeholder 4" descr=""/>
          <p:cNvPicPr/>
          <p:nvPr/>
        </p:nvPicPr>
        <p:blipFill>
          <a:blip r:embed="rId1"/>
          <a:stretch/>
        </p:blipFill>
        <p:spPr>
          <a:xfrm>
            <a:off x="970200" y="2181240"/>
            <a:ext cx="9634320" cy="41745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itle 1"/>
          <p:cNvSpPr txBox="1"/>
          <p:nvPr/>
        </p:nvSpPr>
        <p:spPr>
          <a:xfrm>
            <a:off x="581040" y="729720"/>
            <a:ext cx="11029320" cy="987840"/>
          </a:xfrm>
          <a:prstGeom prst="rect">
            <a:avLst/>
          </a:prstGeom>
          <a:noFill/>
          <a:ln w="0">
            <a:noFill/>
          </a:ln>
        </p:spPr>
        <p:txBody>
          <a:bodyPr anchor="b">
            <a:noAutofit/>
          </a:bodyPr>
          <a:p>
            <a:pPr>
              <a:lnSpc>
                <a:spcPct val="100000"/>
              </a:lnSpc>
            </a:pPr>
            <a:r>
              <a:rPr b="1" lang="en-US" sz="2800" spc="-1" strike="noStrike" cap="all">
                <a:solidFill>
                  <a:srgbClr val="ffffff"/>
                </a:solidFill>
                <a:latin typeface="Gill Sans MT"/>
              </a:rPr>
              <a:t>The Four Stages of Malware Analysis</a:t>
            </a:r>
            <a:br/>
            <a:endParaRPr b="0" lang="en-US" sz="2800" spc="-1" strike="noStrike">
              <a:solidFill>
                <a:srgbClr val="000000"/>
              </a:solidFill>
              <a:latin typeface="Gill Sans MT"/>
            </a:endParaRPr>
          </a:p>
        </p:txBody>
      </p:sp>
      <p:pic>
        <p:nvPicPr>
          <p:cNvPr id="159" name="Content Placeholder 6" descr=""/>
          <p:cNvPicPr/>
          <p:nvPr/>
        </p:nvPicPr>
        <p:blipFill>
          <a:blip r:embed="rId1"/>
          <a:stretch/>
        </p:blipFill>
        <p:spPr>
          <a:xfrm>
            <a:off x="7638480" y="2361240"/>
            <a:ext cx="4112280" cy="3633480"/>
          </a:xfrm>
          <a:prstGeom prst="rect">
            <a:avLst/>
          </a:prstGeom>
          <a:ln w="0">
            <a:noFill/>
          </a:ln>
        </p:spPr>
      </p:pic>
      <p:sp>
        <p:nvSpPr>
          <p:cNvPr id="160" name="TextBox 9"/>
          <p:cNvSpPr/>
          <p:nvPr/>
        </p:nvSpPr>
        <p:spPr>
          <a:xfrm>
            <a:off x="671760" y="2227320"/>
            <a:ext cx="6966360" cy="5417640"/>
          </a:xfrm>
          <a:prstGeom prst="rect">
            <a:avLst/>
          </a:prstGeom>
          <a:noFill/>
          <a:ln w="0">
            <a:noFill/>
          </a:ln>
        </p:spPr>
        <p:style>
          <a:lnRef idx="0"/>
          <a:fillRef idx="0"/>
          <a:effectRef idx="0"/>
          <a:fontRef idx="minor"/>
        </p:style>
        <p:txBody>
          <a:bodyPr lIns="90000" rIns="90000" tIns="45000" bIns="45000">
            <a:spAutoFit/>
          </a:bodyPr>
          <a:p>
            <a:pPr marL="343080" indent="-342720" algn="just">
              <a:lnSpc>
                <a:spcPct val="100000"/>
              </a:lnSpc>
              <a:buClr>
                <a:srgbClr val="000000"/>
              </a:buClr>
              <a:buFont typeface="Gill Sans MT"/>
              <a:buAutoNum type="arabicPeriod"/>
            </a:pPr>
            <a:r>
              <a:rPr b="1" lang="en-US" sz="1400" spc="-1" strike="noStrike">
                <a:solidFill>
                  <a:srgbClr val="000000"/>
                </a:solidFill>
                <a:latin typeface="Calibri"/>
              </a:rPr>
              <a:t>Stage One: Fully Automated Analysis :</a:t>
            </a:r>
            <a:r>
              <a:rPr b="0" lang="en-US" sz="1400" spc="-1" strike="noStrike">
                <a:solidFill>
                  <a:srgbClr val="000000"/>
                </a:solidFill>
                <a:latin typeface="Calibri"/>
              </a:rPr>
              <a:t>Automated malware analysis refers to relying on detection models formed by analyzing previously discovered malware samples in the wild. This is the most suited method to process malware at scale and quickly assess the repercussions of a sample on the network infrastructure.</a:t>
            </a:r>
            <a:endParaRPr b="0" lang="en-IN" sz="1400" spc="-1" strike="noStrike">
              <a:latin typeface="Arial"/>
            </a:endParaRPr>
          </a:p>
          <a:p>
            <a:pPr marL="343080" indent="-342720">
              <a:lnSpc>
                <a:spcPct val="100000"/>
              </a:lnSpc>
              <a:buClr>
                <a:srgbClr val="000000"/>
              </a:buClr>
              <a:buFont typeface="Gill Sans MT"/>
              <a:buAutoNum type="arabicPeriod"/>
            </a:pPr>
            <a:r>
              <a:rPr b="1" lang="en-US" sz="1400" spc="-1" strike="noStrike">
                <a:solidFill>
                  <a:srgbClr val="000000"/>
                </a:solidFill>
                <a:latin typeface="Gill Sans MT"/>
              </a:rPr>
              <a:t>Static Properties Analysis : </a:t>
            </a:r>
            <a:r>
              <a:rPr b="0" lang="en-US" sz="1400" spc="-1" strike="noStrike">
                <a:solidFill>
                  <a:srgbClr val="000000"/>
                </a:solidFill>
                <a:latin typeface="Gill Sans MT"/>
              </a:rPr>
              <a:t>Static properties analysis involves looking at a file’s metadata without executing the malware. This process is typically something you do within an isolated environment — such as a virtual machine — that’s disconnected from the internet. One of the free tools that you may find useful for this purpose is </a:t>
            </a:r>
            <a:r>
              <a:rPr b="0" lang="en-US" sz="1400" spc="-1" strike="noStrike" u="sng">
                <a:solidFill>
                  <a:srgbClr val="828282"/>
                </a:solidFill>
                <a:uFillTx/>
                <a:latin typeface="Gill Sans MT"/>
                <a:hlinkClick r:id="rId2"/>
              </a:rPr>
              <a:t>PeStudio</a:t>
            </a:r>
            <a:r>
              <a:rPr b="0" lang="en-US" sz="1400" spc="-1" strike="noStrike">
                <a:solidFill>
                  <a:srgbClr val="000000"/>
                </a:solidFill>
                <a:latin typeface="Gill Sans MT"/>
              </a:rPr>
              <a:t>.</a:t>
            </a:r>
            <a:endParaRPr b="0" lang="en-IN" sz="1400" spc="-1" strike="noStrike">
              <a:latin typeface="Arial"/>
            </a:endParaRPr>
          </a:p>
          <a:p>
            <a:pPr marL="343080" indent="-342720">
              <a:lnSpc>
                <a:spcPct val="100000"/>
              </a:lnSpc>
              <a:buClr>
                <a:srgbClr val="000000"/>
              </a:buClr>
              <a:buFont typeface="Gill Sans MT"/>
              <a:buAutoNum type="arabicPeriod"/>
            </a:pPr>
            <a:r>
              <a:rPr b="1" lang="en-US" sz="1400" spc="-1" strike="noStrike">
                <a:solidFill>
                  <a:srgbClr val="000000"/>
                </a:solidFill>
                <a:latin typeface="Gill Sans MT"/>
              </a:rPr>
              <a:t>Interactive Behavior Analysis: </a:t>
            </a:r>
            <a:r>
              <a:rPr b="0" lang="en-US" sz="1400" spc="-1" strike="noStrike">
                <a:solidFill>
                  <a:srgbClr val="000000"/>
                </a:solidFill>
                <a:latin typeface="Gill Sans MT"/>
              </a:rPr>
              <a:t>In the next phase, behavior analysis, the malware sample is executed in isolation as the analyst observes how it interacts with the system and the changes it makes. Often, a piece of malware might refuse to execute if it detects a virtual environment or might be designed to avoid execution without manual interaction</a:t>
            </a:r>
            <a:endParaRPr b="0" lang="en-IN" sz="1400" spc="-1" strike="noStrike">
              <a:latin typeface="Arial"/>
            </a:endParaRPr>
          </a:p>
          <a:p>
            <a:pPr marL="343080" indent="-342720">
              <a:lnSpc>
                <a:spcPct val="100000"/>
              </a:lnSpc>
              <a:buClr>
                <a:srgbClr val="000000"/>
              </a:buClr>
              <a:buFont typeface="Gill Sans MT"/>
              <a:buAutoNum type="arabicPeriod"/>
            </a:pPr>
            <a:r>
              <a:rPr b="1" lang="en-US" sz="1400" spc="-1" strike="noStrike">
                <a:solidFill>
                  <a:srgbClr val="000000"/>
                </a:solidFill>
                <a:latin typeface="Gill Sans MT"/>
              </a:rPr>
              <a:t>Manual Code Reversing: </a:t>
            </a:r>
            <a:r>
              <a:rPr b="0" lang="en-US" sz="1400" spc="-1" strike="noStrike">
                <a:solidFill>
                  <a:srgbClr val="000000"/>
                </a:solidFill>
                <a:latin typeface="Gill Sans MT"/>
              </a:rPr>
              <a:t>Reverse engineering the code of a sample malware can provide valuable insights. This process can:</a:t>
            </a:r>
            <a:endParaRPr b="0" lang="en-IN" sz="1400" spc="-1" strike="noStrike">
              <a:latin typeface="Arial"/>
            </a:endParaRPr>
          </a:p>
          <a:p>
            <a:pPr marL="343080" indent="-342720">
              <a:lnSpc>
                <a:spcPct val="100000"/>
              </a:lnSpc>
              <a:buClr>
                <a:srgbClr val="000000"/>
              </a:buClr>
              <a:buFont typeface="Arial"/>
              <a:buChar char="•"/>
            </a:pPr>
            <a:r>
              <a:rPr b="0" lang="en-US" sz="1400" spc="-1" strike="noStrike">
                <a:solidFill>
                  <a:srgbClr val="000000"/>
                </a:solidFill>
                <a:latin typeface="Gill Sans MT"/>
              </a:rPr>
              <a:t>Shed some light on the logic and algorithms the malware uses,</a:t>
            </a:r>
            <a:endParaRPr b="0" lang="en-IN" sz="1400" spc="-1" strike="noStrike">
              <a:latin typeface="Arial"/>
            </a:endParaRPr>
          </a:p>
          <a:p>
            <a:pPr marL="343080" indent="-342720">
              <a:lnSpc>
                <a:spcPct val="100000"/>
              </a:lnSpc>
              <a:buClr>
                <a:srgbClr val="000000"/>
              </a:buClr>
              <a:buFont typeface="Arial"/>
              <a:buChar char="•"/>
            </a:pPr>
            <a:r>
              <a:rPr b="0" lang="en-US" sz="1400" spc="-1" strike="noStrike">
                <a:solidFill>
                  <a:srgbClr val="000000"/>
                </a:solidFill>
                <a:latin typeface="Gill Sans MT"/>
              </a:rPr>
              <a:t>Expose hidden capabilities and exploitation techniques the malware uses, and</a:t>
            </a:r>
            <a:endParaRPr b="0" lang="en-IN" sz="1400" spc="-1" strike="noStrike">
              <a:latin typeface="Arial"/>
            </a:endParaRPr>
          </a:p>
          <a:p>
            <a:pPr marL="343080" indent="-342720">
              <a:lnSpc>
                <a:spcPct val="100000"/>
              </a:lnSpc>
              <a:buClr>
                <a:srgbClr val="000000"/>
              </a:buClr>
              <a:buFont typeface="Arial"/>
              <a:buChar char="•"/>
            </a:pPr>
            <a:r>
              <a:rPr b="0" lang="en-US" sz="1400" spc="-1" strike="noStrike">
                <a:solidFill>
                  <a:srgbClr val="000000"/>
                </a:solidFill>
                <a:latin typeface="Gill Sans MT"/>
              </a:rPr>
              <a:t>Provide insights about the communication protocol between the client and the server on the command and control side.</a:t>
            </a:r>
            <a:endParaRPr b="0" lang="en-IN" sz="1400" spc="-1" strike="noStrike">
              <a:latin typeface="Arial"/>
            </a:endParaRPr>
          </a:p>
          <a:p>
            <a:pPr>
              <a:lnSpc>
                <a:spcPct val="100000"/>
              </a:lnSpc>
            </a:pPr>
            <a:endParaRPr b="0" lang="en-IN" sz="1400" spc="-1" strike="noStrike">
              <a:latin typeface="Arial"/>
            </a:endParaRPr>
          </a:p>
          <a:p>
            <a:pPr algn="just">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Rectangle 1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62" name="Content Placeholder 4" descr="Digital Numbers"/>
          <p:cNvPicPr/>
          <p:nvPr/>
        </p:nvPicPr>
        <p:blipFill>
          <a:blip r:embed="rId1"/>
          <a:srcRect l="0" t="10681" r="9090" b="12712"/>
          <a:stretch/>
        </p:blipFill>
        <p:spPr>
          <a:xfrm>
            <a:off x="0" y="0"/>
            <a:ext cx="12191760" cy="6857640"/>
          </a:xfrm>
          <a:prstGeom prst="rect">
            <a:avLst/>
          </a:prstGeom>
          <a:ln w="0">
            <a:noFill/>
          </a:ln>
        </p:spPr>
      </p:pic>
      <p:grpSp>
        <p:nvGrpSpPr>
          <p:cNvPr id="163" name="Group 14"/>
          <p:cNvGrpSpPr/>
          <p:nvPr/>
        </p:nvGrpSpPr>
        <p:grpSpPr>
          <a:xfrm>
            <a:off x="438120" y="457200"/>
            <a:ext cx="7506720" cy="5934960"/>
            <a:chOff x="438120" y="457200"/>
            <a:chExt cx="7506720" cy="5934960"/>
          </a:xfrm>
        </p:grpSpPr>
        <p:sp>
          <p:nvSpPr>
            <p:cNvPr id="164" name="Rectangle 15"/>
            <p:cNvSpPr/>
            <p:nvPr/>
          </p:nvSpPr>
          <p:spPr>
            <a:xfrm>
              <a:off x="438120" y="618120"/>
              <a:ext cx="7503480" cy="5774040"/>
            </a:xfrm>
            <a:prstGeom prst="rect">
              <a:avLst/>
            </a:prstGeom>
            <a:solidFill>
              <a:schemeClr val="accent1">
                <a:alpha val="97000"/>
              </a:schemeClr>
            </a:solidFill>
            <a:ln w="6350">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65" name="Rectangle 16"/>
            <p:cNvSpPr/>
            <p:nvPr/>
          </p:nvSpPr>
          <p:spPr>
            <a:xfrm>
              <a:off x="43812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66" name="Rectangle 17"/>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grpSp>
      <p:sp>
        <p:nvSpPr>
          <p:cNvPr id="167" name="Title 1"/>
          <p:cNvSpPr txBox="1"/>
          <p:nvPr/>
        </p:nvSpPr>
        <p:spPr>
          <a:xfrm>
            <a:off x="874080" y="605880"/>
            <a:ext cx="10622520" cy="1121400"/>
          </a:xfrm>
          <a:prstGeom prst="rect">
            <a:avLst/>
          </a:prstGeom>
          <a:noFill/>
          <a:ln w="0">
            <a:noFill/>
          </a:ln>
        </p:spPr>
        <p:txBody>
          <a:bodyPr anchor="ctr">
            <a:normAutofit/>
          </a:bodyPr>
          <a:p>
            <a:pPr algn="ctr">
              <a:lnSpc>
                <a:spcPct val="100000"/>
              </a:lnSpc>
            </a:pPr>
            <a:r>
              <a:rPr b="0" lang="en-IN" sz="2800" spc="-1" strike="noStrike" cap="all">
                <a:solidFill>
                  <a:srgbClr val="ffffff"/>
                </a:solidFill>
                <a:latin typeface="Gill Sans MT"/>
              </a:rPr>
              <a:t>Introduction to different  malware analysis techniques</a:t>
            </a:r>
            <a:endParaRPr b="0" lang="en-US" sz="2800" spc="-1" strike="noStrike">
              <a:solidFill>
                <a:srgbClr val="000000"/>
              </a:solidFill>
              <a:latin typeface="Gill Sans MT"/>
            </a:endParaRPr>
          </a:p>
        </p:txBody>
      </p:sp>
      <p:pic>
        <p:nvPicPr>
          <p:cNvPr id="168" name="Content Placeholder 6" descr=""/>
          <p:cNvPicPr/>
          <p:nvPr/>
        </p:nvPicPr>
        <p:blipFill>
          <a:blip r:embed="rId2"/>
          <a:stretch/>
        </p:blipFill>
        <p:spPr>
          <a:xfrm>
            <a:off x="584280" y="1993680"/>
            <a:ext cx="11023200" cy="4420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itle 1"/>
          <p:cNvSpPr txBox="1"/>
          <p:nvPr/>
        </p:nvSpPr>
        <p:spPr>
          <a:xfrm>
            <a:off x="581040" y="702000"/>
            <a:ext cx="11029320" cy="1013400"/>
          </a:xfrm>
          <a:prstGeom prst="rect">
            <a:avLst/>
          </a:prstGeom>
          <a:noFill/>
          <a:ln w="0">
            <a:noFill/>
          </a:ln>
        </p:spPr>
        <p:txBody>
          <a:bodyPr anchor="b">
            <a:noAutofit/>
          </a:bodyPr>
          <a:p>
            <a:endParaRPr b="0" lang="en-US" sz="1800" spc="-1" strike="noStrike">
              <a:solidFill>
                <a:srgbClr val="000000"/>
              </a:solidFill>
              <a:latin typeface="Gill Sans MT"/>
            </a:endParaRPr>
          </a:p>
        </p:txBody>
      </p:sp>
      <p:sp>
        <p:nvSpPr>
          <p:cNvPr id="170" name="Content Placeholder 2"/>
          <p:cNvSpPr txBox="1"/>
          <p:nvPr/>
        </p:nvSpPr>
        <p:spPr>
          <a:xfrm>
            <a:off x="581040" y="2180520"/>
            <a:ext cx="11029320" cy="3678120"/>
          </a:xfrm>
          <a:prstGeom prst="rect">
            <a:avLst/>
          </a:prstGeom>
          <a:noFill/>
          <a:ln w="0">
            <a:noFill/>
          </a:ln>
        </p:spPr>
        <p:txBody>
          <a:bodyPr anchor="ctr">
            <a:normAutofit/>
          </a:bodyPr>
          <a:p>
            <a:pPr marL="306000" indent="-305640" algn="just">
              <a:lnSpc>
                <a:spcPct val="100000"/>
              </a:lnSpc>
              <a:spcBef>
                <a:spcPts val="360"/>
              </a:spcBef>
              <a:spcAft>
                <a:spcPts val="601"/>
              </a:spcAft>
              <a:buClr>
                <a:srgbClr val="4590b8"/>
              </a:buClr>
              <a:buSzPct val="92000"/>
              <a:buFont typeface="Wingdings 2" charset="2"/>
              <a:buChar char=""/>
            </a:pPr>
            <a:r>
              <a:rPr b="1" lang="en-US" sz="1800" spc="-1" strike="noStrike">
                <a:solidFill>
                  <a:srgbClr val="3d3d3d"/>
                </a:solidFill>
                <a:latin typeface="Gill Sans MT"/>
              </a:rPr>
              <a:t>Encoding</a:t>
            </a:r>
            <a:r>
              <a:rPr b="0" lang="en-US" sz="1800" spc="-1" strike="noStrike">
                <a:solidFill>
                  <a:srgbClr val="3d3d3d"/>
                </a:solidFill>
                <a:latin typeface="Gill Sans MT"/>
              </a:rPr>
              <a:t>: Is the process of transforming data( in our case plaintext) to another format that can be easily and safely used by a different system</a:t>
            </a:r>
            <a:endParaRPr b="0" lang="en-US" sz="1800" spc="-1" strike="noStrike">
              <a:solidFill>
                <a:srgbClr val="3d3d3d"/>
              </a:solidFill>
              <a:latin typeface="Gill Sans MT"/>
            </a:endParaRPr>
          </a:p>
          <a:p>
            <a:pPr marL="306000" indent="-305640" algn="just">
              <a:lnSpc>
                <a:spcPct val="100000"/>
              </a:lnSpc>
              <a:spcBef>
                <a:spcPts val="360"/>
              </a:spcBef>
              <a:spcAft>
                <a:spcPts val="601"/>
              </a:spcAft>
              <a:buClr>
                <a:srgbClr val="4590b8"/>
              </a:buClr>
              <a:buSzPct val="92000"/>
              <a:buFont typeface="Wingdings 2" charset="2"/>
              <a:buChar char=""/>
            </a:pPr>
            <a:r>
              <a:rPr b="1" i="1" lang="en-US" sz="1800" spc="-1" strike="noStrike">
                <a:solidFill>
                  <a:srgbClr val="3d3d3d"/>
                </a:solidFill>
                <a:latin typeface="Gill Sans MT"/>
              </a:rPr>
              <a:t>Encryption </a:t>
            </a:r>
            <a:r>
              <a:rPr b="0" lang="en-US" sz="1800" spc="-1" strike="noStrike">
                <a:solidFill>
                  <a:srgbClr val="3d3d3d"/>
                </a:solidFill>
                <a:latin typeface="Gill Sans MT"/>
              </a:rPr>
              <a:t>is a process to convert the information into a cipher using keys, to maintain the confidentiality.</a:t>
            </a:r>
            <a:endParaRPr b="0" lang="en-US" sz="1800" spc="-1" strike="noStrike">
              <a:solidFill>
                <a:srgbClr val="3d3d3d"/>
              </a:solidFill>
              <a:latin typeface="Gill Sans MT"/>
            </a:endParaRPr>
          </a:p>
          <a:p>
            <a:pPr marL="306000" indent="-305640" algn="just">
              <a:lnSpc>
                <a:spcPct val="100000"/>
              </a:lnSpc>
              <a:spcBef>
                <a:spcPts val="360"/>
              </a:spcBef>
              <a:spcAft>
                <a:spcPts val="601"/>
              </a:spcAft>
              <a:buClr>
                <a:srgbClr val="4590b8"/>
              </a:buClr>
              <a:buSzPct val="92000"/>
              <a:buFont typeface="Wingdings 2" charset="2"/>
              <a:buChar char=""/>
            </a:pPr>
            <a:r>
              <a:rPr b="1" lang="en-US" sz="1800" spc="-1" strike="noStrike">
                <a:solidFill>
                  <a:srgbClr val="3d3d3d"/>
                </a:solidFill>
                <a:latin typeface="Gill Sans MT"/>
              </a:rPr>
              <a:t>Hashing: </a:t>
            </a:r>
            <a:r>
              <a:rPr b="0" lang="en-US" sz="1800" spc="-1" strike="noStrike">
                <a:solidFill>
                  <a:srgbClr val="3d3d3d"/>
                </a:solidFill>
                <a:latin typeface="Gill Sans MT"/>
              </a:rPr>
              <a:t>A Hash is basically a string that is generated from the input string by passing it through a </a:t>
            </a:r>
            <a:r>
              <a:rPr b="0" i="1" lang="en-US" sz="1800" spc="-1" strike="noStrike">
                <a:solidFill>
                  <a:srgbClr val="3d3d3d"/>
                </a:solidFill>
                <a:latin typeface="Gill Sans MT"/>
              </a:rPr>
              <a:t>Hash Algorithm</a:t>
            </a:r>
            <a:r>
              <a:rPr b="0" lang="en-US" sz="1800" spc="-1" strike="noStrike">
                <a:solidFill>
                  <a:srgbClr val="3d3d3d"/>
                </a:solidFill>
                <a:latin typeface="Gill Sans MT"/>
              </a:rPr>
              <a:t>. This hashed string is always of a fixed length no matter what is the size of the input string. Hashing can also be considered as </a:t>
            </a:r>
            <a:r>
              <a:rPr b="0" i="1" lang="en-US" sz="1800" spc="-1" strike="noStrike">
                <a:solidFill>
                  <a:srgbClr val="3d3d3d"/>
                </a:solidFill>
                <a:latin typeface="Gill Sans MT"/>
              </a:rPr>
              <a:t>“One Way Encryption”.</a:t>
            </a:r>
            <a:endParaRPr b="0" lang="en-US" sz="1800" spc="-1" strike="noStrike">
              <a:solidFill>
                <a:srgbClr val="3d3d3d"/>
              </a:solidFill>
              <a:latin typeface="Gill Sans MT"/>
            </a:endParaRPr>
          </a:p>
          <a:p>
            <a:pPr lvl="2" marL="900000" indent="-269640">
              <a:lnSpc>
                <a:spcPct val="100000"/>
              </a:lnSpc>
              <a:spcBef>
                <a:spcPts val="281"/>
              </a:spcBef>
              <a:spcAft>
                <a:spcPts val="601"/>
              </a:spcAft>
              <a:buClr>
                <a:srgbClr val="4590b8"/>
              </a:buClr>
              <a:buSzPct val="92000"/>
              <a:buFont typeface="Wingdings 2" charset="2"/>
              <a:buChar char=""/>
            </a:pPr>
            <a:r>
              <a:rPr b="0" lang="en-IN" sz="1400" spc="-1" strike="noStrike">
                <a:solidFill>
                  <a:srgbClr val="3d3d3d"/>
                </a:solidFill>
                <a:latin typeface="Gill Sans MT"/>
              </a:rPr>
              <a:t>Hashing Algorithms are:</a:t>
            </a:r>
            <a:br/>
            <a:r>
              <a:rPr b="0" lang="en-IN" sz="1400" spc="-1" strike="noStrike">
                <a:solidFill>
                  <a:srgbClr val="3d3d3d"/>
                </a:solidFill>
                <a:latin typeface="Gill Sans MT"/>
              </a:rPr>
              <a:t>- Message Digest (MD) Algorithm</a:t>
            </a:r>
            <a:br/>
            <a:r>
              <a:rPr b="0" lang="en-IN" sz="1400" spc="-1" strike="noStrike">
                <a:solidFill>
                  <a:srgbClr val="3d3d3d"/>
                </a:solidFill>
                <a:latin typeface="Gill Sans MT"/>
              </a:rPr>
              <a:t>- Secure Hash Algorithm (SHA)</a:t>
            </a:r>
            <a:br/>
            <a:r>
              <a:rPr b="0" lang="en-IN" sz="1400" spc="-1" strike="noStrike">
                <a:solidFill>
                  <a:srgbClr val="3d3d3d"/>
                </a:solidFill>
                <a:latin typeface="Gill Sans MT"/>
              </a:rPr>
              <a:t>- RACE Integrity Primitives Evaluation Message Digest (RIPEMD)</a:t>
            </a:r>
            <a:br/>
            <a:r>
              <a:rPr b="0" lang="en-IN" sz="1400" spc="-1" strike="noStrike">
                <a:solidFill>
                  <a:srgbClr val="3d3d3d"/>
                </a:solidFill>
                <a:latin typeface="Gill Sans MT"/>
              </a:rPr>
              <a:t>- Whirlpool</a:t>
            </a:r>
            <a:br/>
            <a:r>
              <a:rPr b="0" lang="en-IN" sz="1400" spc="-1" strike="noStrike">
                <a:solidFill>
                  <a:srgbClr val="3d3d3d"/>
                </a:solidFill>
                <a:latin typeface="Gill Sans MT"/>
              </a:rPr>
              <a:t>- Cyclic Redundancy Check (CRC)</a:t>
            </a:r>
            <a:endParaRPr b="0" lang="en-US" sz="1400" spc="-1" strike="noStrike">
              <a:solidFill>
                <a:srgbClr val="3d3d3d"/>
              </a:solidFill>
              <a:latin typeface="Gill Sans MT"/>
            </a:endParaRPr>
          </a:p>
          <a:p>
            <a:endParaRPr b="0" lang="en-US" sz="1400" spc="-1" strike="noStrike">
              <a:solidFill>
                <a:srgbClr val="3d3d3d"/>
              </a:solidFill>
              <a:latin typeface="Gill Sans MT"/>
            </a:endParaRPr>
          </a:p>
          <a:p>
            <a:endParaRPr b="0" lang="en-US" sz="14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itle 1"/>
          <p:cNvSpPr txBox="1"/>
          <p:nvPr/>
        </p:nvSpPr>
        <p:spPr>
          <a:xfrm>
            <a:off x="581040" y="702000"/>
            <a:ext cx="11029320" cy="1013400"/>
          </a:xfrm>
          <a:prstGeom prst="rect">
            <a:avLst/>
          </a:prstGeom>
          <a:noFill/>
          <a:ln w="0">
            <a:noFill/>
          </a:ln>
        </p:spPr>
        <p:txBody>
          <a:bodyPr anchor="b">
            <a:noAutofit/>
          </a:bodyPr>
          <a:p>
            <a:pPr>
              <a:lnSpc>
                <a:spcPct val="100000"/>
              </a:lnSpc>
            </a:pPr>
            <a:r>
              <a:rPr b="0" lang="en-US" sz="2800" spc="-1" strike="noStrike" cap="all">
                <a:solidFill>
                  <a:srgbClr val="ffffff"/>
                </a:solidFill>
                <a:latin typeface="Gill Sans MT"/>
              </a:rPr>
              <a:t>malware analysis lab</a:t>
            </a:r>
            <a:endParaRPr b="0" lang="en-US" sz="2800" spc="-1" strike="noStrike">
              <a:solidFill>
                <a:srgbClr val="000000"/>
              </a:solidFill>
              <a:latin typeface="Gill Sans MT"/>
            </a:endParaRPr>
          </a:p>
        </p:txBody>
      </p:sp>
      <p:sp>
        <p:nvSpPr>
          <p:cNvPr id="172" name="Content Placeholder 2"/>
          <p:cNvSpPr txBox="1"/>
          <p:nvPr/>
        </p:nvSpPr>
        <p:spPr>
          <a:xfrm>
            <a:off x="720000" y="2003400"/>
            <a:ext cx="11029320" cy="4476600"/>
          </a:xfrm>
          <a:prstGeom prst="rect">
            <a:avLst/>
          </a:prstGeom>
          <a:noFill/>
          <a:ln w="0">
            <a:noFill/>
          </a:ln>
        </p:spPr>
        <p:txBody>
          <a:bodyPr anchor="ctr">
            <a:normAutofit fontScale="34000"/>
          </a:bodyPr>
          <a:p>
            <a:pPr marL="306000" indent="-305640">
              <a:lnSpc>
                <a:spcPct val="100000"/>
              </a:lnSpc>
              <a:spcBef>
                <a:spcPts val="499"/>
              </a:spcBef>
              <a:spcAft>
                <a:spcPts val="601"/>
              </a:spcAft>
              <a:buClr>
                <a:srgbClr val="4590b8"/>
              </a:buClr>
              <a:buSzPct val="92000"/>
              <a:buFont typeface="Wingdings 2" charset="2"/>
              <a:buChar char=""/>
            </a:pPr>
            <a:r>
              <a:rPr b="0" lang="en-US" sz="2500" spc="-1" strike="noStrike">
                <a:solidFill>
                  <a:srgbClr val="3d3d3d"/>
                </a:solidFill>
                <a:latin typeface="Calibri"/>
              </a:rPr>
              <a:t>Step1: Allocate systems for the analysis lab</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Arial"/>
              <a:buChar char="•"/>
            </a:pPr>
            <a:r>
              <a:rPr b="0" lang="en-IN" sz="2500" spc="-1" strike="noStrike" u="sng">
                <a:solidFill>
                  <a:srgbClr val="828282"/>
                </a:solidFill>
                <a:uFillTx/>
                <a:latin typeface="Calibri"/>
                <a:hlinkClick r:id="rId1"/>
              </a:rPr>
              <a:t>Oracle VM VirtualBox</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Arial"/>
              <a:buChar char="•"/>
            </a:pPr>
            <a:r>
              <a:rPr b="0" lang="en-IN" sz="2500" spc="-1" strike="noStrike" u="sng">
                <a:solidFill>
                  <a:srgbClr val="828282"/>
                </a:solidFill>
                <a:uFillTx/>
                <a:latin typeface="Calibri"/>
                <a:hlinkClick r:id="rId2"/>
              </a:rPr>
              <a:t>VMware Workstation and Fusion</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Arial"/>
              <a:buChar char="•"/>
            </a:pPr>
            <a:r>
              <a:rPr b="0" lang="en-IN" sz="2500" spc="-1" strike="noStrike" u="sng">
                <a:solidFill>
                  <a:srgbClr val="828282"/>
                </a:solidFill>
                <a:uFillTx/>
                <a:latin typeface="Calibri"/>
                <a:hlinkClick r:id="rId3"/>
              </a:rPr>
              <a:t>Microsoft Hyper-V</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Wingdings 2" charset="2"/>
              <a:buChar char=""/>
            </a:pPr>
            <a:r>
              <a:rPr b="0" lang="en-US" sz="2500" spc="-1" strike="noStrike">
                <a:solidFill>
                  <a:srgbClr val="3d3d3d"/>
                </a:solidFill>
                <a:latin typeface="Calibri"/>
              </a:rPr>
              <a:t>Step 2: Isolate laboratory systems from the production environment</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Wingdings 2" charset="2"/>
              <a:buChar char=""/>
            </a:pPr>
            <a:r>
              <a:rPr b="0" lang="en-US" sz="2500" spc="-1" strike="noStrike">
                <a:solidFill>
                  <a:srgbClr val="3d3d3d"/>
                </a:solidFill>
                <a:latin typeface="Calibri"/>
              </a:rPr>
              <a:t>Step 3: Install behavioral analysis tools</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Arial"/>
              <a:buChar char="•"/>
            </a:pPr>
            <a:r>
              <a:rPr b="0" i="1" lang="en-US" sz="2500" spc="-1" strike="noStrike">
                <a:solidFill>
                  <a:srgbClr val="3d3d3d"/>
                </a:solidFill>
                <a:latin typeface="Calibri"/>
              </a:rPr>
              <a:t>File system and registry monitoring:</a:t>
            </a:r>
            <a:r>
              <a:rPr b="0" lang="en-US" sz="2500" spc="-1" strike="noStrike">
                <a:solidFill>
                  <a:srgbClr val="3d3d3d"/>
                </a:solidFill>
                <a:latin typeface="Calibri"/>
              </a:rPr>
              <a:t> </a:t>
            </a:r>
            <a:r>
              <a:rPr b="0" lang="en-US" sz="2500" spc="-1" strike="noStrike" u="sng">
                <a:solidFill>
                  <a:srgbClr val="828282"/>
                </a:solidFill>
                <a:uFillTx/>
                <a:latin typeface="Calibri"/>
                <a:hlinkClick r:id="rId4"/>
              </a:rPr>
              <a:t>Process Monitor</a:t>
            </a:r>
            <a:r>
              <a:rPr b="0" lang="en-US" sz="2500" spc="-1" strike="noStrike">
                <a:solidFill>
                  <a:srgbClr val="3d3d3d"/>
                </a:solidFill>
                <a:latin typeface="Calibri"/>
              </a:rPr>
              <a:t> with </a:t>
            </a:r>
            <a:r>
              <a:rPr b="0" lang="en-US" sz="2500" spc="-1" strike="noStrike" u="sng">
                <a:solidFill>
                  <a:srgbClr val="828282"/>
                </a:solidFill>
                <a:uFillTx/>
                <a:latin typeface="Calibri"/>
                <a:hlinkClick r:id="rId5"/>
              </a:rPr>
              <a:t>ProcDOT</a:t>
            </a:r>
            <a:r>
              <a:rPr b="0" lang="en-US" sz="2500" spc="-1" strike="noStrike">
                <a:solidFill>
                  <a:srgbClr val="3d3d3d"/>
                </a:solidFill>
                <a:latin typeface="Calibri"/>
              </a:rPr>
              <a:t> </a:t>
            </a:r>
            <a:r>
              <a:rPr b="0" i="1" lang="en-US" sz="2500" spc="-1" strike="noStrike">
                <a:solidFill>
                  <a:srgbClr val="3d3d3d"/>
                </a:solidFill>
                <a:latin typeface="Calibri"/>
              </a:rPr>
              <a:t>Process monitoring:</a:t>
            </a:r>
            <a:r>
              <a:rPr b="0" lang="en-US" sz="2500" spc="-1" strike="noStrike">
                <a:solidFill>
                  <a:srgbClr val="3d3d3d"/>
                </a:solidFill>
                <a:latin typeface="Calibri"/>
              </a:rPr>
              <a:t> </a:t>
            </a:r>
            <a:r>
              <a:rPr b="0" lang="en-US" sz="2500" spc="-1" strike="noStrike" u="sng">
                <a:solidFill>
                  <a:srgbClr val="828282"/>
                </a:solidFill>
                <a:uFillTx/>
                <a:latin typeface="Calibri"/>
                <a:hlinkClick r:id="rId6"/>
              </a:rPr>
              <a:t>Process Explorer</a:t>
            </a:r>
            <a:r>
              <a:rPr b="0" lang="en-US" sz="2500" spc="-1" strike="noStrike">
                <a:solidFill>
                  <a:srgbClr val="3d3d3d"/>
                </a:solidFill>
                <a:latin typeface="Calibri"/>
              </a:rPr>
              <a:t> and </a:t>
            </a:r>
            <a:r>
              <a:rPr b="0" lang="en-US" sz="2500" spc="-1" strike="noStrike" u="sng">
                <a:solidFill>
                  <a:srgbClr val="828282"/>
                </a:solidFill>
                <a:uFillTx/>
                <a:latin typeface="Calibri"/>
                <a:hlinkClick r:id="rId7"/>
              </a:rPr>
              <a:t>Process Hacker</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Arial"/>
              <a:buChar char="•"/>
            </a:pPr>
            <a:r>
              <a:rPr b="0" i="1" lang="en-US" sz="2500" spc="-1" strike="noStrike">
                <a:solidFill>
                  <a:srgbClr val="3d3d3d"/>
                </a:solidFill>
                <a:latin typeface="Calibri"/>
              </a:rPr>
              <a:t>Network monitoring:</a:t>
            </a:r>
            <a:r>
              <a:rPr b="0" lang="en-US" sz="2500" spc="-1" strike="noStrike">
                <a:solidFill>
                  <a:srgbClr val="3d3d3d"/>
                </a:solidFill>
                <a:latin typeface="Calibri"/>
              </a:rPr>
              <a:t> </a:t>
            </a:r>
            <a:r>
              <a:rPr b="0" lang="en-US" sz="2500" spc="-1" strike="noStrike" u="sng">
                <a:solidFill>
                  <a:srgbClr val="828282"/>
                </a:solidFill>
                <a:uFillTx/>
                <a:latin typeface="Calibri"/>
                <a:hlinkClick r:id="rId8"/>
              </a:rPr>
              <a:t>Wireshark</a:t>
            </a:r>
            <a:r>
              <a:rPr b="0" lang="en-US" sz="2500" spc="-1" strike="noStrike">
                <a:solidFill>
                  <a:srgbClr val="3d3d3d"/>
                </a:solidFill>
                <a:latin typeface="Calibri"/>
              </a:rPr>
              <a:t> is a popular network sniffer, </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Arial"/>
              <a:buChar char="•"/>
            </a:pPr>
            <a:r>
              <a:rPr b="0" i="1" lang="en-US" sz="2500" spc="-1" strike="noStrike">
                <a:solidFill>
                  <a:srgbClr val="3d3d3d"/>
                </a:solidFill>
                <a:latin typeface="Calibri"/>
              </a:rPr>
              <a:t>Change detection:</a:t>
            </a:r>
            <a:r>
              <a:rPr b="0" lang="en-US" sz="2500" spc="-1" strike="noStrike">
                <a:solidFill>
                  <a:srgbClr val="3d3d3d"/>
                </a:solidFill>
                <a:latin typeface="Calibri"/>
              </a:rPr>
              <a:t> </a:t>
            </a:r>
            <a:r>
              <a:rPr b="0" lang="en-US" sz="2500" spc="-1" strike="noStrike" u="sng">
                <a:solidFill>
                  <a:srgbClr val="828282"/>
                </a:solidFill>
                <a:uFillTx/>
                <a:latin typeface="Calibri"/>
                <a:hlinkClick r:id="rId9"/>
              </a:rPr>
              <a:t>Regshot</a:t>
            </a:r>
            <a:r>
              <a:rPr b="0" lang="en-US" sz="2500" spc="-1" strike="noStrike">
                <a:solidFill>
                  <a:srgbClr val="3d3d3d"/>
                </a:solidFill>
                <a:latin typeface="Calibri"/>
              </a:rPr>
              <a:t> highlight the key changes malware made to the file system and the registry.</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Wingdings 2" charset="2"/>
              <a:buChar char=""/>
            </a:pPr>
            <a:r>
              <a:rPr b="0" lang="en-US" sz="2500" spc="-1" strike="noStrike">
                <a:solidFill>
                  <a:srgbClr val="3d3d3d"/>
                </a:solidFill>
                <a:latin typeface="Calibri"/>
              </a:rPr>
              <a:t>Step 4: Install code-analysis tools</a:t>
            </a:r>
            <a:endParaRPr b="0" lang="en-US" sz="2500" spc="-1" strike="noStrike">
              <a:solidFill>
                <a:srgbClr val="3d3d3d"/>
              </a:solidFill>
              <a:latin typeface="Gill Sans MT"/>
            </a:endParaRPr>
          </a:p>
          <a:p>
            <a:pPr lvl="1" marL="630000" indent="-305640">
              <a:lnSpc>
                <a:spcPct val="100000"/>
              </a:lnSpc>
              <a:spcBef>
                <a:spcPts val="499"/>
              </a:spcBef>
              <a:spcAft>
                <a:spcPts val="601"/>
              </a:spcAft>
              <a:buClr>
                <a:srgbClr val="4590b8"/>
              </a:buClr>
              <a:buSzPct val="92000"/>
              <a:buFont typeface="Wingdings 2" charset="2"/>
              <a:buChar char=""/>
            </a:pPr>
            <a:r>
              <a:rPr b="0" i="1" lang="en-US" sz="2500" spc="-1" strike="noStrike">
                <a:solidFill>
                  <a:srgbClr val="3d3d3d"/>
                </a:solidFill>
                <a:latin typeface="Calibri"/>
              </a:rPr>
              <a:t>Disassembler and debugger:</a:t>
            </a:r>
            <a:r>
              <a:rPr b="0" lang="en-US" sz="2500" spc="-1" strike="noStrike">
                <a:solidFill>
                  <a:srgbClr val="3d3d3d"/>
                </a:solidFill>
                <a:latin typeface="Calibri"/>
              </a:rPr>
              <a:t> </a:t>
            </a:r>
            <a:r>
              <a:rPr b="0" lang="en-US" sz="2500" spc="-1" strike="noStrike" u="sng">
                <a:solidFill>
                  <a:srgbClr val="828282"/>
                </a:solidFill>
                <a:uFillTx/>
                <a:latin typeface="Calibri"/>
                <a:hlinkClick r:id="rId10"/>
              </a:rPr>
              <a:t>x64dbg</a:t>
            </a:r>
            <a:r>
              <a:rPr b="0" lang="en-US" sz="2500" spc="-1" strike="noStrike">
                <a:solidFill>
                  <a:srgbClr val="3d3d3d"/>
                </a:solidFill>
                <a:latin typeface="Calibri"/>
              </a:rPr>
              <a:t> and </a:t>
            </a:r>
            <a:r>
              <a:rPr b="0" lang="en-US" sz="2500" spc="-1" strike="noStrike" u="sng">
                <a:solidFill>
                  <a:srgbClr val="828282"/>
                </a:solidFill>
                <a:uFillTx/>
                <a:latin typeface="Calibri"/>
                <a:hlinkClick r:id="rId11"/>
              </a:rPr>
              <a:t>Ghidra</a:t>
            </a:r>
            <a:endParaRPr b="0" lang="en-US" sz="2500" spc="-1" strike="noStrike">
              <a:solidFill>
                <a:srgbClr val="3d3d3d"/>
              </a:solidFill>
              <a:latin typeface="Gill Sans MT"/>
            </a:endParaRPr>
          </a:p>
          <a:p>
            <a:pPr lvl="1" marL="630000" indent="-305640">
              <a:lnSpc>
                <a:spcPct val="100000"/>
              </a:lnSpc>
              <a:spcBef>
                <a:spcPts val="499"/>
              </a:spcBef>
              <a:spcAft>
                <a:spcPts val="601"/>
              </a:spcAft>
              <a:buClr>
                <a:srgbClr val="4590b8"/>
              </a:buClr>
              <a:buSzPct val="92000"/>
              <a:buFont typeface="Wingdings 2" charset="2"/>
              <a:buChar char=""/>
            </a:pPr>
            <a:r>
              <a:rPr b="0" i="1" lang="en-US" sz="2500" spc="-1" strike="noStrike">
                <a:solidFill>
                  <a:srgbClr val="3d3d3d"/>
                </a:solidFill>
                <a:latin typeface="Calibri"/>
              </a:rPr>
              <a:t>Memory dumper:</a:t>
            </a:r>
            <a:r>
              <a:rPr b="0" lang="en-US" sz="2500" spc="-1" strike="noStrike">
                <a:solidFill>
                  <a:srgbClr val="3d3d3d"/>
                </a:solidFill>
                <a:latin typeface="Calibri"/>
              </a:rPr>
              <a:t> </a:t>
            </a:r>
            <a:r>
              <a:rPr b="0" lang="en-US" sz="2500" spc="-1" strike="noStrike" u="sng">
                <a:solidFill>
                  <a:srgbClr val="828282"/>
                </a:solidFill>
                <a:uFillTx/>
                <a:latin typeface="Calibri"/>
                <a:hlinkClick r:id="rId12"/>
              </a:rPr>
              <a:t>Scylla</a:t>
            </a:r>
            <a:r>
              <a:rPr b="0" lang="en-US" sz="2500" spc="-1" strike="noStrike">
                <a:solidFill>
                  <a:srgbClr val="3d3d3d"/>
                </a:solidFill>
                <a:latin typeface="Calibri"/>
              </a:rPr>
              <a:t> and </a:t>
            </a:r>
            <a:r>
              <a:rPr b="0" lang="en-US" sz="2500" spc="-1" strike="noStrike" u="sng">
                <a:solidFill>
                  <a:srgbClr val="828282"/>
                </a:solidFill>
                <a:uFillTx/>
                <a:latin typeface="Calibri"/>
                <a:hlinkClick r:id="rId13"/>
              </a:rPr>
              <a:t>OllyDumpEx</a:t>
            </a:r>
            <a:r>
              <a:rPr b="0" lang="en-US" sz="2500" spc="-1" strike="noStrike">
                <a:solidFill>
                  <a:srgbClr val="3d3d3d"/>
                </a:solidFill>
                <a:latin typeface="Calibri"/>
              </a:rPr>
              <a:t> </a:t>
            </a:r>
            <a:endParaRPr b="0" lang="en-US" sz="2500" spc="-1" strike="noStrike">
              <a:solidFill>
                <a:srgbClr val="3d3d3d"/>
              </a:solidFill>
              <a:latin typeface="Gill Sans MT"/>
            </a:endParaRPr>
          </a:p>
          <a:p>
            <a:pPr marL="306000" indent="-305640">
              <a:lnSpc>
                <a:spcPct val="100000"/>
              </a:lnSpc>
              <a:spcBef>
                <a:spcPts val="499"/>
              </a:spcBef>
              <a:spcAft>
                <a:spcPts val="601"/>
              </a:spcAft>
              <a:buClr>
                <a:srgbClr val="4590b8"/>
              </a:buClr>
              <a:buSzPct val="92000"/>
              <a:buFont typeface="Wingdings 2" charset="2"/>
              <a:buChar char=""/>
            </a:pPr>
            <a:r>
              <a:rPr b="0" lang="en-US" sz="2500" spc="-1" strike="noStrike">
                <a:solidFill>
                  <a:srgbClr val="3d3d3d"/>
                </a:solidFill>
                <a:latin typeface="Calibri"/>
              </a:rPr>
              <a:t>Step 5: Take advantage of automated analysis tools</a:t>
            </a:r>
            <a:endParaRPr b="0" lang="en-US" sz="2500" spc="-1" strike="noStrike">
              <a:solidFill>
                <a:srgbClr val="3d3d3d"/>
              </a:solidFill>
              <a:latin typeface="Gill Sans MT"/>
            </a:endParaRPr>
          </a:p>
          <a:p>
            <a:pPr lvl="1" marL="630000" indent="-305640">
              <a:lnSpc>
                <a:spcPct val="100000"/>
              </a:lnSpc>
              <a:spcBef>
                <a:spcPts val="499"/>
              </a:spcBef>
              <a:spcAft>
                <a:spcPts val="601"/>
              </a:spcAft>
              <a:buClr>
                <a:srgbClr val="4590b8"/>
              </a:buClr>
              <a:buSzPct val="92000"/>
              <a:buFont typeface="Arial"/>
              <a:buChar char="•"/>
            </a:pPr>
            <a:r>
              <a:rPr b="0" lang="en-US" sz="2500" spc="-1" strike="noStrike" u="sng">
                <a:solidFill>
                  <a:srgbClr val="828282"/>
                </a:solidFill>
                <a:uFillTx/>
                <a:latin typeface="Calibri"/>
                <a:hlinkClick r:id="rId14"/>
              </a:rPr>
              <a:t>Any.run</a:t>
            </a:r>
            <a:endParaRPr b="0" lang="en-US" sz="2500" spc="-1" strike="noStrike">
              <a:solidFill>
                <a:srgbClr val="3d3d3d"/>
              </a:solidFill>
              <a:latin typeface="Gill Sans MT"/>
            </a:endParaRPr>
          </a:p>
          <a:p>
            <a:pPr lvl="1" marL="630000" indent="-305640">
              <a:lnSpc>
                <a:spcPct val="100000"/>
              </a:lnSpc>
              <a:spcBef>
                <a:spcPts val="499"/>
              </a:spcBef>
              <a:spcAft>
                <a:spcPts val="601"/>
              </a:spcAft>
              <a:buClr>
                <a:srgbClr val="4590b8"/>
              </a:buClr>
              <a:buSzPct val="92000"/>
              <a:buFont typeface="Arial"/>
              <a:buChar char="•"/>
            </a:pPr>
            <a:r>
              <a:rPr b="0" lang="en-US" sz="2500" spc="-1" strike="noStrike" u="sng">
                <a:solidFill>
                  <a:srgbClr val="828282"/>
                </a:solidFill>
                <a:uFillTx/>
                <a:latin typeface="Calibri"/>
                <a:hlinkClick r:id="rId15"/>
              </a:rPr>
              <a:t>Intezer</a:t>
            </a:r>
            <a:r>
              <a:rPr b="0" lang="en-US" sz="2500" spc="-1" strike="noStrike" u="sng">
                <a:solidFill>
                  <a:srgbClr val="828282"/>
                </a:solidFill>
                <a:uFillTx/>
                <a:latin typeface="Calibri"/>
                <a:hlinkClick r:id="rId16"/>
              </a:rPr>
              <a:t> Analyze</a:t>
            </a:r>
            <a:endParaRPr b="0" lang="en-US" sz="2500" spc="-1" strike="noStrike">
              <a:solidFill>
                <a:srgbClr val="3d3d3d"/>
              </a:solidFill>
              <a:latin typeface="Gill Sans MT"/>
            </a:endParaRPr>
          </a:p>
          <a:p>
            <a:pPr lvl="1" marL="630000" indent="-305640">
              <a:lnSpc>
                <a:spcPct val="100000"/>
              </a:lnSpc>
              <a:spcBef>
                <a:spcPts val="499"/>
              </a:spcBef>
              <a:spcAft>
                <a:spcPts val="601"/>
              </a:spcAft>
              <a:buClr>
                <a:srgbClr val="4590b8"/>
              </a:buClr>
              <a:buSzPct val="92000"/>
              <a:buFont typeface="Arial"/>
              <a:buChar char="•"/>
            </a:pPr>
            <a:r>
              <a:rPr b="0" lang="en-US" sz="2500" spc="-1" strike="noStrike" u="sng">
                <a:solidFill>
                  <a:srgbClr val="828282"/>
                </a:solidFill>
                <a:uFillTx/>
                <a:latin typeface="Calibri"/>
                <a:hlinkClick r:id="rId17"/>
              </a:rPr>
              <a:t>Hybrid Analysis</a:t>
            </a:r>
            <a:endParaRPr b="0" lang="en-US" sz="2500" spc="-1" strike="noStrike">
              <a:solidFill>
                <a:srgbClr val="3d3d3d"/>
              </a:solidFill>
              <a:latin typeface="Gill Sans MT"/>
            </a:endParaRPr>
          </a:p>
          <a:p>
            <a:pPr lvl="1" marL="630000" indent="-305640">
              <a:lnSpc>
                <a:spcPct val="100000"/>
              </a:lnSpc>
              <a:spcBef>
                <a:spcPts val="499"/>
              </a:spcBef>
              <a:spcAft>
                <a:spcPts val="601"/>
              </a:spcAft>
              <a:buClr>
                <a:srgbClr val="4590b8"/>
              </a:buClr>
              <a:buSzPct val="92000"/>
              <a:buFont typeface="Arial"/>
              <a:buChar char="•"/>
            </a:pPr>
            <a:r>
              <a:rPr b="0" lang="en-US" sz="2500" spc="-1" strike="noStrike" u="sng">
                <a:solidFill>
                  <a:srgbClr val="828282"/>
                </a:solidFill>
                <a:uFillTx/>
                <a:latin typeface="Calibri"/>
                <a:hlinkClick r:id="rId18"/>
              </a:rPr>
              <a:t>ThreatConnect</a:t>
            </a:r>
            <a:endParaRPr b="0" lang="en-US" sz="2500" spc="-1" strike="noStrike">
              <a:solidFill>
                <a:srgbClr val="3d3d3d"/>
              </a:solidFill>
              <a:latin typeface="Gill Sans MT"/>
            </a:endParaRPr>
          </a:p>
          <a:p>
            <a:endParaRPr b="0" lang="en-US" sz="2500" spc="-1" strike="noStrike">
              <a:solidFill>
                <a:srgbClr val="3d3d3d"/>
              </a:solidFill>
              <a:latin typeface="Gill Sans MT"/>
            </a:endParaRPr>
          </a:p>
          <a:p>
            <a:pPr>
              <a:lnSpc>
                <a:spcPct val="100000"/>
              </a:lnSpc>
              <a:spcBef>
                <a:spcPts val="360"/>
              </a:spcBef>
              <a:spcAft>
                <a:spcPts val="601"/>
              </a:spcAft>
            </a:pPr>
            <a:endParaRPr b="0" lang="en-US" sz="25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itle 1"/>
          <p:cNvSpPr txBox="1"/>
          <p:nvPr/>
        </p:nvSpPr>
        <p:spPr>
          <a:xfrm>
            <a:off x="581040" y="702000"/>
            <a:ext cx="11029320" cy="1013400"/>
          </a:xfrm>
          <a:prstGeom prst="rect">
            <a:avLst/>
          </a:prstGeom>
          <a:noFill/>
          <a:ln w="0">
            <a:noFill/>
          </a:ln>
        </p:spPr>
        <p:txBody>
          <a:bodyPr anchor="b">
            <a:noAutofit/>
          </a:bodyPr>
          <a:p>
            <a:pPr>
              <a:lnSpc>
                <a:spcPct val="100000"/>
              </a:lnSpc>
            </a:pPr>
            <a:r>
              <a:rPr b="0" lang="en-IN" sz="2800" spc="-1" strike="noStrike" cap="all">
                <a:solidFill>
                  <a:srgbClr val="ffffff"/>
                </a:solidFill>
                <a:latin typeface="Gill Sans MT"/>
              </a:rPr>
              <a:t>Tools and use for: (Static)</a:t>
            </a:r>
            <a:endParaRPr b="0" lang="en-US" sz="2800" spc="-1" strike="noStrike">
              <a:solidFill>
                <a:srgbClr val="000000"/>
              </a:solidFill>
              <a:latin typeface="Gill Sans MT"/>
            </a:endParaRPr>
          </a:p>
        </p:txBody>
      </p:sp>
      <p:sp>
        <p:nvSpPr>
          <p:cNvPr id="174" name="Content Placeholder 2"/>
          <p:cNvSpPr txBox="1"/>
          <p:nvPr/>
        </p:nvSpPr>
        <p:spPr>
          <a:xfrm>
            <a:off x="581040" y="2180520"/>
            <a:ext cx="11029320" cy="4349160"/>
          </a:xfrm>
          <a:prstGeom prst="rect">
            <a:avLst/>
          </a:prstGeom>
          <a:noFill/>
          <a:ln w="0">
            <a:noFill/>
          </a:ln>
        </p:spPr>
        <p:txBody>
          <a:bodyPr anchor="ctr">
            <a:noAutofit/>
          </a:bodyPr>
          <a:p>
            <a:pPr marL="306000" indent="-305640" algn="just">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Dependency Walker is also very useful for troubleshooting system errors related to loading and executing modules. Dependency Walker detects many common application problems such as missing modules, invalid modules, import/export mismatches, circular dependency errors, mismatched machine types of modules, and module initialization failures.</a:t>
            </a:r>
            <a:endParaRPr b="0" lang="en-US" sz="1800" spc="-1" strike="noStrike">
              <a:solidFill>
                <a:srgbClr val="3d3d3d"/>
              </a:solidFill>
              <a:latin typeface="Gill Sans MT"/>
            </a:endParaRPr>
          </a:p>
          <a:p>
            <a:pPr marL="306000" indent="-305640" algn="just">
              <a:lnSpc>
                <a:spcPct val="100000"/>
              </a:lnSpc>
              <a:spcBef>
                <a:spcPts val="360"/>
              </a:spcBef>
              <a:spcAft>
                <a:spcPts val="601"/>
              </a:spcAft>
              <a:buClr>
                <a:srgbClr val="4590b8"/>
              </a:buClr>
              <a:buSzPct val="92000"/>
              <a:buFont typeface="Wingdings 2" charset="2"/>
              <a:buChar char=""/>
            </a:pPr>
            <a:r>
              <a:rPr b="0" lang="en-IN" sz="1800" spc="-1" strike="noStrike">
                <a:solidFill>
                  <a:srgbClr val="3d3d3d"/>
                </a:solidFill>
                <a:latin typeface="Gill Sans MT"/>
              </a:rPr>
              <a:t>CFF Explorer </a:t>
            </a:r>
            <a:r>
              <a:rPr b="1" lang="en-IN" sz="1800" spc="-1" strike="noStrike">
                <a:solidFill>
                  <a:srgbClr val="3d3d3d"/>
                </a:solidFill>
                <a:latin typeface="Gill Sans MT"/>
              </a:rPr>
              <a:t>contains enhanced PE32/64 with fields description, utilities, a hex editor, and support NET structures</a:t>
            </a:r>
            <a:r>
              <a:rPr b="0" lang="en-IN" sz="1800" spc="-1" strike="noStrike">
                <a:solidFill>
                  <a:srgbClr val="3d3d3d"/>
                </a:solidFill>
                <a:latin typeface="Gill Sans MT"/>
              </a:rPr>
              <a:t>. A freeware suite of tools including a PE editor called CFF Explorer and a process viewer.</a:t>
            </a:r>
            <a:endParaRPr b="0" lang="en-US" sz="1800" spc="-1" strike="noStrike">
              <a:solidFill>
                <a:srgbClr val="3d3d3d"/>
              </a:solidFill>
              <a:latin typeface="Gill Sans MT"/>
            </a:endParaRPr>
          </a:p>
          <a:p>
            <a:pPr marL="306000" indent="-305640" algn="just">
              <a:lnSpc>
                <a:spcPct val="100000"/>
              </a:lnSpc>
              <a:spcBef>
                <a:spcPts val="360"/>
              </a:spcBef>
              <a:spcAft>
                <a:spcPts val="601"/>
              </a:spcAft>
              <a:buClr>
                <a:srgbClr val="4590b8"/>
              </a:buClr>
              <a:buSzPct val="92000"/>
              <a:buFont typeface="Wingdings 2" charset="2"/>
              <a:buChar char=""/>
            </a:pPr>
            <a:r>
              <a:rPr b="0" lang="en-IN" sz="1800" spc="-1" strike="noStrike">
                <a:solidFill>
                  <a:srgbClr val="3d3d3d"/>
                </a:solidFill>
                <a:latin typeface="Gill Sans MT"/>
              </a:rPr>
              <a:t>Resource Hacker </a:t>
            </a:r>
            <a:r>
              <a:rPr b="1" lang="en-IN" sz="1800" spc="-1" strike="noStrike">
                <a:solidFill>
                  <a:srgbClr val="3d3d3d"/>
                </a:solidFill>
                <a:latin typeface="Gill Sans MT"/>
              </a:rPr>
              <a:t>allows you to view, modify, add, and delete resources</a:t>
            </a:r>
            <a:r>
              <a:rPr b="0" lang="en-IN" sz="1800" spc="-1" strike="noStrike">
                <a:solidFill>
                  <a:srgbClr val="3d3d3d"/>
                </a:solidFill>
                <a:latin typeface="Gill Sans MT"/>
              </a:rPr>
              <a:t>. Resources can be just about anything: icons, cursors, or bitmaps. Using Resource Hacker, you can replace these resources with your own, thus giving your applications a custom look. Of course, deleting resources can also be advantageous at times.</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ClamAV is an open source (GPLv2) anti-virus toolkit, designed especially for e-mail scanning on mail gateways. It provides a number of utilities including a flexible and scalable multi-threaded daemon, a command line scanner and advanced tool for automatic database updates. The core of the package is an anti-virus engine available in a form of shared library.</a:t>
            </a:r>
            <a:br/>
            <a:r>
              <a:rPr b="0" lang="en-IN" sz="1800" spc="-1" strike="noStrike">
                <a:solidFill>
                  <a:srgbClr val="3d3d3d"/>
                </a:solidFill>
                <a:latin typeface="Gill Sans MT"/>
              </a:rPr>
              <a:t> </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Tech design</Template>
  <TotalTime>1612</TotalTime>
  <Application>LibreOffice/7.1.2.2$Linux_X86_64 LibreOffice_project/10$Build-2</Application>
  <AppVersion>15.0000</AppVersion>
  <Words>1196</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2022-06-13T11:52:21Z</dcterms:created>
  <dc:creator>aishvarya nfsu</dc:creator>
  <dc:description/>
  <dc:language>en-IN</dc:language>
  <cp:lastModifiedBy/>
  <dcterms:modified xsi:type="dcterms:W3CDTF">2022-07-27T16:38:34Z</dcterms:modified>
  <cp:revision>11</cp:revision>
  <dc:subject/>
  <dc:title>Malware Analysis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13</vt:i4>
  </property>
</Properties>
</file>